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varScale="1">
        <p:scale>
          <a:sx n="45" d="100"/>
          <a:sy n="45" d="100"/>
        </p:scale>
        <p:origin x="714" y="66"/>
      </p:cViewPr>
      <p:guideLst>
        <p:guide orient="horz" pos="18144"/>
        <p:guide orient="horz" pos="288"/>
        <p:guide pos="287"/>
        <p:guide pos="25055"/>
        <p:guide orient="horz" pos="13608"/>
        <p:guide orient="horz" pos="216"/>
        <p:guide pos="235"/>
        <p:guide pos="205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9/20/2017</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6401" y="4313308"/>
            <a:ext cx="14843446" cy="6257330"/>
          </a:xfrm>
          <a:prstGeom prst="rect">
            <a:avLst/>
          </a:prstGeom>
        </p:spPr>
        <p:style>
          <a:lnRef idx="1">
            <a:schemeClr val="dk1"/>
          </a:lnRef>
          <a:fillRef idx="2">
            <a:schemeClr val="dk1"/>
          </a:fillRef>
          <a:effectRef idx="1">
            <a:schemeClr val="dk1"/>
          </a:effectRef>
          <a:fontRef idx="minor">
            <a:schemeClr val="dk1"/>
          </a:fontRef>
        </p:style>
        <p:txBody>
          <a:bodyPr lIns="72176" tIns="36089" rIns="72176" bIns="36089" rtlCol="0" anchor="ctr"/>
          <a:lstStyle/>
          <a:p>
            <a:pPr algn="ctr"/>
            <a:endParaRPr lang="en-US"/>
          </a:p>
        </p:txBody>
      </p:sp>
      <p:sp>
        <p:nvSpPr>
          <p:cNvPr id="4" name="TextBox 3"/>
          <p:cNvSpPr txBox="1"/>
          <p:nvPr/>
        </p:nvSpPr>
        <p:spPr>
          <a:xfrm>
            <a:off x="5393464" y="754131"/>
            <a:ext cx="21067218" cy="1765654"/>
          </a:xfrm>
          <a:prstGeom prst="rect">
            <a:avLst/>
          </a:prstGeom>
          <a:noFill/>
        </p:spPr>
        <p:txBody>
          <a:bodyPr wrap="square" lIns="72176" tIns="36089" rIns="72176" bIns="36089" rtlCol="0">
            <a:spAutoFit/>
          </a:bodyPr>
          <a:lstStyle/>
          <a:p>
            <a:pPr algn="ctr"/>
            <a:r>
              <a:rPr lang="en-US" sz="11000" dirty="0"/>
              <a:t>Your </a:t>
            </a:r>
            <a:r>
              <a:rPr lang="en-US" sz="11000" i="1" dirty="0" smtClean="0"/>
              <a:t>BLI</a:t>
            </a:r>
            <a:r>
              <a:rPr lang="en-US" sz="11000" dirty="0" smtClean="0"/>
              <a:t> </a:t>
            </a:r>
            <a:r>
              <a:rPr lang="en-US" sz="11000" dirty="0"/>
              <a:t>Summary Report title</a:t>
            </a:r>
          </a:p>
        </p:txBody>
      </p:sp>
      <p:sp>
        <p:nvSpPr>
          <p:cNvPr id="5" name="TextBox 4"/>
          <p:cNvSpPr txBox="1"/>
          <p:nvPr/>
        </p:nvSpPr>
        <p:spPr>
          <a:xfrm>
            <a:off x="5911703" y="2639987"/>
            <a:ext cx="20265656" cy="1673321"/>
          </a:xfrm>
          <a:prstGeom prst="rect">
            <a:avLst/>
          </a:prstGeom>
          <a:noFill/>
        </p:spPr>
        <p:txBody>
          <a:bodyPr wrap="square" lIns="72176" tIns="36089" rIns="72176" bIns="36089" rtlCol="0">
            <a:spAutoFit/>
          </a:bodyPr>
          <a:lstStyle/>
          <a:p>
            <a:r>
              <a:rPr lang="en-US" dirty="0"/>
              <a:t>Y</a:t>
            </a:r>
            <a:r>
              <a:rPr lang="en-US" dirty="0" smtClean="0"/>
              <a:t>our names (in alphabetical order) &amp; your mentor’s name</a:t>
            </a:r>
          </a:p>
          <a:p>
            <a:pPr lvl="0"/>
            <a:r>
              <a:rPr lang="en-US" sz="4300" i="1" dirty="0">
                <a:solidFill>
                  <a:prstClr val="black"/>
                </a:solidFill>
              </a:rPr>
              <a:t>Institutional affiliations for each author </a:t>
            </a:r>
          </a:p>
        </p:txBody>
      </p:sp>
      <p:sp>
        <p:nvSpPr>
          <p:cNvPr id="30" name="TextBox 29"/>
          <p:cNvSpPr txBox="1"/>
          <p:nvPr/>
        </p:nvSpPr>
        <p:spPr>
          <a:xfrm>
            <a:off x="17095100" y="5617985"/>
            <a:ext cx="14494746" cy="650719"/>
          </a:xfrm>
          <a:prstGeom prst="rect">
            <a:avLst/>
          </a:prstGeom>
          <a:noFill/>
        </p:spPr>
        <p:txBody>
          <a:bodyPr wrap="square" lIns="65306" tIns="32653" rIns="65306" bIns="32653" rtlCol="0">
            <a:spAutoFit/>
          </a:bodyPr>
          <a:lstStyle/>
          <a:p>
            <a:endParaRPr lang="en-US" sz="3800" dirty="0"/>
          </a:p>
        </p:txBody>
      </p:sp>
      <p:pic>
        <p:nvPicPr>
          <p:cNvPr id="35" name="Shape 243"/>
          <p:cNvPicPr preferRelativeResize="0"/>
          <p:nvPr/>
        </p:nvPicPr>
        <p:blipFill rotWithShape="1">
          <a:blip r:embed="rId2">
            <a:alphaModFix/>
          </a:blip>
          <a:srcRect/>
          <a:stretch/>
        </p:blipFill>
        <p:spPr>
          <a:xfrm>
            <a:off x="27213433" y="1161680"/>
            <a:ext cx="3945194" cy="695695"/>
          </a:xfrm>
          <a:prstGeom prst="rect">
            <a:avLst/>
          </a:prstGeom>
          <a:noFill/>
          <a:ln>
            <a:noFill/>
          </a:ln>
        </p:spPr>
      </p:pic>
      <p:sp>
        <p:nvSpPr>
          <p:cNvPr id="36" name="Rectangle 35"/>
          <p:cNvSpPr/>
          <p:nvPr/>
        </p:nvSpPr>
        <p:spPr>
          <a:xfrm>
            <a:off x="17095100" y="4566845"/>
            <a:ext cx="14122176" cy="5843971"/>
          </a:xfrm>
          <a:prstGeom prst="rect">
            <a:avLst/>
          </a:prstGeom>
        </p:spPr>
        <p:txBody>
          <a:bodyPr wrap="square" lIns="72176" tIns="36089" rIns="72176" bIns="36089">
            <a:spAutoFit/>
          </a:bodyPr>
          <a:lstStyle/>
          <a:p>
            <a:pPr>
              <a:spcAft>
                <a:spcPts val="429"/>
              </a:spcAft>
            </a:pPr>
            <a:r>
              <a:rPr lang="en-US" dirty="0"/>
              <a:t>Tables &amp; Figures</a:t>
            </a:r>
          </a:p>
          <a:p>
            <a:pPr marL="541325" indent="-541325">
              <a:buFont typeface="Arial"/>
              <a:buChar char="•"/>
            </a:pPr>
            <a:r>
              <a:rPr lang="en-US" sz="3800" dirty="0"/>
              <a:t>For example: Map of GPS coordinates where samples were collected</a:t>
            </a:r>
          </a:p>
          <a:p>
            <a:pPr marL="541325" indent="-541325">
              <a:buFont typeface="Arial"/>
              <a:buChar char="•"/>
            </a:pPr>
            <a:r>
              <a:rPr lang="en-US" sz="3800" dirty="0"/>
              <a:t>Pie charts to showing types/numbers of samples analyzed</a:t>
            </a:r>
          </a:p>
          <a:p>
            <a:pPr marL="541325" indent="-541325">
              <a:buFont typeface="Arial"/>
              <a:buChar char="•"/>
            </a:pPr>
            <a:r>
              <a:rPr lang="en-US" sz="3800" dirty="0"/>
              <a:t>Table of BLAST search results</a:t>
            </a:r>
          </a:p>
          <a:p>
            <a:pPr marL="541325" indent="-541325">
              <a:buFont typeface="Arial"/>
              <a:buChar char="•"/>
            </a:pPr>
            <a:r>
              <a:rPr lang="en-US" sz="3800" dirty="0"/>
              <a:t>Phylogenetic trees (using different methods)</a:t>
            </a:r>
          </a:p>
          <a:p>
            <a:pPr marL="541325" indent="-541325">
              <a:buFont typeface="Arial"/>
              <a:buChar char="•"/>
            </a:pPr>
            <a:r>
              <a:rPr lang="en-US" sz="3800" dirty="0"/>
              <a:t>Table showing sequence similarities among/within species or populations</a:t>
            </a:r>
          </a:p>
          <a:p>
            <a:pPr marL="541325" indent="-541325">
              <a:buFont typeface="Arial"/>
              <a:buChar char="•"/>
            </a:pPr>
            <a:r>
              <a:rPr lang="en-US" sz="3800" dirty="0"/>
              <a:t>Figure linking the sample localities with their placement in the phylogenetic tree</a:t>
            </a:r>
          </a:p>
        </p:txBody>
      </p:sp>
      <p:sp>
        <p:nvSpPr>
          <p:cNvPr id="37" name="TextBox 36"/>
          <p:cNvSpPr txBox="1"/>
          <p:nvPr/>
        </p:nvSpPr>
        <p:spPr>
          <a:xfrm>
            <a:off x="1924080" y="5037942"/>
            <a:ext cx="14464176" cy="15647132"/>
          </a:xfrm>
          <a:prstGeom prst="rect">
            <a:avLst/>
          </a:prstGeom>
          <a:noFill/>
        </p:spPr>
        <p:txBody>
          <a:bodyPr wrap="square" lIns="65306" tIns="32653" rIns="65306" bIns="32653" rtlCol="0">
            <a:spAutoFit/>
          </a:bodyPr>
          <a:lstStyle/>
          <a:p>
            <a:pPr>
              <a:spcAft>
                <a:spcPts val="857"/>
              </a:spcAft>
            </a:pPr>
            <a:r>
              <a:rPr lang="en-US" dirty="0"/>
              <a:t>Abstract</a:t>
            </a:r>
          </a:p>
          <a:p>
            <a:r>
              <a:rPr lang="en-US" sz="3900" i="1" dirty="0"/>
              <a:t>A succinct summary of your project.</a:t>
            </a:r>
            <a:endParaRPr lang="en-US" sz="3900" dirty="0"/>
          </a:p>
          <a:p>
            <a:r>
              <a:rPr lang="en-US" sz="3900" dirty="0"/>
              <a:t>The abstract from your summary report can also be used as the abstract for your poster. </a:t>
            </a:r>
          </a:p>
          <a:p>
            <a:pPr>
              <a:spcAft>
                <a:spcPts val="429"/>
              </a:spcAft>
            </a:pPr>
            <a:endParaRPr lang="en-US" sz="3900" dirty="0"/>
          </a:p>
          <a:p>
            <a:pPr>
              <a:spcAft>
                <a:spcPts val="429"/>
              </a:spcAft>
            </a:pPr>
            <a:r>
              <a:rPr lang="en-US" dirty="0" smtClean="0"/>
              <a:t>Introduction</a:t>
            </a:r>
            <a:endParaRPr lang="en-US" dirty="0"/>
          </a:p>
          <a:p>
            <a:r>
              <a:rPr lang="en-US" sz="3900" i="1" dirty="0"/>
              <a:t>What question was asked?	</a:t>
            </a:r>
            <a:r>
              <a:rPr lang="en-US" sz="3900" dirty="0"/>
              <a:t/>
            </a:r>
            <a:br>
              <a:rPr lang="en-US" sz="3900" dirty="0"/>
            </a:br>
            <a:r>
              <a:rPr lang="en-US" sz="3900" dirty="0"/>
              <a:t>This section provides background for the reader so that they can understand the precise question you are asking, and why your study is of scientific interest. Use your summary report's Introduction to develop the Introduction on your poster.  On your poster you can add more details and better justify your research question.  </a:t>
            </a:r>
          </a:p>
          <a:p>
            <a:pPr>
              <a:spcAft>
                <a:spcPts val="429"/>
              </a:spcAft>
            </a:pPr>
            <a:endParaRPr lang="en-US" sz="3900" dirty="0"/>
          </a:p>
          <a:p>
            <a:pPr>
              <a:spcAft>
                <a:spcPts val="429"/>
              </a:spcAft>
            </a:pPr>
            <a:r>
              <a:rPr lang="en-US" dirty="0" smtClean="0"/>
              <a:t>Materials </a:t>
            </a:r>
            <a:r>
              <a:rPr lang="en-US" dirty="0"/>
              <a:t>&amp; Methods </a:t>
            </a:r>
            <a:endParaRPr lang="en-US" sz="3900" dirty="0"/>
          </a:p>
          <a:p>
            <a:r>
              <a:rPr lang="en-US" sz="3900" i="1" dirty="0"/>
              <a:t>How was the question answered?	</a:t>
            </a:r>
            <a:r>
              <a:rPr lang="en-US" sz="3900" b="1" dirty="0"/>
              <a:t/>
            </a:r>
            <a:br>
              <a:rPr lang="en-US" sz="3900" b="1" dirty="0"/>
            </a:br>
            <a:r>
              <a:rPr lang="en-US" sz="3900" dirty="0"/>
              <a:t>Use your summary report's Materials and Methods to develop this section and provide details of any modifications to the original protocol.</a:t>
            </a:r>
            <a:r>
              <a:rPr lang="en-US" sz="3900" b="1" dirty="0"/>
              <a:t> </a:t>
            </a:r>
            <a:endParaRPr lang="en-US" sz="3900" dirty="0"/>
          </a:p>
          <a:p>
            <a:pPr>
              <a:spcAft>
                <a:spcPts val="429"/>
              </a:spcAft>
            </a:pPr>
            <a:endParaRPr lang="en-US" sz="3900" dirty="0"/>
          </a:p>
          <a:p>
            <a:pPr>
              <a:spcAft>
                <a:spcPts val="429"/>
              </a:spcAft>
            </a:pPr>
            <a:r>
              <a:rPr lang="en-US" dirty="0" smtClean="0"/>
              <a:t>Results</a:t>
            </a:r>
            <a:endParaRPr lang="en-US" dirty="0"/>
          </a:p>
          <a:p>
            <a:r>
              <a:rPr lang="en-US" sz="3900" i="1" dirty="0"/>
              <a:t>What did you find?	</a:t>
            </a:r>
            <a:r>
              <a:rPr lang="en-US" sz="3900" b="1" dirty="0"/>
              <a:t/>
            </a:r>
            <a:br>
              <a:rPr lang="en-US" sz="3900" b="1" dirty="0"/>
            </a:br>
            <a:r>
              <a:rPr lang="en-US" sz="3900" dirty="0"/>
              <a:t>Show results for each one of the different experimental groups you mentioned in the Materials and Methods section. </a:t>
            </a:r>
          </a:p>
        </p:txBody>
      </p:sp>
      <p:sp>
        <p:nvSpPr>
          <p:cNvPr id="38" name="TextBox 37"/>
          <p:cNvSpPr txBox="1"/>
          <p:nvPr/>
        </p:nvSpPr>
        <p:spPr>
          <a:xfrm>
            <a:off x="16746400" y="10837711"/>
            <a:ext cx="14774731" cy="10237959"/>
          </a:xfrm>
          <a:prstGeom prst="rect">
            <a:avLst/>
          </a:prstGeom>
          <a:noFill/>
        </p:spPr>
        <p:txBody>
          <a:bodyPr wrap="square" lIns="65306" tIns="32653" rIns="65306" bIns="32653" rtlCol="0">
            <a:spAutoFit/>
          </a:bodyPr>
          <a:lstStyle/>
          <a:p>
            <a:pPr>
              <a:spcAft>
                <a:spcPts val="429"/>
              </a:spcAft>
            </a:pPr>
            <a:r>
              <a:rPr lang="en-US" dirty="0"/>
              <a:t>Discussion </a:t>
            </a:r>
          </a:p>
          <a:p>
            <a:r>
              <a:rPr lang="en-US" sz="3900" i="1" dirty="0"/>
              <a:t>How does this answer your question? What do these findings mean? </a:t>
            </a:r>
            <a:r>
              <a:rPr lang="en-US" sz="3900" dirty="0"/>
              <a:t>Be objective in the interpretation of your results. Avoid making judgments. Remember, openly discussing unexpected results, difficulties, or mistakes is central to the scientific process. </a:t>
            </a:r>
          </a:p>
          <a:p>
            <a:endParaRPr lang="en-US" sz="3900" dirty="0"/>
          </a:p>
          <a:p>
            <a:pPr>
              <a:spcAft>
                <a:spcPts val="429"/>
              </a:spcAft>
            </a:pPr>
            <a:r>
              <a:rPr lang="en-US" dirty="0"/>
              <a:t>References</a:t>
            </a:r>
          </a:p>
          <a:p>
            <a:r>
              <a:rPr lang="en-US" sz="3900" dirty="0"/>
              <a:t>Document and credit all the sources of information you used for your project at the bottom of your poster. Whenever you state a fact that is based on the results of someone else’s research, you must cite their work in the proper format.</a:t>
            </a:r>
          </a:p>
          <a:p>
            <a:endParaRPr lang="en-US" sz="3900" dirty="0"/>
          </a:p>
          <a:p>
            <a:pPr>
              <a:spcAft>
                <a:spcPts val="429"/>
              </a:spcAft>
            </a:pPr>
            <a:r>
              <a:rPr lang="en-US" dirty="0"/>
              <a:t>Acknowledgements</a:t>
            </a:r>
          </a:p>
          <a:p>
            <a:r>
              <a:rPr lang="en-US" sz="3900" dirty="0"/>
              <a:t>Thank people/organizations that assisted them in doing the research. These can include collaborators, funders and reviewers. </a:t>
            </a:r>
          </a:p>
        </p:txBody>
      </p:sp>
      <p:pic>
        <p:nvPicPr>
          <p:cNvPr id="1026" name="Picture 2" descr="http://www.seplessons.org/files/SEPA_Sign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9302" y="2263117"/>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351672" y="1374658"/>
            <a:ext cx="4041791"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576601" y="2180858"/>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002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1685</TotalTime>
  <Words>218</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AMNH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Lauter, Sue</cp:lastModifiedBy>
  <cp:revision>49</cp:revision>
  <cp:lastPrinted>2016-03-28T20:27:59Z</cp:lastPrinted>
  <dcterms:created xsi:type="dcterms:W3CDTF">2011-05-13T20:15:01Z</dcterms:created>
  <dcterms:modified xsi:type="dcterms:W3CDTF">2017-09-20T18:01:59Z</dcterms:modified>
</cp:coreProperties>
</file>