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20" d="100"/>
          <a:sy n="20" d="100"/>
        </p:scale>
        <p:origin x="1260" y="90"/>
      </p:cViewPr>
      <p:guideLst>
        <p:guide orient="horz" pos="6912"/>
        <p:guide pos="10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4" y="685800"/>
            <a:ext cx="51434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2"/>
            <a:ext cx="30674100" cy="87579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199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19900">
                <a:solidFill>
                  <a:schemeClr val="dk1"/>
                </a:solidFill>
              </a:defRPr>
            </a:lvl2pPr>
            <a:lvl3pPr lvl="2" indent="0" algn="ctr">
              <a:spcBef>
                <a:spcPts val="0"/>
              </a:spcBef>
              <a:spcAft>
                <a:spcPts val="0"/>
              </a:spcAft>
              <a:buClr>
                <a:schemeClr val="dk1"/>
              </a:buClr>
              <a:buSzPts val="1400"/>
              <a:buFont typeface="Arial"/>
              <a:buNone/>
              <a:defRPr sz="19900">
                <a:solidFill>
                  <a:schemeClr val="dk1"/>
                </a:solidFill>
              </a:defRPr>
            </a:lvl3pPr>
            <a:lvl4pPr lvl="3" indent="0" algn="ctr">
              <a:spcBef>
                <a:spcPts val="0"/>
              </a:spcBef>
              <a:spcAft>
                <a:spcPts val="0"/>
              </a:spcAft>
              <a:buClr>
                <a:schemeClr val="dk1"/>
              </a:buClr>
              <a:buSzPts val="1400"/>
              <a:buFont typeface="Arial"/>
              <a:buNone/>
              <a:defRPr sz="19900">
                <a:solidFill>
                  <a:schemeClr val="dk1"/>
                </a:solidFill>
              </a:defRPr>
            </a:lvl4pPr>
            <a:lvl5pPr lvl="4" indent="0" algn="ctr">
              <a:spcBef>
                <a:spcPts val="0"/>
              </a:spcBef>
              <a:spcAft>
                <a:spcPts val="0"/>
              </a:spcAft>
              <a:buClr>
                <a:schemeClr val="dk1"/>
              </a:buClr>
              <a:buSzPts val="1400"/>
              <a:buFont typeface="Arial"/>
              <a:buNone/>
              <a:defRPr sz="19900">
                <a:solidFill>
                  <a:schemeClr val="dk1"/>
                </a:solidFill>
              </a:defRPr>
            </a:lvl5pPr>
            <a:lvl6pPr lvl="5" indent="0" algn="ctr">
              <a:spcBef>
                <a:spcPts val="0"/>
              </a:spcBef>
              <a:spcAft>
                <a:spcPts val="0"/>
              </a:spcAft>
              <a:buClr>
                <a:schemeClr val="dk1"/>
              </a:buClr>
              <a:buSzPts val="1400"/>
              <a:buFont typeface="Arial"/>
              <a:buNone/>
              <a:defRPr sz="19900">
                <a:solidFill>
                  <a:schemeClr val="dk1"/>
                </a:solidFill>
              </a:defRPr>
            </a:lvl6pPr>
            <a:lvl7pPr lvl="6" indent="0" algn="ctr">
              <a:spcBef>
                <a:spcPts val="0"/>
              </a:spcBef>
              <a:spcAft>
                <a:spcPts val="0"/>
              </a:spcAft>
              <a:buClr>
                <a:schemeClr val="dk1"/>
              </a:buClr>
              <a:buSzPts val="1400"/>
              <a:buFont typeface="Arial"/>
              <a:buNone/>
              <a:defRPr sz="19900">
                <a:solidFill>
                  <a:schemeClr val="dk1"/>
                </a:solidFill>
              </a:defRPr>
            </a:lvl7pPr>
            <a:lvl8pPr lvl="7" indent="0" algn="ctr">
              <a:spcBef>
                <a:spcPts val="0"/>
              </a:spcBef>
              <a:spcAft>
                <a:spcPts val="0"/>
              </a:spcAft>
              <a:buClr>
                <a:schemeClr val="dk1"/>
              </a:buClr>
              <a:buSzPts val="1400"/>
              <a:buFont typeface="Arial"/>
              <a:buNone/>
              <a:defRPr sz="19900">
                <a:solidFill>
                  <a:schemeClr val="dk1"/>
                </a:solidFill>
              </a:defRPr>
            </a:lvl8pPr>
            <a:lvl9pPr lvl="8" indent="0" algn="ctr">
              <a:spcBef>
                <a:spcPts val="0"/>
              </a:spcBef>
              <a:spcAft>
                <a:spcPts val="0"/>
              </a:spcAft>
              <a:buClr>
                <a:schemeClr val="dk1"/>
              </a:buClr>
              <a:buSzPts val="1400"/>
              <a:buFont typeface="Arial"/>
              <a:buNone/>
              <a:defRPr sz="19900">
                <a:solidFill>
                  <a:schemeClr val="dk1"/>
                </a:solidFill>
              </a:defRPr>
            </a:lvl9pPr>
          </a:lstStyle>
          <a:p>
            <a:endParaRPr/>
          </a:p>
        </p:txBody>
      </p:sp>
      <p:sp>
        <p:nvSpPr>
          <p:cNvPr id="11" name="Google Shape;11;p2"/>
          <p:cNvSpPr txBox="1">
            <a:spLocks noGrp="1"/>
          </p:cNvSpPr>
          <p:nvPr>
            <p:ph type="subTitle" idx="1"/>
          </p:nvPr>
        </p:nvSpPr>
        <p:spPr>
          <a:xfrm>
            <a:off x="0" y="1362175"/>
            <a:ext cx="9353399" cy="5948099"/>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3200" b="1" i="0" u="sng"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00" cy="3591599"/>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138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13800">
                <a:solidFill>
                  <a:schemeClr val="dk1"/>
                </a:solidFill>
              </a:defRPr>
            </a:lvl2pPr>
            <a:lvl3pPr lvl="2" indent="0" algn="ctr">
              <a:spcBef>
                <a:spcPts val="0"/>
              </a:spcBef>
              <a:spcAft>
                <a:spcPts val="0"/>
              </a:spcAft>
              <a:buClr>
                <a:schemeClr val="dk1"/>
              </a:buClr>
              <a:buSzPts val="1400"/>
              <a:buFont typeface="Arial"/>
              <a:buNone/>
              <a:defRPr sz="13800">
                <a:solidFill>
                  <a:schemeClr val="dk1"/>
                </a:solidFill>
              </a:defRPr>
            </a:lvl3pPr>
            <a:lvl4pPr lvl="3" indent="0" algn="ctr">
              <a:spcBef>
                <a:spcPts val="0"/>
              </a:spcBef>
              <a:spcAft>
                <a:spcPts val="0"/>
              </a:spcAft>
              <a:buClr>
                <a:schemeClr val="dk1"/>
              </a:buClr>
              <a:buSzPts val="1400"/>
              <a:buFont typeface="Arial"/>
              <a:buNone/>
              <a:defRPr sz="13800">
                <a:solidFill>
                  <a:schemeClr val="dk1"/>
                </a:solidFill>
              </a:defRPr>
            </a:lvl4pPr>
            <a:lvl5pPr lvl="4" indent="0" algn="ctr">
              <a:spcBef>
                <a:spcPts val="0"/>
              </a:spcBef>
              <a:spcAft>
                <a:spcPts val="0"/>
              </a:spcAft>
              <a:buClr>
                <a:schemeClr val="dk1"/>
              </a:buClr>
              <a:buSzPts val="1400"/>
              <a:buFont typeface="Arial"/>
              <a:buNone/>
              <a:defRPr sz="13800">
                <a:solidFill>
                  <a:schemeClr val="dk1"/>
                </a:solidFill>
              </a:defRPr>
            </a:lvl5pPr>
            <a:lvl6pPr lvl="5" indent="0" algn="ctr">
              <a:spcBef>
                <a:spcPts val="0"/>
              </a:spcBef>
              <a:spcAft>
                <a:spcPts val="0"/>
              </a:spcAft>
              <a:buClr>
                <a:schemeClr val="dk1"/>
              </a:buClr>
              <a:buSzPts val="1400"/>
              <a:buFont typeface="Arial"/>
              <a:buNone/>
              <a:defRPr sz="13800">
                <a:solidFill>
                  <a:schemeClr val="dk1"/>
                </a:solidFill>
              </a:defRPr>
            </a:lvl6pPr>
            <a:lvl7pPr lvl="6" indent="0" algn="ctr">
              <a:spcBef>
                <a:spcPts val="0"/>
              </a:spcBef>
              <a:spcAft>
                <a:spcPts val="0"/>
              </a:spcAft>
              <a:buClr>
                <a:schemeClr val="dk1"/>
              </a:buClr>
              <a:buSzPts val="1400"/>
              <a:buFont typeface="Arial"/>
              <a:buNone/>
              <a:defRPr sz="13800">
                <a:solidFill>
                  <a:schemeClr val="dk1"/>
                </a:solidFill>
              </a:defRPr>
            </a:lvl7pPr>
            <a:lvl8pPr lvl="7" indent="0" algn="ctr">
              <a:spcBef>
                <a:spcPts val="0"/>
              </a:spcBef>
              <a:spcAft>
                <a:spcPts val="0"/>
              </a:spcAft>
              <a:buClr>
                <a:schemeClr val="dk1"/>
              </a:buClr>
              <a:buSzPts val="1400"/>
              <a:buFont typeface="Arial"/>
              <a:buNone/>
              <a:defRPr sz="13800">
                <a:solidFill>
                  <a:schemeClr val="dk1"/>
                </a:solidFill>
              </a:defRPr>
            </a:lvl8pPr>
            <a:lvl9pPr lvl="8" indent="0" algn="ctr">
              <a:spcBef>
                <a:spcPts val="0"/>
              </a:spcBef>
              <a:spcAft>
                <a:spcPts val="0"/>
              </a:spcAft>
              <a:buClr>
                <a:schemeClr val="dk1"/>
              </a:buClr>
              <a:buSzPts val="1400"/>
              <a:buFont typeface="Arial"/>
              <a:buNone/>
              <a:defRPr sz="13800">
                <a:solidFill>
                  <a:schemeClr val="dk1"/>
                </a:solidFill>
              </a:defRPr>
            </a:lvl9pPr>
          </a:lstStyle>
          <a:p>
            <a:endParaRPr/>
          </a:p>
        </p:txBody>
      </p:sp>
      <p:sp>
        <p:nvSpPr>
          <p:cNvPr id="15" name="Google Shape;15;p3"/>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100" cy="2443499"/>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0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10700">
                <a:solidFill>
                  <a:schemeClr val="dk1"/>
                </a:solidFill>
              </a:defRPr>
            </a:lvl2pPr>
            <a:lvl3pPr lvl="2" indent="0">
              <a:spcBef>
                <a:spcPts val="0"/>
              </a:spcBef>
              <a:spcAft>
                <a:spcPts val="0"/>
              </a:spcAft>
              <a:buClr>
                <a:schemeClr val="dk1"/>
              </a:buClr>
              <a:buSzPts val="1400"/>
              <a:buFont typeface="Arial"/>
              <a:buNone/>
              <a:defRPr sz="10700">
                <a:solidFill>
                  <a:schemeClr val="dk1"/>
                </a:solidFill>
              </a:defRPr>
            </a:lvl3pPr>
            <a:lvl4pPr lvl="3" indent="0">
              <a:spcBef>
                <a:spcPts val="0"/>
              </a:spcBef>
              <a:spcAft>
                <a:spcPts val="0"/>
              </a:spcAft>
              <a:buClr>
                <a:schemeClr val="dk1"/>
              </a:buClr>
              <a:buSzPts val="1400"/>
              <a:buFont typeface="Arial"/>
              <a:buNone/>
              <a:defRPr sz="10700">
                <a:solidFill>
                  <a:schemeClr val="dk1"/>
                </a:solidFill>
              </a:defRPr>
            </a:lvl4pPr>
            <a:lvl5pPr lvl="4" indent="0">
              <a:spcBef>
                <a:spcPts val="0"/>
              </a:spcBef>
              <a:spcAft>
                <a:spcPts val="0"/>
              </a:spcAft>
              <a:buClr>
                <a:schemeClr val="dk1"/>
              </a:buClr>
              <a:buSzPts val="1400"/>
              <a:buFont typeface="Arial"/>
              <a:buNone/>
              <a:defRPr sz="10700">
                <a:solidFill>
                  <a:schemeClr val="dk1"/>
                </a:solidFill>
              </a:defRPr>
            </a:lvl5pPr>
            <a:lvl6pPr lvl="5" indent="0">
              <a:spcBef>
                <a:spcPts val="0"/>
              </a:spcBef>
              <a:spcAft>
                <a:spcPts val="0"/>
              </a:spcAft>
              <a:buClr>
                <a:schemeClr val="dk1"/>
              </a:buClr>
              <a:buSzPts val="1400"/>
              <a:buFont typeface="Arial"/>
              <a:buNone/>
              <a:defRPr sz="10700">
                <a:solidFill>
                  <a:schemeClr val="dk1"/>
                </a:solidFill>
              </a:defRPr>
            </a:lvl6pPr>
            <a:lvl7pPr lvl="6" indent="0">
              <a:spcBef>
                <a:spcPts val="0"/>
              </a:spcBef>
              <a:spcAft>
                <a:spcPts val="0"/>
              </a:spcAft>
              <a:buClr>
                <a:schemeClr val="dk1"/>
              </a:buClr>
              <a:buSzPts val="1400"/>
              <a:buFont typeface="Arial"/>
              <a:buNone/>
              <a:defRPr sz="10700">
                <a:solidFill>
                  <a:schemeClr val="dk1"/>
                </a:solidFill>
              </a:defRPr>
            </a:lvl7pPr>
            <a:lvl8pPr lvl="7" indent="0">
              <a:spcBef>
                <a:spcPts val="0"/>
              </a:spcBef>
              <a:spcAft>
                <a:spcPts val="0"/>
              </a:spcAft>
              <a:buClr>
                <a:schemeClr val="dk1"/>
              </a:buClr>
              <a:buSzPts val="1400"/>
              <a:buFont typeface="Arial"/>
              <a:buNone/>
              <a:defRPr sz="10700">
                <a:solidFill>
                  <a:schemeClr val="dk1"/>
                </a:solidFill>
              </a:defRPr>
            </a:lvl8pPr>
            <a:lvl9pPr lvl="8" indent="0">
              <a:spcBef>
                <a:spcPts val="0"/>
              </a:spcBef>
              <a:spcAft>
                <a:spcPts val="0"/>
              </a:spcAft>
              <a:buClr>
                <a:schemeClr val="dk1"/>
              </a:buClr>
              <a:buSzPts val="1400"/>
              <a:buFont typeface="Arial"/>
              <a:buNone/>
              <a:defRPr sz="10700">
                <a:solidFill>
                  <a:schemeClr val="dk1"/>
                </a:solidFill>
              </a:defRPr>
            </a:lvl9pPr>
          </a:lstStyle>
          <a:p>
            <a:endParaRPr/>
          </a:p>
        </p:txBody>
      </p:sp>
      <p:sp>
        <p:nvSpPr>
          <p:cNvPr id="18" name="Google Shape;18;p4"/>
          <p:cNvSpPr txBox="1">
            <a:spLocks noGrp="1"/>
          </p:cNvSpPr>
          <p:nvPr>
            <p:ph type="body" idx="1"/>
          </p:nvPr>
        </p:nvSpPr>
        <p:spPr>
          <a:xfrm>
            <a:off x="1122119" y="4917226"/>
            <a:ext cx="14399700" cy="1457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4600" b="0" i="0" u="none" strike="noStrike" cap="none">
                <a:solidFill>
                  <a:schemeClr val="dk2"/>
                </a:solidFill>
                <a:latin typeface="Arial"/>
                <a:ea typeface="Arial"/>
                <a:cs typeface="Arial"/>
                <a:sym typeface="Arial"/>
              </a:defRPr>
            </a:lvl9pPr>
          </a:lstStyle>
          <a:p>
            <a:endParaRPr/>
          </a:p>
        </p:txBody>
      </p:sp>
      <p:sp>
        <p:nvSpPr>
          <p:cNvPr id="19" name="Google Shape;19;p4"/>
          <p:cNvSpPr txBox="1">
            <a:spLocks noGrp="1"/>
          </p:cNvSpPr>
          <p:nvPr>
            <p:ph type="body" idx="2"/>
          </p:nvPr>
        </p:nvSpPr>
        <p:spPr>
          <a:xfrm>
            <a:off x="17396639" y="4917226"/>
            <a:ext cx="14399700" cy="1457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4600" b="0" i="0" u="none" strike="noStrike" cap="none">
                <a:solidFill>
                  <a:schemeClr val="dk2"/>
                </a:solidFill>
                <a:latin typeface="Arial"/>
                <a:ea typeface="Arial"/>
                <a:cs typeface="Arial"/>
                <a:sym typeface="Arial"/>
              </a:defRPr>
            </a:lvl9pPr>
          </a:lstStyle>
          <a:p>
            <a:endParaRPr/>
          </a:p>
        </p:txBody>
      </p:sp>
      <p:sp>
        <p:nvSpPr>
          <p:cNvPr id="20" name="Google Shape;20;p4"/>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122120" y="1898773"/>
            <a:ext cx="30674100" cy="2443499"/>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0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10700">
                <a:solidFill>
                  <a:schemeClr val="dk1"/>
                </a:solidFill>
              </a:defRPr>
            </a:lvl2pPr>
            <a:lvl3pPr lvl="2" indent="0">
              <a:spcBef>
                <a:spcPts val="0"/>
              </a:spcBef>
              <a:spcAft>
                <a:spcPts val="0"/>
              </a:spcAft>
              <a:buClr>
                <a:schemeClr val="dk1"/>
              </a:buClr>
              <a:buSzPts val="1400"/>
              <a:buFont typeface="Arial"/>
              <a:buNone/>
              <a:defRPr sz="10700">
                <a:solidFill>
                  <a:schemeClr val="dk1"/>
                </a:solidFill>
              </a:defRPr>
            </a:lvl3pPr>
            <a:lvl4pPr lvl="3" indent="0">
              <a:spcBef>
                <a:spcPts val="0"/>
              </a:spcBef>
              <a:spcAft>
                <a:spcPts val="0"/>
              </a:spcAft>
              <a:buClr>
                <a:schemeClr val="dk1"/>
              </a:buClr>
              <a:buSzPts val="1400"/>
              <a:buFont typeface="Arial"/>
              <a:buNone/>
              <a:defRPr sz="10700">
                <a:solidFill>
                  <a:schemeClr val="dk1"/>
                </a:solidFill>
              </a:defRPr>
            </a:lvl4pPr>
            <a:lvl5pPr lvl="4" indent="0">
              <a:spcBef>
                <a:spcPts val="0"/>
              </a:spcBef>
              <a:spcAft>
                <a:spcPts val="0"/>
              </a:spcAft>
              <a:buClr>
                <a:schemeClr val="dk1"/>
              </a:buClr>
              <a:buSzPts val="1400"/>
              <a:buFont typeface="Arial"/>
              <a:buNone/>
              <a:defRPr sz="10700">
                <a:solidFill>
                  <a:schemeClr val="dk1"/>
                </a:solidFill>
              </a:defRPr>
            </a:lvl5pPr>
            <a:lvl6pPr lvl="5" indent="0">
              <a:spcBef>
                <a:spcPts val="0"/>
              </a:spcBef>
              <a:spcAft>
                <a:spcPts val="0"/>
              </a:spcAft>
              <a:buClr>
                <a:schemeClr val="dk1"/>
              </a:buClr>
              <a:buSzPts val="1400"/>
              <a:buFont typeface="Arial"/>
              <a:buNone/>
              <a:defRPr sz="10700">
                <a:solidFill>
                  <a:schemeClr val="dk1"/>
                </a:solidFill>
              </a:defRPr>
            </a:lvl6pPr>
            <a:lvl7pPr lvl="6" indent="0">
              <a:spcBef>
                <a:spcPts val="0"/>
              </a:spcBef>
              <a:spcAft>
                <a:spcPts val="0"/>
              </a:spcAft>
              <a:buClr>
                <a:schemeClr val="dk1"/>
              </a:buClr>
              <a:buSzPts val="1400"/>
              <a:buFont typeface="Arial"/>
              <a:buNone/>
              <a:defRPr sz="10700">
                <a:solidFill>
                  <a:schemeClr val="dk1"/>
                </a:solidFill>
              </a:defRPr>
            </a:lvl7pPr>
            <a:lvl8pPr lvl="7" indent="0">
              <a:spcBef>
                <a:spcPts val="0"/>
              </a:spcBef>
              <a:spcAft>
                <a:spcPts val="0"/>
              </a:spcAft>
              <a:buClr>
                <a:schemeClr val="dk1"/>
              </a:buClr>
              <a:buSzPts val="1400"/>
              <a:buFont typeface="Arial"/>
              <a:buNone/>
              <a:defRPr sz="10700">
                <a:solidFill>
                  <a:schemeClr val="dk1"/>
                </a:solidFill>
              </a:defRPr>
            </a:lvl8pPr>
            <a:lvl9pPr lvl="8" indent="0">
              <a:spcBef>
                <a:spcPts val="0"/>
              </a:spcBef>
              <a:spcAft>
                <a:spcPts val="0"/>
              </a:spcAft>
              <a:buClr>
                <a:schemeClr val="dk1"/>
              </a:buClr>
              <a:buSzPts val="1400"/>
              <a:buFont typeface="Arial"/>
              <a:buNone/>
              <a:defRPr sz="10700">
                <a:solidFill>
                  <a:schemeClr val="dk1"/>
                </a:solidFill>
              </a:defRPr>
            </a:lvl9pPr>
          </a:lstStyle>
          <a:p>
            <a:endParaRPr/>
          </a:p>
        </p:txBody>
      </p:sp>
      <p:sp>
        <p:nvSpPr>
          <p:cNvPr id="23" name="Google Shape;23;p5"/>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122119" y="2370559"/>
            <a:ext cx="10108800" cy="3224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92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9200">
                <a:solidFill>
                  <a:schemeClr val="dk1"/>
                </a:solidFill>
              </a:defRPr>
            </a:lvl2pPr>
            <a:lvl3pPr lvl="2" indent="0">
              <a:spcBef>
                <a:spcPts val="0"/>
              </a:spcBef>
              <a:spcAft>
                <a:spcPts val="0"/>
              </a:spcAft>
              <a:buClr>
                <a:schemeClr val="dk1"/>
              </a:buClr>
              <a:buSzPts val="1400"/>
              <a:buFont typeface="Arial"/>
              <a:buNone/>
              <a:defRPr sz="9200">
                <a:solidFill>
                  <a:schemeClr val="dk1"/>
                </a:solidFill>
              </a:defRPr>
            </a:lvl3pPr>
            <a:lvl4pPr lvl="3" indent="0">
              <a:spcBef>
                <a:spcPts val="0"/>
              </a:spcBef>
              <a:spcAft>
                <a:spcPts val="0"/>
              </a:spcAft>
              <a:buClr>
                <a:schemeClr val="dk1"/>
              </a:buClr>
              <a:buSzPts val="1400"/>
              <a:buFont typeface="Arial"/>
              <a:buNone/>
              <a:defRPr sz="9200">
                <a:solidFill>
                  <a:schemeClr val="dk1"/>
                </a:solidFill>
              </a:defRPr>
            </a:lvl4pPr>
            <a:lvl5pPr lvl="4" indent="0">
              <a:spcBef>
                <a:spcPts val="0"/>
              </a:spcBef>
              <a:spcAft>
                <a:spcPts val="0"/>
              </a:spcAft>
              <a:buClr>
                <a:schemeClr val="dk1"/>
              </a:buClr>
              <a:buSzPts val="1400"/>
              <a:buFont typeface="Arial"/>
              <a:buNone/>
              <a:defRPr sz="9200">
                <a:solidFill>
                  <a:schemeClr val="dk1"/>
                </a:solidFill>
              </a:defRPr>
            </a:lvl5pPr>
            <a:lvl6pPr lvl="5" indent="0">
              <a:spcBef>
                <a:spcPts val="0"/>
              </a:spcBef>
              <a:spcAft>
                <a:spcPts val="0"/>
              </a:spcAft>
              <a:buClr>
                <a:schemeClr val="dk1"/>
              </a:buClr>
              <a:buSzPts val="1400"/>
              <a:buFont typeface="Arial"/>
              <a:buNone/>
              <a:defRPr sz="9200">
                <a:solidFill>
                  <a:schemeClr val="dk1"/>
                </a:solidFill>
              </a:defRPr>
            </a:lvl6pPr>
            <a:lvl7pPr lvl="6" indent="0">
              <a:spcBef>
                <a:spcPts val="0"/>
              </a:spcBef>
              <a:spcAft>
                <a:spcPts val="0"/>
              </a:spcAft>
              <a:buClr>
                <a:schemeClr val="dk1"/>
              </a:buClr>
              <a:buSzPts val="1400"/>
              <a:buFont typeface="Arial"/>
              <a:buNone/>
              <a:defRPr sz="9200">
                <a:solidFill>
                  <a:schemeClr val="dk1"/>
                </a:solidFill>
              </a:defRPr>
            </a:lvl7pPr>
            <a:lvl8pPr lvl="7" indent="0">
              <a:spcBef>
                <a:spcPts val="0"/>
              </a:spcBef>
              <a:spcAft>
                <a:spcPts val="0"/>
              </a:spcAft>
              <a:buClr>
                <a:schemeClr val="dk1"/>
              </a:buClr>
              <a:buSzPts val="1400"/>
              <a:buFont typeface="Arial"/>
              <a:buNone/>
              <a:defRPr sz="9200">
                <a:solidFill>
                  <a:schemeClr val="dk1"/>
                </a:solidFill>
              </a:defRPr>
            </a:lvl8pPr>
            <a:lvl9pPr lvl="8" indent="0">
              <a:spcBef>
                <a:spcPts val="0"/>
              </a:spcBef>
              <a:spcAft>
                <a:spcPts val="0"/>
              </a:spcAft>
              <a:buClr>
                <a:schemeClr val="dk1"/>
              </a:buClr>
              <a:buSzPts val="1400"/>
              <a:buFont typeface="Arial"/>
              <a:buNone/>
              <a:defRPr sz="9200">
                <a:solidFill>
                  <a:schemeClr val="dk1"/>
                </a:solidFill>
              </a:defRPr>
            </a:lvl9pPr>
          </a:lstStyle>
          <a:p>
            <a:endParaRPr/>
          </a:p>
        </p:txBody>
      </p:sp>
      <p:sp>
        <p:nvSpPr>
          <p:cNvPr id="26" name="Google Shape;26;p6"/>
          <p:cNvSpPr txBox="1">
            <a:spLocks noGrp="1"/>
          </p:cNvSpPr>
          <p:nvPr>
            <p:ph type="body" idx="1"/>
          </p:nvPr>
        </p:nvSpPr>
        <p:spPr>
          <a:xfrm>
            <a:off x="1122119" y="5928960"/>
            <a:ext cx="10108800" cy="13565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46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46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764900" y="1920639"/>
            <a:ext cx="22924200" cy="17454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3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18300">
                <a:solidFill>
                  <a:schemeClr val="dk1"/>
                </a:solidFill>
              </a:defRPr>
            </a:lvl2pPr>
            <a:lvl3pPr lvl="2" indent="0">
              <a:spcBef>
                <a:spcPts val="0"/>
              </a:spcBef>
              <a:spcAft>
                <a:spcPts val="0"/>
              </a:spcAft>
              <a:buClr>
                <a:schemeClr val="dk1"/>
              </a:buClr>
              <a:buSzPts val="1400"/>
              <a:buFont typeface="Arial"/>
              <a:buNone/>
              <a:defRPr sz="18300">
                <a:solidFill>
                  <a:schemeClr val="dk1"/>
                </a:solidFill>
              </a:defRPr>
            </a:lvl3pPr>
            <a:lvl4pPr lvl="3" indent="0">
              <a:spcBef>
                <a:spcPts val="0"/>
              </a:spcBef>
              <a:spcAft>
                <a:spcPts val="0"/>
              </a:spcAft>
              <a:buClr>
                <a:schemeClr val="dk1"/>
              </a:buClr>
              <a:buSzPts val="1400"/>
              <a:buFont typeface="Arial"/>
              <a:buNone/>
              <a:defRPr sz="18300">
                <a:solidFill>
                  <a:schemeClr val="dk1"/>
                </a:solidFill>
              </a:defRPr>
            </a:lvl4pPr>
            <a:lvl5pPr lvl="4" indent="0">
              <a:spcBef>
                <a:spcPts val="0"/>
              </a:spcBef>
              <a:spcAft>
                <a:spcPts val="0"/>
              </a:spcAft>
              <a:buClr>
                <a:schemeClr val="dk1"/>
              </a:buClr>
              <a:buSzPts val="1400"/>
              <a:buFont typeface="Arial"/>
              <a:buNone/>
              <a:defRPr sz="18300">
                <a:solidFill>
                  <a:schemeClr val="dk1"/>
                </a:solidFill>
              </a:defRPr>
            </a:lvl5pPr>
            <a:lvl6pPr lvl="5" indent="0">
              <a:spcBef>
                <a:spcPts val="0"/>
              </a:spcBef>
              <a:spcAft>
                <a:spcPts val="0"/>
              </a:spcAft>
              <a:buClr>
                <a:schemeClr val="dk1"/>
              </a:buClr>
              <a:buSzPts val="1400"/>
              <a:buFont typeface="Arial"/>
              <a:buNone/>
              <a:defRPr sz="18300">
                <a:solidFill>
                  <a:schemeClr val="dk1"/>
                </a:solidFill>
              </a:defRPr>
            </a:lvl6pPr>
            <a:lvl7pPr lvl="6" indent="0">
              <a:spcBef>
                <a:spcPts val="0"/>
              </a:spcBef>
              <a:spcAft>
                <a:spcPts val="0"/>
              </a:spcAft>
              <a:buClr>
                <a:schemeClr val="dk1"/>
              </a:buClr>
              <a:buSzPts val="1400"/>
              <a:buFont typeface="Arial"/>
              <a:buNone/>
              <a:defRPr sz="18300">
                <a:solidFill>
                  <a:schemeClr val="dk1"/>
                </a:solidFill>
              </a:defRPr>
            </a:lvl7pPr>
            <a:lvl8pPr lvl="7" indent="0">
              <a:spcBef>
                <a:spcPts val="0"/>
              </a:spcBef>
              <a:spcAft>
                <a:spcPts val="0"/>
              </a:spcAft>
              <a:buClr>
                <a:schemeClr val="dk1"/>
              </a:buClr>
              <a:buSzPts val="1400"/>
              <a:buFont typeface="Arial"/>
              <a:buNone/>
              <a:defRPr sz="18300">
                <a:solidFill>
                  <a:schemeClr val="dk1"/>
                </a:solidFill>
              </a:defRPr>
            </a:lvl8pPr>
            <a:lvl9pPr lvl="8" indent="0">
              <a:spcBef>
                <a:spcPts val="0"/>
              </a:spcBef>
              <a:spcAft>
                <a:spcPts val="0"/>
              </a:spcAft>
              <a:buClr>
                <a:schemeClr val="dk1"/>
              </a:buClr>
              <a:buSzPts val="1400"/>
              <a:buFont typeface="Arial"/>
              <a:buNone/>
              <a:defRPr sz="18300">
                <a:solidFill>
                  <a:schemeClr val="dk1"/>
                </a:solidFill>
              </a:defRPr>
            </a:lvl9pPr>
          </a:lstStyle>
          <a:p>
            <a:endParaRPr/>
          </a:p>
        </p:txBody>
      </p:sp>
      <p:sp>
        <p:nvSpPr>
          <p:cNvPr id="30" name="Google Shape;30;p7"/>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8"/>
          <p:cNvSpPr/>
          <p:nvPr/>
        </p:nvSpPr>
        <p:spPr>
          <a:xfrm>
            <a:off x="16459200" y="-532"/>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Google Shape;33;p8"/>
          <p:cNvSpPr txBox="1">
            <a:spLocks noGrp="1"/>
          </p:cNvSpPr>
          <p:nvPr>
            <p:ph type="title"/>
          </p:nvPr>
        </p:nvSpPr>
        <p:spPr>
          <a:xfrm>
            <a:off x="955800" y="5261546"/>
            <a:ext cx="14562600" cy="6324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161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16100">
                <a:solidFill>
                  <a:schemeClr val="dk1"/>
                </a:solidFill>
              </a:defRPr>
            </a:lvl2pPr>
            <a:lvl3pPr lvl="2" indent="0" algn="ctr">
              <a:spcBef>
                <a:spcPts val="0"/>
              </a:spcBef>
              <a:spcAft>
                <a:spcPts val="0"/>
              </a:spcAft>
              <a:buClr>
                <a:schemeClr val="dk1"/>
              </a:buClr>
              <a:buSzPts val="1400"/>
              <a:buFont typeface="Arial"/>
              <a:buNone/>
              <a:defRPr sz="16100">
                <a:solidFill>
                  <a:schemeClr val="dk1"/>
                </a:solidFill>
              </a:defRPr>
            </a:lvl3pPr>
            <a:lvl4pPr lvl="3" indent="0" algn="ctr">
              <a:spcBef>
                <a:spcPts val="0"/>
              </a:spcBef>
              <a:spcAft>
                <a:spcPts val="0"/>
              </a:spcAft>
              <a:buClr>
                <a:schemeClr val="dk1"/>
              </a:buClr>
              <a:buSzPts val="1400"/>
              <a:buFont typeface="Arial"/>
              <a:buNone/>
              <a:defRPr sz="16100">
                <a:solidFill>
                  <a:schemeClr val="dk1"/>
                </a:solidFill>
              </a:defRPr>
            </a:lvl4pPr>
            <a:lvl5pPr lvl="4" indent="0" algn="ctr">
              <a:spcBef>
                <a:spcPts val="0"/>
              </a:spcBef>
              <a:spcAft>
                <a:spcPts val="0"/>
              </a:spcAft>
              <a:buClr>
                <a:schemeClr val="dk1"/>
              </a:buClr>
              <a:buSzPts val="1400"/>
              <a:buFont typeface="Arial"/>
              <a:buNone/>
              <a:defRPr sz="16100">
                <a:solidFill>
                  <a:schemeClr val="dk1"/>
                </a:solidFill>
              </a:defRPr>
            </a:lvl5pPr>
            <a:lvl6pPr lvl="5" indent="0" algn="ctr">
              <a:spcBef>
                <a:spcPts val="0"/>
              </a:spcBef>
              <a:spcAft>
                <a:spcPts val="0"/>
              </a:spcAft>
              <a:buClr>
                <a:schemeClr val="dk1"/>
              </a:buClr>
              <a:buSzPts val="1400"/>
              <a:buFont typeface="Arial"/>
              <a:buNone/>
              <a:defRPr sz="16100">
                <a:solidFill>
                  <a:schemeClr val="dk1"/>
                </a:solidFill>
              </a:defRPr>
            </a:lvl6pPr>
            <a:lvl7pPr lvl="6" indent="0" algn="ctr">
              <a:spcBef>
                <a:spcPts val="0"/>
              </a:spcBef>
              <a:spcAft>
                <a:spcPts val="0"/>
              </a:spcAft>
              <a:buClr>
                <a:schemeClr val="dk1"/>
              </a:buClr>
              <a:buSzPts val="1400"/>
              <a:buFont typeface="Arial"/>
              <a:buNone/>
              <a:defRPr sz="16100">
                <a:solidFill>
                  <a:schemeClr val="dk1"/>
                </a:solidFill>
              </a:defRPr>
            </a:lvl7pPr>
            <a:lvl8pPr lvl="7" indent="0" algn="ctr">
              <a:spcBef>
                <a:spcPts val="0"/>
              </a:spcBef>
              <a:spcAft>
                <a:spcPts val="0"/>
              </a:spcAft>
              <a:buClr>
                <a:schemeClr val="dk1"/>
              </a:buClr>
              <a:buSzPts val="1400"/>
              <a:buFont typeface="Arial"/>
              <a:buNone/>
              <a:defRPr sz="16100">
                <a:solidFill>
                  <a:schemeClr val="dk1"/>
                </a:solidFill>
              </a:defRPr>
            </a:lvl8pPr>
            <a:lvl9pPr lvl="8" indent="0" algn="ctr">
              <a:spcBef>
                <a:spcPts val="0"/>
              </a:spcBef>
              <a:spcAft>
                <a:spcPts val="0"/>
              </a:spcAft>
              <a:buClr>
                <a:schemeClr val="dk1"/>
              </a:buClr>
              <a:buSzPts val="1400"/>
              <a:buFont typeface="Arial"/>
              <a:buNone/>
              <a:defRPr sz="16100">
                <a:solidFill>
                  <a:schemeClr val="dk1"/>
                </a:solidFill>
              </a:defRPr>
            </a:lvl9pPr>
          </a:lstStyle>
          <a:p>
            <a:endParaRPr/>
          </a:p>
        </p:txBody>
      </p:sp>
      <p:sp>
        <p:nvSpPr>
          <p:cNvPr id="34" name="Google Shape;34;p8"/>
          <p:cNvSpPr txBox="1">
            <a:spLocks noGrp="1"/>
          </p:cNvSpPr>
          <p:nvPr>
            <p:ph type="subTitle" idx="1"/>
          </p:nvPr>
        </p:nvSpPr>
        <p:spPr>
          <a:xfrm>
            <a:off x="955800" y="11959785"/>
            <a:ext cx="14562600" cy="52698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8000" b="0" i="0" u="none" strike="noStrike" cap="none">
                <a:solidFill>
                  <a:schemeClr val="dk2"/>
                </a:solidFill>
                <a:latin typeface="Arial"/>
                <a:ea typeface="Arial"/>
                <a:cs typeface="Arial"/>
                <a:sym typeface="Arial"/>
              </a:defRPr>
            </a:lvl9pPr>
          </a:lstStyle>
          <a:p>
            <a:endParaRPr/>
          </a:p>
        </p:txBody>
      </p:sp>
      <p:sp>
        <p:nvSpPr>
          <p:cNvPr id="35" name="Google Shape;35;p8"/>
          <p:cNvSpPr txBox="1">
            <a:spLocks noGrp="1"/>
          </p:cNvSpPr>
          <p:nvPr>
            <p:ph type="body" idx="2"/>
          </p:nvPr>
        </p:nvSpPr>
        <p:spPr>
          <a:xfrm>
            <a:off x="17782200" y="3089385"/>
            <a:ext cx="13813200" cy="157659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dk2"/>
              </a:buClr>
              <a:buSzPts val="1400"/>
              <a:buFont typeface="Arial"/>
              <a:buNone/>
              <a:defRPr sz="69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5400" b="0" i="0" u="none" strike="noStrike" cap="none">
                <a:solidFill>
                  <a:schemeClr val="dk2"/>
                </a:solidFill>
                <a:latin typeface="Arial"/>
                <a:ea typeface="Arial"/>
                <a:cs typeface="Arial"/>
                <a:sym typeface="Arial"/>
              </a:defRPr>
            </a:lvl9pPr>
          </a:lstStyle>
          <a:p>
            <a:endParaRPr/>
          </a:p>
        </p:txBody>
      </p:sp>
      <p:sp>
        <p:nvSpPr>
          <p:cNvPr id="36" name="Google Shape;36;p8"/>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122119" y="18050453"/>
            <a:ext cx="21595799" cy="2581799"/>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400"/>
              <a:buFont typeface="Arial"/>
              <a:buNone/>
              <a:defRPr sz="69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54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122120" y="4719466"/>
            <a:ext cx="30674100" cy="83775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459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45900">
                <a:solidFill>
                  <a:schemeClr val="dk1"/>
                </a:solidFill>
              </a:defRPr>
            </a:lvl2pPr>
            <a:lvl3pPr lvl="2" indent="0" algn="ctr">
              <a:spcBef>
                <a:spcPts val="0"/>
              </a:spcBef>
              <a:spcAft>
                <a:spcPts val="0"/>
              </a:spcAft>
              <a:buClr>
                <a:schemeClr val="dk1"/>
              </a:buClr>
              <a:buSzPts val="1400"/>
              <a:buFont typeface="Arial"/>
              <a:buNone/>
              <a:defRPr sz="45900">
                <a:solidFill>
                  <a:schemeClr val="dk1"/>
                </a:solidFill>
              </a:defRPr>
            </a:lvl3pPr>
            <a:lvl4pPr lvl="3" indent="0" algn="ctr">
              <a:spcBef>
                <a:spcPts val="0"/>
              </a:spcBef>
              <a:spcAft>
                <a:spcPts val="0"/>
              </a:spcAft>
              <a:buClr>
                <a:schemeClr val="dk1"/>
              </a:buClr>
              <a:buSzPts val="1400"/>
              <a:buFont typeface="Arial"/>
              <a:buNone/>
              <a:defRPr sz="45900">
                <a:solidFill>
                  <a:schemeClr val="dk1"/>
                </a:solidFill>
              </a:defRPr>
            </a:lvl4pPr>
            <a:lvl5pPr lvl="4" indent="0" algn="ctr">
              <a:spcBef>
                <a:spcPts val="0"/>
              </a:spcBef>
              <a:spcAft>
                <a:spcPts val="0"/>
              </a:spcAft>
              <a:buClr>
                <a:schemeClr val="dk1"/>
              </a:buClr>
              <a:buSzPts val="1400"/>
              <a:buFont typeface="Arial"/>
              <a:buNone/>
              <a:defRPr sz="45900">
                <a:solidFill>
                  <a:schemeClr val="dk1"/>
                </a:solidFill>
              </a:defRPr>
            </a:lvl5pPr>
            <a:lvl6pPr lvl="5" indent="0" algn="ctr">
              <a:spcBef>
                <a:spcPts val="0"/>
              </a:spcBef>
              <a:spcAft>
                <a:spcPts val="0"/>
              </a:spcAft>
              <a:buClr>
                <a:schemeClr val="dk1"/>
              </a:buClr>
              <a:buSzPts val="1400"/>
              <a:buFont typeface="Arial"/>
              <a:buNone/>
              <a:defRPr sz="45900">
                <a:solidFill>
                  <a:schemeClr val="dk1"/>
                </a:solidFill>
              </a:defRPr>
            </a:lvl6pPr>
            <a:lvl7pPr lvl="6" indent="0" algn="ctr">
              <a:spcBef>
                <a:spcPts val="0"/>
              </a:spcBef>
              <a:spcAft>
                <a:spcPts val="0"/>
              </a:spcAft>
              <a:buClr>
                <a:schemeClr val="dk1"/>
              </a:buClr>
              <a:buSzPts val="1400"/>
              <a:buFont typeface="Arial"/>
              <a:buNone/>
              <a:defRPr sz="45900">
                <a:solidFill>
                  <a:schemeClr val="dk1"/>
                </a:solidFill>
              </a:defRPr>
            </a:lvl7pPr>
            <a:lvl8pPr lvl="7" indent="0" algn="ctr">
              <a:spcBef>
                <a:spcPts val="0"/>
              </a:spcBef>
              <a:spcAft>
                <a:spcPts val="0"/>
              </a:spcAft>
              <a:buClr>
                <a:schemeClr val="dk1"/>
              </a:buClr>
              <a:buSzPts val="1400"/>
              <a:buFont typeface="Arial"/>
              <a:buNone/>
              <a:defRPr sz="45900">
                <a:solidFill>
                  <a:schemeClr val="dk1"/>
                </a:solidFill>
              </a:defRPr>
            </a:lvl8pPr>
            <a:lvl9pPr lvl="8" indent="0" algn="ctr">
              <a:spcBef>
                <a:spcPts val="0"/>
              </a:spcBef>
              <a:spcAft>
                <a:spcPts val="0"/>
              </a:spcAft>
              <a:buClr>
                <a:schemeClr val="dk1"/>
              </a:buClr>
              <a:buSzPts val="1400"/>
              <a:buFont typeface="Arial"/>
              <a:buNone/>
              <a:defRPr sz="45900">
                <a:solidFill>
                  <a:schemeClr val="dk1"/>
                </a:solidFill>
              </a:defRPr>
            </a:lvl9pPr>
          </a:lstStyle>
          <a:p>
            <a:endParaRPr/>
          </a:p>
        </p:txBody>
      </p:sp>
      <p:sp>
        <p:nvSpPr>
          <p:cNvPr id="42" name="Google Shape;42;p10"/>
          <p:cNvSpPr txBox="1">
            <a:spLocks noGrp="1"/>
          </p:cNvSpPr>
          <p:nvPr>
            <p:ph type="body" idx="1"/>
          </p:nvPr>
        </p:nvSpPr>
        <p:spPr>
          <a:xfrm>
            <a:off x="1122120" y="13449494"/>
            <a:ext cx="30674100" cy="55500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Font typeface="Arial"/>
              <a:buNone/>
              <a:defRPr sz="6900" b="0" i="0" u="none" strike="noStrike" cap="none">
                <a:solidFill>
                  <a:schemeClr val="dk2"/>
                </a:solidFill>
                <a:latin typeface="Arial"/>
                <a:ea typeface="Arial"/>
                <a:cs typeface="Arial"/>
                <a:sym typeface="Arial"/>
              </a:defRPr>
            </a:lvl1pPr>
            <a:lvl2pPr marL="914400" marR="0" lvl="1"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6100"/>
              </a:spcBef>
              <a:spcAft>
                <a:spcPts val="6100"/>
              </a:spcAft>
              <a:buClr>
                <a:schemeClr val="dk2"/>
              </a:buClr>
              <a:buSzPts val="1400"/>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Google Shape;43;p10"/>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00" cy="2443499"/>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0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10700">
                <a:solidFill>
                  <a:schemeClr val="dk1"/>
                </a:solidFill>
              </a:defRPr>
            </a:lvl2pPr>
            <a:lvl3pPr lvl="2" indent="0">
              <a:spcBef>
                <a:spcPts val="0"/>
              </a:spcBef>
              <a:spcAft>
                <a:spcPts val="0"/>
              </a:spcAft>
              <a:buClr>
                <a:schemeClr val="dk1"/>
              </a:buClr>
              <a:buSzPts val="1400"/>
              <a:buFont typeface="Arial"/>
              <a:buNone/>
              <a:defRPr sz="10700">
                <a:solidFill>
                  <a:schemeClr val="dk1"/>
                </a:solidFill>
              </a:defRPr>
            </a:lvl3pPr>
            <a:lvl4pPr lvl="3" indent="0">
              <a:spcBef>
                <a:spcPts val="0"/>
              </a:spcBef>
              <a:spcAft>
                <a:spcPts val="0"/>
              </a:spcAft>
              <a:buClr>
                <a:schemeClr val="dk1"/>
              </a:buClr>
              <a:buSzPts val="1400"/>
              <a:buFont typeface="Arial"/>
              <a:buNone/>
              <a:defRPr sz="10700">
                <a:solidFill>
                  <a:schemeClr val="dk1"/>
                </a:solidFill>
              </a:defRPr>
            </a:lvl4pPr>
            <a:lvl5pPr lvl="4" indent="0">
              <a:spcBef>
                <a:spcPts val="0"/>
              </a:spcBef>
              <a:spcAft>
                <a:spcPts val="0"/>
              </a:spcAft>
              <a:buClr>
                <a:schemeClr val="dk1"/>
              </a:buClr>
              <a:buSzPts val="1400"/>
              <a:buFont typeface="Arial"/>
              <a:buNone/>
              <a:defRPr sz="10700">
                <a:solidFill>
                  <a:schemeClr val="dk1"/>
                </a:solidFill>
              </a:defRPr>
            </a:lvl5pPr>
            <a:lvl6pPr lvl="5" indent="0">
              <a:spcBef>
                <a:spcPts val="0"/>
              </a:spcBef>
              <a:spcAft>
                <a:spcPts val="0"/>
              </a:spcAft>
              <a:buClr>
                <a:schemeClr val="dk1"/>
              </a:buClr>
              <a:buSzPts val="1400"/>
              <a:buFont typeface="Arial"/>
              <a:buNone/>
              <a:defRPr sz="10700">
                <a:solidFill>
                  <a:schemeClr val="dk1"/>
                </a:solidFill>
              </a:defRPr>
            </a:lvl6pPr>
            <a:lvl7pPr lvl="6" indent="0">
              <a:spcBef>
                <a:spcPts val="0"/>
              </a:spcBef>
              <a:spcAft>
                <a:spcPts val="0"/>
              </a:spcAft>
              <a:buClr>
                <a:schemeClr val="dk1"/>
              </a:buClr>
              <a:buSzPts val="1400"/>
              <a:buFont typeface="Arial"/>
              <a:buNone/>
              <a:defRPr sz="10700">
                <a:solidFill>
                  <a:schemeClr val="dk1"/>
                </a:solidFill>
              </a:defRPr>
            </a:lvl7pPr>
            <a:lvl8pPr lvl="7" indent="0">
              <a:spcBef>
                <a:spcPts val="0"/>
              </a:spcBef>
              <a:spcAft>
                <a:spcPts val="0"/>
              </a:spcAft>
              <a:buClr>
                <a:schemeClr val="dk1"/>
              </a:buClr>
              <a:buSzPts val="1400"/>
              <a:buFont typeface="Arial"/>
              <a:buNone/>
              <a:defRPr sz="10700">
                <a:solidFill>
                  <a:schemeClr val="dk1"/>
                </a:solidFill>
              </a:defRPr>
            </a:lvl8pPr>
            <a:lvl9pPr lvl="8" indent="0">
              <a:spcBef>
                <a:spcPts val="0"/>
              </a:spcBef>
              <a:spcAft>
                <a:spcPts val="0"/>
              </a:spcAft>
              <a:buClr>
                <a:schemeClr val="dk1"/>
              </a:buClr>
              <a:buSzPts val="1400"/>
              <a:buFont typeface="Arial"/>
              <a:buNone/>
              <a:defRPr sz="10700">
                <a:solidFill>
                  <a:schemeClr val="dk1"/>
                </a:solidFill>
              </a:defRPr>
            </a:lvl9pPr>
          </a:lstStyle>
          <a:p>
            <a:endParaRPr/>
          </a:p>
        </p:txBody>
      </p:sp>
      <p:sp>
        <p:nvSpPr>
          <p:cNvPr id="7" name="Google Shape;7;p1"/>
          <p:cNvSpPr txBox="1">
            <a:spLocks noGrp="1"/>
          </p:cNvSpPr>
          <p:nvPr>
            <p:ph type="body" idx="1"/>
          </p:nvPr>
        </p:nvSpPr>
        <p:spPr>
          <a:xfrm>
            <a:off x="1122120" y="4917226"/>
            <a:ext cx="30674100" cy="1457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6900" b="0" i="0" u="none" strike="noStrike" cap="none">
                <a:solidFill>
                  <a:schemeClr val="dk2"/>
                </a:solidFill>
                <a:latin typeface="Arial"/>
                <a:ea typeface="Arial"/>
                <a:cs typeface="Arial"/>
                <a:sym typeface="Arial"/>
              </a:defRPr>
            </a:lvl1pPr>
            <a:lvl2pPr marL="914400" marR="0" lvl="1"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2pPr>
            <a:lvl3pPr marL="1371600" marR="0" lvl="2"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3pPr>
            <a:lvl4pPr marL="1828800" marR="0" lvl="3"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4pPr>
            <a:lvl5pPr marL="2286000" marR="0" lvl="4"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5pPr>
            <a:lvl6pPr marL="2743200" marR="0" lvl="5"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6pPr>
            <a:lvl7pPr marL="3200400" marR="0" lvl="6"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7pPr>
            <a:lvl8pPr marL="3657600" marR="0" lvl="7" indent="-228600" algn="l" rtl="0">
              <a:lnSpc>
                <a:spcPct val="115000"/>
              </a:lnSpc>
              <a:spcBef>
                <a:spcPts val="6100"/>
              </a:spcBef>
              <a:spcAft>
                <a:spcPts val="0"/>
              </a:spcAft>
              <a:buClr>
                <a:schemeClr val="dk2"/>
              </a:buClr>
              <a:buSzPts val="1400"/>
              <a:buFont typeface="Arial"/>
              <a:buNone/>
              <a:defRPr sz="5400" b="0" i="0" u="none" strike="noStrike" cap="none">
                <a:solidFill>
                  <a:schemeClr val="dk2"/>
                </a:solidFill>
                <a:latin typeface="Arial"/>
                <a:ea typeface="Arial"/>
                <a:cs typeface="Arial"/>
                <a:sym typeface="Arial"/>
              </a:defRPr>
            </a:lvl8pPr>
            <a:lvl9pPr marL="4114800" marR="0" lvl="8" indent="-228600" algn="l" rtl="0">
              <a:lnSpc>
                <a:spcPct val="115000"/>
              </a:lnSpc>
              <a:spcBef>
                <a:spcPts val="6100"/>
              </a:spcBef>
              <a:spcAft>
                <a:spcPts val="6100"/>
              </a:spcAft>
              <a:buClr>
                <a:schemeClr val="dk2"/>
              </a:buClr>
              <a:buSzPts val="1400"/>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30500847" y="19896391"/>
            <a:ext cx="1975199" cy="1679400"/>
          </a:xfrm>
          <a:prstGeom prst="rect">
            <a:avLst/>
          </a:prstGeom>
          <a:noFill/>
          <a:ln>
            <a:noFill/>
          </a:ln>
        </p:spPr>
        <p:txBody>
          <a:bodyPr spcFirstLastPara="1" wrap="square" lIns="349450" tIns="349450" rIns="349450" bIns="349450" anchor="ctr" anchorCtr="0">
            <a:noAutofit/>
          </a:bodyPr>
          <a:lstStyle>
            <a:lvl1pPr marL="0" marR="0" lvl="0"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3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dec.ny.gov/animals/265.html" TargetMode="Externa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ctrTitle"/>
          </p:nvPr>
        </p:nvSpPr>
        <p:spPr>
          <a:xfrm>
            <a:off x="0" y="0"/>
            <a:ext cx="32918401" cy="1680000"/>
          </a:xfrm>
          <a:prstGeom prst="rect">
            <a:avLst/>
          </a:prstGeom>
          <a:noFill/>
          <a:ln>
            <a:noFill/>
          </a:ln>
        </p:spPr>
        <p:txBody>
          <a:bodyPr spcFirstLastPara="1" wrap="square" lIns="349450" tIns="349450" rIns="349450" bIns="349450" anchor="b" anchorCtr="0">
            <a:noAutofit/>
          </a:bodyPr>
          <a:lstStyle/>
          <a:p>
            <a:pPr marL="0" marR="0" lvl="0" indent="0" algn="ctr" rtl="0">
              <a:lnSpc>
                <a:spcPct val="100000"/>
              </a:lnSpc>
              <a:spcBef>
                <a:spcPts val="0"/>
              </a:spcBef>
              <a:spcAft>
                <a:spcPts val="0"/>
              </a:spcAft>
              <a:buClr>
                <a:schemeClr val="dk1"/>
              </a:buClr>
              <a:buFont typeface="Arial"/>
              <a:buNone/>
            </a:pPr>
            <a:r>
              <a:rPr lang="en-US" sz="7200" b="1" i="0" u="sng" strike="noStrike" cap="none" dirty="0">
                <a:solidFill>
                  <a:schemeClr val="dk1"/>
                </a:solidFill>
                <a:latin typeface="Arial"/>
                <a:ea typeface="Arial"/>
                <a:cs typeface="Arial"/>
                <a:sym typeface="Arial"/>
              </a:rPr>
              <a:t>Peconic River Estuary:  A Time Series Analysis of Biodiversity</a:t>
            </a:r>
            <a:endParaRPr dirty="0"/>
          </a:p>
        </p:txBody>
      </p:sp>
      <p:sp>
        <p:nvSpPr>
          <p:cNvPr id="51" name="Google Shape;51;p12"/>
          <p:cNvSpPr txBox="1">
            <a:spLocks noGrp="1"/>
          </p:cNvSpPr>
          <p:nvPr>
            <p:ph type="subTitle" idx="1"/>
          </p:nvPr>
        </p:nvSpPr>
        <p:spPr>
          <a:xfrm>
            <a:off x="451726" y="3528323"/>
            <a:ext cx="6762316" cy="4978731"/>
          </a:xfrm>
          <a:prstGeom prst="rect">
            <a:avLst/>
          </a:prstGeom>
          <a:noFill/>
          <a:ln w="76200" cap="flat" cmpd="sng">
            <a:solidFill>
              <a:srgbClr val="9900FF"/>
            </a:solidFill>
            <a:prstDash val="solid"/>
            <a:round/>
            <a:headEnd type="none" w="sm" len="sm"/>
            <a:tailEnd type="none" w="sm" len="sm"/>
          </a:ln>
        </p:spPr>
        <p:txBody>
          <a:bodyPr spcFirstLastPara="1" wrap="square" lIns="349450" tIns="349450" rIns="349450" bIns="349450" anchor="t" anchorCtr="0">
            <a:noAutofit/>
          </a:bodyPr>
          <a:lstStyle/>
          <a:p>
            <a:pPr marL="0" marR="0" lvl="0" indent="0" rtl="0">
              <a:lnSpc>
                <a:spcPct val="100000"/>
              </a:lnSpc>
              <a:spcBef>
                <a:spcPts val="0"/>
              </a:spcBef>
              <a:spcAft>
                <a:spcPts val="0"/>
              </a:spcAft>
              <a:buClr>
                <a:schemeClr val="dk2"/>
              </a:buClr>
              <a:buFont typeface="Arial"/>
              <a:buNone/>
            </a:pPr>
            <a:r>
              <a:rPr lang="en" sz="3200" b="1" i="0" u="sng" strike="noStrike" cap="none" dirty="0">
                <a:solidFill>
                  <a:srgbClr val="A61C00"/>
                </a:solidFill>
                <a:latin typeface="Arial"/>
                <a:ea typeface="Arial"/>
                <a:cs typeface="Arial"/>
                <a:sym typeface="Arial"/>
              </a:rPr>
              <a:t>Abstract</a:t>
            </a:r>
            <a:endParaRPr dirty="0"/>
          </a:p>
          <a:p>
            <a:pPr marL="0" marR="0" lvl="0" indent="0" algn="just" rtl="0">
              <a:lnSpc>
                <a:spcPct val="100000"/>
              </a:lnSpc>
              <a:spcBef>
                <a:spcPts val="0"/>
              </a:spcBef>
              <a:spcAft>
                <a:spcPts val="0"/>
              </a:spcAft>
              <a:buClr>
                <a:schemeClr val="dk1"/>
              </a:buClr>
              <a:buFont typeface="Arial"/>
              <a:buNone/>
            </a:pPr>
            <a:r>
              <a:rPr lang="en-US" sz="2400" b="0" i="0" u="none" strike="noStrike" cap="none" dirty="0">
                <a:solidFill>
                  <a:srgbClr val="A61C00"/>
                </a:solidFill>
                <a:latin typeface="Arial"/>
                <a:ea typeface="Arial"/>
                <a:cs typeface="Arial"/>
                <a:sym typeface="Arial"/>
              </a:rPr>
              <a:t>Over the last 4 years, students collected and document specimens of both aquatic and terrestrial organisms to assess the biodiversity of the Peconic River Estuary.  These collections took place at the same location, the NYS DEC Boat Ramp on South River Road, on or about October 18 each year from 2015 through 2018.  We report here the totality of organisms collected which illustrates the great biodiversity within the Peconic Estuary at this location.</a:t>
            </a:r>
          </a:p>
          <a:p>
            <a:pPr marL="0" marR="0" lvl="0" indent="0" algn="l" rtl="0">
              <a:lnSpc>
                <a:spcPct val="100000"/>
              </a:lnSpc>
              <a:spcBef>
                <a:spcPts val="0"/>
              </a:spcBef>
              <a:spcAft>
                <a:spcPts val="0"/>
              </a:spcAft>
              <a:buClr>
                <a:schemeClr val="dk1"/>
              </a:buClr>
              <a:buFont typeface="Arial"/>
              <a:buNone/>
            </a:pPr>
            <a:endParaRPr lang="en-US" sz="2400" b="0" u="none" dirty="0">
              <a:solidFill>
                <a:srgbClr val="A61C00"/>
              </a:solidFill>
            </a:endParaRPr>
          </a:p>
          <a:p>
            <a:pPr marL="0" marR="0" lvl="0" indent="0" algn="l" rtl="0">
              <a:lnSpc>
                <a:spcPct val="100000"/>
              </a:lnSpc>
              <a:spcBef>
                <a:spcPts val="0"/>
              </a:spcBef>
              <a:spcAft>
                <a:spcPts val="0"/>
              </a:spcAft>
              <a:buClr>
                <a:schemeClr val="dk1"/>
              </a:buClr>
              <a:buFont typeface="Arial"/>
              <a:buNone/>
            </a:pPr>
            <a:endParaRPr sz="2400" b="0" i="0" u="none" strike="noStrike" cap="none" dirty="0">
              <a:solidFill>
                <a:srgbClr val="A61C00"/>
              </a:solidFill>
              <a:latin typeface="Arial"/>
              <a:ea typeface="Arial"/>
              <a:cs typeface="Arial"/>
              <a:sym typeface="Arial"/>
            </a:endParaRPr>
          </a:p>
        </p:txBody>
      </p:sp>
      <p:sp>
        <p:nvSpPr>
          <p:cNvPr id="52" name="Google Shape;52;p12"/>
          <p:cNvSpPr txBox="1"/>
          <p:nvPr/>
        </p:nvSpPr>
        <p:spPr>
          <a:xfrm>
            <a:off x="25589536" y="8833187"/>
            <a:ext cx="6904056" cy="7056015"/>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90000"/>
              </a:buClr>
              <a:buFont typeface="Arial"/>
              <a:buNone/>
            </a:pPr>
            <a:r>
              <a:rPr lang="en" sz="3200" b="1" i="0" u="sng" strike="noStrike" cap="none" dirty="0">
                <a:solidFill>
                  <a:srgbClr val="990000"/>
                </a:solidFill>
                <a:latin typeface="Arial"/>
                <a:ea typeface="Arial"/>
                <a:cs typeface="Arial"/>
                <a:sym typeface="Arial"/>
              </a:rPr>
              <a:t>Discussion</a:t>
            </a:r>
          </a:p>
          <a:p>
            <a:pPr marL="0" marR="0" lvl="0" indent="0" algn="ctr" rtl="0">
              <a:lnSpc>
                <a:spcPct val="100000"/>
              </a:lnSpc>
              <a:spcBef>
                <a:spcPts val="0"/>
              </a:spcBef>
              <a:spcAft>
                <a:spcPts val="0"/>
              </a:spcAft>
              <a:buClr>
                <a:srgbClr val="990000"/>
              </a:buClr>
              <a:buFont typeface="Arial"/>
              <a:buNone/>
            </a:pPr>
            <a:endParaRPr lang="en" b="1" u="sng" dirty="0">
              <a:solidFill>
                <a:srgbClr val="990000"/>
              </a:solidFill>
            </a:endParaRPr>
          </a:p>
          <a:p>
            <a:pPr marL="457200" lvl="0" indent="-381000">
              <a:buClr>
                <a:srgbClr val="783F04"/>
              </a:buClr>
              <a:buSzPts val="2400"/>
              <a:buFont typeface="Arial"/>
              <a:buChar char="●"/>
            </a:pPr>
            <a:r>
              <a:rPr lang="en-US" sz="2400" dirty="0">
                <a:solidFill>
                  <a:srgbClr val="C00000"/>
                </a:solidFill>
              </a:rPr>
              <a:t>Dragonfly and damselfly larvae make up a large portion of the organisms sampled.  Both organisms are excellent biological controls of mosquitoes. Amphipods are a major food source for fish, as are beetles, and other insects.</a:t>
            </a:r>
          </a:p>
          <a:p>
            <a:pPr marL="457200" lvl="0" indent="-381000">
              <a:buClr>
                <a:srgbClr val="783F04"/>
              </a:buClr>
              <a:buSzPts val="2400"/>
              <a:buFont typeface="Arial"/>
              <a:buChar char="●"/>
            </a:pPr>
            <a:r>
              <a:rPr lang="en-US" sz="2400" b="1" u="sng" dirty="0">
                <a:solidFill>
                  <a:srgbClr val="C00000"/>
                </a:solidFill>
              </a:rPr>
              <a:t>Water quality</a:t>
            </a:r>
          </a:p>
          <a:p>
            <a:pPr marL="76200" lvl="0">
              <a:buClr>
                <a:srgbClr val="783F04"/>
              </a:buClr>
              <a:buSzPts val="2400"/>
            </a:pPr>
            <a:r>
              <a:rPr lang="en-US" sz="2400" b="1" dirty="0">
                <a:solidFill>
                  <a:srgbClr val="C00000"/>
                </a:solidFill>
              </a:rPr>
              <a:t>     </a:t>
            </a:r>
            <a:r>
              <a:rPr lang="en-US" sz="2400" dirty="0">
                <a:solidFill>
                  <a:srgbClr val="C00000"/>
                </a:solidFill>
              </a:rPr>
              <a:t>Questionable due to the presence of many </a:t>
            </a:r>
          </a:p>
          <a:p>
            <a:pPr marL="76200" lvl="0">
              <a:buClr>
                <a:srgbClr val="783F04"/>
              </a:buClr>
              <a:buSzPts val="2400"/>
            </a:pPr>
            <a:r>
              <a:rPr lang="en-US" sz="2400" dirty="0">
                <a:solidFill>
                  <a:srgbClr val="C00000"/>
                </a:solidFill>
              </a:rPr>
              <a:t>      poor water quality indicators such as leeches    </a:t>
            </a:r>
          </a:p>
          <a:p>
            <a:pPr marL="76200" lvl="0">
              <a:buClr>
                <a:srgbClr val="783F04"/>
              </a:buClr>
              <a:buSzPts val="2400"/>
            </a:pPr>
            <a:r>
              <a:rPr lang="en-US" sz="2400" dirty="0">
                <a:solidFill>
                  <a:srgbClr val="C00000"/>
                </a:solidFill>
              </a:rPr>
              <a:t>      and snails and absence of crayfish</a:t>
            </a:r>
          </a:p>
          <a:p>
            <a:pPr marL="457200" lvl="0" indent="-381000">
              <a:buClr>
                <a:srgbClr val="783F04"/>
              </a:buClr>
              <a:buSzPts val="2400"/>
              <a:buFont typeface="Arial"/>
              <a:buChar char="●"/>
            </a:pPr>
            <a:r>
              <a:rPr lang="en-US" sz="2400" b="1" u="sng" dirty="0">
                <a:solidFill>
                  <a:srgbClr val="C00000"/>
                </a:solidFill>
              </a:rPr>
              <a:t>Human Health Impacts</a:t>
            </a:r>
          </a:p>
          <a:p>
            <a:pPr marL="76200" lvl="8">
              <a:buClr>
                <a:srgbClr val="783F04"/>
              </a:buClr>
              <a:buSzPts val="2400"/>
            </a:pPr>
            <a:r>
              <a:rPr lang="en-US" sz="2400" dirty="0">
                <a:solidFill>
                  <a:srgbClr val="C00000"/>
                </a:solidFill>
              </a:rPr>
              <a:t>    </a:t>
            </a:r>
            <a:r>
              <a:rPr lang="en-US" sz="2400" u="sng" dirty="0">
                <a:solidFill>
                  <a:srgbClr val="C00000"/>
                </a:solidFill>
              </a:rPr>
              <a:t>Direct Effects: </a:t>
            </a:r>
            <a:r>
              <a:rPr lang="en-US" sz="2400" dirty="0">
                <a:solidFill>
                  <a:srgbClr val="C00000"/>
                </a:solidFill>
              </a:rPr>
              <a:t>Snails and leeches can impact </a:t>
            </a:r>
          </a:p>
          <a:p>
            <a:pPr marL="76200" lvl="8">
              <a:buClr>
                <a:srgbClr val="783F04"/>
              </a:buClr>
              <a:buSzPts val="2400"/>
            </a:pPr>
            <a:r>
              <a:rPr lang="en-US" sz="2400" dirty="0">
                <a:solidFill>
                  <a:srgbClr val="C00000"/>
                </a:solidFill>
              </a:rPr>
              <a:t>    human health negatively; they can transmit </a:t>
            </a:r>
          </a:p>
          <a:p>
            <a:pPr marL="76200" lvl="8">
              <a:buClr>
                <a:srgbClr val="783F04"/>
              </a:buClr>
              <a:buSzPts val="2400"/>
            </a:pPr>
            <a:r>
              <a:rPr lang="en-US" sz="2400" dirty="0">
                <a:solidFill>
                  <a:srgbClr val="C00000"/>
                </a:solidFill>
              </a:rPr>
              <a:t>    disease directly to humans.</a:t>
            </a:r>
          </a:p>
          <a:p>
            <a:pPr marL="76200" lvl="0">
              <a:buClr>
                <a:srgbClr val="783F04"/>
              </a:buClr>
              <a:buSzPts val="2400"/>
            </a:pPr>
            <a:r>
              <a:rPr lang="en-US" sz="2400" dirty="0">
                <a:solidFill>
                  <a:srgbClr val="C00000"/>
                </a:solidFill>
              </a:rPr>
              <a:t>    </a:t>
            </a:r>
            <a:r>
              <a:rPr lang="en-US" sz="2400" u="sng" dirty="0">
                <a:solidFill>
                  <a:srgbClr val="C00000"/>
                </a:solidFill>
              </a:rPr>
              <a:t>Indirect Effects:</a:t>
            </a:r>
            <a:r>
              <a:rPr lang="en-US" sz="2400" dirty="0">
                <a:solidFill>
                  <a:srgbClr val="C00000"/>
                </a:solidFill>
              </a:rPr>
              <a:t> Crayfish that can reduce </a:t>
            </a:r>
          </a:p>
          <a:p>
            <a:pPr marL="76200" lvl="0">
              <a:buClr>
                <a:srgbClr val="783F04"/>
              </a:buClr>
              <a:buSzPts val="2400"/>
            </a:pPr>
            <a:r>
              <a:rPr lang="en-US" sz="2400" dirty="0">
                <a:solidFill>
                  <a:srgbClr val="C00000"/>
                </a:solidFill>
              </a:rPr>
              <a:t>    dragonfly populations which result in </a:t>
            </a:r>
          </a:p>
          <a:p>
            <a:pPr marL="76200" lvl="0">
              <a:buClr>
                <a:srgbClr val="783F04"/>
              </a:buClr>
              <a:buSzPts val="2400"/>
            </a:pPr>
            <a:r>
              <a:rPr lang="en-US" sz="2400" dirty="0">
                <a:solidFill>
                  <a:srgbClr val="C00000"/>
                </a:solidFill>
              </a:rPr>
              <a:t>    increased mosquitoes</a:t>
            </a:r>
            <a:endParaRPr dirty="0"/>
          </a:p>
        </p:txBody>
      </p:sp>
      <p:sp>
        <p:nvSpPr>
          <p:cNvPr id="53" name="Google Shape;53;p12"/>
          <p:cNvSpPr txBox="1"/>
          <p:nvPr/>
        </p:nvSpPr>
        <p:spPr>
          <a:xfrm>
            <a:off x="424808" y="8773865"/>
            <a:ext cx="6792421" cy="8880609"/>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6AA84F"/>
              </a:buClr>
              <a:buFont typeface="Arial"/>
              <a:buNone/>
            </a:pPr>
            <a:r>
              <a:rPr lang="en" sz="3200" b="1" i="0" u="sng" strike="noStrike" cap="none" dirty="0">
                <a:solidFill>
                  <a:srgbClr val="7030A0"/>
                </a:solidFill>
                <a:sym typeface="Arial"/>
              </a:rPr>
              <a:t>Introduction</a:t>
            </a:r>
            <a:endParaRPr dirty="0">
              <a:solidFill>
                <a:srgbClr val="7030A0"/>
              </a:solidFill>
            </a:endParaRPr>
          </a:p>
          <a:p>
            <a:pPr marL="0" marR="0" lvl="0" indent="0" algn="ctr" rtl="0">
              <a:lnSpc>
                <a:spcPct val="100000"/>
              </a:lnSpc>
              <a:spcBef>
                <a:spcPts val="0"/>
              </a:spcBef>
              <a:spcAft>
                <a:spcPts val="0"/>
              </a:spcAft>
              <a:buClr>
                <a:srgbClr val="000000"/>
              </a:buClr>
              <a:buFont typeface="Arial"/>
              <a:buNone/>
            </a:pPr>
            <a:endParaRPr sz="1100" b="1" i="0" u="sng" strike="noStrike" cap="none" dirty="0">
              <a:solidFill>
                <a:srgbClr val="7030A0"/>
              </a:solidFill>
              <a:latin typeface="Arial"/>
              <a:ea typeface="Arial"/>
              <a:cs typeface="Arial"/>
              <a:sym typeface="Arial"/>
            </a:endParaRPr>
          </a:p>
          <a:p>
            <a:pPr marL="457200" marR="0" lvl="0" indent="-381000" rtl="0">
              <a:lnSpc>
                <a:spcPct val="115000"/>
              </a:lnSpc>
              <a:spcBef>
                <a:spcPts val="0"/>
              </a:spcBef>
              <a:spcAft>
                <a:spcPts val="0"/>
              </a:spcAft>
              <a:buClr>
                <a:srgbClr val="6AA84F"/>
              </a:buClr>
              <a:buSzPts val="2400"/>
              <a:buFont typeface="Arial"/>
              <a:buChar char="●"/>
            </a:pPr>
            <a:r>
              <a:rPr lang="en-US" sz="2400" b="0" i="0" u="none" strike="noStrike" cap="none" dirty="0">
                <a:solidFill>
                  <a:srgbClr val="7030A0"/>
                </a:solidFill>
                <a:latin typeface="Arial"/>
                <a:ea typeface="Arial"/>
                <a:cs typeface="Arial"/>
                <a:sym typeface="Arial"/>
              </a:rPr>
              <a:t>All samples were prepared, and documented by previous year’s teams</a:t>
            </a:r>
            <a:endParaRPr dirty="0">
              <a:solidFill>
                <a:srgbClr val="7030A0"/>
              </a:solidFill>
            </a:endParaRPr>
          </a:p>
          <a:p>
            <a:pPr marL="457200" marR="0" lvl="0" indent="-381000" rtl="0">
              <a:lnSpc>
                <a:spcPct val="115000"/>
              </a:lnSpc>
              <a:spcBef>
                <a:spcPts val="0"/>
              </a:spcBef>
              <a:spcAft>
                <a:spcPts val="0"/>
              </a:spcAft>
              <a:buClr>
                <a:srgbClr val="6AA84F"/>
              </a:buClr>
              <a:buSzPts val="2400"/>
              <a:buFont typeface="Arial"/>
              <a:buChar char="●"/>
            </a:pPr>
            <a:r>
              <a:rPr lang="en" sz="2400" b="0" i="0" u="none" strike="noStrike" cap="none" dirty="0">
                <a:solidFill>
                  <a:srgbClr val="7030A0"/>
                </a:solidFill>
                <a:latin typeface="Arial"/>
                <a:ea typeface="Arial"/>
                <a:cs typeface="Arial"/>
                <a:sym typeface="Arial"/>
              </a:rPr>
              <a:t>The goal of each team each year was to identify organisms, determine if any were invasive or disease carrying, and determine if and how these impacted  human health.</a:t>
            </a:r>
          </a:p>
          <a:p>
            <a:pPr marL="457200" marR="0" lvl="0" indent="-381000" rtl="0">
              <a:lnSpc>
                <a:spcPct val="115000"/>
              </a:lnSpc>
              <a:spcBef>
                <a:spcPts val="0"/>
              </a:spcBef>
              <a:spcAft>
                <a:spcPts val="0"/>
              </a:spcAft>
              <a:buClr>
                <a:srgbClr val="6AA84F"/>
              </a:buClr>
              <a:buSzPts val="2400"/>
              <a:buFont typeface="Arial"/>
              <a:buChar char="●"/>
            </a:pPr>
            <a:r>
              <a:rPr lang="en" sz="2400" dirty="0">
                <a:solidFill>
                  <a:srgbClr val="7030A0"/>
                </a:solidFill>
              </a:rPr>
              <a:t>A</a:t>
            </a:r>
            <a:r>
              <a:rPr lang="en-US" sz="2400" dirty="0">
                <a:solidFill>
                  <a:srgbClr val="7030A0"/>
                </a:solidFill>
              </a:rPr>
              <a:t>l</a:t>
            </a:r>
            <a:r>
              <a:rPr lang="en" sz="2400" dirty="0">
                <a:solidFill>
                  <a:srgbClr val="7030A0"/>
                </a:solidFill>
              </a:rPr>
              <a:t>l DNA sequences were obtained from previously extracted, sequenced, and analyzed mitochondrial CO1-gene </a:t>
            </a:r>
            <a:r>
              <a:rPr lang="en" sz="2400" b="0" i="0" u="none" strike="noStrike" cap="none" dirty="0">
                <a:solidFill>
                  <a:srgbClr val="7030A0"/>
                </a:solidFill>
                <a:latin typeface="Arial"/>
                <a:ea typeface="Arial"/>
                <a:cs typeface="Arial"/>
                <a:sym typeface="Arial"/>
              </a:rPr>
              <a:t>sequences.</a:t>
            </a:r>
          </a:p>
          <a:p>
            <a:pPr marL="76200" marR="0" lvl="0" rtl="0">
              <a:lnSpc>
                <a:spcPct val="115000"/>
              </a:lnSpc>
              <a:spcBef>
                <a:spcPts val="0"/>
              </a:spcBef>
              <a:spcAft>
                <a:spcPts val="0"/>
              </a:spcAft>
              <a:buClr>
                <a:srgbClr val="6AA84F"/>
              </a:buClr>
              <a:buSzPts val="2400"/>
            </a:pPr>
            <a:r>
              <a:rPr lang="en" sz="2400" dirty="0">
                <a:solidFill>
                  <a:srgbClr val="7030A0"/>
                </a:solidFill>
              </a:rPr>
              <a:t>                  Location of </a:t>
            </a:r>
            <a:r>
              <a:rPr lang="en" sz="2400" b="0" i="0" u="none" strike="noStrike" cap="none" dirty="0">
                <a:solidFill>
                  <a:srgbClr val="7030A0"/>
                </a:solidFill>
                <a:latin typeface="Arial"/>
                <a:ea typeface="Arial"/>
                <a:cs typeface="Arial"/>
                <a:sym typeface="Arial"/>
              </a:rPr>
              <a:t> sampling site </a:t>
            </a:r>
          </a:p>
          <a:p>
            <a:pPr marL="457200" marR="0" lvl="0" indent="-381000" rtl="0">
              <a:lnSpc>
                <a:spcPct val="115000"/>
              </a:lnSpc>
              <a:spcBef>
                <a:spcPts val="0"/>
              </a:spcBef>
              <a:spcAft>
                <a:spcPts val="0"/>
              </a:spcAft>
              <a:buClr>
                <a:srgbClr val="6AA84F"/>
              </a:buClr>
              <a:buSzPts val="2400"/>
              <a:buFont typeface="Arial"/>
              <a:buChar char="●"/>
            </a:pPr>
            <a:endParaRPr lang="en" sz="2400" dirty="0">
              <a:solidFill>
                <a:srgbClr val="7030A0"/>
              </a:solidFill>
            </a:endParaRPr>
          </a:p>
          <a:p>
            <a:pPr marL="457200" marR="0" lvl="0" indent="-381000" rtl="0">
              <a:lnSpc>
                <a:spcPct val="115000"/>
              </a:lnSpc>
              <a:spcBef>
                <a:spcPts val="0"/>
              </a:spcBef>
              <a:spcAft>
                <a:spcPts val="0"/>
              </a:spcAft>
              <a:buClr>
                <a:srgbClr val="6AA84F"/>
              </a:buClr>
              <a:buSzPts val="2400"/>
              <a:buFont typeface="Arial"/>
              <a:buChar char="●"/>
            </a:pPr>
            <a:endParaRPr sz="2400" b="1" i="0" u="sng" strike="noStrike" cap="none" dirty="0">
              <a:solidFill>
                <a:srgbClr val="7030A0"/>
              </a:solidFill>
              <a:latin typeface="Arial"/>
              <a:ea typeface="Arial"/>
              <a:cs typeface="Arial"/>
              <a:sym typeface="Arial"/>
            </a:endParaRPr>
          </a:p>
        </p:txBody>
      </p:sp>
      <p:sp>
        <p:nvSpPr>
          <p:cNvPr id="54" name="Google Shape;54;p12"/>
          <p:cNvSpPr txBox="1"/>
          <p:nvPr/>
        </p:nvSpPr>
        <p:spPr>
          <a:xfrm>
            <a:off x="25589535" y="3671276"/>
            <a:ext cx="6877137" cy="4857116"/>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83F04"/>
              </a:buClr>
              <a:buFont typeface="Arial"/>
              <a:buNone/>
            </a:pPr>
            <a:endParaRPr lang="en" sz="1800" b="1" i="0" u="sng" strike="noStrike" cap="none" dirty="0">
              <a:solidFill>
                <a:schemeClr val="tx1">
                  <a:lumMod val="95000"/>
                  <a:lumOff val="5000"/>
                </a:schemeClr>
              </a:solidFill>
              <a:latin typeface="Arial"/>
              <a:ea typeface="Arial"/>
              <a:cs typeface="Arial"/>
              <a:sym typeface="Arial"/>
            </a:endParaRPr>
          </a:p>
          <a:p>
            <a:pPr marL="0" marR="0" lvl="0" indent="0" algn="ctr" rtl="0">
              <a:lnSpc>
                <a:spcPct val="100000"/>
              </a:lnSpc>
              <a:spcBef>
                <a:spcPts val="0"/>
              </a:spcBef>
              <a:spcAft>
                <a:spcPts val="0"/>
              </a:spcAft>
              <a:buClr>
                <a:srgbClr val="783F04"/>
              </a:buClr>
              <a:buFont typeface="Arial"/>
              <a:buNone/>
            </a:pPr>
            <a:r>
              <a:rPr lang="en" sz="3200" b="1" i="0" u="sng" strike="noStrike" cap="none" dirty="0">
                <a:solidFill>
                  <a:schemeClr val="tx1">
                    <a:lumMod val="95000"/>
                    <a:lumOff val="5000"/>
                  </a:schemeClr>
                </a:solidFill>
                <a:latin typeface="Arial"/>
                <a:ea typeface="Arial"/>
                <a:cs typeface="Arial"/>
                <a:sym typeface="Arial"/>
              </a:rPr>
              <a:t>Methods and Materials</a:t>
            </a:r>
          </a:p>
          <a:p>
            <a:pPr marL="0" marR="0" lvl="0" indent="0" algn="ctr" rtl="0">
              <a:lnSpc>
                <a:spcPct val="100000"/>
              </a:lnSpc>
              <a:spcBef>
                <a:spcPts val="0"/>
              </a:spcBef>
              <a:spcAft>
                <a:spcPts val="0"/>
              </a:spcAft>
              <a:buClr>
                <a:srgbClr val="783F04"/>
              </a:buClr>
              <a:buFont typeface="Arial"/>
              <a:buNone/>
            </a:pPr>
            <a:endParaRPr dirty="0">
              <a:solidFill>
                <a:schemeClr val="tx1">
                  <a:lumMod val="95000"/>
                  <a:lumOff val="5000"/>
                </a:schemeClr>
              </a:solidFill>
            </a:endParaRPr>
          </a:p>
          <a:p>
            <a:pPr marL="457200" marR="0" lvl="0" indent="-381000" algn="l" rtl="0">
              <a:lnSpc>
                <a:spcPct val="100000"/>
              </a:lnSpc>
              <a:spcBef>
                <a:spcPts val="0"/>
              </a:spcBef>
              <a:spcAft>
                <a:spcPts val="0"/>
              </a:spcAft>
              <a:buClr>
                <a:srgbClr val="783F04"/>
              </a:buClr>
              <a:buSzPts val="2400"/>
              <a:buFont typeface="Arial"/>
              <a:buChar char="●"/>
            </a:pPr>
            <a:r>
              <a:rPr lang="en-US" sz="2400" i="0" u="none" strike="noStrike" cap="none" dirty="0">
                <a:solidFill>
                  <a:schemeClr val="tx1">
                    <a:lumMod val="95000"/>
                    <a:lumOff val="5000"/>
                  </a:schemeClr>
                </a:solidFill>
                <a:sym typeface="Arial"/>
              </a:rPr>
              <a:t>The Barcode Long Island Sample Database was used to develop a complete list of all organisms positively identified using DNA Barcoding.</a:t>
            </a:r>
            <a:endParaRPr sz="2400" dirty="0">
              <a:solidFill>
                <a:schemeClr val="tx1">
                  <a:lumMod val="95000"/>
                  <a:lumOff val="5000"/>
                </a:schemeClr>
              </a:solidFill>
            </a:endParaRPr>
          </a:p>
          <a:p>
            <a:pPr marL="457200" marR="0" lvl="0" indent="-381000" algn="l" rtl="0">
              <a:lnSpc>
                <a:spcPct val="100000"/>
              </a:lnSpc>
              <a:spcBef>
                <a:spcPts val="0"/>
              </a:spcBef>
              <a:spcAft>
                <a:spcPts val="0"/>
              </a:spcAft>
              <a:buClr>
                <a:srgbClr val="783F04"/>
              </a:buClr>
              <a:buSzPts val="2400"/>
              <a:buFont typeface="Arial"/>
              <a:buChar char="●"/>
            </a:pPr>
            <a:r>
              <a:rPr lang="en-US" sz="2400" i="0" u="none" strike="noStrike" cap="none" dirty="0">
                <a:solidFill>
                  <a:schemeClr val="tx1">
                    <a:lumMod val="95000"/>
                    <a:lumOff val="5000"/>
                  </a:schemeClr>
                </a:solidFill>
                <a:sym typeface="Arial"/>
              </a:rPr>
              <a:t>Samples with high quality sequences wee selected as the samples have confirmed positive matches</a:t>
            </a:r>
            <a:endParaRPr sz="2400" dirty="0">
              <a:solidFill>
                <a:schemeClr val="tx1">
                  <a:lumMod val="95000"/>
                  <a:lumOff val="5000"/>
                </a:schemeClr>
              </a:solidFill>
            </a:endParaRPr>
          </a:p>
          <a:p>
            <a:pPr marL="457200" marR="0" lvl="0" indent="-381000" algn="l" rtl="0">
              <a:lnSpc>
                <a:spcPct val="100000"/>
              </a:lnSpc>
              <a:spcBef>
                <a:spcPts val="0"/>
              </a:spcBef>
              <a:spcAft>
                <a:spcPts val="0"/>
              </a:spcAft>
              <a:buClr>
                <a:srgbClr val="783F04"/>
              </a:buClr>
              <a:buSzPts val="2400"/>
              <a:buFont typeface="Arial"/>
              <a:buChar char="●"/>
            </a:pPr>
            <a:r>
              <a:rPr lang="en-US" sz="2400" i="0" u="none" strike="noStrike" cap="none" dirty="0">
                <a:solidFill>
                  <a:schemeClr val="tx1">
                    <a:lumMod val="95000"/>
                    <a:lumOff val="5000"/>
                  </a:schemeClr>
                </a:solidFill>
                <a:sym typeface="Arial"/>
              </a:rPr>
              <a:t>Samples were verified by checking the FASTA sequences using a BLAST search to confirm the identification of the organisms</a:t>
            </a:r>
            <a:endParaRPr sz="2400" dirty="0">
              <a:solidFill>
                <a:schemeClr val="tx1">
                  <a:lumMod val="95000"/>
                  <a:lumOff val="5000"/>
                </a:schemeClr>
              </a:solidFill>
            </a:endParaRPr>
          </a:p>
        </p:txBody>
      </p:sp>
      <p:sp>
        <p:nvSpPr>
          <p:cNvPr id="55" name="Google Shape;55;p12"/>
          <p:cNvSpPr txBox="1"/>
          <p:nvPr/>
        </p:nvSpPr>
        <p:spPr>
          <a:xfrm>
            <a:off x="417593" y="17890886"/>
            <a:ext cx="6796449" cy="3664107"/>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FF"/>
              </a:buClr>
              <a:buFont typeface="Arial"/>
              <a:buNone/>
            </a:pPr>
            <a:r>
              <a:rPr lang="en" sz="3200" b="1" i="0" u="sng" strike="noStrike" cap="none" dirty="0">
                <a:solidFill>
                  <a:srgbClr val="0000FF"/>
                </a:solidFill>
                <a:latin typeface="Arial"/>
                <a:ea typeface="Arial"/>
                <a:cs typeface="Arial"/>
                <a:sym typeface="Arial"/>
              </a:rPr>
              <a:t>Resources</a:t>
            </a:r>
          </a:p>
          <a:p>
            <a:pPr marL="0" marR="0" lvl="0" indent="0" algn="ctr" rtl="0">
              <a:lnSpc>
                <a:spcPct val="100000"/>
              </a:lnSpc>
              <a:spcBef>
                <a:spcPts val="0"/>
              </a:spcBef>
              <a:spcAft>
                <a:spcPts val="0"/>
              </a:spcAft>
              <a:buClr>
                <a:srgbClr val="0000FF"/>
              </a:buClr>
              <a:buFont typeface="Arial"/>
              <a:buNone/>
            </a:pPr>
            <a:endParaRPr lang="en" sz="1000" b="1" u="sng" dirty="0">
              <a:solidFill>
                <a:srgbClr val="0000FF"/>
              </a:solidFill>
            </a:endParaRPr>
          </a:p>
          <a:p>
            <a:pPr marL="457200" marR="0" lvl="0" indent="-457200" rtl="0">
              <a:lnSpc>
                <a:spcPct val="100000"/>
              </a:lnSpc>
              <a:spcBef>
                <a:spcPts val="0"/>
              </a:spcBef>
              <a:spcAft>
                <a:spcPts val="0"/>
              </a:spcAft>
              <a:buClr>
                <a:srgbClr val="0000FF"/>
              </a:buClr>
              <a:buFont typeface="+mj-lt"/>
              <a:buAutoNum type="arabicPeriod"/>
            </a:pPr>
            <a:r>
              <a:rPr lang="en" sz="2400" dirty="0">
                <a:solidFill>
                  <a:srgbClr val="0000FF"/>
                </a:solidFill>
              </a:rPr>
              <a:t>The NCBI BLAST </a:t>
            </a:r>
            <a:r>
              <a:rPr lang="en-US" sz="2400" dirty="0">
                <a:solidFill>
                  <a:srgbClr val="0000FF"/>
                </a:solidFill>
              </a:rPr>
              <a:t>website </a:t>
            </a:r>
            <a:r>
              <a:rPr lang="en" sz="2400" dirty="0">
                <a:solidFill>
                  <a:srgbClr val="0000FF"/>
                </a:solidFill>
              </a:rPr>
              <a:t> was used to verify </a:t>
            </a:r>
            <a:r>
              <a:rPr lang="en-US" sz="2400" dirty="0">
                <a:solidFill>
                  <a:srgbClr val="0000FF"/>
                </a:solidFill>
              </a:rPr>
              <a:t>the identify of samples</a:t>
            </a:r>
            <a:endParaRPr lang="en" sz="2400" dirty="0">
              <a:solidFill>
                <a:srgbClr val="0000FF"/>
              </a:solidFill>
            </a:endParaRPr>
          </a:p>
          <a:p>
            <a:pPr marL="457200" marR="0" lvl="0" indent="-457200" rtl="0">
              <a:lnSpc>
                <a:spcPct val="100000"/>
              </a:lnSpc>
              <a:spcBef>
                <a:spcPts val="0"/>
              </a:spcBef>
              <a:spcAft>
                <a:spcPts val="0"/>
              </a:spcAft>
              <a:buClr>
                <a:srgbClr val="0000FF"/>
              </a:buClr>
              <a:buFont typeface="+mj-lt"/>
              <a:buAutoNum type="arabicPeriod"/>
            </a:pPr>
            <a:r>
              <a:rPr lang="en-US" sz="2400" dirty="0">
                <a:solidFill>
                  <a:srgbClr val="0000FF"/>
                </a:solidFill>
              </a:rPr>
              <a:t>T</a:t>
            </a:r>
            <a:r>
              <a:rPr lang="en" sz="2400" dirty="0">
                <a:solidFill>
                  <a:srgbClr val="0000FF"/>
                </a:solidFill>
              </a:rPr>
              <a:t>he Barcode Data B</a:t>
            </a:r>
            <a:r>
              <a:rPr lang="en-US" sz="2400" dirty="0">
                <a:solidFill>
                  <a:srgbClr val="0000FF"/>
                </a:solidFill>
              </a:rPr>
              <a:t>a</a:t>
            </a:r>
            <a:r>
              <a:rPr lang="en" sz="2400" dirty="0">
                <a:solidFill>
                  <a:srgbClr val="0000FF"/>
                </a:solidFill>
              </a:rPr>
              <a:t>se was the </a:t>
            </a:r>
            <a:r>
              <a:rPr lang="en-US" sz="2400" dirty="0">
                <a:solidFill>
                  <a:srgbClr val="0000FF"/>
                </a:solidFill>
              </a:rPr>
              <a:t>source</a:t>
            </a:r>
            <a:r>
              <a:rPr lang="en" sz="2400" dirty="0">
                <a:solidFill>
                  <a:srgbClr val="0000FF"/>
                </a:solidFill>
              </a:rPr>
              <a:t> for all confrimed sequenced samples</a:t>
            </a:r>
          </a:p>
          <a:p>
            <a:pPr marL="457200" lvl="0" indent="-457200">
              <a:buClr>
                <a:srgbClr val="0000FF"/>
              </a:buClr>
              <a:buFont typeface="+mj-lt"/>
              <a:buAutoNum type="arabicPeriod"/>
            </a:pPr>
            <a:r>
              <a:rPr lang="en" sz="2400" dirty="0">
                <a:solidFill>
                  <a:srgbClr val="0000FF"/>
                </a:solidFill>
              </a:rPr>
              <a:t>NYS DEC Invasive Species List </a:t>
            </a:r>
            <a:r>
              <a:rPr lang="en-US" sz="2400" dirty="0">
                <a:hlinkClick r:id="rId3"/>
              </a:rPr>
              <a:t>https://www.dec.ny.gov/animals/265.html</a:t>
            </a:r>
            <a:r>
              <a:rPr lang="en" sz="2400" dirty="0">
                <a:solidFill>
                  <a:srgbClr val="0000FF"/>
                </a:solidFill>
              </a:rPr>
              <a:t>.</a:t>
            </a:r>
            <a:endParaRPr sz="2400" dirty="0"/>
          </a:p>
          <a:p>
            <a:pPr marL="0" marR="0" lvl="0" indent="0" algn="l" rtl="0">
              <a:lnSpc>
                <a:spcPct val="115000"/>
              </a:lnSpc>
              <a:spcBef>
                <a:spcPts val="0"/>
              </a:spcBef>
              <a:spcAft>
                <a:spcPts val="0"/>
              </a:spcAft>
              <a:buClr>
                <a:schemeClr val="dk1"/>
              </a:buClr>
              <a:buFont typeface="Arial"/>
              <a:buNone/>
            </a:pPr>
            <a:endParaRPr sz="2400" b="1" i="0" u="sng" strike="noStrike" cap="none" dirty="0">
              <a:solidFill>
                <a:srgbClr val="0000FF"/>
              </a:solidFill>
              <a:latin typeface="Arial"/>
              <a:ea typeface="Arial"/>
              <a:cs typeface="Arial"/>
              <a:sym typeface="Arial"/>
            </a:endParaRPr>
          </a:p>
        </p:txBody>
      </p:sp>
      <p:sp>
        <p:nvSpPr>
          <p:cNvPr id="56" name="Google Shape;56;p12"/>
          <p:cNvSpPr txBox="1"/>
          <p:nvPr/>
        </p:nvSpPr>
        <p:spPr>
          <a:xfrm>
            <a:off x="25650510" y="16193997"/>
            <a:ext cx="6816163" cy="5390156"/>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F6000"/>
              </a:buClr>
              <a:buFont typeface="Arial"/>
              <a:buNone/>
            </a:pPr>
            <a:r>
              <a:rPr lang="en" sz="3200" b="1" i="0" u="sng" strike="noStrike" cap="none" dirty="0">
                <a:solidFill>
                  <a:srgbClr val="002060"/>
                </a:solidFill>
                <a:latin typeface="Arial"/>
                <a:ea typeface="Arial"/>
                <a:cs typeface="Arial"/>
                <a:sym typeface="Arial"/>
              </a:rPr>
              <a:t>Acknowledgements </a:t>
            </a:r>
          </a:p>
          <a:p>
            <a:pPr marL="0" marR="0" lvl="0" indent="0" algn="ctr" rtl="0">
              <a:lnSpc>
                <a:spcPct val="100000"/>
              </a:lnSpc>
              <a:spcBef>
                <a:spcPts val="0"/>
              </a:spcBef>
              <a:spcAft>
                <a:spcPts val="0"/>
              </a:spcAft>
              <a:buClr>
                <a:srgbClr val="7F6000"/>
              </a:buClr>
              <a:buFont typeface="Arial"/>
              <a:buNone/>
            </a:pPr>
            <a:endParaRPr dirty="0">
              <a:solidFill>
                <a:srgbClr val="002060"/>
              </a:solidFill>
            </a:endParaRPr>
          </a:p>
          <a:p>
            <a:pPr marL="0" marR="0" lvl="0" indent="0" algn="just" rtl="0">
              <a:lnSpc>
                <a:spcPct val="100000"/>
              </a:lnSpc>
              <a:spcBef>
                <a:spcPts val="0"/>
              </a:spcBef>
              <a:spcAft>
                <a:spcPts val="0"/>
              </a:spcAft>
              <a:buClr>
                <a:srgbClr val="7F6000"/>
              </a:buClr>
              <a:buFont typeface="Arial"/>
              <a:buNone/>
            </a:pPr>
            <a:r>
              <a:rPr lang="en-US" sz="2400" i="0" u="none" strike="noStrike" cap="none" dirty="0">
                <a:solidFill>
                  <a:srgbClr val="002060"/>
                </a:solidFill>
                <a:latin typeface="Arial"/>
                <a:ea typeface="Arial"/>
                <a:cs typeface="Arial"/>
                <a:sym typeface="Arial"/>
              </a:rPr>
              <a:t>Thank you to the teachers at ESM who mentored over 100 students the last 5 years: </a:t>
            </a:r>
            <a:r>
              <a:rPr lang="en" sz="2400" i="0" u="none" strike="noStrike" cap="none" dirty="0">
                <a:solidFill>
                  <a:srgbClr val="002060"/>
                </a:solidFill>
                <a:latin typeface="Arial"/>
                <a:ea typeface="Arial"/>
                <a:cs typeface="Arial"/>
                <a:sym typeface="Arial"/>
              </a:rPr>
              <a:t>Mr. Bolen, </a:t>
            </a:r>
            <a:r>
              <a:rPr lang="en-US" sz="2400" i="0" u="none" strike="noStrike" cap="none" dirty="0">
                <a:solidFill>
                  <a:srgbClr val="002060"/>
                </a:solidFill>
                <a:latin typeface="Arial"/>
                <a:ea typeface="Arial"/>
                <a:cs typeface="Arial"/>
                <a:sym typeface="Arial"/>
              </a:rPr>
              <a:t>Mr. </a:t>
            </a:r>
            <a:r>
              <a:rPr lang="en-US" sz="2400" i="0" u="none" strike="noStrike" cap="none" dirty="0" err="1">
                <a:solidFill>
                  <a:srgbClr val="002060"/>
                </a:solidFill>
                <a:latin typeface="Arial"/>
                <a:ea typeface="Arial"/>
                <a:cs typeface="Arial"/>
                <a:sym typeface="Arial"/>
              </a:rPr>
              <a:t>Ostensen</a:t>
            </a:r>
            <a:r>
              <a:rPr lang="en-US" sz="2400" i="0" u="none" strike="noStrike" cap="none" dirty="0">
                <a:solidFill>
                  <a:srgbClr val="002060"/>
                </a:solidFill>
                <a:latin typeface="Arial"/>
                <a:ea typeface="Arial"/>
                <a:cs typeface="Arial"/>
                <a:sym typeface="Arial"/>
              </a:rPr>
              <a:t>, </a:t>
            </a:r>
            <a:r>
              <a:rPr lang="en" sz="2400" i="0" u="none" strike="noStrike" cap="none" dirty="0">
                <a:solidFill>
                  <a:srgbClr val="002060"/>
                </a:solidFill>
                <a:latin typeface="Arial"/>
                <a:ea typeface="Arial"/>
                <a:cs typeface="Arial"/>
                <a:sym typeface="Arial"/>
              </a:rPr>
              <a:t>and Dr. Spata. </a:t>
            </a:r>
          </a:p>
          <a:p>
            <a:pPr marL="0" marR="0" lvl="0" indent="0" algn="just" rtl="0">
              <a:lnSpc>
                <a:spcPct val="100000"/>
              </a:lnSpc>
              <a:spcBef>
                <a:spcPts val="0"/>
              </a:spcBef>
              <a:spcAft>
                <a:spcPts val="0"/>
              </a:spcAft>
              <a:buClr>
                <a:srgbClr val="7F6000"/>
              </a:buClr>
              <a:buFont typeface="Arial"/>
              <a:buNone/>
            </a:pPr>
            <a:endParaRPr lang="en" sz="2400" dirty="0">
              <a:solidFill>
                <a:srgbClr val="002060"/>
              </a:solidFill>
            </a:endParaRPr>
          </a:p>
          <a:p>
            <a:pPr marL="0" marR="0" lvl="0" indent="0" algn="just" rtl="0">
              <a:lnSpc>
                <a:spcPct val="100000"/>
              </a:lnSpc>
              <a:spcBef>
                <a:spcPts val="0"/>
              </a:spcBef>
              <a:spcAft>
                <a:spcPts val="0"/>
              </a:spcAft>
              <a:buClr>
                <a:srgbClr val="7F6000"/>
              </a:buClr>
              <a:buFont typeface="Arial"/>
              <a:buNone/>
            </a:pPr>
            <a:r>
              <a:rPr lang="en" sz="2400" i="0" u="none" strike="noStrike" cap="none" dirty="0">
                <a:solidFill>
                  <a:srgbClr val="002060"/>
                </a:solidFill>
                <a:latin typeface="Arial"/>
                <a:ea typeface="Arial"/>
                <a:cs typeface="Arial"/>
                <a:sym typeface="Arial"/>
              </a:rPr>
              <a:t>We </a:t>
            </a:r>
            <a:r>
              <a:rPr lang="en-US" sz="2400" i="0" u="none" strike="noStrike" cap="none" dirty="0">
                <a:solidFill>
                  <a:srgbClr val="002060"/>
                </a:solidFill>
                <a:latin typeface="Arial"/>
                <a:ea typeface="Arial"/>
                <a:cs typeface="Arial"/>
                <a:sym typeface="Arial"/>
              </a:rPr>
              <a:t>are grateful to the scientists who provided open labs space: Dr. Moloney at SUNY Stony Brook and Dr. Perez at Brookhaven National Laboratory. </a:t>
            </a:r>
          </a:p>
          <a:p>
            <a:pPr marL="0" marR="0" lvl="0" indent="0" algn="just" rtl="0">
              <a:lnSpc>
                <a:spcPct val="100000"/>
              </a:lnSpc>
              <a:spcBef>
                <a:spcPts val="0"/>
              </a:spcBef>
              <a:spcAft>
                <a:spcPts val="0"/>
              </a:spcAft>
              <a:buClr>
                <a:srgbClr val="7F6000"/>
              </a:buClr>
              <a:buFont typeface="Arial"/>
              <a:buNone/>
            </a:pPr>
            <a:endParaRPr lang="en-US" sz="2400" i="0" u="none" strike="noStrike" cap="none" dirty="0">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7F6000"/>
              </a:buClr>
              <a:buFont typeface="Arial"/>
              <a:buNone/>
            </a:pPr>
            <a:r>
              <a:rPr lang="en-US" sz="2400" dirty="0">
                <a:solidFill>
                  <a:srgbClr val="002060"/>
                </a:solidFill>
              </a:rPr>
              <a:t>Thank you to </a:t>
            </a:r>
            <a:r>
              <a:rPr lang="en" sz="2400" i="0" u="none" strike="noStrike" cap="none" dirty="0">
                <a:solidFill>
                  <a:srgbClr val="002060"/>
                </a:solidFill>
                <a:latin typeface="Arial"/>
                <a:ea typeface="Arial"/>
                <a:cs typeface="Arial"/>
                <a:sym typeface="Arial"/>
              </a:rPr>
              <a:t>Sharon Pepenella at the DNALC for picking up and dropping off samples </a:t>
            </a:r>
            <a:r>
              <a:rPr lang="en-US" sz="2400" i="0" u="none" strike="noStrike" cap="none" dirty="0">
                <a:solidFill>
                  <a:srgbClr val="002060"/>
                </a:solidFill>
                <a:sym typeface="Arial"/>
              </a:rPr>
              <a:t>and coordinating the whole barcode program.</a:t>
            </a:r>
            <a:endParaRPr dirty="0">
              <a:solidFill>
                <a:srgbClr val="002060"/>
              </a:solidFill>
            </a:endParaRPr>
          </a:p>
          <a:p>
            <a:pPr marL="0" marR="0" lvl="0" indent="0" algn="l" rtl="0">
              <a:lnSpc>
                <a:spcPct val="100000"/>
              </a:lnSpc>
              <a:spcBef>
                <a:spcPts val="0"/>
              </a:spcBef>
              <a:spcAft>
                <a:spcPts val="0"/>
              </a:spcAft>
              <a:buClr>
                <a:srgbClr val="000000"/>
              </a:buClr>
              <a:buFont typeface="Arial"/>
              <a:buNone/>
            </a:pPr>
            <a:endParaRPr sz="3200" b="1" i="0" u="sng" strike="noStrike" cap="none" dirty="0">
              <a:solidFill>
                <a:srgbClr val="7F6000"/>
              </a:solidFill>
              <a:latin typeface="Arial"/>
              <a:ea typeface="Arial"/>
              <a:cs typeface="Arial"/>
              <a:sym typeface="Arial"/>
            </a:endParaRPr>
          </a:p>
        </p:txBody>
      </p:sp>
      <p:pic>
        <p:nvPicPr>
          <p:cNvPr id="57" name="Google Shape;57;p12" descr=" "/>
          <p:cNvPicPr preferRelativeResize="0"/>
          <p:nvPr/>
        </p:nvPicPr>
        <p:blipFill rotWithShape="1">
          <a:blip r:embed="rId4">
            <a:alphaModFix/>
          </a:blip>
          <a:srcRect/>
          <a:stretch/>
        </p:blipFill>
        <p:spPr>
          <a:xfrm>
            <a:off x="417593" y="2206164"/>
            <a:ext cx="2542765" cy="1160353"/>
          </a:xfrm>
          <a:prstGeom prst="rect">
            <a:avLst/>
          </a:prstGeom>
          <a:noFill/>
          <a:ln>
            <a:noFill/>
          </a:ln>
        </p:spPr>
      </p:pic>
      <p:pic>
        <p:nvPicPr>
          <p:cNvPr id="59" name="Google Shape;59;p12"/>
          <p:cNvPicPr preferRelativeResize="0"/>
          <p:nvPr/>
        </p:nvPicPr>
        <p:blipFill rotWithShape="1">
          <a:blip r:embed="rId5">
            <a:alphaModFix/>
          </a:blip>
          <a:srcRect/>
          <a:stretch/>
        </p:blipFill>
        <p:spPr>
          <a:xfrm>
            <a:off x="7755056" y="2916485"/>
            <a:ext cx="1595768" cy="1301457"/>
          </a:xfrm>
          <a:prstGeom prst="rect">
            <a:avLst/>
          </a:prstGeom>
          <a:noFill/>
          <a:ln>
            <a:noFill/>
          </a:ln>
        </p:spPr>
      </p:pic>
      <p:sp>
        <p:nvSpPr>
          <p:cNvPr id="64" name="Google Shape;64;p12"/>
          <p:cNvSpPr txBox="1"/>
          <p:nvPr/>
        </p:nvSpPr>
        <p:spPr>
          <a:xfrm>
            <a:off x="2256215" y="1371257"/>
            <a:ext cx="28509102" cy="1232904"/>
          </a:xfrm>
          <a:prstGeom prst="rect">
            <a:avLst/>
          </a:prstGeom>
          <a:noFill/>
          <a:ln>
            <a:noFill/>
          </a:ln>
        </p:spPr>
        <p:txBody>
          <a:bodyPr spcFirstLastPara="1" wrap="square" lIns="91425" tIns="45700" rIns="91425" bIns="45700" anchor="t" anchorCtr="0">
            <a:noAutofit/>
          </a:bodyPr>
          <a:lstStyle/>
          <a:p>
            <a:pPr algn="ctr"/>
            <a:r>
              <a:rPr lang="en-US" sz="3000" b="1" dirty="0"/>
              <a:t>Azizi, A., </a:t>
            </a:r>
            <a:r>
              <a:rPr lang="en-US" sz="3000" b="1" dirty="0" err="1"/>
              <a:t>Balzano</a:t>
            </a:r>
            <a:r>
              <a:rPr lang="en-US" sz="3000" b="1" dirty="0"/>
              <a:t>, V., Bogdan, J., </a:t>
            </a:r>
            <a:r>
              <a:rPr lang="en-US" sz="3000" b="1" dirty="0" err="1"/>
              <a:t>Brylewski</a:t>
            </a:r>
            <a:r>
              <a:rPr lang="en-US" sz="3000" b="1" dirty="0"/>
              <a:t>, J., Callahan, S., </a:t>
            </a:r>
            <a:r>
              <a:rPr lang="en-US" sz="3000" b="1" dirty="0" err="1"/>
              <a:t>Cluff</a:t>
            </a:r>
            <a:r>
              <a:rPr lang="en-US" sz="3000" b="1" dirty="0"/>
              <a:t>, C., Cortes, J., </a:t>
            </a:r>
            <a:r>
              <a:rPr lang="en-US" sz="3000" b="1" dirty="0" err="1"/>
              <a:t>D'Gracia</a:t>
            </a:r>
            <a:r>
              <a:rPr lang="en-US" sz="3000" b="1" dirty="0"/>
              <a:t>, A., Gayer, C., </a:t>
            </a:r>
            <a:r>
              <a:rPr lang="en-US" sz="3000" b="1" dirty="0" err="1"/>
              <a:t>Giacolone</a:t>
            </a:r>
            <a:r>
              <a:rPr lang="en-US" sz="3000" b="1" dirty="0"/>
              <a:t>, G., </a:t>
            </a:r>
            <a:r>
              <a:rPr lang="en-US" sz="3000" b="1" dirty="0" err="1"/>
              <a:t>Godlewski</a:t>
            </a:r>
            <a:r>
              <a:rPr lang="en-US" sz="3000" b="1" dirty="0"/>
              <a:t>, L., Gonzales, B., Hack, R., </a:t>
            </a:r>
          </a:p>
          <a:p>
            <a:pPr algn="ctr"/>
            <a:r>
              <a:rPr lang="en-US" sz="3000" b="1" dirty="0"/>
              <a:t>Hogan, S., Isaacson, B., Lavallee, T., McDonald, A., </a:t>
            </a:r>
            <a:r>
              <a:rPr lang="en-US" sz="3000" b="1" dirty="0" err="1"/>
              <a:t>Nouicer</a:t>
            </a:r>
            <a:r>
              <a:rPr lang="en-US" sz="3000" b="1" dirty="0"/>
              <a:t>, A., </a:t>
            </a:r>
            <a:r>
              <a:rPr lang="en-US" sz="3000" b="1" dirty="0" err="1"/>
              <a:t>Parente</a:t>
            </a:r>
            <a:r>
              <a:rPr lang="en-US" sz="3000" b="1" dirty="0"/>
              <a:t>, J., Patel, D., Perez, N., Rodrigues, E., </a:t>
            </a:r>
            <a:r>
              <a:rPr lang="en-US" sz="3000" b="1" dirty="0" err="1"/>
              <a:t>Safian</a:t>
            </a:r>
            <a:r>
              <a:rPr lang="en-US" sz="3000" b="1" dirty="0"/>
              <a:t>, M., </a:t>
            </a:r>
            <a:r>
              <a:rPr lang="en-US" sz="3000" b="1" dirty="0" err="1"/>
              <a:t>Sbaschnik</a:t>
            </a:r>
            <a:r>
              <a:rPr lang="en-US" sz="3000" b="1" dirty="0"/>
              <a:t>, M., Schlegel, F., </a:t>
            </a:r>
            <a:r>
              <a:rPr lang="en-US" sz="3000" b="1" dirty="0" err="1"/>
              <a:t>Schlendorf</a:t>
            </a:r>
            <a:r>
              <a:rPr lang="en-US" sz="3000" b="1" dirty="0"/>
              <a:t>, J., </a:t>
            </a:r>
            <a:r>
              <a:rPr lang="en-US" sz="3000" b="1" dirty="0" err="1"/>
              <a:t>Sheludenko</a:t>
            </a:r>
            <a:r>
              <a:rPr lang="en-US" sz="3000" b="1" dirty="0"/>
              <a:t>, K., </a:t>
            </a:r>
            <a:r>
              <a:rPr lang="en-US" sz="3000" b="1" dirty="0" err="1"/>
              <a:t>Talamini</a:t>
            </a:r>
            <a:r>
              <a:rPr lang="en-US" sz="3000" b="1" dirty="0"/>
              <a:t>, I., Thorley, L.,  Voorhees, D., </a:t>
            </a:r>
            <a:r>
              <a:rPr lang="en-US" sz="3000" b="1" dirty="0" err="1"/>
              <a:t>Votteler</a:t>
            </a:r>
            <a:r>
              <a:rPr lang="en-US" sz="3000" b="1" dirty="0"/>
              <a:t>, A., Wynne, A.,  Young, A., </a:t>
            </a:r>
            <a:r>
              <a:rPr lang="en-US" sz="3000" b="1" dirty="0" err="1"/>
              <a:t>Zeltmann</a:t>
            </a:r>
            <a:r>
              <a:rPr lang="en-US" sz="3000" b="1" dirty="0"/>
              <a:t>, K.</a:t>
            </a:r>
          </a:p>
          <a:p>
            <a:pPr marL="0" marR="0" lvl="0" indent="0" algn="ctr" rtl="0">
              <a:lnSpc>
                <a:spcPct val="100000"/>
              </a:lnSpc>
              <a:spcBef>
                <a:spcPts val="0"/>
              </a:spcBef>
              <a:spcAft>
                <a:spcPts val="0"/>
              </a:spcAft>
              <a:buClr>
                <a:srgbClr val="000000"/>
              </a:buClr>
              <a:buFont typeface="Arial"/>
              <a:buNone/>
            </a:pPr>
            <a:endParaRPr lang="en-US" sz="1200" b="1" i="0" u="none" strike="noStrike" cap="none" dirty="0">
              <a:solidFill>
                <a:srgbClr val="000000"/>
              </a:solidFill>
              <a:latin typeface="Arial"/>
              <a:ea typeface="Arial"/>
              <a:cs typeface="Arial"/>
              <a:sym typeface="Arial"/>
            </a:endParaRPr>
          </a:p>
          <a:p>
            <a:pPr algn="ctr"/>
            <a:r>
              <a:rPr lang="en-US" sz="2800" b="1" dirty="0"/>
              <a:t>Eastport South Manor Junior-Senior High School  </a:t>
            </a:r>
            <a:r>
              <a:rPr lang="en-US" sz="2800" b="1" dirty="0">
                <a:sym typeface="Symbol" panose="05050102010706020507" pitchFamily="18" charset="2"/>
              </a:rPr>
              <a:t>  Teacher: Mr. Robert Bolen</a:t>
            </a:r>
            <a:endParaRPr lang="en-US" sz="2800" b="1" dirty="0"/>
          </a:p>
          <a:p>
            <a:pPr marL="0" marR="0" lvl="0" indent="0" algn="ctr" rtl="0">
              <a:lnSpc>
                <a:spcPct val="100000"/>
              </a:lnSpc>
              <a:spcBef>
                <a:spcPts val="0"/>
              </a:spcBef>
              <a:spcAft>
                <a:spcPts val="0"/>
              </a:spcAft>
              <a:buClr>
                <a:srgbClr val="000000"/>
              </a:buClr>
              <a:buFont typeface="Arial"/>
              <a:buNone/>
            </a:pPr>
            <a:endParaRPr lang="en-US" sz="33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r>
              <a:rPr lang="en-US" sz="3300" b="1" i="0" u="none" strike="noStrike" cap="none" dirty="0">
                <a:solidFill>
                  <a:srgbClr val="000000"/>
                </a:solidFill>
                <a:latin typeface="Arial"/>
                <a:ea typeface="Arial"/>
                <a:cs typeface="Arial"/>
                <a:sym typeface="Arial"/>
              </a:rPr>
              <a:t> </a:t>
            </a:r>
            <a:endParaRPr sz="2000" dirty="0"/>
          </a:p>
          <a:p>
            <a:pPr marL="0" marR="0" lvl="0" indent="0" algn="ctr" rtl="0">
              <a:lnSpc>
                <a:spcPct val="100000"/>
              </a:lnSpc>
              <a:spcBef>
                <a:spcPts val="0"/>
              </a:spcBef>
              <a:spcAft>
                <a:spcPts val="0"/>
              </a:spcAft>
              <a:buClr>
                <a:srgbClr val="000000"/>
              </a:buClr>
              <a:buFont typeface="Arial"/>
              <a:buNone/>
            </a:pPr>
            <a:endParaRPr sz="1100" dirty="0"/>
          </a:p>
        </p:txBody>
      </p:sp>
      <p:pic>
        <p:nvPicPr>
          <p:cNvPr id="66" name="Google Shape;66;p12"/>
          <p:cNvPicPr preferRelativeResize="0"/>
          <p:nvPr/>
        </p:nvPicPr>
        <p:blipFill rotWithShape="1">
          <a:blip r:embed="rId6">
            <a:alphaModFix/>
          </a:blip>
          <a:srcRect/>
          <a:stretch/>
        </p:blipFill>
        <p:spPr>
          <a:xfrm>
            <a:off x="552533" y="409124"/>
            <a:ext cx="1839494" cy="935291"/>
          </a:xfrm>
          <a:prstGeom prst="rect">
            <a:avLst/>
          </a:prstGeom>
          <a:noFill/>
          <a:ln>
            <a:noFill/>
          </a:ln>
        </p:spPr>
      </p:pic>
      <p:pic>
        <p:nvPicPr>
          <p:cNvPr id="19" name="Picture 18">
            <a:extLst>
              <a:ext uri="{FF2B5EF4-FFF2-40B4-BE49-F238E27FC236}">
                <a16:creationId xmlns:a16="http://schemas.microsoft.com/office/drawing/2014/main" id="{6F797335-8AB8-4A0B-AAAE-E9882C897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42171" y="2477860"/>
            <a:ext cx="3246293" cy="756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77DC4AB-E7DC-4FF5-AD46-C60BF3E7A1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860723" y="503780"/>
            <a:ext cx="1261646" cy="12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8">
            <a:extLst>
              <a:ext uri="{FF2B5EF4-FFF2-40B4-BE49-F238E27FC236}">
                <a16:creationId xmlns:a16="http://schemas.microsoft.com/office/drawing/2014/main" id="{DC643D8D-B591-4DD0-B763-FA11F4FEABEC}"/>
              </a:ext>
            </a:extLst>
          </p:cNvPr>
          <p:cNvGraphicFramePr>
            <a:graphicFrameLocks noGrp="1"/>
          </p:cNvGraphicFramePr>
          <p:nvPr>
            <p:extLst>
              <p:ext uri="{D42A27DB-BD31-4B8C-83A1-F6EECF244321}">
                <p14:modId xmlns:p14="http://schemas.microsoft.com/office/powerpoint/2010/main" val="1580261293"/>
              </p:ext>
            </p:extLst>
          </p:nvPr>
        </p:nvGraphicFramePr>
        <p:xfrm>
          <a:off x="7679554" y="5602994"/>
          <a:ext cx="5396163" cy="4407834"/>
        </p:xfrm>
        <a:graphic>
          <a:graphicData uri="http://schemas.openxmlformats.org/drawingml/2006/table">
            <a:tbl>
              <a:tblPr firstRow="1" bandRow="1">
                <a:tableStyleId>{5C22544A-7EE6-4342-B048-85BDC9FD1C3A}</a:tableStyleId>
              </a:tblPr>
              <a:tblGrid>
                <a:gridCol w="2489027">
                  <a:extLst>
                    <a:ext uri="{9D8B030D-6E8A-4147-A177-3AD203B41FA5}">
                      <a16:colId xmlns:a16="http://schemas.microsoft.com/office/drawing/2014/main" val="2531429121"/>
                    </a:ext>
                  </a:extLst>
                </a:gridCol>
                <a:gridCol w="2907136">
                  <a:extLst>
                    <a:ext uri="{9D8B030D-6E8A-4147-A177-3AD203B41FA5}">
                      <a16:colId xmlns:a16="http://schemas.microsoft.com/office/drawing/2014/main" val="2638701388"/>
                    </a:ext>
                  </a:extLst>
                </a:gridCol>
              </a:tblGrid>
              <a:tr h="1375861">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Approximate Number Collected</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1628672606"/>
                  </a:ext>
                </a:extLst>
              </a:tr>
              <a:tr h="433139">
                <a:tc>
                  <a:txBody>
                    <a:bodyPr/>
                    <a:lstStyle/>
                    <a:p>
                      <a:pPr algn="ctr"/>
                      <a:r>
                        <a:rPr lang="en-US" sz="2000" b="1" dirty="0">
                          <a:solidFill>
                            <a:schemeClr val="bg1"/>
                          </a:solidFill>
                        </a:rPr>
                        <a:t>Amphipod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Over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2098210"/>
                  </a:ext>
                </a:extLst>
              </a:tr>
              <a:tr h="433139">
                <a:tc>
                  <a:txBody>
                    <a:bodyPr/>
                    <a:lstStyle/>
                    <a:p>
                      <a:pPr algn="ctr"/>
                      <a:r>
                        <a:rPr lang="en-US" sz="2000" b="1" dirty="0">
                          <a:solidFill>
                            <a:schemeClr val="bg1"/>
                          </a:solidFill>
                        </a:rPr>
                        <a:t>Beetle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40-50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5190285"/>
                  </a:ext>
                </a:extLst>
              </a:tr>
              <a:tr h="433139">
                <a:tc>
                  <a:txBody>
                    <a:bodyPr/>
                    <a:lstStyle/>
                    <a:p>
                      <a:pPr algn="ctr"/>
                      <a:r>
                        <a:rPr lang="en-US" sz="2000" b="1" dirty="0">
                          <a:solidFill>
                            <a:schemeClr val="bg1"/>
                          </a:solidFill>
                        </a:rPr>
                        <a:t>Damselfly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60-70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7654307"/>
                  </a:ext>
                </a:extLst>
              </a:tr>
              <a:tr h="433139">
                <a:tc>
                  <a:txBody>
                    <a:bodyPr/>
                    <a:lstStyle/>
                    <a:p>
                      <a:pPr algn="ctr"/>
                      <a:r>
                        <a:rPr lang="en-US" sz="2000" b="1" dirty="0">
                          <a:solidFill>
                            <a:schemeClr val="bg1"/>
                          </a:solidFill>
                        </a:rPr>
                        <a:t>Dragonfly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80-90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1124364"/>
                  </a:ext>
                </a:extLst>
              </a:tr>
              <a:tr h="433139">
                <a:tc>
                  <a:txBody>
                    <a:bodyPr/>
                    <a:lstStyle/>
                    <a:p>
                      <a:pPr algn="ctr"/>
                      <a:r>
                        <a:rPr lang="en-US" sz="2000" b="1" dirty="0">
                          <a:solidFill>
                            <a:schemeClr val="bg1"/>
                          </a:solidFill>
                        </a:rPr>
                        <a:t>Isopod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Over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883114"/>
                  </a:ext>
                </a:extLst>
              </a:tr>
              <a:tr h="433139">
                <a:tc>
                  <a:txBody>
                    <a:bodyPr/>
                    <a:lstStyle/>
                    <a:p>
                      <a:pPr algn="ctr"/>
                      <a:r>
                        <a:rPr lang="en-US" sz="2000" b="1" dirty="0">
                          <a:solidFill>
                            <a:schemeClr val="bg1"/>
                          </a:solidFill>
                        </a:rPr>
                        <a:t>Snail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3800115"/>
                  </a:ext>
                </a:extLst>
              </a:tr>
              <a:tr h="433139">
                <a:tc>
                  <a:txBody>
                    <a:bodyPr/>
                    <a:lstStyle/>
                    <a:p>
                      <a:pPr algn="ctr"/>
                      <a:r>
                        <a:rPr lang="en-US" sz="2000" b="1" dirty="0">
                          <a:solidFill>
                            <a:schemeClr val="bg1"/>
                          </a:solidFill>
                        </a:rPr>
                        <a:t>Water Boatman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195875"/>
                  </a:ext>
                </a:extLst>
              </a:tr>
            </a:tbl>
          </a:graphicData>
        </a:graphic>
      </p:graphicFrame>
      <p:sp>
        <p:nvSpPr>
          <p:cNvPr id="10" name="TextBox 9">
            <a:extLst>
              <a:ext uri="{FF2B5EF4-FFF2-40B4-BE49-F238E27FC236}">
                <a16:creationId xmlns:a16="http://schemas.microsoft.com/office/drawing/2014/main" id="{ABCA1FA2-7CCD-48F7-9E93-F3E1506B7A34}"/>
              </a:ext>
            </a:extLst>
          </p:cNvPr>
          <p:cNvSpPr txBox="1"/>
          <p:nvPr/>
        </p:nvSpPr>
        <p:spPr>
          <a:xfrm>
            <a:off x="7772999" y="4336148"/>
            <a:ext cx="5447225" cy="1015663"/>
          </a:xfrm>
          <a:prstGeom prst="rect">
            <a:avLst/>
          </a:prstGeom>
          <a:noFill/>
        </p:spPr>
        <p:txBody>
          <a:bodyPr wrap="square" rtlCol="0">
            <a:spAutoFit/>
          </a:bodyPr>
          <a:lstStyle/>
          <a:p>
            <a:r>
              <a:rPr lang="en-US" sz="2000" b="1" dirty="0"/>
              <a:t>Table 1: Most abundant organisms collected from the Peconic River Estuary from 2015 through 2019</a:t>
            </a:r>
          </a:p>
        </p:txBody>
      </p:sp>
      <p:graphicFrame>
        <p:nvGraphicFramePr>
          <p:cNvPr id="12" name="Table 11">
            <a:extLst>
              <a:ext uri="{FF2B5EF4-FFF2-40B4-BE49-F238E27FC236}">
                <a16:creationId xmlns:a16="http://schemas.microsoft.com/office/drawing/2014/main" id="{048E2571-2A5F-4F4E-8739-A07FF6F01E76}"/>
              </a:ext>
            </a:extLst>
          </p:cNvPr>
          <p:cNvGraphicFramePr>
            <a:graphicFrameLocks noGrp="1"/>
          </p:cNvGraphicFramePr>
          <p:nvPr>
            <p:extLst>
              <p:ext uri="{D42A27DB-BD31-4B8C-83A1-F6EECF244321}">
                <p14:modId xmlns:p14="http://schemas.microsoft.com/office/powerpoint/2010/main" val="2674686593"/>
              </p:ext>
            </p:extLst>
          </p:nvPr>
        </p:nvGraphicFramePr>
        <p:xfrm>
          <a:off x="13769479" y="5628309"/>
          <a:ext cx="5328782" cy="4455879"/>
        </p:xfrm>
        <a:graphic>
          <a:graphicData uri="http://schemas.openxmlformats.org/drawingml/2006/table">
            <a:tbl>
              <a:tblPr firstRow="1" bandRow="1">
                <a:tableStyleId>{5C22544A-7EE6-4342-B048-85BDC9FD1C3A}</a:tableStyleId>
              </a:tblPr>
              <a:tblGrid>
                <a:gridCol w="2457947">
                  <a:extLst>
                    <a:ext uri="{9D8B030D-6E8A-4147-A177-3AD203B41FA5}">
                      <a16:colId xmlns:a16="http://schemas.microsoft.com/office/drawing/2014/main" val="3567503254"/>
                    </a:ext>
                  </a:extLst>
                </a:gridCol>
                <a:gridCol w="2870835">
                  <a:extLst>
                    <a:ext uri="{9D8B030D-6E8A-4147-A177-3AD203B41FA5}">
                      <a16:colId xmlns:a16="http://schemas.microsoft.com/office/drawing/2014/main" val="2581240985"/>
                    </a:ext>
                  </a:extLst>
                </a:gridCol>
              </a:tblGrid>
              <a:tr h="1375861">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Approximate Number Collected</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433139">
                <a:tc>
                  <a:txBody>
                    <a:bodyPr/>
                    <a:lstStyle/>
                    <a:p>
                      <a:pPr algn="ctr"/>
                      <a:r>
                        <a:rPr lang="en-US" sz="2000" b="1" dirty="0">
                          <a:solidFill>
                            <a:schemeClr val="bg1"/>
                          </a:solidFill>
                        </a:rPr>
                        <a:t>Caddisfly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433139">
                <a:tc>
                  <a:txBody>
                    <a:bodyPr/>
                    <a:lstStyle/>
                    <a:p>
                      <a:pPr algn="ctr"/>
                      <a:r>
                        <a:rPr lang="en-US" sz="2000" b="1" dirty="0">
                          <a:solidFill>
                            <a:schemeClr val="bg1"/>
                          </a:solidFill>
                        </a:rPr>
                        <a:t>Crayfish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r h="433139">
                <a:tc>
                  <a:txBody>
                    <a:bodyPr/>
                    <a:lstStyle/>
                    <a:p>
                      <a:pPr algn="ctr"/>
                      <a:r>
                        <a:rPr lang="en-US" sz="2000" b="1" dirty="0">
                          <a:solidFill>
                            <a:schemeClr val="bg1"/>
                          </a:solidFill>
                        </a:rPr>
                        <a:t>Hellgrammite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63174"/>
                  </a:ext>
                </a:extLst>
              </a:tr>
              <a:tr h="481184">
                <a:tc>
                  <a:txBody>
                    <a:bodyPr/>
                    <a:lstStyle/>
                    <a:p>
                      <a:pPr algn="ctr"/>
                      <a:r>
                        <a:rPr lang="en-US" sz="2000" b="1" dirty="0">
                          <a:solidFill>
                            <a:schemeClr val="bg1"/>
                          </a:solidFill>
                        </a:rPr>
                        <a:t>Spring Fishfly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081087"/>
                  </a:ext>
                </a:extLst>
              </a:tr>
              <a:tr h="433139">
                <a:tc>
                  <a:txBody>
                    <a:bodyPr/>
                    <a:lstStyle/>
                    <a:p>
                      <a:pPr algn="ctr"/>
                      <a:r>
                        <a:rPr lang="en-US" sz="2000" b="1" dirty="0">
                          <a:solidFill>
                            <a:schemeClr val="bg1"/>
                          </a:solidFill>
                        </a:rPr>
                        <a:t>Moth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2402631"/>
                  </a:ext>
                </a:extLst>
              </a:tr>
              <a:tr h="433139">
                <a:tc>
                  <a:txBody>
                    <a:bodyPr/>
                    <a:lstStyle/>
                    <a:p>
                      <a:pPr algn="ctr"/>
                      <a:r>
                        <a:rPr lang="en-US" sz="2000" b="1" dirty="0">
                          <a:solidFill>
                            <a:schemeClr val="bg1"/>
                          </a:solidFill>
                        </a:rPr>
                        <a:t>Water Flea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408331"/>
                  </a:ext>
                </a:extLst>
              </a:tr>
              <a:tr h="43313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Wood 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920484"/>
                  </a:ext>
                </a:extLst>
              </a:tr>
            </a:tbl>
          </a:graphicData>
        </a:graphic>
      </p:graphicFrame>
      <p:sp>
        <p:nvSpPr>
          <p:cNvPr id="13" name="Rectangle 12">
            <a:extLst>
              <a:ext uri="{FF2B5EF4-FFF2-40B4-BE49-F238E27FC236}">
                <a16:creationId xmlns:a16="http://schemas.microsoft.com/office/drawing/2014/main" id="{A3900BE0-6850-41E8-83C1-E8235E102A92}"/>
              </a:ext>
            </a:extLst>
          </p:cNvPr>
          <p:cNvSpPr/>
          <p:nvPr/>
        </p:nvSpPr>
        <p:spPr>
          <a:xfrm>
            <a:off x="13710256" y="4414339"/>
            <a:ext cx="5447227" cy="1015663"/>
          </a:xfrm>
          <a:prstGeom prst="rect">
            <a:avLst/>
          </a:prstGeom>
        </p:spPr>
        <p:txBody>
          <a:bodyPr wrap="square">
            <a:spAutoFit/>
          </a:bodyPr>
          <a:lstStyle/>
          <a:p>
            <a:r>
              <a:rPr lang="en-US" sz="2000" b="1" dirty="0"/>
              <a:t>Table 2: Least  abundant organisms collected from the Peconic River Estuary from 2015 through 2019</a:t>
            </a:r>
          </a:p>
        </p:txBody>
      </p:sp>
      <p:sp>
        <p:nvSpPr>
          <p:cNvPr id="14" name="Rectangle 13">
            <a:extLst>
              <a:ext uri="{FF2B5EF4-FFF2-40B4-BE49-F238E27FC236}">
                <a16:creationId xmlns:a16="http://schemas.microsoft.com/office/drawing/2014/main" id="{0C9A4CA2-29CD-4756-B468-4CC882E8463A}"/>
              </a:ext>
            </a:extLst>
          </p:cNvPr>
          <p:cNvSpPr/>
          <p:nvPr/>
        </p:nvSpPr>
        <p:spPr>
          <a:xfrm>
            <a:off x="15820243" y="10818912"/>
            <a:ext cx="1277914" cy="307777"/>
          </a:xfrm>
          <a:prstGeom prst="rect">
            <a:avLst/>
          </a:prstGeom>
        </p:spPr>
        <p:txBody>
          <a:bodyPr wrap="none">
            <a:spAutoFit/>
          </a:bodyPr>
          <a:lstStyle/>
          <a:p>
            <a:pPr algn="ctr"/>
            <a:r>
              <a:rPr lang="en-US" b="1" dirty="0">
                <a:solidFill>
                  <a:schemeClr val="bg1"/>
                </a:solidFill>
              </a:rPr>
              <a:t>Wood Roach</a:t>
            </a:r>
          </a:p>
        </p:txBody>
      </p:sp>
      <p:graphicFrame>
        <p:nvGraphicFramePr>
          <p:cNvPr id="35" name="Table 34">
            <a:extLst>
              <a:ext uri="{FF2B5EF4-FFF2-40B4-BE49-F238E27FC236}">
                <a16:creationId xmlns:a16="http://schemas.microsoft.com/office/drawing/2014/main" id="{0E7313B3-214F-47B5-82DA-25892284DCBD}"/>
              </a:ext>
            </a:extLst>
          </p:cNvPr>
          <p:cNvGraphicFramePr>
            <a:graphicFrameLocks noGrp="1"/>
          </p:cNvGraphicFramePr>
          <p:nvPr>
            <p:extLst>
              <p:ext uri="{D42A27DB-BD31-4B8C-83A1-F6EECF244321}">
                <p14:modId xmlns:p14="http://schemas.microsoft.com/office/powerpoint/2010/main" val="888372529"/>
              </p:ext>
            </p:extLst>
          </p:nvPr>
        </p:nvGraphicFramePr>
        <p:xfrm>
          <a:off x="7679554" y="11285301"/>
          <a:ext cx="17508632" cy="5390156"/>
        </p:xfrm>
        <a:graphic>
          <a:graphicData uri="http://schemas.openxmlformats.org/drawingml/2006/table">
            <a:tbl>
              <a:tblPr firstRow="1" bandRow="1">
                <a:tableStyleId>{5C22544A-7EE6-4342-B048-85BDC9FD1C3A}</a:tableStyleId>
              </a:tblPr>
              <a:tblGrid>
                <a:gridCol w="2451626">
                  <a:extLst>
                    <a:ext uri="{9D8B030D-6E8A-4147-A177-3AD203B41FA5}">
                      <a16:colId xmlns:a16="http://schemas.microsoft.com/office/drawing/2014/main" val="3567503254"/>
                    </a:ext>
                  </a:extLst>
                </a:gridCol>
                <a:gridCol w="2815853">
                  <a:extLst>
                    <a:ext uri="{9D8B030D-6E8A-4147-A177-3AD203B41FA5}">
                      <a16:colId xmlns:a16="http://schemas.microsoft.com/office/drawing/2014/main" val="2581240985"/>
                    </a:ext>
                  </a:extLst>
                </a:gridCol>
                <a:gridCol w="12241153">
                  <a:extLst>
                    <a:ext uri="{9D8B030D-6E8A-4147-A177-3AD203B41FA5}">
                      <a16:colId xmlns:a16="http://schemas.microsoft.com/office/drawing/2014/main" val="4048285830"/>
                    </a:ext>
                  </a:extLst>
                </a:gridCol>
              </a:tblGrid>
              <a:tr h="1375861">
                <a:tc>
                  <a:txBody>
                    <a:bodyPr/>
                    <a:lstStyle/>
                    <a:p>
                      <a:pPr algn="ctr"/>
                      <a:r>
                        <a:rPr lang="en-US" sz="24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bg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chemeClr val="bg1"/>
                          </a:solidFill>
                        </a:rPr>
                        <a:t>Number of Different Species</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400" b="1" dirty="0"/>
                        <a:t>Species Identified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433139">
                <a:tc>
                  <a:txBody>
                    <a:bodyPr/>
                    <a:lstStyle/>
                    <a:p>
                      <a:pPr algn="ctr"/>
                      <a:r>
                        <a:rPr lang="en-US" sz="2000" b="1" dirty="0">
                          <a:solidFill>
                            <a:schemeClr val="bg1"/>
                          </a:solidFill>
                        </a:rPr>
                        <a:t>Amphipod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dirty="0">
                          <a:solidFill>
                            <a:srgbClr val="C00000"/>
                          </a:solidFill>
                        </a:rPr>
                        <a:t>Gammarus </a:t>
                      </a:r>
                      <a:r>
                        <a:rPr lang="en-US" sz="2000" b="1" i="1" dirty="0" err="1">
                          <a:solidFill>
                            <a:srgbClr val="C00000"/>
                          </a:solidFill>
                        </a:rPr>
                        <a:t>gammarus</a:t>
                      </a:r>
                      <a:r>
                        <a:rPr lang="en-US" sz="2000" b="1" i="1" dirty="0"/>
                        <a:t>, </a:t>
                      </a:r>
                      <a:r>
                        <a:rPr lang="en-US" sz="2000" b="1" i="1" dirty="0" err="1"/>
                        <a:t>Ampithoe</a:t>
                      </a:r>
                      <a:r>
                        <a:rPr lang="en-US" sz="2000" b="1" i="1" dirty="0"/>
                        <a:t> helleri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433139">
                <a:tc>
                  <a:txBody>
                    <a:bodyPr/>
                    <a:lstStyle/>
                    <a:p>
                      <a:pPr algn="ctr"/>
                      <a:r>
                        <a:rPr lang="en-US" sz="2000" b="1" dirty="0">
                          <a:solidFill>
                            <a:schemeClr val="bg1"/>
                          </a:solidFill>
                        </a:rPr>
                        <a:t>Beetle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a:solidFill>
                            <a:srgbClr val="C00000"/>
                          </a:solidFill>
                          <a:effectLst/>
                          <a:latin typeface="+mn-lt"/>
                          <a:ea typeface="+mn-ea"/>
                          <a:cs typeface="+mn-cs"/>
                          <a:sym typeface="Arial"/>
                        </a:rPr>
                        <a:t>Peltodytes tortulosus, Peltodytes edentulous</a:t>
                      </a:r>
                      <a:r>
                        <a:rPr lang="en-US" sz="2000" b="1" i="1" u="none" strike="noStrike" cap="none" dirty="0">
                          <a:solidFill>
                            <a:schemeClr val="dk1"/>
                          </a:solidFill>
                          <a:effectLst/>
                          <a:latin typeface="+mn-lt"/>
                          <a:ea typeface="+mn-ea"/>
                          <a:cs typeface="+mn-cs"/>
                          <a:sym typeface="Arial"/>
                        </a:rPr>
                        <a:t>, Harpalus </a:t>
                      </a:r>
                      <a:r>
                        <a:rPr lang="en-US" sz="2000" b="1" i="1" u="none" strike="noStrike" cap="none" dirty="0" err="1">
                          <a:solidFill>
                            <a:schemeClr val="dk1"/>
                          </a:solidFill>
                          <a:effectLst/>
                          <a:latin typeface="+mn-lt"/>
                          <a:ea typeface="+mn-ea"/>
                          <a:cs typeface="+mn-cs"/>
                          <a:sym typeface="Arial"/>
                        </a:rPr>
                        <a:t>affinis</a:t>
                      </a:r>
                      <a:r>
                        <a:rPr lang="en-US" sz="2000" b="1" i="1" u="none" strike="noStrike" cap="none" dirty="0">
                          <a:solidFill>
                            <a:schemeClr val="dk1"/>
                          </a:solidFill>
                          <a:effectLst/>
                          <a:latin typeface="+mn-lt"/>
                          <a:ea typeface="+mn-ea"/>
                          <a:cs typeface="+mn-cs"/>
                          <a:sym typeface="Arial"/>
                        </a:rPr>
                        <a:t>, Pelocoris femoratus, </a:t>
                      </a:r>
                      <a:r>
                        <a:rPr lang="en-US" sz="2000" b="1" i="1" u="none" strike="noStrike" cap="none" dirty="0" err="1">
                          <a:solidFill>
                            <a:schemeClr val="dk1"/>
                          </a:solidFill>
                          <a:effectLst/>
                          <a:latin typeface="+mn-lt"/>
                          <a:ea typeface="+mn-ea"/>
                          <a:cs typeface="+mn-cs"/>
                          <a:sym typeface="Arial"/>
                        </a:rPr>
                        <a:t>Anomala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orientalis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Melanotus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morosus</a:t>
                      </a:r>
                      <a:r>
                        <a:rPr lang="en-US" sz="2000" b="1" i="1" u="none" strike="noStrike" cap="none" dirty="0">
                          <a:solidFill>
                            <a:schemeClr val="dk1"/>
                          </a:solidFill>
                          <a:effectLst/>
                          <a:latin typeface="+mn-lt"/>
                          <a:ea typeface="+mn-ea"/>
                          <a:cs typeface="+mn-cs"/>
                          <a:sym typeface="Arial"/>
                        </a:rPr>
                        <a:t>, </a:t>
                      </a:r>
                      <a:r>
                        <a:rPr lang="en-US" sz="2000" b="1" i="0" u="none" strike="noStrike" cap="none" dirty="0" err="1">
                          <a:solidFill>
                            <a:schemeClr val="dk1"/>
                          </a:solidFill>
                          <a:effectLst/>
                          <a:latin typeface="+mn-lt"/>
                          <a:ea typeface="+mn-ea"/>
                          <a:cs typeface="+mn-cs"/>
                          <a:sym typeface="Arial"/>
                        </a:rPr>
                        <a:t>Sacarbidae</a:t>
                      </a:r>
                      <a:r>
                        <a:rPr lang="en-US" sz="2000" b="1" i="0" u="none" strike="noStrike" cap="none" dirty="0">
                          <a:solidFill>
                            <a:schemeClr val="dk1"/>
                          </a:solidFill>
                          <a:effectLst/>
                          <a:latin typeface="+mn-lt"/>
                          <a:ea typeface="+mn-ea"/>
                          <a:cs typeface="+mn-cs"/>
                          <a:sym typeface="Arial"/>
                        </a:rPr>
                        <a:t> species, </a:t>
                      </a:r>
                      <a:r>
                        <a:rPr lang="en-US" sz="2000" b="1" i="0" u="none" strike="noStrike" cap="none" dirty="0" err="1">
                          <a:solidFill>
                            <a:schemeClr val="dk1"/>
                          </a:solidFill>
                          <a:effectLst/>
                          <a:latin typeface="+mn-lt"/>
                          <a:ea typeface="+mn-ea"/>
                          <a:cs typeface="+mn-cs"/>
                          <a:sym typeface="Arial"/>
                        </a:rPr>
                        <a:t>Halipdae</a:t>
                      </a:r>
                      <a:r>
                        <a:rPr lang="en-US" sz="2000" b="1" i="0" u="none" strike="noStrike" cap="none" dirty="0">
                          <a:solidFill>
                            <a:schemeClr val="dk1"/>
                          </a:solidFill>
                          <a:effectLst/>
                          <a:latin typeface="+mn-lt"/>
                          <a:ea typeface="+mn-ea"/>
                          <a:cs typeface="+mn-cs"/>
                          <a:sym typeface="Arial"/>
                        </a:rPr>
                        <a:t> species</a:t>
                      </a:r>
                      <a:endParaRPr lang="en-US" sz="20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r h="433139">
                <a:tc>
                  <a:txBody>
                    <a:bodyPr/>
                    <a:lstStyle/>
                    <a:p>
                      <a:pPr algn="ctr"/>
                      <a:r>
                        <a:rPr lang="en-US" sz="2000" b="1" dirty="0">
                          <a:solidFill>
                            <a:schemeClr val="bg1"/>
                          </a:solidFill>
                        </a:rPr>
                        <a:t>Damselfly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latin typeface="+mn-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a:solidFill>
                            <a:schemeClr val="dk1"/>
                          </a:solidFill>
                          <a:effectLst/>
                          <a:latin typeface="+mn-lt"/>
                          <a:ea typeface="+mn-ea"/>
                          <a:cs typeface="+mn-cs"/>
                          <a:sym typeface="Arial"/>
                        </a:rPr>
                        <a:t>Enallagma </a:t>
                      </a:r>
                      <a:r>
                        <a:rPr lang="en-US" sz="2000" b="1" i="1" u="none" strike="noStrike" cap="none" dirty="0" err="1">
                          <a:solidFill>
                            <a:schemeClr val="dk1"/>
                          </a:solidFill>
                          <a:effectLst/>
                          <a:latin typeface="+mn-lt"/>
                          <a:ea typeface="+mn-ea"/>
                          <a:cs typeface="+mn-cs"/>
                          <a:sym typeface="Arial"/>
                        </a:rPr>
                        <a:t>geminatum</a:t>
                      </a:r>
                      <a:r>
                        <a:rPr lang="en-US" sz="2000" b="1" i="1" u="none" strike="noStrike" cap="none" dirty="0">
                          <a:solidFill>
                            <a:schemeClr val="dk1"/>
                          </a:solidFill>
                          <a:effectLst/>
                          <a:latin typeface="+mn-lt"/>
                          <a:ea typeface="+mn-ea"/>
                          <a:cs typeface="+mn-cs"/>
                          <a:sym typeface="Arial"/>
                        </a:rPr>
                        <a:t>, </a:t>
                      </a:r>
                      <a:r>
                        <a:rPr lang="en-US" sz="2000" b="1" i="1" u="none" strike="noStrike" cap="none" dirty="0">
                          <a:solidFill>
                            <a:srgbClr val="C00000"/>
                          </a:solidFill>
                          <a:effectLst/>
                          <a:latin typeface="+mn-lt"/>
                          <a:ea typeface="+mn-ea"/>
                          <a:cs typeface="+mn-cs"/>
                          <a:sym typeface="Arial"/>
                        </a:rPr>
                        <a:t>Enallagma signatum</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Ischnura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verticalis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Lestes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inaequalis</a:t>
                      </a:r>
                      <a:endParaRPr lang="en-US" sz="2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63174"/>
                  </a:ext>
                </a:extLst>
              </a:tr>
              <a:tr h="433139">
                <a:tc>
                  <a:txBody>
                    <a:bodyPr/>
                    <a:lstStyle/>
                    <a:p>
                      <a:pPr algn="ctr"/>
                      <a:r>
                        <a:rPr lang="en-US" sz="2000" b="1" dirty="0">
                          <a:solidFill>
                            <a:schemeClr val="bg1"/>
                          </a:solidFill>
                        </a:rPr>
                        <a:t>Dragonfly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a:solidFill>
                            <a:srgbClr val="C00000"/>
                          </a:solidFill>
                          <a:effectLst/>
                          <a:latin typeface="+mn-lt"/>
                          <a:ea typeface="+mn-ea"/>
                          <a:cs typeface="+mn-cs"/>
                          <a:sym typeface="Arial"/>
                        </a:rPr>
                        <a:t>Erythemis simplicicollis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Anax</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junius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Basiaeschna</a:t>
                      </a:r>
                      <a:r>
                        <a:rPr lang="en-US" sz="2000" b="1" i="1" u="none" strike="noStrike" cap="none" dirty="0">
                          <a:solidFill>
                            <a:schemeClr val="dk1"/>
                          </a:solidFill>
                          <a:effectLst/>
                          <a:latin typeface="+mn-lt"/>
                          <a:ea typeface="+mn-ea"/>
                          <a:cs typeface="+mn-cs"/>
                          <a:sym typeface="Arial"/>
                        </a:rPr>
                        <a:t> Janata, </a:t>
                      </a:r>
                      <a:r>
                        <a:rPr lang="en-US" sz="2000" b="1" i="1" u="none" strike="noStrike" cap="none" dirty="0" err="1">
                          <a:solidFill>
                            <a:schemeClr val="dk1"/>
                          </a:solidFill>
                          <a:effectLst/>
                          <a:latin typeface="+mn-lt"/>
                          <a:ea typeface="+mn-ea"/>
                          <a:cs typeface="+mn-cs"/>
                          <a:sym typeface="Arial"/>
                        </a:rPr>
                        <a:t>Tetragoneuria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canis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Tetragoneuria</a:t>
                      </a:r>
                      <a:r>
                        <a:rPr lang="en-US" sz="2000" b="1" i="1" u="none" strike="noStrike" cap="none" dirty="0">
                          <a:solidFill>
                            <a:schemeClr val="dk1"/>
                          </a:solidFill>
                          <a:effectLst/>
                          <a:latin typeface="+mn-lt"/>
                          <a:ea typeface="+mn-ea"/>
                          <a:cs typeface="+mn-cs"/>
                          <a:sym typeface="Arial"/>
                        </a:rPr>
                        <a:t> cynosure, </a:t>
                      </a:r>
                      <a:r>
                        <a:rPr lang="en-US" sz="2000" b="1" i="1" u="none" strike="noStrike" cap="none" dirty="0" err="1">
                          <a:solidFill>
                            <a:srgbClr val="C00000"/>
                          </a:solidFill>
                          <a:effectLst/>
                          <a:latin typeface="+mn-lt"/>
                          <a:ea typeface="+mn-ea"/>
                          <a:cs typeface="+mn-cs"/>
                          <a:sym typeface="Arial"/>
                        </a:rPr>
                        <a:t>Pachydiplax</a:t>
                      </a:r>
                      <a:r>
                        <a:rPr lang="en-US" sz="2000" b="1" i="1" u="none" strike="noStrike" cap="none" dirty="0">
                          <a:solidFill>
                            <a:srgbClr val="C00000"/>
                          </a:solidFill>
                          <a:effectLst/>
                          <a:latin typeface="+mn-lt"/>
                          <a:ea typeface="+mn-ea"/>
                          <a:cs typeface="+mn-cs"/>
                          <a:sym typeface="Arial"/>
                        </a:rPr>
                        <a:t> longipennis</a:t>
                      </a:r>
                      <a:endParaRPr lang="en-US" sz="2000" b="1" i="1" dirty="0">
                        <a:solidFill>
                          <a:srgbClr val="C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081087"/>
                  </a:ext>
                </a:extLst>
              </a:tr>
              <a:tr h="433139">
                <a:tc>
                  <a:txBody>
                    <a:bodyPr/>
                    <a:lstStyle/>
                    <a:p>
                      <a:pPr algn="ctr"/>
                      <a:r>
                        <a:rPr lang="en-US" sz="2000" b="1" dirty="0">
                          <a:solidFill>
                            <a:schemeClr val="bg1"/>
                          </a:solidFill>
                        </a:rPr>
                        <a:t>Isopod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err="1">
                          <a:solidFill>
                            <a:srgbClr val="C00000"/>
                          </a:solidFill>
                          <a:effectLst/>
                          <a:latin typeface="+mn-lt"/>
                          <a:ea typeface="+mn-ea"/>
                          <a:cs typeface="+mn-cs"/>
                          <a:sym typeface="Arial"/>
                        </a:rPr>
                        <a:t>Caecidotea</a:t>
                      </a:r>
                      <a:r>
                        <a:rPr lang="en-US" sz="2000" b="1" i="1" u="none" strike="noStrike" cap="none" dirty="0">
                          <a:solidFill>
                            <a:srgbClr val="C00000"/>
                          </a:solidFill>
                          <a:effectLst/>
                          <a:latin typeface="+mn-lt"/>
                          <a:ea typeface="+mn-ea"/>
                          <a:cs typeface="+mn-cs"/>
                          <a:sym typeface="Arial"/>
                        </a:rPr>
                        <a:t> </a:t>
                      </a:r>
                      <a:r>
                        <a:rPr lang="en-US" sz="2000" b="1" i="1" u="none" strike="noStrike" cap="none" dirty="0" err="1">
                          <a:solidFill>
                            <a:srgbClr val="C00000"/>
                          </a:solidFill>
                          <a:effectLst/>
                          <a:latin typeface="+mn-lt"/>
                          <a:ea typeface="+mn-ea"/>
                          <a:cs typeface="+mn-cs"/>
                          <a:sym typeface="Arial"/>
                        </a:rPr>
                        <a:t>communis</a:t>
                      </a:r>
                      <a:r>
                        <a:rPr lang="en-US" sz="2000" b="1" i="1" u="none" strike="noStrike" cap="none" dirty="0">
                          <a:solidFill>
                            <a:schemeClr val="tx1"/>
                          </a:solidFill>
                          <a:effectLst/>
                          <a:latin typeface="+mn-lt"/>
                          <a:ea typeface="+mn-ea"/>
                          <a:cs typeface="+mn-cs"/>
                          <a:sym typeface="Arial"/>
                        </a:rPr>
                        <a:t>, </a:t>
                      </a:r>
                      <a:r>
                        <a:rPr lang="en-US" sz="2000" b="1" i="0" u="none" strike="noStrike" cap="none" dirty="0" err="1">
                          <a:solidFill>
                            <a:schemeClr val="tx1"/>
                          </a:solidFill>
                          <a:effectLst/>
                          <a:latin typeface="+mn-lt"/>
                          <a:ea typeface="+mn-ea"/>
                          <a:cs typeface="+mn-cs"/>
                          <a:sym typeface="Arial"/>
                        </a:rPr>
                        <a:t>Asellidae</a:t>
                      </a:r>
                      <a:r>
                        <a:rPr lang="en-US" sz="2000" b="1" i="0" u="none" strike="noStrike" cap="none" dirty="0">
                          <a:solidFill>
                            <a:schemeClr val="tx1"/>
                          </a:solidFill>
                          <a:effectLst/>
                          <a:latin typeface="+mn-lt"/>
                          <a:ea typeface="+mn-ea"/>
                          <a:cs typeface="+mn-cs"/>
                          <a:sym typeface="Arial"/>
                        </a:rPr>
                        <a:t> species</a:t>
                      </a:r>
                      <a:endParaRPr lang="en-US" sz="32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2402631"/>
                  </a:ext>
                </a:extLst>
              </a:tr>
              <a:tr h="433139">
                <a:tc>
                  <a:txBody>
                    <a:bodyPr/>
                    <a:lstStyle/>
                    <a:p>
                      <a:pPr algn="ctr"/>
                      <a:r>
                        <a:rPr lang="en-US" sz="2000" b="1" dirty="0">
                          <a:solidFill>
                            <a:schemeClr val="bg1"/>
                          </a:solidFill>
                        </a:rPr>
                        <a:t>Snail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a:solidFill>
                            <a:srgbClr val="C00000"/>
                          </a:solidFill>
                          <a:effectLst/>
                          <a:latin typeface="+mn-lt"/>
                          <a:ea typeface="+mn-ea"/>
                          <a:cs typeface="+mn-cs"/>
                          <a:sym typeface="Arial"/>
                        </a:rPr>
                        <a:t>Viviparus </a:t>
                      </a:r>
                      <a:r>
                        <a:rPr lang="en-US" sz="2000" b="1" i="1" u="none" strike="noStrike" cap="none" dirty="0" err="1">
                          <a:solidFill>
                            <a:srgbClr val="C00000"/>
                          </a:solidFill>
                          <a:effectLst/>
                          <a:latin typeface="+mn-lt"/>
                          <a:ea typeface="+mn-ea"/>
                          <a:cs typeface="+mn-cs"/>
                          <a:sym typeface="Arial"/>
                        </a:rPr>
                        <a:t>georgianus</a:t>
                      </a:r>
                      <a:r>
                        <a:rPr lang="en-US" sz="2000" b="1" i="1" u="none" strike="noStrike" cap="none" dirty="0">
                          <a:solidFill>
                            <a:srgbClr val="C00000"/>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Tritia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obsoleta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Menetus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dilatatus</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Physella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acuta</a:t>
                      </a:r>
                      <a:r>
                        <a:rPr lang="en-US" sz="2000" b="1" i="1" u="none" strike="noStrike" cap="none" dirty="0">
                          <a:solidFill>
                            <a:schemeClr val="dk1"/>
                          </a:solidFill>
                          <a:effectLst/>
                          <a:latin typeface="+mn-lt"/>
                          <a:ea typeface="+mn-ea"/>
                          <a:cs typeface="+mn-cs"/>
                          <a:sym typeface="Arial"/>
                        </a:rPr>
                        <a:t>, </a:t>
                      </a:r>
                      <a:r>
                        <a:rPr lang="en-US" sz="2000" b="1" i="1" u="none" strike="noStrike" cap="none" dirty="0" err="1">
                          <a:solidFill>
                            <a:schemeClr val="dk1"/>
                          </a:solidFill>
                          <a:effectLst/>
                          <a:latin typeface="+mn-lt"/>
                          <a:ea typeface="+mn-ea"/>
                          <a:cs typeface="+mn-cs"/>
                          <a:sym typeface="Arial"/>
                        </a:rPr>
                        <a:t>Pseudosuccinea</a:t>
                      </a:r>
                      <a:r>
                        <a:rPr lang="en-US" sz="2000" b="1" i="1" u="none" strike="noStrike" cap="none" dirty="0">
                          <a:solidFill>
                            <a:schemeClr val="dk1"/>
                          </a:solidFill>
                          <a:effectLst/>
                          <a:latin typeface="+mn-lt"/>
                          <a:ea typeface="+mn-ea"/>
                          <a:cs typeface="+mn-cs"/>
                          <a:sym typeface="Arial"/>
                        </a:rPr>
                        <a:t> columella, Amnicola limosus</a:t>
                      </a:r>
                      <a:endParaRPr lang="en-US" sz="3200"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408331"/>
                  </a:ext>
                </a:extLst>
              </a:tr>
              <a:tr h="433139">
                <a:tc>
                  <a:txBody>
                    <a:bodyPr/>
                    <a:lstStyle/>
                    <a:p>
                      <a:pPr algn="ctr"/>
                      <a:r>
                        <a:rPr lang="en-US" sz="2000" b="1" dirty="0">
                          <a:solidFill>
                            <a:schemeClr val="bg1"/>
                          </a:solidFill>
                        </a:rPr>
                        <a:t>Water Boatman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1" i="1" u="none" strike="noStrike" cap="none" dirty="0" err="1">
                          <a:solidFill>
                            <a:srgbClr val="C00000"/>
                          </a:solidFill>
                          <a:effectLst/>
                          <a:latin typeface="+mn-lt"/>
                          <a:ea typeface="+mn-ea"/>
                          <a:cs typeface="+mn-cs"/>
                          <a:sym typeface="Arial"/>
                        </a:rPr>
                        <a:t>Notonecta</a:t>
                      </a:r>
                      <a:r>
                        <a:rPr lang="en-US" sz="2000" b="1" i="1" u="none" strike="noStrike" cap="none" dirty="0">
                          <a:solidFill>
                            <a:srgbClr val="C00000"/>
                          </a:solidFill>
                          <a:effectLst/>
                          <a:latin typeface="+mn-lt"/>
                          <a:ea typeface="+mn-ea"/>
                          <a:cs typeface="+mn-cs"/>
                          <a:sym typeface="Arial"/>
                        </a:rPr>
                        <a:t> </a:t>
                      </a:r>
                      <a:r>
                        <a:rPr lang="en-US" sz="2000" b="1" i="1" u="none" strike="noStrike" cap="none" dirty="0" err="1">
                          <a:solidFill>
                            <a:srgbClr val="C00000"/>
                          </a:solidFill>
                          <a:effectLst/>
                          <a:latin typeface="+mn-lt"/>
                          <a:ea typeface="+mn-ea"/>
                          <a:cs typeface="+mn-cs"/>
                          <a:sym typeface="Arial"/>
                        </a:rPr>
                        <a:t>triguttata</a:t>
                      </a:r>
                      <a:r>
                        <a:rPr lang="en-US" sz="2000" b="1" i="1" u="none" strike="noStrike" cap="none" dirty="0">
                          <a:solidFill>
                            <a:srgbClr val="C00000"/>
                          </a:solidFill>
                          <a:effectLst/>
                          <a:latin typeface="+mn-lt"/>
                          <a:ea typeface="+mn-ea"/>
                          <a:cs typeface="+mn-cs"/>
                          <a:sym typeface="Arial"/>
                        </a:rPr>
                        <a:t>, </a:t>
                      </a:r>
                      <a:r>
                        <a:rPr lang="en-US" sz="2000" b="1" i="1" u="none" strike="noStrike" cap="none" dirty="0" err="1">
                          <a:solidFill>
                            <a:srgbClr val="C00000"/>
                          </a:solidFill>
                          <a:effectLst/>
                          <a:latin typeface="+mn-lt"/>
                          <a:ea typeface="+mn-ea"/>
                          <a:cs typeface="+mn-cs"/>
                          <a:sym typeface="Arial"/>
                        </a:rPr>
                        <a:t>Corixidae</a:t>
                      </a:r>
                      <a:r>
                        <a:rPr lang="en-US" sz="2000" b="1" i="1" u="none" strike="noStrike" cap="none" dirty="0">
                          <a:solidFill>
                            <a:srgbClr val="C00000"/>
                          </a:solidFill>
                          <a:effectLst/>
                          <a:latin typeface="+mn-lt"/>
                          <a:ea typeface="+mn-ea"/>
                          <a:cs typeface="+mn-cs"/>
                          <a:sym typeface="Arial"/>
                        </a:rPr>
                        <a:t> species</a:t>
                      </a:r>
                      <a:endParaRPr lang="en-US" sz="32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920484"/>
                  </a:ext>
                </a:extLst>
              </a:tr>
            </a:tbl>
          </a:graphicData>
        </a:graphic>
      </p:graphicFrame>
      <p:sp>
        <p:nvSpPr>
          <p:cNvPr id="36" name="TextBox 35">
            <a:extLst>
              <a:ext uri="{FF2B5EF4-FFF2-40B4-BE49-F238E27FC236}">
                <a16:creationId xmlns:a16="http://schemas.microsoft.com/office/drawing/2014/main" id="{C6273812-B370-4410-999C-F5148225B98D}"/>
              </a:ext>
            </a:extLst>
          </p:cNvPr>
          <p:cNvSpPr txBox="1"/>
          <p:nvPr/>
        </p:nvSpPr>
        <p:spPr>
          <a:xfrm>
            <a:off x="7609302" y="10475618"/>
            <a:ext cx="17649133" cy="707886"/>
          </a:xfrm>
          <a:prstGeom prst="rect">
            <a:avLst/>
          </a:prstGeom>
          <a:noFill/>
        </p:spPr>
        <p:txBody>
          <a:bodyPr wrap="square" rtlCol="0">
            <a:spAutoFit/>
          </a:bodyPr>
          <a:lstStyle/>
          <a:p>
            <a:r>
              <a:rPr lang="en-US" sz="2000" b="1" dirty="0"/>
              <a:t>Table 4: Species diversity of most abundant organisms collected from the Peconic River Estuary from 2015 through 2019.  Names in red are most abundant.</a:t>
            </a:r>
          </a:p>
        </p:txBody>
      </p:sp>
      <p:graphicFrame>
        <p:nvGraphicFramePr>
          <p:cNvPr id="37" name="Table 36">
            <a:extLst>
              <a:ext uri="{FF2B5EF4-FFF2-40B4-BE49-F238E27FC236}">
                <a16:creationId xmlns:a16="http://schemas.microsoft.com/office/drawing/2014/main" id="{40FC1C16-1EFA-4474-AE8C-9AA89F70AEDD}"/>
              </a:ext>
            </a:extLst>
          </p:cNvPr>
          <p:cNvGraphicFramePr>
            <a:graphicFrameLocks noGrp="1"/>
          </p:cNvGraphicFramePr>
          <p:nvPr>
            <p:extLst>
              <p:ext uri="{D42A27DB-BD31-4B8C-83A1-F6EECF244321}">
                <p14:modId xmlns:p14="http://schemas.microsoft.com/office/powerpoint/2010/main" val="3106566368"/>
              </p:ext>
            </p:extLst>
          </p:nvPr>
        </p:nvGraphicFramePr>
        <p:xfrm>
          <a:off x="19627967" y="5643733"/>
          <a:ext cx="5532544" cy="3168417"/>
        </p:xfrm>
        <a:graphic>
          <a:graphicData uri="http://schemas.openxmlformats.org/drawingml/2006/table">
            <a:tbl>
              <a:tblPr firstRow="1" bandRow="1">
                <a:tableStyleId>{5C22544A-7EE6-4342-B048-85BDC9FD1C3A}</a:tableStyleId>
              </a:tblPr>
              <a:tblGrid>
                <a:gridCol w="2551934">
                  <a:extLst>
                    <a:ext uri="{9D8B030D-6E8A-4147-A177-3AD203B41FA5}">
                      <a16:colId xmlns:a16="http://schemas.microsoft.com/office/drawing/2014/main" val="3567503254"/>
                    </a:ext>
                  </a:extLst>
                </a:gridCol>
                <a:gridCol w="2980610">
                  <a:extLst>
                    <a:ext uri="{9D8B030D-6E8A-4147-A177-3AD203B41FA5}">
                      <a16:colId xmlns:a16="http://schemas.microsoft.com/office/drawing/2014/main" val="2581240985"/>
                    </a:ext>
                  </a:extLst>
                </a:gridCol>
              </a:tblGrid>
              <a:tr h="1717020">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Invasive Species</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540541">
                <a:tc>
                  <a:txBody>
                    <a:bodyPr/>
                    <a:lstStyle/>
                    <a:p>
                      <a:pPr algn="ctr"/>
                      <a:r>
                        <a:rPr lang="en-US" sz="2000" b="1" dirty="0">
                          <a:solidFill>
                            <a:schemeClr val="bg1"/>
                          </a:solidFill>
                        </a:rPr>
                        <a:t>Asian Clam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i="1" u="none" strike="noStrike" cap="none" dirty="0">
                          <a:solidFill>
                            <a:schemeClr val="dk1"/>
                          </a:solidFill>
                          <a:effectLst/>
                          <a:latin typeface="+mn-lt"/>
                          <a:ea typeface="+mn-ea"/>
                          <a:cs typeface="+mn-cs"/>
                          <a:sym typeface="Arial"/>
                        </a:rPr>
                        <a:t>Corbicula </a:t>
                      </a:r>
                      <a:r>
                        <a:rPr lang="en-US" sz="2000" b="1" i="1" u="none" strike="noStrike" cap="none" dirty="0" err="1">
                          <a:solidFill>
                            <a:schemeClr val="dk1"/>
                          </a:solidFill>
                          <a:effectLst/>
                          <a:latin typeface="+mn-lt"/>
                          <a:ea typeface="+mn-ea"/>
                          <a:cs typeface="+mn-cs"/>
                          <a:sym typeface="Arial"/>
                        </a:rPr>
                        <a:t>fluminea</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910856">
                <a:tc>
                  <a:txBody>
                    <a:bodyPr/>
                    <a:lstStyle/>
                    <a:p>
                      <a:pPr algn="ctr"/>
                      <a:r>
                        <a:rPr lang="en-US" sz="2000" b="1" dirty="0">
                          <a:solidFill>
                            <a:schemeClr val="bg1"/>
                          </a:solidFill>
                        </a:rPr>
                        <a:t>Banded Mystery Snail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i="1" u="none" strike="noStrike" cap="none" dirty="0">
                          <a:solidFill>
                            <a:srgbClr val="C00000"/>
                          </a:solidFill>
                          <a:effectLst/>
                          <a:latin typeface="+mn-lt"/>
                          <a:ea typeface="+mn-ea"/>
                          <a:cs typeface="+mn-cs"/>
                          <a:sym typeface="Arial"/>
                        </a:rPr>
                        <a:t>Viviparus </a:t>
                      </a:r>
                      <a:r>
                        <a:rPr lang="en-US" sz="2000" b="1" i="1" u="none" strike="noStrike" cap="none" dirty="0" err="1">
                          <a:solidFill>
                            <a:srgbClr val="C00000"/>
                          </a:solidFill>
                          <a:effectLst/>
                          <a:latin typeface="+mn-lt"/>
                          <a:ea typeface="+mn-ea"/>
                          <a:cs typeface="+mn-cs"/>
                          <a:sym typeface="Arial"/>
                        </a:rPr>
                        <a:t>georgianus</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bl>
          </a:graphicData>
        </a:graphic>
      </p:graphicFrame>
      <p:sp>
        <p:nvSpPr>
          <p:cNvPr id="38" name="Rectangle 37">
            <a:extLst>
              <a:ext uri="{FF2B5EF4-FFF2-40B4-BE49-F238E27FC236}">
                <a16:creationId xmlns:a16="http://schemas.microsoft.com/office/drawing/2014/main" id="{D923A467-6E31-431D-828F-7AF884A1D340}"/>
              </a:ext>
            </a:extLst>
          </p:cNvPr>
          <p:cNvSpPr/>
          <p:nvPr/>
        </p:nvSpPr>
        <p:spPr>
          <a:xfrm>
            <a:off x="19597571" y="4449029"/>
            <a:ext cx="5861324" cy="707886"/>
          </a:xfrm>
          <a:prstGeom prst="rect">
            <a:avLst/>
          </a:prstGeom>
        </p:spPr>
        <p:txBody>
          <a:bodyPr wrap="square">
            <a:spAutoFit/>
          </a:bodyPr>
          <a:lstStyle/>
          <a:p>
            <a:r>
              <a:rPr lang="en-US" sz="2000" b="1" dirty="0"/>
              <a:t>Table 3: Specimens that are designated as invasive species in   New York State </a:t>
            </a:r>
          </a:p>
        </p:txBody>
      </p:sp>
      <p:sp>
        <p:nvSpPr>
          <p:cNvPr id="15" name="Rectangle 14">
            <a:extLst>
              <a:ext uri="{FF2B5EF4-FFF2-40B4-BE49-F238E27FC236}">
                <a16:creationId xmlns:a16="http://schemas.microsoft.com/office/drawing/2014/main" id="{DACA51B1-C8B5-4ECD-A17C-813EA5B500A0}"/>
              </a:ext>
            </a:extLst>
          </p:cNvPr>
          <p:cNvSpPr/>
          <p:nvPr/>
        </p:nvSpPr>
        <p:spPr>
          <a:xfrm>
            <a:off x="15134476" y="3627268"/>
            <a:ext cx="2396097" cy="646331"/>
          </a:xfrm>
          <a:prstGeom prst="rect">
            <a:avLst/>
          </a:prstGeom>
        </p:spPr>
        <p:txBody>
          <a:bodyPr wrap="square">
            <a:spAutoFit/>
          </a:bodyPr>
          <a:lstStyle/>
          <a:p>
            <a:pPr lvl="0" algn="ctr">
              <a:buClr>
                <a:srgbClr val="783F04"/>
              </a:buClr>
            </a:pPr>
            <a:r>
              <a:rPr lang="en-US" sz="3600" b="1" u="sng" dirty="0">
                <a:solidFill>
                  <a:schemeClr val="tx1"/>
                </a:solidFill>
              </a:rPr>
              <a:t>Results</a:t>
            </a:r>
            <a:endParaRPr lang="en-US" sz="3600" dirty="0">
              <a:solidFill>
                <a:schemeClr val="tx1"/>
              </a:solidFill>
            </a:endParaRPr>
          </a:p>
        </p:txBody>
      </p:sp>
      <p:graphicFrame>
        <p:nvGraphicFramePr>
          <p:cNvPr id="29" name="Table 28">
            <a:extLst>
              <a:ext uri="{FF2B5EF4-FFF2-40B4-BE49-F238E27FC236}">
                <a16:creationId xmlns:a16="http://schemas.microsoft.com/office/drawing/2014/main" id="{C4FFF5BB-1D52-4C60-8C1A-BE200B5B2195}"/>
              </a:ext>
            </a:extLst>
          </p:cNvPr>
          <p:cNvGraphicFramePr>
            <a:graphicFrameLocks noGrp="1"/>
          </p:cNvGraphicFramePr>
          <p:nvPr>
            <p:extLst>
              <p:ext uri="{D42A27DB-BD31-4B8C-83A1-F6EECF244321}">
                <p14:modId xmlns:p14="http://schemas.microsoft.com/office/powerpoint/2010/main" val="2735333164"/>
              </p:ext>
            </p:extLst>
          </p:nvPr>
        </p:nvGraphicFramePr>
        <p:xfrm>
          <a:off x="7507959" y="18013437"/>
          <a:ext cx="5328782" cy="3541556"/>
        </p:xfrm>
        <a:graphic>
          <a:graphicData uri="http://schemas.openxmlformats.org/drawingml/2006/table">
            <a:tbl>
              <a:tblPr firstRow="1" bandRow="1">
                <a:tableStyleId>{5C22544A-7EE6-4342-B048-85BDC9FD1C3A}</a:tableStyleId>
              </a:tblPr>
              <a:tblGrid>
                <a:gridCol w="2457947">
                  <a:extLst>
                    <a:ext uri="{9D8B030D-6E8A-4147-A177-3AD203B41FA5}">
                      <a16:colId xmlns:a16="http://schemas.microsoft.com/office/drawing/2014/main" val="3567503254"/>
                    </a:ext>
                  </a:extLst>
                </a:gridCol>
                <a:gridCol w="2870835">
                  <a:extLst>
                    <a:ext uri="{9D8B030D-6E8A-4147-A177-3AD203B41FA5}">
                      <a16:colId xmlns:a16="http://schemas.microsoft.com/office/drawing/2014/main" val="2581240985"/>
                    </a:ext>
                  </a:extLst>
                </a:gridCol>
              </a:tblGrid>
              <a:tr h="1375861">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Year Last Observed</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433139">
                <a:tc>
                  <a:txBody>
                    <a:bodyPr/>
                    <a:lstStyle/>
                    <a:p>
                      <a:pPr algn="ctr"/>
                      <a:r>
                        <a:rPr lang="en-US" sz="2000" b="1" dirty="0">
                          <a:solidFill>
                            <a:schemeClr val="bg1"/>
                          </a:solidFill>
                        </a:rPr>
                        <a:t>Caddisfly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433139">
                <a:tc>
                  <a:txBody>
                    <a:bodyPr/>
                    <a:lstStyle/>
                    <a:p>
                      <a:pPr algn="ctr"/>
                      <a:r>
                        <a:rPr lang="en-US" sz="2000" b="1" dirty="0">
                          <a:solidFill>
                            <a:schemeClr val="bg1"/>
                          </a:solidFill>
                        </a:rPr>
                        <a:t>Crayfish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r h="433139">
                <a:tc>
                  <a:txBody>
                    <a:bodyPr/>
                    <a:lstStyle/>
                    <a:p>
                      <a:pPr algn="ctr"/>
                      <a:r>
                        <a:rPr lang="en-US" sz="2000" b="1" dirty="0">
                          <a:solidFill>
                            <a:schemeClr val="bg1"/>
                          </a:solidFill>
                        </a:rPr>
                        <a:t>Hellgrammite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63174"/>
                  </a:ext>
                </a:extLst>
              </a:tr>
              <a:tr h="433139">
                <a:tc>
                  <a:txBody>
                    <a:bodyPr/>
                    <a:lstStyle/>
                    <a:p>
                      <a:pPr algn="ctr"/>
                      <a:r>
                        <a:rPr lang="en-US" sz="2000" b="1" dirty="0">
                          <a:solidFill>
                            <a:schemeClr val="bg1"/>
                          </a:solidFill>
                        </a:rPr>
                        <a:t>Spring Fishfly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081087"/>
                  </a:ext>
                </a:extLst>
              </a:tr>
              <a:tr h="433139">
                <a:tc>
                  <a:txBody>
                    <a:bodyPr/>
                    <a:lstStyle/>
                    <a:p>
                      <a:pPr algn="ctr"/>
                      <a:r>
                        <a:rPr lang="en-US" sz="2000" b="1" dirty="0">
                          <a:solidFill>
                            <a:schemeClr val="bg1"/>
                          </a:solidFill>
                        </a:rPr>
                        <a:t>Water Flea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408331"/>
                  </a:ext>
                </a:extLst>
              </a:tr>
            </a:tbl>
          </a:graphicData>
        </a:graphic>
      </p:graphicFrame>
      <p:sp>
        <p:nvSpPr>
          <p:cNvPr id="30" name="TextBox 29">
            <a:extLst>
              <a:ext uri="{FF2B5EF4-FFF2-40B4-BE49-F238E27FC236}">
                <a16:creationId xmlns:a16="http://schemas.microsoft.com/office/drawing/2014/main" id="{31EC39DA-0E6C-4590-9095-B6D74A81717F}"/>
              </a:ext>
            </a:extLst>
          </p:cNvPr>
          <p:cNvSpPr txBox="1"/>
          <p:nvPr/>
        </p:nvSpPr>
        <p:spPr>
          <a:xfrm>
            <a:off x="7669093" y="17023828"/>
            <a:ext cx="5328782" cy="707886"/>
          </a:xfrm>
          <a:prstGeom prst="rect">
            <a:avLst/>
          </a:prstGeom>
          <a:noFill/>
        </p:spPr>
        <p:txBody>
          <a:bodyPr wrap="square" rtlCol="0">
            <a:spAutoFit/>
          </a:bodyPr>
          <a:lstStyle/>
          <a:p>
            <a:r>
              <a:rPr lang="en-US" sz="2000" b="1" dirty="0"/>
              <a:t>Table 4: Organisms whose abundance has decreased </a:t>
            </a:r>
          </a:p>
        </p:txBody>
      </p:sp>
      <p:graphicFrame>
        <p:nvGraphicFramePr>
          <p:cNvPr id="31" name="Table 30">
            <a:extLst>
              <a:ext uri="{FF2B5EF4-FFF2-40B4-BE49-F238E27FC236}">
                <a16:creationId xmlns:a16="http://schemas.microsoft.com/office/drawing/2014/main" id="{31167DD7-AB1A-4FEF-8AFE-9AE6B10ADCB2}"/>
              </a:ext>
            </a:extLst>
          </p:cNvPr>
          <p:cNvGraphicFramePr>
            <a:graphicFrameLocks noGrp="1"/>
          </p:cNvGraphicFramePr>
          <p:nvPr>
            <p:extLst>
              <p:ext uri="{D42A27DB-BD31-4B8C-83A1-F6EECF244321}">
                <p14:modId xmlns:p14="http://schemas.microsoft.com/office/powerpoint/2010/main" val="1889631792"/>
              </p:ext>
            </p:extLst>
          </p:nvPr>
        </p:nvGraphicFramePr>
        <p:xfrm>
          <a:off x="13419859" y="18042597"/>
          <a:ext cx="5328782" cy="3541556"/>
        </p:xfrm>
        <a:graphic>
          <a:graphicData uri="http://schemas.openxmlformats.org/drawingml/2006/table">
            <a:tbl>
              <a:tblPr firstRow="1" bandRow="1">
                <a:tableStyleId>{5C22544A-7EE6-4342-B048-85BDC9FD1C3A}</a:tableStyleId>
              </a:tblPr>
              <a:tblGrid>
                <a:gridCol w="2457947">
                  <a:extLst>
                    <a:ext uri="{9D8B030D-6E8A-4147-A177-3AD203B41FA5}">
                      <a16:colId xmlns:a16="http://schemas.microsoft.com/office/drawing/2014/main" val="3567503254"/>
                    </a:ext>
                  </a:extLst>
                </a:gridCol>
                <a:gridCol w="2870835">
                  <a:extLst>
                    <a:ext uri="{9D8B030D-6E8A-4147-A177-3AD203B41FA5}">
                      <a16:colId xmlns:a16="http://schemas.microsoft.com/office/drawing/2014/main" val="2581240985"/>
                    </a:ext>
                  </a:extLst>
                </a:gridCol>
              </a:tblGrid>
              <a:tr h="1375861">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Water Quality Indicators</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433139">
                <a:tc>
                  <a:txBody>
                    <a:bodyPr/>
                    <a:lstStyle/>
                    <a:p>
                      <a:pPr algn="ctr"/>
                      <a:r>
                        <a:rPr lang="en-US" sz="2000" b="1" dirty="0">
                          <a:solidFill>
                            <a:schemeClr val="bg1"/>
                          </a:solidFill>
                        </a:rPr>
                        <a:t>Leech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Poor (every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433139">
                <a:tc>
                  <a:txBody>
                    <a:bodyPr/>
                    <a:lstStyle/>
                    <a:p>
                      <a:pPr algn="ctr"/>
                      <a:r>
                        <a:rPr lang="en-US" sz="2000" b="1" dirty="0">
                          <a:solidFill>
                            <a:schemeClr val="bg1"/>
                          </a:solidFill>
                        </a:rPr>
                        <a:t>Crayfish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Good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r h="433139">
                <a:tc>
                  <a:txBody>
                    <a:bodyPr/>
                    <a:lstStyle/>
                    <a:p>
                      <a:pPr algn="ctr"/>
                      <a:r>
                        <a:rPr lang="en-US" sz="2000" b="1" dirty="0">
                          <a:solidFill>
                            <a:schemeClr val="bg1"/>
                          </a:solidFill>
                        </a:rPr>
                        <a:t>Dragonfly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Good (every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63174"/>
                  </a:ext>
                </a:extLst>
              </a:tr>
              <a:tr h="433139">
                <a:tc>
                  <a:txBody>
                    <a:bodyPr/>
                    <a:lstStyle/>
                    <a:p>
                      <a:pPr algn="ctr"/>
                      <a:r>
                        <a:rPr lang="en-US" sz="2000" b="1" dirty="0">
                          <a:solidFill>
                            <a:schemeClr val="bg1"/>
                          </a:solidFill>
                        </a:rPr>
                        <a:t>Hellgrammite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Very Good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081087"/>
                  </a:ext>
                </a:extLst>
              </a:tr>
              <a:tr h="433139">
                <a:tc>
                  <a:txBody>
                    <a:bodyPr/>
                    <a:lstStyle/>
                    <a:p>
                      <a:pPr algn="ctr"/>
                      <a:r>
                        <a:rPr lang="en-US" sz="2000" b="1" dirty="0">
                          <a:solidFill>
                            <a:schemeClr val="bg1"/>
                          </a:solidFill>
                        </a:rPr>
                        <a:t>Caddisfly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2000" b="1" dirty="0"/>
                        <a:t>Very Good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408331"/>
                  </a:ext>
                </a:extLst>
              </a:tr>
            </a:tbl>
          </a:graphicData>
        </a:graphic>
      </p:graphicFrame>
      <p:sp>
        <p:nvSpPr>
          <p:cNvPr id="32" name="TextBox 31">
            <a:extLst>
              <a:ext uri="{FF2B5EF4-FFF2-40B4-BE49-F238E27FC236}">
                <a16:creationId xmlns:a16="http://schemas.microsoft.com/office/drawing/2014/main" id="{A6ECDDE8-2BD7-48D6-A6BE-89AD3E837D26}"/>
              </a:ext>
            </a:extLst>
          </p:cNvPr>
          <p:cNvSpPr txBox="1"/>
          <p:nvPr/>
        </p:nvSpPr>
        <p:spPr>
          <a:xfrm>
            <a:off x="13359041" y="17023829"/>
            <a:ext cx="5661484" cy="707886"/>
          </a:xfrm>
          <a:prstGeom prst="rect">
            <a:avLst/>
          </a:prstGeom>
          <a:noFill/>
        </p:spPr>
        <p:txBody>
          <a:bodyPr wrap="square" rtlCol="0">
            <a:spAutoFit/>
          </a:bodyPr>
          <a:lstStyle/>
          <a:p>
            <a:r>
              <a:rPr lang="en-US" sz="2000" b="1" dirty="0"/>
              <a:t>Table 5: Organisms indicative of water quality and frequency observed</a:t>
            </a:r>
          </a:p>
        </p:txBody>
      </p:sp>
      <p:graphicFrame>
        <p:nvGraphicFramePr>
          <p:cNvPr id="33" name="Table 32">
            <a:extLst>
              <a:ext uri="{FF2B5EF4-FFF2-40B4-BE49-F238E27FC236}">
                <a16:creationId xmlns:a16="http://schemas.microsoft.com/office/drawing/2014/main" id="{905E65A2-3B00-441C-B7DE-1BB508C4A7B1}"/>
              </a:ext>
            </a:extLst>
          </p:cNvPr>
          <p:cNvGraphicFramePr>
            <a:graphicFrameLocks noGrp="1"/>
          </p:cNvGraphicFramePr>
          <p:nvPr>
            <p:extLst>
              <p:ext uri="{D42A27DB-BD31-4B8C-83A1-F6EECF244321}">
                <p14:modId xmlns:p14="http://schemas.microsoft.com/office/powerpoint/2010/main" val="2998028353"/>
              </p:ext>
            </p:extLst>
          </p:nvPr>
        </p:nvGraphicFramePr>
        <p:xfrm>
          <a:off x="19279904" y="18042597"/>
          <a:ext cx="5908282" cy="3578998"/>
        </p:xfrm>
        <a:graphic>
          <a:graphicData uri="http://schemas.openxmlformats.org/drawingml/2006/table">
            <a:tbl>
              <a:tblPr firstRow="1" bandRow="1">
                <a:tableStyleId>{5C22544A-7EE6-4342-B048-85BDC9FD1C3A}</a:tableStyleId>
              </a:tblPr>
              <a:tblGrid>
                <a:gridCol w="1877760">
                  <a:extLst>
                    <a:ext uri="{9D8B030D-6E8A-4147-A177-3AD203B41FA5}">
                      <a16:colId xmlns:a16="http://schemas.microsoft.com/office/drawing/2014/main" val="3567503254"/>
                    </a:ext>
                  </a:extLst>
                </a:gridCol>
                <a:gridCol w="4030522">
                  <a:extLst>
                    <a:ext uri="{9D8B030D-6E8A-4147-A177-3AD203B41FA5}">
                      <a16:colId xmlns:a16="http://schemas.microsoft.com/office/drawing/2014/main" val="2581240985"/>
                    </a:ext>
                  </a:extLst>
                </a:gridCol>
              </a:tblGrid>
              <a:tr h="1375861">
                <a:tc>
                  <a:txBody>
                    <a:bodyPr/>
                    <a:lstStyle/>
                    <a:p>
                      <a:pPr algn="ctr"/>
                      <a:r>
                        <a:rPr lang="en-US" sz="2000" dirty="0"/>
                        <a:t>Organism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bg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Pathogen Transmitted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or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Effect on  Ecosystem</a:t>
                      </a:r>
                    </a:p>
                    <a:p>
                      <a:pPr algn="ct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606408040"/>
                  </a:ext>
                </a:extLst>
              </a:tr>
              <a:tr h="433139">
                <a:tc>
                  <a:txBody>
                    <a:bodyPr/>
                    <a:lstStyle/>
                    <a:p>
                      <a:pPr algn="ctr"/>
                      <a:r>
                        <a:rPr lang="en-US" sz="1600" b="1" dirty="0">
                          <a:solidFill>
                            <a:schemeClr val="bg1"/>
                          </a:solidFill>
                        </a:rPr>
                        <a:t>Amphipods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1600" b="1" dirty="0"/>
                        <a:t>Carry viruses, some may be parasitic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26464"/>
                  </a:ext>
                </a:extLst>
              </a:tr>
              <a:tr h="433139">
                <a:tc>
                  <a:txBody>
                    <a:bodyPr/>
                    <a:lstStyle/>
                    <a:p>
                      <a:pPr algn="ctr"/>
                      <a:r>
                        <a:rPr lang="en-US" sz="1600" b="1" dirty="0">
                          <a:solidFill>
                            <a:schemeClr val="bg1"/>
                          </a:solidFill>
                        </a:rPr>
                        <a:t>Crayfish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1600" b="1" dirty="0"/>
                        <a:t>Can reduce dragonfly population which increases mosquito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620051"/>
                  </a:ext>
                </a:extLst>
              </a:tr>
              <a:tr h="433139">
                <a:tc>
                  <a:txBody>
                    <a:bodyPr/>
                    <a:lstStyle/>
                    <a:p>
                      <a:pPr algn="ctr"/>
                      <a:r>
                        <a:rPr lang="en-US" sz="1600" b="1" dirty="0">
                          <a:solidFill>
                            <a:schemeClr val="bg1"/>
                          </a:solidFill>
                        </a:rPr>
                        <a:t>Leech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1600" b="1" dirty="0"/>
                        <a:t>Potential vector of blood-borne pathogens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63174"/>
                  </a:ext>
                </a:extLst>
              </a:tr>
              <a:tr h="433139">
                <a:tc>
                  <a:txBody>
                    <a:bodyPr/>
                    <a:lstStyle/>
                    <a:p>
                      <a:pPr algn="ctr"/>
                      <a:r>
                        <a:rPr lang="en-US" sz="1600" b="1" dirty="0">
                          <a:solidFill>
                            <a:schemeClr val="bg1"/>
                          </a:solidFill>
                        </a:rPr>
                        <a:t>Snails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algn="ctr"/>
                      <a:r>
                        <a:rPr lang="en-US" sz="1600" b="1" dirty="0"/>
                        <a:t>Parasitic flatworms (Schistosomes)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081087"/>
                  </a:ext>
                </a:extLst>
              </a:tr>
            </a:tbl>
          </a:graphicData>
        </a:graphic>
      </p:graphicFrame>
      <p:sp>
        <p:nvSpPr>
          <p:cNvPr id="34" name="TextBox 33">
            <a:extLst>
              <a:ext uri="{FF2B5EF4-FFF2-40B4-BE49-F238E27FC236}">
                <a16:creationId xmlns:a16="http://schemas.microsoft.com/office/drawing/2014/main" id="{70C07C9D-9DBE-4BAD-801F-769D31B33614}"/>
              </a:ext>
            </a:extLst>
          </p:cNvPr>
          <p:cNvSpPr txBox="1"/>
          <p:nvPr/>
        </p:nvSpPr>
        <p:spPr>
          <a:xfrm>
            <a:off x="19314441" y="17091093"/>
            <a:ext cx="5957237" cy="707886"/>
          </a:xfrm>
          <a:prstGeom prst="rect">
            <a:avLst/>
          </a:prstGeom>
          <a:noFill/>
        </p:spPr>
        <p:txBody>
          <a:bodyPr wrap="square" rtlCol="0">
            <a:spAutoFit/>
          </a:bodyPr>
          <a:lstStyle/>
          <a:p>
            <a:r>
              <a:rPr lang="en-US" sz="2000" b="1" dirty="0"/>
              <a:t>Table 6: Organisms that may transmit disease (viruses or bacteria)</a:t>
            </a:r>
          </a:p>
        </p:txBody>
      </p:sp>
      <p:pic>
        <p:nvPicPr>
          <p:cNvPr id="3" name="Picture 2">
            <a:extLst>
              <a:ext uri="{FF2B5EF4-FFF2-40B4-BE49-F238E27FC236}">
                <a16:creationId xmlns:a16="http://schemas.microsoft.com/office/drawing/2014/main" id="{B0894E04-C6BC-4050-AD7D-ECF700AFB6FA}"/>
              </a:ext>
            </a:extLst>
          </p:cNvPr>
          <p:cNvPicPr>
            <a:picLocks noChangeAspect="1"/>
          </p:cNvPicPr>
          <p:nvPr/>
        </p:nvPicPr>
        <p:blipFill rotWithShape="1">
          <a:blip r:embed="rId9"/>
          <a:srcRect l="21464" t="16585" r="36983" b="36401"/>
          <a:stretch/>
        </p:blipFill>
        <p:spPr>
          <a:xfrm>
            <a:off x="1472280" y="14433274"/>
            <a:ext cx="4755588" cy="3025158"/>
          </a:xfrm>
          <a:prstGeom prst="rect">
            <a:avLst/>
          </a:prstGeom>
        </p:spPr>
      </p:pic>
      <p:pic>
        <p:nvPicPr>
          <p:cNvPr id="1028" name="Picture 4" descr="Brookhaven National Laboratory (BNL) - Innovation Toronto">
            <a:extLst>
              <a:ext uri="{FF2B5EF4-FFF2-40B4-BE49-F238E27FC236}">
                <a16:creationId xmlns:a16="http://schemas.microsoft.com/office/drawing/2014/main" id="{CE263E2E-0A20-4D17-B7AB-C1000FC330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0096" y="2814740"/>
            <a:ext cx="2184488" cy="838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ny Brook University - SUNY">
            <a:extLst>
              <a:ext uri="{FF2B5EF4-FFF2-40B4-BE49-F238E27FC236}">
                <a16:creationId xmlns:a16="http://schemas.microsoft.com/office/drawing/2014/main" id="{3C550FAC-77CF-4B09-B827-711D1D2C02C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1569" b="30311"/>
          <a:stretch/>
        </p:blipFill>
        <p:spPr bwMode="auto">
          <a:xfrm>
            <a:off x="3277283" y="2760249"/>
            <a:ext cx="2950585" cy="572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astport-South Manor Central School District Logo">
            <a:extLst>
              <a:ext uri="{FF2B5EF4-FFF2-40B4-BE49-F238E27FC236}">
                <a16:creationId xmlns:a16="http://schemas.microsoft.com/office/drawing/2014/main" id="{CE48E39C-F9D1-4032-BD9B-EAFCB67986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57114" y="2933030"/>
            <a:ext cx="1191407" cy="1109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956</Words>
  <Application>Microsoft Office PowerPoint</Application>
  <PresentationFormat>Custom</PresentationFormat>
  <Paragraphs>156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simple-light-2</vt:lpstr>
      <vt:lpstr>Peconic River Estuary:  A Time Series Analysis of 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Species In The Peconic River Using DNA Barcoding Method</dc:title>
  <dc:creator>Rob</dc:creator>
  <cp:lastModifiedBy>Rob</cp:lastModifiedBy>
  <cp:revision>42</cp:revision>
  <dcterms:modified xsi:type="dcterms:W3CDTF">2020-05-31T13:48:12Z</dcterms:modified>
</cp:coreProperties>
</file>