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918400" cy="21945600"/>
  <p:notesSz cx="6858000" cy="9144000"/>
  <p:embeddedFontLst>
    <p:embeddedFont>
      <p:font typeface="Bitter" panose="020B0604020202020204" charset="0"/>
      <p:regular r:id="rId4"/>
      <p:bold r:id="rId5"/>
      <p:italic r:id="rId6"/>
      <p:boldItalic r:id="rId7"/>
    </p:embeddedFont>
    <p:embeddedFont>
      <p:font typeface="Bitter SemiBold"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184">
          <p15:clr>
            <a:srgbClr val="747775"/>
          </p15:clr>
        </p15:guide>
        <p15:guide id="2" pos="14976">
          <p15:clr>
            <a:srgbClr val="747775"/>
          </p15:clr>
        </p15:guide>
        <p15:guide id="3" orient="horz" pos="6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1368" y="24"/>
      </p:cViewPr>
      <p:guideLst>
        <p:guide pos="5184"/>
        <p:guide pos="14976"/>
        <p:guide orient="horz"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556"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50" y="3176853"/>
            <a:ext cx="30674100" cy="8757900"/>
          </a:xfrm>
          <a:prstGeom prst="rect">
            <a:avLst/>
          </a:prstGeom>
        </p:spPr>
        <p:txBody>
          <a:bodyPr spcFirstLastPara="1" wrap="square" lIns="349450" tIns="349450" rIns="349450" bIns="349450" anchor="b" anchorCtr="0">
            <a:normAutofit/>
          </a:bodyPr>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a:endParaRPr/>
          </a:p>
        </p:txBody>
      </p:sp>
      <p:sp>
        <p:nvSpPr>
          <p:cNvPr id="11" name="Google Shape;11;p2"/>
          <p:cNvSpPr txBox="1">
            <a:spLocks noGrp="1"/>
          </p:cNvSpPr>
          <p:nvPr>
            <p:ph type="subTitle" idx="1"/>
          </p:nvPr>
        </p:nvSpPr>
        <p:spPr>
          <a:xfrm>
            <a:off x="1122120" y="12092267"/>
            <a:ext cx="30674100" cy="3381900"/>
          </a:xfrm>
          <a:prstGeom prst="rect">
            <a:avLst/>
          </a:prstGeom>
        </p:spPr>
        <p:txBody>
          <a:bodyPr spcFirstLastPara="1" wrap="square" lIns="349450" tIns="349450" rIns="349450" bIns="349450" anchor="t" anchorCtr="0">
            <a:norm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a:endParaRPr/>
          </a:p>
        </p:txBody>
      </p:sp>
      <p:sp>
        <p:nvSpPr>
          <p:cNvPr id="12" name="Google Shape;12;p2"/>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9176960"/>
            <a:ext cx="30674100" cy="3591600"/>
          </a:xfrm>
          <a:prstGeom prst="rect">
            <a:avLst/>
          </a:prstGeom>
        </p:spPr>
        <p:txBody>
          <a:bodyPr spcFirstLastPara="1" wrap="square" lIns="349450" tIns="349450" rIns="349450" bIns="349450" anchor="ctr" anchorCtr="0">
            <a:normAutofit/>
          </a:bodyPr>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a:endParaRPr/>
          </a:p>
        </p:txBody>
      </p:sp>
      <p:sp>
        <p:nvSpPr>
          <p:cNvPr id="15" name="Google Shape;15;p3"/>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22" name="Google Shape;22;p5"/>
          <p:cNvSpPr txBox="1">
            <a:spLocks noGrp="1"/>
          </p:cNvSpPr>
          <p:nvPr>
            <p:ph type="body" idx="1"/>
          </p:nvPr>
        </p:nvSpPr>
        <p:spPr>
          <a:xfrm>
            <a:off x="1122120" y="4917227"/>
            <a:ext cx="14399700" cy="14576700"/>
          </a:xfrm>
          <a:prstGeom prst="rect">
            <a:avLst/>
          </a:prstGeom>
        </p:spPr>
        <p:txBody>
          <a:bodyPr spcFirstLastPara="1" wrap="square" lIns="349450" tIns="349450" rIns="349450" bIns="349450" anchor="t" anchorCtr="0">
            <a:normAutofit/>
          </a:bodyPr>
          <a:lstStyle>
            <a:lvl1pPr marL="457200" lvl="0" indent="-571500">
              <a:spcBef>
                <a:spcPts val="0"/>
              </a:spcBef>
              <a:spcAft>
                <a:spcPts val="0"/>
              </a:spcAft>
              <a:buSzPts val="5400"/>
              <a:buChar char="●"/>
              <a:defRPr sz="5400"/>
            </a:lvl1pPr>
            <a:lvl2pPr marL="914400" lvl="1" indent="-520700">
              <a:spcBef>
                <a:spcPts val="0"/>
              </a:spcBef>
              <a:spcAft>
                <a:spcPts val="0"/>
              </a:spcAft>
              <a:buSzPts val="4600"/>
              <a:buChar char="○"/>
              <a:defRPr sz="4600"/>
            </a:lvl2pPr>
            <a:lvl3pPr marL="1371600" lvl="2" indent="-520700">
              <a:spcBef>
                <a:spcPts val="0"/>
              </a:spcBef>
              <a:spcAft>
                <a:spcPts val="0"/>
              </a:spcAft>
              <a:buSzPts val="4600"/>
              <a:buChar char="■"/>
              <a:defRPr sz="4600"/>
            </a:lvl3pPr>
            <a:lvl4pPr marL="1828800" lvl="3" indent="-520700">
              <a:spcBef>
                <a:spcPts val="0"/>
              </a:spcBef>
              <a:spcAft>
                <a:spcPts val="0"/>
              </a:spcAft>
              <a:buSzPts val="4600"/>
              <a:buChar char="●"/>
              <a:defRPr sz="4600"/>
            </a:lvl4pPr>
            <a:lvl5pPr marL="2286000" lvl="4" indent="-520700">
              <a:spcBef>
                <a:spcPts val="0"/>
              </a:spcBef>
              <a:spcAft>
                <a:spcPts val="0"/>
              </a:spcAft>
              <a:buSzPts val="4600"/>
              <a:buChar char="○"/>
              <a:defRPr sz="4600"/>
            </a:lvl5pPr>
            <a:lvl6pPr marL="2743200" lvl="5" indent="-520700">
              <a:spcBef>
                <a:spcPts val="0"/>
              </a:spcBef>
              <a:spcAft>
                <a:spcPts val="0"/>
              </a:spcAft>
              <a:buSzPts val="4600"/>
              <a:buChar char="■"/>
              <a:defRPr sz="4600"/>
            </a:lvl6pPr>
            <a:lvl7pPr marL="3200400" lvl="6" indent="-520700">
              <a:spcBef>
                <a:spcPts val="0"/>
              </a:spcBef>
              <a:spcAft>
                <a:spcPts val="0"/>
              </a:spcAft>
              <a:buSzPts val="4600"/>
              <a:buChar char="●"/>
              <a:defRPr sz="4600"/>
            </a:lvl7pPr>
            <a:lvl8pPr marL="3657600" lvl="7" indent="-520700">
              <a:spcBef>
                <a:spcPts val="0"/>
              </a:spcBef>
              <a:spcAft>
                <a:spcPts val="0"/>
              </a:spcAft>
              <a:buSzPts val="4600"/>
              <a:buChar char="○"/>
              <a:defRPr sz="4600"/>
            </a:lvl8pPr>
            <a:lvl9pPr marL="4114800" lvl="8" indent="-520700">
              <a:spcBef>
                <a:spcPts val="0"/>
              </a:spcBef>
              <a:spcAft>
                <a:spcPts val="0"/>
              </a:spcAft>
              <a:buSzPts val="4600"/>
              <a:buChar char="■"/>
              <a:defRPr sz="4600"/>
            </a:lvl9pPr>
          </a:lstStyle>
          <a:p>
            <a:endParaRPr/>
          </a:p>
        </p:txBody>
      </p:sp>
      <p:sp>
        <p:nvSpPr>
          <p:cNvPr id="23" name="Google Shape;23;p5"/>
          <p:cNvSpPr txBox="1">
            <a:spLocks noGrp="1"/>
          </p:cNvSpPr>
          <p:nvPr>
            <p:ph type="body" idx="2"/>
          </p:nvPr>
        </p:nvSpPr>
        <p:spPr>
          <a:xfrm>
            <a:off x="17396640" y="4917227"/>
            <a:ext cx="14399700" cy="14576700"/>
          </a:xfrm>
          <a:prstGeom prst="rect">
            <a:avLst/>
          </a:prstGeom>
        </p:spPr>
        <p:txBody>
          <a:bodyPr spcFirstLastPara="1" wrap="square" lIns="349450" tIns="349450" rIns="349450" bIns="349450" anchor="t" anchorCtr="0">
            <a:normAutofit/>
          </a:bodyPr>
          <a:lstStyle>
            <a:lvl1pPr marL="457200" lvl="0" indent="-571500">
              <a:spcBef>
                <a:spcPts val="0"/>
              </a:spcBef>
              <a:spcAft>
                <a:spcPts val="0"/>
              </a:spcAft>
              <a:buSzPts val="5400"/>
              <a:buChar char="●"/>
              <a:defRPr sz="5400"/>
            </a:lvl1pPr>
            <a:lvl2pPr marL="914400" lvl="1" indent="-520700">
              <a:spcBef>
                <a:spcPts val="0"/>
              </a:spcBef>
              <a:spcAft>
                <a:spcPts val="0"/>
              </a:spcAft>
              <a:buSzPts val="4600"/>
              <a:buChar char="○"/>
              <a:defRPr sz="4600"/>
            </a:lvl2pPr>
            <a:lvl3pPr marL="1371600" lvl="2" indent="-520700">
              <a:spcBef>
                <a:spcPts val="0"/>
              </a:spcBef>
              <a:spcAft>
                <a:spcPts val="0"/>
              </a:spcAft>
              <a:buSzPts val="4600"/>
              <a:buChar char="■"/>
              <a:defRPr sz="4600"/>
            </a:lvl3pPr>
            <a:lvl4pPr marL="1828800" lvl="3" indent="-520700">
              <a:spcBef>
                <a:spcPts val="0"/>
              </a:spcBef>
              <a:spcAft>
                <a:spcPts val="0"/>
              </a:spcAft>
              <a:buSzPts val="4600"/>
              <a:buChar char="●"/>
              <a:defRPr sz="4600"/>
            </a:lvl4pPr>
            <a:lvl5pPr marL="2286000" lvl="4" indent="-520700">
              <a:spcBef>
                <a:spcPts val="0"/>
              </a:spcBef>
              <a:spcAft>
                <a:spcPts val="0"/>
              </a:spcAft>
              <a:buSzPts val="4600"/>
              <a:buChar char="○"/>
              <a:defRPr sz="4600"/>
            </a:lvl5pPr>
            <a:lvl6pPr marL="2743200" lvl="5" indent="-520700">
              <a:spcBef>
                <a:spcPts val="0"/>
              </a:spcBef>
              <a:spcAft>
                <a:spcPts val="0"/>
              </a:spcAft>
              <a:buSzPts val="4600"/>
              <a:buChar char="■"/>
              <a:defRPr sz="4600"/>
            </a:lvl6pPr>
            <a:lvl7pPr marL="3200400" lvl="6" indent="-520700">
              <a:spcBef>
                <a:spcPts val="0"/>
              </a:spcBef>
              <a:spcAft>
                <a:spcPts val="0"/>
              </a:spcAft>
              <a:buSzPts val="4600"/>
              <a:buChar char="●"/>
              <a:defRPr sz="4600"/>
            </a:lvl7pPr>
            <a:lvl8pPr marL="3657600" lvl="7" indent="-520700">
              <a:spcBef>
                <a:spcPts val="0"/>
              </a:spcBef>
              <a:spcAft>
                <a:spcPts val="0"/>
              </a:spcAft>
              <a:buSzPts val="4600"/>
              <a:buChar char="○"/>
              <a:defRPr sz="4600"/>
            </a:lvl8pPr>
            <a:lvl9pPr marL="4114800" lvl="8" indent="-520700">
              <a:spcBef>
                <a:spcPts val="0"/>
              </a:spcBef>
              <a:spcAft>
                <a:spcPts val="0"/>
              </a:spcAft>
              <a:buSzPts val="4600"/>
              <a:buChar char="■"/>
              <a:defRPr sz="4600"/>
            </a:lvl9pPr>
          </a:lstStyle>
          <a:p>
            <a:endParaRPr/>
          </a:p>
        </p:txBody>
      </p:sp>
      <p:sp>
        <p:nvSpPr>
          <p:cNvPr id="24" name="Google Shape;24;p5"/>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27" name="Google Shape;27;p6"/>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2370560"/>
            <a:ext cx="10108800" cy="3224400"/>
          </a:xfrm>
          <a:prstGeom prst="rect">
            <a:avLst/>
          </a:prstGeom>
        </p:spPr>
        <p:txBody>
          <a:bodyPr spcFirstLastPara="1" wrap="square" lIns="349450" tIns="349450" rIns="349450" bIns="349450" anchor="b" anchorCtr="0">
            <a:normAutofit/>
          </a:bodyPr>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a:endParaRPr/>
          </a:p>
        </p:txBody>
      </p:sp>
      <p:sp>
        <p:nvSpPr>
          <p:cNvPr id="30" name="Google Shape;30;p7"/>
          <p:cNvSpPr txBox="1">
            <a:spLocks noGrp="1"/>
          </p:cNvSpPr>
          <p:nvPr>
            <p:ph type="body" idx="1"/>
          </p:nvPr>
        </p:nvSpPr>
        <p:spPr>
          <a:xfrm>
            <a:off x="1122120" y="5928960"/>
            <a:ext cx="10108800" cy="13565400"/>
          </a:xfrm>
          <a:prstGeom prst="rect">
            <a:avLst/>
          </a:prstGeom>
        </p:spPr>
        <p:txBody>
          <a:bodyPr spcFirstLastPara="1" wrap="square" lIns="349450" tIns="349450" rIns="349450" bIns="349450" anchor="t" anchorCtr="0">
            <a:normAutofit/>
          </a:bodyPr>
          <a:lstStyle>
            <a:lvl1pPr marL="457200" lvl="0" indent="-520700">
              <a:spcBef>
                <a:spcPts val="0"/>
              </a:spcBef>
              <a:spcAft>
                <a:spcPts val="0"/>
              </a:spcAft>
              <a:buSzPts val="4600"/>
              <a:buChar char="●"/>
              <a:defRPr sz="4600"/>
            </a:lvl1pPr>
            <a:lvl2pPr marL="914400" lvl="1" indent="-520700">
              <a:spcBef>
                <a:spcPts val="0"/>
              </a:spcBef>
              <a:spcAft>
                <a:spcPts val="0"/>
              </a:spcAft>
              <a:buSzPts val="4600"/>
              <a:buChar char="○"/>
              <a:defRPr sz="4600"/>
            </a:lvl2pPr>
            <a:lvl3pPr marL="1371600" lvl="2" indent="-520700">
              <a:spcBef>
                <a:spcPts val="0"/>
              </a:spcBef>
              <a:spcAft>
                <a:spcPts val="0"/>
              </a:spcAft>
              <a:buSzPts val="4600"/>
              <a:buChar char="■"/>
              <a:defRPr sz="4600"/>
            </a:lvl3pPr>
            <a:lvl4pPr marL="1828800" lvl="3" indent="-520700">
              <a:spcBef>
                <a:spcPts val="0"/>
              </a:spcBef>
              <a:spcAft>
                <a:spcPts val="0"/>
              </a:spcAft>
              <a:buSzPts val="4600"/>
              <a:buChar char="●"/>
              <a:defRPr sz="4600"/>
            </a:lvl4pPr>
            <a:lvl5pPr marL="2286000" lvl="4" indent="-520700">
              <a:spcBef>
                <a:spcPts val="0"/>
              </a:spcBef>
              <a:spcAft>
                <a:spcPts val="0"/>
              </a:spcAft>
              <a:buSzPts val="4600"/>
              <a:buChar char="○"/>
              <a:defRPr sz="4600"/>
            </a:lvl5pPr>
            <a:lvl6pPr marL="2743200" lvl="5" indent="-520700">
              <a:spcBef>
                <a:spcPts val="0"/>
              </a:spcBef>
              <a:spcAft>
                <a:spcPts val="0"/>
              </a:spcAft>
              <a:buSzPts val="4600"/>
              <a:buChar char="■"/>
              <a:defRPr sz="4600"/>
            </a:lvl6pPr>
            <a:lvl7pPr marL="3200400" lvl="6" indent="-520700">
              <a:spcBef>
                <a:spcPts val="0"/>
              </a:spcBef>
              <a:spcAft>
                <a:spcPts val="0"/>
              </a:spcAft>
              <a:buSzPts val="4600"/>
              <a:buChar char="●"/>
              <a:defRPr sz="4600"/>
            </a:lvl7pPr>
            <a:lvl8pPr marL="3657600" lvl="7" indent="-520700">
              <a:spcBef>
                <a:spcPts val="0"/>
              </a:spcBef>
              <a:spcAft>
                <a:spcPts val="0"/>
              </a:spcAft>
              <a:buSzPts val="4600"/>
              <a:buChar char="○"/>
              <a:defRPr sz="4600"/>
            </a:lvl8pPr>
            <a:lvl9pPr marL="4114800" lvl="8" indent="-520700">
              <a:spcBef>
                <a:spcPts val="0"/>
              </a:spcBef>
              <a:spcAft>
                <a:spcPts val="0"/>
              </a:spcAft>
              <a:buSzPts val="4600"/>
              <a:buChar char="■"/>
              <a:defRPr sz="4600"/>
            </a:lvl9pPr>
          </a:lstStyle>
          <a:p>
            <a:endParaRPr/>
          </a:p>
        </p:txBody>
      </p:sp>
      <p:sp>
        <p:nvSpPr>
          <p:cNvPr id="31" name="Google Shape;31;p7"/>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1920640"/>
            <a:ext cx="22924200" cy="17454000"/>
          </a:xfrm>
          <a:prstGeom prst="rect">
            <a:avLst/>
          </a:prstGeom>
        </p:spPr>
        <p:txBody>
          <a:bodyPr spcFirstLastPara="1" wrap="square" lIns="349450" tIns="349450" rIns="349450" bIns="349450" anchor="ctr" anchorCtr="0">
            <a:normAutofit/>
          </a:bodyPr>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a:endParaRPr/>
          </a:p>
        </p:txBody>
      </p:sp>
      <p:sp>
        <p:nvSpPr>
          <p:cNvPr id="34" name="Google Shape;34;p8"/>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spcFirstLastPara="1" wrap="square" lIns="349450" tIns="349450" rIns="349450" bIns="3494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955800" y="5261547"/>
            <a:ext cx="14562600" cy="6324600"/>
          </a:xfrm>
          <a:prstGeom prst="rect">
            <a:avLst/>
          </a:prstGeom>
        </p:spPr>
        <p:txBody>
          <a:bodyPr spcFirstLastPara="1" wrap="square" lIns="349450" tIns="349450" rIns="349450" bIns="349450" anchor="b" anchorCtr="0">
            <a:normAutofit/>
          </a:bodyPr>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a:endParaRPr/>
          </a:p>
        </p:txBody>
      </p:sp>
      <p:sp>
        <p:nvSpPr>
          <p:cNvPr id="38" name="Google Shape;38;p9"/>
          <p:cNvSpPr txBox="1">
            <a:spLocks noGrp="1"/>
          </p:cNvSpPr>
          <p:nvPr>
            <p:ph type="subTitle" idx="1"/>
          </p:nvPr>
        </p:nvSpPr>
        <p:spPr>
          <a:xfrm>
            <a:off x="955800" y="11959787"/>
            <a:ext cx="14562600" cy="5269800"/>
          </a:xfrm>
          <a:prstGeom prst="rect">
            <a:avLst/>
          </a:prstGeom>
        </p:spPr>
        <p:txBody>
          <a:bodyPr spcFirstLastPara="1" wrap="square" lIns="349450" tIns="349450" rIns="349450" bIns="349450" anchor="t" anchorCtr="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39" name="Google Shape;39;p9"/>
          <p:cNvSpPr txBox="1">
            <a:spLocks noGrp="1"/>
          </p:cNvSpPr>
          <p:nvPr>
            <p:ph type="body" idx="2"/>
          </p:nvPr>
        </p:nvSpPr>
        <p:spPr>
          <a:xfrm>
            <a:off x="17782200" y="3089387"/>
            <a:ext cx="13813200" cy="15765900"/>
          </a:xfrm>
          <a:prstGeom prst="rect">
            <a:avLst/>
          </a:prstGeom>
        </p:spPr>
        <p:txBody>
          <a:bodyPr spcFirstLastPara="1" wrap="square" lIns="349450" tIns="349450" rIns="349450" bIns="349450" anchor="ctr" anchorCtr="0">
            <a:normAutofit/>
          </a:bodyPr>
          <a:lstStyle>
            <a:lvl1pPr marL="457200" lvl="0" indent="-666750">
              <a:spcBef>
                <a:spcPts val="0"/>
              </a:spcBef>
              <a:spcAft>
                <a:spcPts val="0"/>
              </a:spcAft>
              <a:buSzPts val="6900"/>
              <a:buChar char="●"/>
              <a:defRPr/>
            </a:lvl1pPr>
            <a:lvl2pPr marL="914400" lvl="1" indent="-571500">
              <a:spcBef>
                <a:spcPts val="0"/>
              </a:spcBef>
              <a:spcAft>
                <a:spcPts val="0"/>
              </a:spcAft>
              <a:buSzPts val="5400"/>
              <a:buChar char="○"/>
              <a:defRPr/>
            </a:lvl2pPr>
            <a:lvl3pPr marL="1371600" lvl="2" indent="-571500">
              <a:spcBef>
                <a:spcPts val="0"/>
              </a:spcBef>
              <a:spcAft>
                <a:spcPts val="0"/>
              </a:spcAft>
              <a:buSzPts val="5400"/>
              <a:buChar char="■"/>
              <a:defRPr/>
            </a:lvl3pPr>
            <a:lvl4pPr marL="1828800" lvl="3" indent="-571500">
              <a:spcBef>
                <a:spcPts val="0"/>
              </a:spcBef>
              <a:spcAft>
                <a:spcPts val="0"/>
              </a:spcAft>
              <a:buSzPts val="5400"/>
              <a:buChar char="●"/>
              <a:defRPr/>
            </a:lvl4pPr>
            <a:lvl5pPr marL="2286000" lvl="4" indent="-571500">
              <a:spcBef>
                <a:spcPts val="0"/>
              </a:spcBef>
              <a:spcAft>
                <a:spcPts val="0"/>
              </a:spcAft>
              <a:buSzPts val="5400"/>
              <a:buChar char="○"/>
              <a:defRPr/>
            </a:lvl5pPr>
            <a:lvl6pPr marL="2743200" lvl="5" indent="-571500">
              <a:spcBef>
                <a:spcPts val="0"/>
              </a:spcBef>
              <a:spcAft>
                <a:spcPts val="0"/>
              </a:spcAft>
              <a:buSzPts val="5400"/>
              <a:buChar char="■"/>
              <a:defRPr/>
            </a:lvl6pPr>
            <a:lvl7pPr marL="3200400" lvl="6" indent="-571500">
              <a:spcBef>
                <a:spcPts val="0"/>
              </a:spcBef>
              <a:spcAft>
                <a:spcPts val="0"/>
              </a:spcAft>
              <a:buSzPts val="5400"/>
              <a:buChar char="●"/>
              <a:defRPr/>
            </a:lvl7pPr>
            <a:lvl8pPr marL="3657600" lvl="7" indent="-571500">
              <a:spcBef>
                <a:spcPts val="0"/>
              </a:spcBef>
              <a:spcAft>
                <a:spcPts val="0"/>
              </a:spcAft>
              <a:buSzPts val="5400"/>
              <a:buChar char="○"/>
              <a:defRPr/>
            </a:lvl8pPr>
            <a:lvl9pPr marL="4114800" lvl="8" indent="-571500">
              <a:spcBef>
                <a:spcPts val="0"/>
              </a:spcBef>
              <a:spcAft>
                <a:spcPts val="0"/>
              </a:spcAft>
              <a:buSzPts val="5400"/>
              <a:buChar char="■"/>
              <a:defRPr/>
            </a:lvl9pPr>
          </a:lstStyle>
          <a:p>
            <a:endParaRPr/>
          </a:p>
        </p:txBody>
      </p:sp>
      <p:sp>
        <p:nvSpPr>
          <p:cNvPr id="40" name="Google Shape;40;p9"/>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18050453"/>
            <a:ext cx="21595800" cy="2581800"/>
          </a:xfrm>
          <a:prstGeom prst="rect">
            <a:avLst/>
          </a:prstGeom>
        </p:spPr>
        <p:txBody>
          <a:bodyPr spcFirstLastPara="1" wrap="square" lIns="349450" tIns="349450" rIns="349450" bIns="349450" anchor="ctr" anchorCtr="0">
            <a:normAutofit/>
          </a:bodyPr>
          <a:lstStyle>
            <a:lvl1pPr marL="457200" lvl="0" indent="-228600">
              <a:lnSpc>
                <a:spcPct val="100000"/>
              </a:lnSpc>
              <a:spcBef>
                <a:spcPts val="0"/>
              </a:spcBef>
              <a:spcAft>
                <a:spcPts val="0"/>
              </a:spcAft>
              <a:buSzPts val="6900"/>
              <a:buNone/>
              <a:defRPr/>
            </a:lvl1pPr>
          </a:lstStyle>
          <a:p>
            <a:endParaRPr/>
          </a:p>
        </p:txBody>
      </p:sp>
      <p:sp>
        <p:nvSpPr>
          <p:cNvPr id="43" name="Google Shape;43;p10"/>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4719467"/>
            <a:ext cx="30674100" cy="8377500"/>
          </a:xfrm>
          <a:prstGeom prst="rect">
            <a:avLst/>
          </a:prstGeom>
        </p:spPr>
        <p:txBody>
          <a:bodyPr spcFirstLastPara="1" wrap="square" lIns="349450" tIns="349450" rIns="349450" bIns="349450" anchor="b" anchorCtr="0">
            <a:normAutofit/>
          </a:bodyPr>
          <a:lstStyle>
            <a:lvl1pPr lvl="0" algn="ctr">
              <a:spcBef>
                <a:spcPts val="0"/>
              </a:spcBef>
              <a:spcAft>
                <a:spcPts val="0"/>
              </a:spcAft>
              <a:buSzPts val="45900"/>
              <a:buNone/>
              <a:defRPr sz="45900"/>
            </a:lvl1pPr>
            <a:lvl2pPr lvl="1" algn="ctr">
              <a:spcBef>
                <a:spcPts val="0"/>
              </a:spcBef>
              <a:spcAft>
                <a:spcPts val="0"/>
              </a:spcAft>
              <a:buSzPts val="45900"/>
              <a:buNone/>
              <a:defRPr sz="45900"/>
            </a:lvl2pPr>
            <a:lvl3pPr lvl="2" algn="ctr">
              <a:spcBef>
                <a:spcPts val="0"/>
              </a:spcBef>
              <a:spcAft>
                <a:spcPts val="0"/>
              </a:spcAft>
              <a:buSzPts val="45900"/>
              <a:buNone/>
              <a:defRPr sz="45900"/>
            </a:lvl3pPr>
            <a:lvl4pPr lvl="3" algn="ctr">
              <a:spcBef>
                <a:spcPts val="0"/>
              </a:spcBef>
              <a:spcAft>
                <a:spcPts val="0"/>
              </a:spcAft>
              <a:buSzPts val="45900"/>
              <a:buNone/>
              <a:defRPr sz="45900"/>
            </a:lvl4pPr>
            <a:lvl5pPr lvl="4" algn="ctr">
              <a:spcBef>
                <a:spcPts val="0"/>
              </a:spcBef>
              <a:spcAft>
                <a:spcPts val="0"/>
              </a:spcAft>
              <a:buSzPts val="45900"/>
              <a:buNone/>
              <a:defRPr sz="45900"/>
            </a:lvl5pPr>
            <a:lvl6pPr lvl="5" algn="ctr">
              <a:spcBef>
                <a:spcPts val="0"/>
              </a:spcBef>
              <a:spcAft>
                <a:spcPts val="0"/>
              </a:spcAft>
              <a:buSzPts val="45900"/>
              <a:buNone/>
              <a:defRPr sz="45900"/>
            </a:lvl6pPr>
            <a:lvl7pPr lvl="6" algn="ctr">
              <a:spcBef>
                <a:spcPts val="0"/>
              </a:spcBef>
              <a:spcAft>
                <a:spcPts val="0"/>
              </a:spcAft>
              <a:buSzPts val="45900"/>
              <a:buNone/>
              <a:defRPr sz="45900"/>
            </a:lvl7pPr>
            <a:lvl8pPr lvl="7" algn="ctr">
              <a:spcBef>
                <a:spcPts val="0"/>
              </a:spcBef>
              <a:spcAft>
                <a:spcPts val="0"/>
              </a:spcAft>
              <a:buSzPts val="45900"/>
              <a:buNone/>
              <a:defRPr sz="45900"/>
            </a:lvl8pPr>
            <a:lvl9pPr lvl="8" algn="ctr">
              <a:spcBef>
                <a:spcPts val="0"/>
              </a:spcBef>
              <a:spcAft>
                <a:spcPts val="0"/>
              </a:spcAft>
              <a:buSzPts val="45900"/>
              <a:buNone/>
              <a:defRPr sz="45900"/>
            </a:lvl9pPr>
          </a:lstStyle>
          <a:p>
            <a:r>
              <a:t>xx%</a:t>
            </a:r>
          </a:p>
        </p:txBody>
      </p:sp>
      <p:sp>
        <p:nvSpPr>
          <p:cNvPr id="46" name="Google Shape;46;p11"/>
          <p:cNvSpPr txBox="1">
            <a:spLocks noGrp="1"/>
          </p:cNvSpPr>
          <p:nvPr>
            <p:ph type="body" idx="1"/>
          </p:nvPr>
        </p:nvSpPr>
        <p:spPr>
          <a:xfrm>
            <a:off x="1122120" y="13449493"/>
            <a:ext cx="30674100" cy="5550000"/>
          </a:xfrm>
          <a:prstGeom prst="rect">
            <a:avLst/>
          </a:prstGeom>
        </p:spPr>
        <p:txBody>
          <a:bodyPr spcFirstLastPara="1" wrap="square" lIns="349450" tIns="349450" rIns="349450" bIns="349450" anchor="t" anchorCtr="0">
            <a:normAutofit/>
          </a:bodyPr>
          <a:lstStyle>
            <a:lvl1pPr marL="457200" lvl="0" indent="-666750" algn="ctr">
              <a:spcBef>
                <a:spcPts val="0"/>
              </a:spcBef>
              <a:spcAft>
                <a:spcPts val="0"/>
              </a:spcAft>
              <a:buSzPts val="6900"/>
              <a:buChar char="●"/>
              <a:defRPr/>
            </a:lvl1pPr>
            <a:lvl2pPr marL="914400" lvl="1" indent="-571500" algn="ctr">
              <a:spcBef>
                <a:spcPts val="0"/>
              </a:spcBef>
              <a:spcAft>
                <a:spcPts val="0"/>
              </a:spcAft>
              <a:buSzPts val="5400"/>
              <a:buChar char="○"/>
              <a:defRPr/>
            </a:lvl2pPr>
            <a:lvl3pPr marL="1371600" lvl="2" indent="-571500" algn="ctr">
              <a:spcBef>
                <a:spcPts val="0"/>
              </a:spcBef>
              <a:spcAft>
                <a:spcPts val="0"/>
              </a:spcAft>
              <a:buSzPts val="5400"/>
              <a:buChar char="■"/>
              <a:defRPr/>
            </a:lvl3pPr>
            <a:lvl4pPr marL="1828800" lvl="3" indent="-571500" algn="ctr">
              <a:spcBef>
                <a:spcPts val="0"/>
              </a:spcBef>
              <a:spcAft>
                <a:spcPts val="0"/>
              </a:spcAft>
              <a:buSzPts val="5400"/>
              <a:buChar char="●"/>
              <a:defRPr/>
            </a:lvl4pPr>
            <a:lvl5pPr marL="2286000" lvl="4" indent="-571500" algn="ctr">
              <a:spcBef>
                <a:spcPts val="0"/>
              </a:spcBef>
              <a:spcAft>
                <a:spcPts val="0"/>
              </a:spcAft>
              <a:buSzPts val="5400"/>
              <a:buChar char="○"/>
              <a:defRPr/>
            </a:lvl5pPr>
            <a:lvl6pPr marL="2743200" lvl="5" indent="-571500" algn="ctr">
              <a:spcBef>
                <a:spcPts val="0"/>
              </a:spcBef>
              <a:spcAft>
                <a:spcPts val="0"/>
              </a:spcAft>
              <a:buSzPts val="5400"/>
              <a:buChar char="■"/>
              <a:defRPr/>
            </a:lvl6pPr>
            <a:lvl7pPr marL="3200400" lvl="6" indent="-571500" algn="ctr">
              <a:spcBef>
                <a:spcPts val="0"/>
              </a:spcBef>
              <a:spcAft>
                <a:spcPts val="0"/>
              </a:spcAft>
              <a:buSzPts val="5400"/>
              <a:buChar char="●"/>
              <a:defRPr/>
            </a:lvl7pPr>
            <a:lvl8pPr marL="3657600" lvl="7" indent="-571500" algn="ctr">
              <a:spcBef>
                <a:spcPts val="0"/>
              </a:spcBef>
              <a:spcAft>
                <a:spcPts val="0"/>
              </a:spcAft>
              <a:buSzPts val="5400"/>
              <a:buChar char="○"/>
              <a:defRPr/>
            </a:lvl8pPr>
            <a:lvl9pPr marL="4114800" lvl="8" indent="-571500" algn="ctr">
              <a:spcBef>
                <a:spcPts val="0"/>
              </a:spcBef>
              <a:spcAft>
                <a:spcPts val="0"/>
              </a:spcAft>
              <a:buSzPts val="5400"/>
              <a:buChar char="■"/>
              <a:defRPr/>
            </a:lvl9pPr>
          </a:lstStyle>
          <a:p>
            <a:endParaRPr/>
          </a:p>
        </p:txBody>
      </p:sp>
      <p:sp>
        <p:nvSpPr>
          <p:cNvPr id="47" name="Google Shape;47;p11"/>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1898773"/>
            <a:ext cx="30674100" cy="2443500"/>
          </a:xfrm>
          <a:prstGeom prst="rect">
            <a:avLst/>
          </a:prstGeom>
          <a:noFill/>
          <a:ln>
            <a:noFill/>
          </a:ln>
        </p:spPr>
        <p:txBody>
          <a:bodyPr spcFirstLastPara="1" wrap="square" lIns="349450" tIns="349450" rIns="349450" bIns="349450" anchor="t" anchorCtr="0">
            <a:normAutofit/>
          </a:bodyPr>
          <a:lstStyle>
            <a:lvl1pPr lvl="0">
              <a:spcBef>
                <a:spcPts val="0"/>
              </a:spcBef>
              <a:spcAft>
                <a:spcPts val="0"/>
              </a:spcAft>
              <a:buClr>
                <a:schemeClr val="dk1"/>
              </a:buClr>
              <a:buSzPts val="10700"/>
              <a:buNone/>
              <a:defRPr sz="10700">
                <a:solidFill>
                  <a:schemeClr val="dk1"/>
                </a:solidFill>
              </a:defRPr>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a:endParaRPr/>
          </a:p>
        </p:txBody>
      </p:sp>
      <p:sp>
        <p:nvSpPr>
          <p:cNvPr id="7" name="Google Shape;7;p1"/>
          <p:cNvSpPr txBox="1">
            <a:spLocks noGrp="1"/>
          </p:cNvSpPr>
          <p:nvPr>
            <p:ph type="body" idx="1"/>
          </p:nvPr>
        </p:nvSpPr>
        <p:spPr>
          <a:xfrm>
            <a:off x="1122120" y="4917227"/>
            <a:ext cx="30674100" cy="14576700"/>
          </a:xfrm>
          <a:prstGeom prst="rect">
            <a:avLst/>
          </a:prstGeom>
          <a:noFill/>
          <a:ln>
            <a:noFill/>
          </a:ln>
        </p:spPr>
        <p:txBody>
          <a:bodyPr spcFirstLastPara="1" wrap="square" lIns="349450" tIns="349450" rIns="349450" bIns="349450" anchor="t" anchorCtr="0">
            <a:normAutofit/>
          </a:bodyPr>
          <a:lstStyle>
            <a:lvl1pPr marL="457200" lvl="0" indent="-666750">
              <a:lnSpc>
                <a:spcPct val="115000"/>
              </a:lnSpc>
              <a:spcBef>
                <a:spcPts val="0"/>
              </a:spcBef>
              <a:spcAft>
                <a:spcPts val="0"/>
              </a:spcAft>
              <a:buClr>
                <a:schemeClr val="dk2"/>
              </a:buClr>
              <a:buSzPts val="6900"/>
              <a:buChar char="●"/>
              <a:defRPr sz="6900">
                <a:solidFill>
                  <a:schemeClr val="dk2"/>
                </a:solidFill>
              </a:defRPr>
            </a:lvl1pPr>
            <a:lvl2pPr marL="914400" lvl="1" indent="-571500">
              <a:lnSpc>
                <a:spcPct val="115000"/>
              </a:lnSpc>
              <a:spcBef>
                <a:spcPts val="0"/>
              </a:spcBef>
              <a:spcAft>
                <a:spcPts val="0"/>
              </a:spcAft>
              <a:buClr>
                <a:schemeClr val="dk2"/>
              </a:buClr>
              <a:buSzPts val="5400"/>
              <a:buChar char="○"/>
              <a:defRPr sz="5400">
                <a:solidFill>
                  <a:schemeClr val="dk2"/>
                </a:solidFill>
              </a:defRPr>
            </a:lvl2pPr>
            <a:lvl3pPr marL="1371600" lvl="2" indent="-571500">
              <a:lnSpc>
                <a:spcPct val="115000"/>
              </a:lnSpc>
              <a:spcBef>
                <a:spcPts val="0"/>
              </a:spcBef>
              <a:spcAft>
                <a:spcPts val="0"/>
              </a:spcAft>
              <a:buClr>
                <a:schemeClr val="dk2"/>
              </a:buClr>
              <a:buSzPts val="5400"/>
              <a:buChar char="■"/>
              <a:defRPr sz="5400">
                <a:solidFill>
                  <a:schemeClr val="dk2"/>
                </a:solidFill>
              </a:defRPr>
            </a:lvl3pPr>
            <a:lvl4pPr marL="1828800" lvl="3" indent="-571500">
              <a:lnSpc>
                <a:spcPct val="115000"/>
              </a:lnSpc>
              <a:spcBef>
                <a:spcPts val="0"/>
              </a:spcBef>
              <a:spcAft>
                <a:spcPts val="0"/>
              </a:spcAft>
              <a:buClr>
                <a:schemeClr val="dk2"/>
              </a:buClr>
              <a:buSzPts val="5400"/>
              <a:buChar char="●"/>
              <a:defRPr sz="5400">
                <a:solidFill>
                  <a:schemeClr val="dk2"/>
                </a:solidFill>
              </a:defRPr>
            </a:lvl4pPr>
            <a:lvl5pPr marL="2286000" lvl="4" indent="-571500">
              <a:lnSpc>
                <a:spcPct val="115000"/>
              </a:lnSpc>
              <a:spcBef>
                <a:spcPts val="0"/>
              </a:spcBef>
              <a:spcAft>
                <a:spcPts val="0"/>
              </a:spcAft>
              <a:buClr>
                <a:schemeClr val="dk2"/>
              </a:buClr>
              <a:buSzPts val="5400"/>
              <a:buChar char="○"/>
              <a:defRPr sz="5400">
                <a:solidFill>
                  <a:schemeClr val="dk2"/>
                </a:solidFill>
              </a:defRPr>
            </a:lvl5pPr>
            <a:lvl6pPr marL="2743200" lvl="5" indent="-571500">
              <a:lnSpc>
                <a:spcPct val="115000"/>
              </a:lnSpc>
              <a:spcBef>
                <a:spcPts val="0"/>
              </a:spcBef>
              <a:spcAft>
                <a:spcPts val="0"/>
              </a:spcAft>
              <a:buClr>
                <a:schemeClr val="dk2"/>
              </a:buClr>
              <a:buSzPts val="5400"/>
              <a:buChar char="■"/>
              <a:defRPr sz="5400">
                <a:solidFill>
                  <a:schemeClr val="dk2"/>
                </a:solidFill>
              </a:defRPr>
            </a:lvl6pPr>
            <a:lvl7pPr marL="3200400" lvl="6" indent="-571500">
              <a:lnSpc>
                <a:spcPct val="115000"/>
              </a:lnSpc>
              <a:spcBef>
                <a:spcPts val="0"/>
              </a:spcBef>
              <a:spcAft>
                <a:spcPts val="0"/>
              </a:spcAft>
              <a:buClr>
                <a:schemeClr val="dk2"/>
              </a:buClr>
              <a:buSzPts val="5400"/>
              <a:buChar char="●"/>
              <a:defRPr sz="5400">
                <a:solidFill>
                  <a:schemeClr val="dk2"/>
                </a:solidFill>
              </a:defRPr>
            </a:lvl7pPr>
            <a:lvl8pPr marL="3657600" lvl="7" indent="-571500">
              <a:lnSpc>
                <a:spcPct val="115000"/>
              </a:lnSpc>
              <a:spcBef>
                <a:spcPts val="0"/>
              </a:spcBef>
              <a:spcAft>
                <a:spcPts val="0"/>
              </a:spcAft>
              <a:buClr>
                <a:schemeClr val="dk2"/>
              </a:buClr>
              <a:buSzPts val="5400"/>
              <a:buChar char="○"/>
              <a:defRPr sz="5400">
                <a:solidFill>
                  <a:schemeClr val="dk2"/>
                </a:solidFill>
              </a:defRPr>
            </a:lvl8pPr>
            <a:lvl9pPr marL="4114800" lvl="8" indent="-571500">
              <a:lnSpc>
                <a:spcPct val="115000"/>
              </a:lnSpc>
              <a:spcBef>
                <a:spcPts val="0"/>
              </a:spcBef>
              <a:spcAft>
                <a:spcPts val="0"/>
              </a:spcAft>
              <a:buClr>
                <a:schemeClr val="dk2"/>
              </a:buClr>
              <a:buSzPts val="5400"/>
              <a:buChar char="■"/>
              <a:defRPr sz="5400">
                <a:solidFill>
                  <a:schemeClr val="dk2"/>
                </a:solidFill>
              </a:defRPr>
            </a:lvl9pPr>
          </a:lstStyle>
          <a:p>
            <a:endParaRPr/>
          </a:p>
        </p:txBody>
      </p:sp>
      <p:sp>
        <p:nvSpPr>
          <p:cNvPr id="8" name="Google Shape;8;p1"/>
          <p:cNvSpPr txBox="1">
            <a:spLocks noGrp="1"/>
          </p:cNvSpPr>
          <p:nvPr>
            <p:ph type="sldNum" idx="12"/>
          </p:nvPr>
        </p:nvSpPr>
        <p:spPr>
          <a:xfrm>
            <a:off x="30500848" y="19896392"/>
            <a:ext cx="1975200" cy="1679400"/>
          </a:xfrm>
          <a:prstGeom prst="rect">
            <a:avLst/>
          </a:prstGeom>
          <a:noFill/>
          <a:ln>
            <a:noFill/>
          </a:ln>
        </p:spPr>
        <p:txBody>
          <a:bodyPr spcFirstLastPara="1" wrap="square" lIns="349450" tIns="349450" rIns="349450" bIns="349450" anchor="ctr" anchorCtr="0">
            <a:normAutofit/>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D2E9"/>
            </a:gs>
            <a:gs pos="100000">
              <a:srgbClr val="045962"/>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4" name="Rectangle 3">
            <a:extLst>
              <a:ext uri="{FF2B5EF4-FFF2-40B4-BE49-F238E27FC236}">
                <a16:creationId xmlns:a16="http://schemas.microsoft.com/office/drawing/2014/main" id="{6A41C191-0B90-4E3C-AB72-527203FBE800}"/>
              </a:ext>
            </a:extLst>
          </p:cNvPr>
          <p:cNvSpPr/>
          <p:nvPr/>
        </p:nvSpPr>
        <p:spPr>
          <a:xfrm>
            <a:off x="24220264" y="677742"/>
            <a:ext cx="4362110" cy="16497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3DD722-D071-41E9-B381-034B60204F46}"/>
              </a:ext>
            </a:extLst>
          </p:cNvPr>
          <p:cNvSpPr/>
          <p:nvPr/>
        </p:nvSpPr>
        <p:spPr>
          <a:xfrm>
            <a:off x="766917" y="324344"/>
            <a:ext cx="3870230" cy="22656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3"/>
          <p:cNvSpPr txBox="1"/>
          <p:nvPr/>
        </p:nvSpPr>
        <p:spPr>
          <a:xfrm>
            <a:off x="230985" y="8289034"/>
            <a:ext cx="9390860" cy="7454700"/>
          </a:xfrm>
          <a:prstGeom prst="rect">
            <a:avLst/>
          </a:prstGeom>
          <a:noFill/>
          <a:ln>
            <a:noFill/>
          </a:ln>
        </p:spPr>
        <p:txBody>
          <a:bodyPr spcFirstLastPara="1" wrap="square" lIns="349450" tIns="349450" rIns="349450" bIns="349450" anchor="t" anchorCtr="0">
            <a:noAutofit/>
          </a:bodyPr>
          <a:lstStyle/>
          <a:p>
            <a:pPr marL="0" lvl="0" indent="0" algn="ctr" rtl="0">
              <a:spcBef>
                <a:spcPts val="0"/>
              </a:spcBef>
              <a:spcAft>
                <a:spcPts val="0"/>
              </a:spcAft>
              <a:buNone/>
            </a:pPr>
            <a:r>
              <a:rPr lang="en" sz="4000" b="1" u="sng" dirty="0">
                <a:solidFill>
                  <a:schemeClr val="dk1"/>
                </a:solidFill>
                <a:latin typeface="Bitter" panose="020B0604020202020204" charset="0"/>
                <a:ea typeface="Bitter SemiBold"/>
                <a:cs typeface="Bitter SemiBold"/>
                <a:sym typeface="Bitter SemiBold"/>
              </a:rPr>
              <a:t>Introduction</a:t>
            </a:r>
          </a:p>
          <a:p>
            <a:pPr marL="0" lvl="0" indent="0" algn="just" rtl="0">
              <a:spcBef>
                <a:spcPts val="0"/>
              </a:spcBef>
              <a:spcAft>
                <a:spcPts val="0"/>
              </a:spcAft>
              <a:buNone/>
            </a:pPr>
            <a:r>
              <a:rPr lang="en" sz="2800" dirty="0">
                <a:solidFill>
                  <a:schemeClr val="dk1"/>
                </a:solidFill>
                <a:latin typeface="Bitter" panose="020B0604020202020204" charset="0"/>
                <a:ea typeface="Bitter SemiBold"/>
                <a:cs typeface="Bitter SemiBold"/>
                <a:sym typeface="Bitter SemiBold"/>
              </a:rPr>
              <a:t>The Peconic River is home to over 600 species.  These species vary from vertebrates to invertebrates.  This extensive biodiversity of species allows the Peconic to be a stable and thriving ecosystem. Some of these species include sponges, jellyfish, freshwater mussels, insects, and spiders. It is located between the north and south fork of Long Island. The river is made up of both salt and freshwater saltwater creates a perfect habitat for significant biodiversity. Biodiversity is the variation of living things in an environment and that is what we will be studying in this project. </a:t>
            </a:r>
            <a:endParaRPr sz="2800" dirty="0">
              <a:solidFill>
                <a:schemeClr val="dk1"/>
              </a:solidFill>
              <a:latin typeface="Bitter" panose="020B0604020202020204" charset="0"/>
              <a:ea typeface="Bitter SemiBold"/>
              <a:cs typeface="Bitter SemiBold"/>
              <a:sym typeface="Bitter SemiBold"/>
            </a:endParaRPr>
          </a:p>
        </p:txBody>
      </p:sp>
      <p:sp>
        <p:nvSpPr>
          <p:cNvPr id="55" name="Google Shape;55;p13"/>
          <p:cNvSpPr txBox="1"/>
          <p:nvPr/>
        </p:nvSpPr>
        <p:spPr>
          <a:xfrm>
            <a:off x="-576407" y="14175155"/>
            <a:ext cx="9800384" cy="10565100"/>
          </a:xfrm>
          <a:prstGeom prst="rect">
            <a:avLst/>
          </a:prstGeom>
          <a:noFill/>
          <a:ln>
            <a:noFill/>
          </a:ln>
        </p:spPr>
        <p:txBody>
          <a:bodyPr spcFirstLastPara="1" wrap="square" lIns="349450" tIns="349450" rIns="349450" bIns="349450" anchor="t" anchorCtr="0">
            <a:noAutofit/>
          </a:bodyPr>
          <a:lstStyle/>
          <a:p>
            <a:pPr marL="0" lvl="0" indent="0" algn="ctr" rtl="0">
              <a:spcBef>
                <a:spcPts val="0"/>
              </a:spcBef>
              <a:spcAft>
                <a:spcPts val="0"/>
              </a:spcAft>
              <a:buClr>
                <a:schemeClr val="dk1"/>
              </a:buClr>
              <a:buSzPts val="4200"/>
              <a:buFont typeface="Arial"/>
              <a:buNone/>
            </a:pPr>
            <a:r>
              <a:rPr lang="en" sz="4000" b="1" dirty="0">
                <a:solidFill>
                  <a:schemeClr val="dk1"/>
                </a:solidFill>
                <a:latin typeface="Bitter SemiBold"/>
                <a:ea typeface="Bitter SemiBold"/>
                <a:cs typeface="Bitter SemiBold"/>
                <a:sym typeface="Bitter SemiBold"/>
              </a:rPr>
              <a:t>      </a:t>
            </a:r>
            <a:r>
              <a:rPr lang="en" sz="4000" b="1" u="sng" dirty="0">
                <a:solidFill>
                  <a:schemeClr val="dk1"/>
                </a:solidFill>
                <a:latin typeface="Bitter SemiBold"/>
                <a:ea typeface="Bitter SemiBold"/>
                <a:cs typeface="Bitter SemiBold"/>
                <a:sym typeface="Bitter SemiBold"/>
              </a:rPr>
              <a:t>Methods And Materials</a:t>
            </a:r>
            <a:endParaRPr sz="4000" b="1" u="sng" dirty="0">
              <a:solidFill>
                <a:schemeClr val="dk1"/>
              </a:solidFill>
              <a:latin typeface="Bitter SemiBold"/>
              <a:ea typeface="Bitter SemiBold"/>
              <a:cs typeface="Bitter SemiBold"/>
              <a:sym typeface="Bitter SemiBold"/>
            </a:endParaRPr>
          </a:p>
          <a:p>
            <a:pPr marL="1155700" lvl="0" indent="-457200" algn="l" rtl="0">
              <a:spcBef>
                <a:spcPts val="0"/>
              </a:spcBef>
              <a:spcAft>
                <a:spcPts val="0"/>
              </a:spcAft>
              <a:buClr>
                <a:schemeClr val="dk1"/>
              </a:buClr>
              <a:buSzPts val="2800"/>
              <a:buFont typeface="Wingdings" panose="05000000000000000000" pitchFamily="2" charset="2"/>
              <a:buChar char="q"/>
              <a:tabLst>
                <a:tab pos="342900" algn="l"/>
              </a:tabLst>
            </a:pPr>
            <a:r>
              <a:rPr lang="en" sz="2800" dirty="0">
                <a:solidFill>
                  <a:schemeClr val="dk1"/>
                </a:solidFill>
                <a:latin typeface="Bitter SemiBold"/>
                <a:ea typeface="Bitter SemiBold"/>
                <a:cs typeface="Bitter SemiBold"/>
                <a:sym typeface="Bitter SemiBold"/>
              </a:rPr>
              <a:t>Many invertebrate species  were collected using seining nets, and smaller dip nets </a:t>
            </a:r>
            <a:endParaRPr sz="2800" dirty="0">
              <a:solidFill>
                <a:schemeClr val="dk1"/>
              </a:solidFill>
              <a:latin typeface="Bitter SemiBold"/>
              <a:ea typeface="Bitter SemiBold"/>
              <a:cs typeface="Bitter SemiBold"/>
              <a:sym typeface="Bitter SemiBold"/>
            </a:endParaRPr>
          </a:p>
          <a:p>
            <a:pPr marL="1155700" lvl="0" indent="-457200" algn="l" rtl="0">
              <a:spcBef>
                <a:spcPts val="0"/>
              </a:spcBef>
              <a:spcAft>
                <a:spcPts val="0"/>
              </a:spcAft>
              <a:buClr>
                <a:schemeClr val="dk1"/>
              </a:buClr>
              <a:buSzPts val="2800"/>
              <a:buFont typeface="Wingdings" panose="05000000000000000000" pitchFamily="2" charset="2"/>
              <a:buChar char="q"/>
              <a:tabLst>
                <a:tab pos="342900" algn="l"/>
              </a:tabLst>
            </a:pPr>
            <a:r>
              <a:rPr lang="en" sz="2800" dirty="0">
                <a:solidFill>
                  <a:schemeClr val="dk1"/>
                </a:solidFill>
                <a:latin typeface="Bitter SemiBold"/>
                <a:ea typeface="Bitter SemiBold"/>
                <a:cs typeface="Bitter SemiBold"/>
                <a:sym typeface="Bitter SemiBold"/>
              </a:rPr>
              <a:t>Samples were organized into  different buckets. </a:t>
            </a:r>
            <a:endParaRPr sz="2800" dirty="0">
              <a:solidFill>
                <a:schemeClr val="dk1"/>
              </a:solidFill>
              <a:latin typeface="Bitter SemiBold"/>
              <a:ea typeface="Bitter SemiBold"/>
              <a:cs typeface="Bitter SemiBold"/>
              <a:sym typeface="Bitter SemiBold"/>
            </a:endParaRPr>
          </a:p>
          <a:p>
            <a:pPr marL="1155700" lvl="0" indent="-457200" algn="l" rtl="0">
              <a:spcBef>
                <a:spcPts val="0"/>
              </a:spcBef>
              <a:spcAft>
                <a:spcPts val="0"/>
              </a:spcAft>
              <a:buClr>
                <a:schemeClr val="dk1"/>
              </a:buClr>
              <a:buSzPts val="2800"/>
              <a:buFont typeface="Wingdings" panose="05000000000000000000" pitchFamily="2" charset="2"/>
              <a:buChar char="q"/>
              <a:tabLst>
                <a:tab pos="342900" algn="l"/>
              </a:tabLst>
            </a:pPr>
            <a:r>
              <a:rPr lang="en" sz="2800" dirty="0">
                <a:solidFill>
                  <a:schemeClr val="dk1"/>
                </a:solidFill>
                <a:latin typeface="Bitter SemiBold"/>
                <a:ea typeface="Bitter SemiBold"/>
                <a:cs typeface="Bitter SemiBold"/>
                <a:sym typeface="Bitter SemiBold"/>
              </a:rPr>
              <a:t>Pictures of each sample were taken, and samples were placed in vials that contain 0.5 mL of 95% ethanol, labeled and stored them in a non-defrosting freezer.</a:t>
            </a:r>
            <a:endParaRPr sz="2800" dirty="0">
              <a:solidFill>
                <a:schemeClr val="dk1"/>
              </a:solidFill>
              <a:latin typeface="Bitter SemiBold"/>
              <a:ea typeface="Bitter SemiBold"/>
              <a:cs typeface="Bitter SemiBold"/>
              <a:sym typeface="Bitter SemiBold"/>
            </a:endParaRPr>
          </a:p>
          <a:p>
            <a:pPr marL="1155700" lvl="0" indent="-457200" algn="l" rtl="0">
              <a:spcBef>
                <a:spcPts val="0"/>
              </a:spcBef>
              <a:spcAft>
                <a:spcPts val="0"/>
              </a:spcAft>
              <a:buClr>
                <a:schemeClr val="dk1"/>
              </a:buClr>
              <a:buSzPts val="2800"/>
              <a:buFont typeface="Wingdings" panose="05000000000000000000" pitchFamily="2" charset="2"/>
              <a:buChar char="q"/>
              <a:tabLst>
                <a:tab pos="342900" algn="l"/>
              </a:tabLst>
            </a:pPr>
            <a:r>
              <a:rPr lang="en" sz="2800" dirty="0">
                <a:solidFill>
                  <a:schemeClr val="dk1"/>
                </a:solidFill>
                <a:latin typeface="Bitter SemiBold"/>
                <a:ea typeface="Bitter SemiBold"/>
                <a:cs typeface="Bitter SemiBold"/>
                <a:sym typeface="Bitter SemiBold"/>
              </a:rPr>
              <a:t>DNA Extraction: a small piece of tissue approximately 1-2 mm in size  and put into different vials with  the Chelex solution.</a:t>
            </a:r>
          </a:p>
          <a:p>
            <a:pPr marL="1155700" lvl="0" indent="-457200" algn="l" rtl="0">
              <a:spcBef>
                <a:spcPts val="0"/>
              </a:spcBef>
              <a:spcAft>
                <a:spcPts val="0"/>
              </a:spcAft>
              <a:buClr>
                <a:schemeClr val="dk1"/>
              </a:buClr>
              <a:buSzPts val="2800"/>
              <a:buFont typeface="Wingdings" panose="05000000000000000000" pitchFamily="2" charset="2"/>
              <a:buChar char="q"/>
              <a:tabLst>
                <a:tab pos="342900" algn="l"/>
              </a:tabLst>
            </a:pPr>
            <a:r>
              <a:rPr lang="en" sz="2800" dirty="0">
                <a:solidFill>
                  <a:schemeClr val="dk1"/>
                </a:solidFill>
                <a:latin typeface="Bitter SemiBold"/>
                <a:ea typeface="Bitter SemiBold"/>
                <a:cs typeface="Bitter SemiBold"/>
                <a:sym typeface="Bitter SemiBold"/>
              </a:rPr>
              <a:t>Samples were amplified using PCR and amplicons were sent for sequencing</a:t>
            </a:r>
            <a:endParaRPr sz="2800" dirty="0">
              <a:solidFill>
                <a:schemeClr val="dk1"/>
              </a:solidFill>
              <a:latin typeface="Bitter SemiBold"/>
              <a:ea typeface="Bitter SemiBold"/>
              <a:cs typeface="Bitter SemiBold"/>
              <a:sym typeface="Bitter SemiBold"/>
            </a:endParaRPr>
          </a:p>
          <a:p>
            <a:pPr marL="1155700" lvl="0" indent="-457200" algn="l" rtl="0">
              <a:spcBef>
                <a:spcPts val="0"/>
              </a:spcBef>
              <a:spcAft>
                <a:spcPts val="0"/>
              </a:spcAft>
              <a:buClr>
                <a:schemeClr val="dk1"/>
              </a:buClr>
              <a:buSzPts val="2800"/>
              <a:buFont typeface="Wingdings" panose="05000000000000000000" pitchFamily="2" charset="2"/>
              <a:buChar char="q"/>
              <a:tabLst>
                <a:tab pos="342900" algn="l"/>
              </a:tabLst>
            </a:pPr>
            <a:r>
              <a:rPr lang="en" sz="2800" dirty="0">
                <a:solidFill>
                  <a:schemeClr val="dk1"/>
                </a:solidFill>
                <a:latin typeface="Bitter SemiBold"/>
                <a:ea typeface="Bitter SemiBold"/>
                <a:cs typeface="Bitter SemiBold"/>
                <a:sym typeface="Bitter SemiBold"/>
              </a:rPr>
              <a:t>Sequences were analyzed using DNA Subway to generate the barcodes and comparing sequences to the BLAST database.</a:t>
            </a:r>
            <a:endParaRPr sz="2800" dirty="0">
              <a:solidFill>
                <a:schemeClr val="dk1"/>
              </a:solidFill>
              <a:latin typeface="Bitter SemiBold"/>
              <a:ea typeface="Bitter SemiBold"/>
              <a:cs typeface="Bitter SemiBold"/>
              <a:sym typeface="Bitter SemiBold"/>
            </a:endParaRPr>
          </a:p>
          <a:p>
            <a:pPr marL="0" lvl="0" indent="0" algn="l" rtl="0">
              <a:spcBef>
                <a:spcPts val="0"/>
              </a:spcBef>
              <a:spcAft>
                <a:spcPts val="0"/>
              </a:spcAft>
              <a:buNone/>
            </a:pPr>
            <a:endParaRPr sz="2800" dirty="0">
              <a:solidFill>
                <a:schemeClr val="dk2"/>
              </a:solidFill>
            </a:endParaRPr>
          </a:p>
        </p:txBody>
      </p:sp>
      <p:pic>
        <p:nvPicPr>
          <p:cNvPr id="56" name="Google Shape;56;p13"/>
          <p:cNvPicPr preferRelativeResize="0"/>
          <p:nvPr/>
        </p:nvPicPr>
        <p:blipFill>
          <a:blip r:embed="rId3">
            <a:alphaModFix/>
          </a:blip>
          <a:stretch>
            <a:fillRect/>
          </a:stretch>
        </p:blipFill>
        <p:spPr>
          <a:xfrm>
            <a:off x="11867663" y="17234213"/>
            <a:ext cx="2546357" cy="1924500"/>
          </a:xfrm>
          <a:prstGeom prst="snip2DiagRect">
            <a:avLst>
              <a:gd name="adj1" fmla="val 11124"/>
              <a:gd name="adj2" fmla="val 16667"/>
            </a:avLst>
          </a:prstGeom>
          <a:noFill/>
          <a:ln>
            <a:noFill/>
          </a:ln>
        </p:spPr>
      </p:pic>
      <p:pic>
        <p:nvPicPr>
          <p:cNvPr id="57" name="Google Shape;57;p13"/>
          <p:cNvPicPr preferRelativeResize="0"/>
          <p:nvPr/>
        </p:nvPicPr>
        <p:blipFill rotWithShape="1">
          <a:blip r:embed="rId4">
            <a:alphaModFix/>
          </a:blip>
          <a:srcRect t="-17" r="14295" b="10962"/>
          <a:stretch/>
        </p:blipFill>
        <p:spPr>
          <a:xfrm>
            <a:off x="20591292" y="17212629"/>
            <a:ext cx="2344200" cy="2048988"/>
          </a:xfrm>
          <a:prstGeom prst="snip2SameRect">
            <a:avLst>
              <a:gd name="adj1" fmla="val 16667"/>
              <a:gd name="adj2" fmla="val 0"/>
            </a:avLst>
          </a:prstGeom>
          <a:noFill/>
          <a:ln>
            <a:noFill/>
          </a:ln>
        </p:spPr>
      </p:pic>
      <p:pic>
        <p:nvPicPr>
          <p:cNvPr id="58" name="Google Shape;58;p13"/>
          <p:cNvPicPr preferRelativeResize="0"/>
          <p:nvPr/>
        </p:nvPicPr>
        <p:blipFill rotWithShape="1">
          <a:blip r:embed="rId5">
            <a:alphaModFix/>
          </a:blip>
          <a:srcRect l="12879" r="27983" b="6838"/>
          <a:stretch/>
        </p:blipFill>
        <p:spPr>
          <a:xfrm>
            <a:off x="9675603" y="17177906"/>
            <a:ext cx="1898745" cy="2019025"/>
          </a:xfrm>
          <a:prstGeom prst="snip1Rect">
            <a:avLst>
              <a:gd name="adj" fmla="val 16667"/>
            </a:avLst>
          </a:prstGeom>
          <a:noFill/>
          <a:ln>
            <a:noFill/>
          </a:ln>
        </p:spPr>
      </p:pic>
      <p:sp>
        <p:nvSpPr>
          <p:cNvPr id="59" name="Google Shape;59;p13"/>
          <p:cNvSpPr txBox="1"/>
          <p:nvPr/>
        </p:nvSpPr>
        <p:spPr>
          <a:xfrm>
            <a:off x="10761120" y="1818560"/>
            <a:ext cx="7967100" cy="6193800"/>
          </a:xfrm>
          <a:prstGeom prst="rect">
            <a:avLst/>
          </a:prstGeom>
          <a:noFill/>
          <a:ln>
            <a:noFill/>
          </a:ln>
        </p:spPr>
        <p:txBody>
          <a:bodyPr spcFirstLastPara="1" wrap="square" lIns="349450" tIns="349450" rIns="349450" bIns="349450" anchor="t" anchorCtr="0">
            <a:noAutofit/>
          </a:bodyPr>
          <a:lstStyle/>
          <a:p>
            <a:pPr marL="0" lvl="0" indent="0" algn="l" rtl="0">
              <a:spcBef>
                <a:spcPts val="0"/>
              </a:spcBef>
              <a:spcAft>
                <a:spcPts val="0"/>
              </a:spcAft>
              <a:buNone/>
            </a:pPr>
            <a:endParaRPr sz="6900">
              <a:solidFill>
                <a:schemeClr val="dk1"/>
              </a:solidFill>
            </a:endParaRPr>
          </a:p>
        </p:txBody>
      </p:sp>
      <p:pic>
        <p:nvPicPr>
          <p:cNvPr id="60" name="Google Shape;60;p13"/>
          <p:cNvPicPr preferRelativeResize="0"/>
          <p:nvPr/>
        </p:nvPicPr>
        <p:blipFill>
          <a:blip r:embed="rId6">
            <a:alphaModFix/>
          </a:blip>
          <a:stretch>
            <a:fillRect/>
          </a:stretch>
        </p:blipFill>
        <p:spPr>
          <a:xfrm>
            <a:off x="10012539" y="10544658"/>
            <a:ext cx="12895767" cy="5381865"/>
          </a:xfrm>
          <a:prstGeom prst="rect">
            <a:avLst/>
          </a:prstGeom>
          <a:noFill/>
          <a:ln>
            <a:noFill/>
          </a:ln>
        </p:spPr>
      </p:pic>
      <p:sp>
        <p:nvSpPr>
          <p:cNvPr id="61" name="Google Shape;61;p13"/>
          <p:cNvSpPr txBox="1"/>
          <p:nvPr/>
        </p:nvSpPr>
        <p:spPr>
          <a:xfrm>
            <a:off x="7695619" y="239309"/>
            <a:ext cx="16604100" cy="3460325"/>
          </a:xfrm>
          <a:prstGeom prst="rect">
            <a:avLst/>
          </a:prstGeom>
          <a:noFill/>
          <a:ln>
            <a:noFill/>
          </a:ln>
        </p:spPr>
        <p:txBody>
          <a:bodyPr spcFirstLastPara="1" wrap="square" lIns="349450" tIns="349450" rIns="349450" bIns="349450" anchor="t" anchorCtr="0">
            <a:spAutoFit/>
          </a:bodyPr>
          <a:lstStyle/>
          <a:p>
            <a:pPr marL="0" lvl="0" indent="0" algn="ctr" rtl="0">
              <a:spcBef>
                <a:spcPts val="0"/>
              </a:spcBef>
              <a:spcAft>
                <a:spcPts val="0"/>
              </a:spcAft>
              <a:buNone/>
            </a:pPr>
            <a:r>
              <a:rPr lang="en" sz="7100" b="1" dirty="0">
                <a:solidFill>
                  <a:schemeClr val="dk1"/>
                </a:solidFill>
                <a:latin typeface="Bitter"/>
                <a:ea typeface="Bitter"/>
                <a:cs typeface="Bitter"/>
                <a:sym typeface="Bitter"/>
              </a:rPr>
              <a:t>Exploring Biodiversity in the Peconic</a:t>
            </a:r>
            <a:endParaRPr sz="7100" b="1" dirty="0">
              <a:solidFill>
                <a:schemeClr val="dk1"/>
              </a:solidFill>
              <a:latin typeface="Bitter"/>
              <a:ea typeface="Bitter"/>
              <a:cs typeface="Bitter"/>
              <a:sym typeface="Bitter"/>
            </a:endParaRPr>
          </a:p>
          <a:p>
            <a:pPr marL="0" lvl="0" indent="0" algn="ctr" rtl="0">
              <a:spcBef>
                <a:spcPts val="0"/>
              </a:spcBef>
              <a:spcAft>
                <a:spcPts val="0"/>
              </a:spcAft>
              <a:buNone/>
            </a:pPr>
            <a:r>
              <a:rPr lang="en" sz="3600" b="1" dirty="0">
                <a:solidFill>
                  <a:schemeClr val="dk1"/>
                </a:solidFill>
                <a:latin typeface="Bitter SemiBold"/>
                <a:ea typeface="Bitter SemiBold"/>
                <a:cs typeface="Bitter SemiBold"/>
                <a:sym typeface="Bitter SemiBold"/>
              </a:rPr>
              <a:t>Anthony Bruno, </a:t>
            </a:r>
            <a:r>
              <a:rPr lang="en" sz="3600" b="1" dirty="0">
                <a:solidFill>
                  <a:schemeClr val="dk1"/>
                </a:solidFill>
                <a:latin typeface="Bitter"/>
                <a:ea typeface="Bitter"/>
                <a:cs typeface="Bitter"/>
                <a:sym typeface="Bitter"/>
              </a:rPr>
              <a:t>Brendan Fabian, Benjamin Grausso, Aidan Lee</a:t>
            </a:r>
            <a:endParaRPr sz="3600" b="1" dirty="0">
              <a:solidFill>
                <a:schemeClr val="dk1"/>
              </a:solidFill>
              <a:latin typeface="Bitter"/>
              <a:ea typeface="Bitter"/>
              <a:cs typeface="Bitter"/>
              <a:sym typeface="Bitter"/>
            </a:endParaRPr>
          </a:p>
          <a:p>
            <a:pPr marL="0" lvl="0" indent="0" algn="ctr" rtl="0">
              <a:spcBef>
                <a:spcPts val="0"/>
              </a:spcBef>
              <a:spcAft>
                <a:spcPts val="0"/>
              </a:spcAft>
              <a:buNone/>
            </a:pPr>
            <a:r>
              <a:rPr lang="en" sz="3600" b="1" dirty="0">
                <a:solidFill>
                  <a:schemeClr val="dk1"/>
                </a:solidFill>
                <a:latin typeface="Bitter"/>
                <a:ea typeface="Bitter"/>
                <a:cs typeface="Bitter"/>
                <a:sym typeface="Bitter"/>
              </a:rPr>
              <a:t>	Eastport South Manor Junior-Senior High School</a:t>
            </a:r>
            <a:endParaRPr sz="3600" b="1" dirty="0">
              <a:solidFill>
                <a:schemeClr val="dk1"/>
              </a:solidFill>
              <a:latin typeface="Bitter"/>
              <a:ea typeface="Bitter"/>
              <a:cs typeface="Bitter"/>
              <a:sym typeface="Bitter"/>
            </a:endParaRPr>
          </a:p>
          <a:p>
            <a:pPr marL="0" lvl="0" indent="0" algn="ctr" rtl="0">
              <a:spcBef>
                <a:spcPts val="0"/>
              </a:spcBef>
              <a:spcAft>
                <a:spcPts val="0"/>
              </a:spcAft>
              <a:buNone/>
            </a:pPr>
            <a:r>
              <a:rPr lang="en" sz="3200" b="1" dirty="0">
                <a:solidFill>
                  <a:schemeClr val="dk1"/>
                </a:solidFill>
                <a:latin typeface="Bitter"/>
                <a:ea typeface="Bitter"/>
                <a:cs typeface="Bitter"/>
                <a:sym typeface="Bitter"/>
              </a:rPr>
              <a:t>	    Mentors: Mr. Robert Bolen, Mrs. Megan Murray</a:t>
            </a:r>
            <a:endParaRPr sz="3200" b="1" dirty="0">
              <a:solidFill>
                <a:schemeClr val="dk1"/>
              </a:solidFill>
              <a:latin typeface="Bitter"/>
              <a:ea typeface="Bitter"/>
              <a:cs typeface="Bitter"/>
              <a:sym typeface="Bitter"/>
            </a:endParaRPr>
          </a:p>
        </p:txBody>
      </p:sp>
      <p:pic>
        <p:nvPicPr>
          <p:cNvPr id="62" name="Google Shape;62;p13"/>
          <p:cNvPicPr preferRelativeResize="0"/>
          <p:nvPr/>
        </p:nvPicPr>
        <p:blipFill>
          <a:blip r:embed="rId7">
            <a:alphaModFix/>
          </a:blip>
          <a:stretch>
            <a:fillRect/>
          </a:stretch>
        </p:blipFill>
        <p:spPr>
          <a:xfrm>
            <a:off x="9969725" y="3743662"/>
            <a:ext cx="12723388" cy="5597466"/>
          </a:xfrm>
          <a:prstGeom prst="rect">
            <a:avLst/>
          </a:prstGeom>
          <a:noFill/>
          <a:ln>
            <a:noFill/>
          </a:ln>
        </p:spPr>
      </p:pic>
      <p:sp>
        <p:nvSpPr>
          <p:cNvPr id="63" name="Google Shape;63;p13"/>
          <p:cNvSpPr txBox="1"/>
          <p:nvPr/>
        </p:nvSpPr>
        <p:spPr>
          <a:xfrm>
            <a:off x="23047786" y="8682119"/>
            <a:ext cx="9490757" cy="3562496"/>
          </a:xfrm>
          <a:prstGeom prst="rect">
            <a:avLst/>
          </a:prstGeom>
          <a:noFill/>
          <a:ln>
            <a:noFill/>
          </a:ln>
        </p:spPr>
        <p:txBody>
          <a:bodyPr spcFirstLastPara="1" wrap="square" lIns="349450" tIns="349450" rIns="349450" bIns="349450" anchor="t" anchorCtr="0">
            <a:noAutofit/>
          </a:bodyPr>
          <a:lstStyle/>
          <a:p>
            <a:pPr marL="0" lvl="0" indent="0" algn="ctr" rtl="0">
              <a:spcBef>
                <a:spcPts val="0"/>
              </a:spcBef>
              <a:spcAft>
                <a:spcPts val="0"/>
              </a:spcAft>
              <a:buNone/>
            </a:pPr>
            <a:r>
              <a:rPr lang="en" sz="4600" u="sng" dirty="0">
                <a:solidFill>
                  <a:schemeClr val="dk1"/>
                </a:solidFill>
                <a:latin typeface="Bitter SemiBold"/>
                <a:ea typeface="Bitter SemiBold"/>
                <a:cs typeface="Bitter SemiBold"/>
                <a:sym typeface="Bitter SemiBold"/>
              </a:rPr>
              <a:t> </a:t>
            </a:r>
            <a:r>
              <a:rPr lang="en" sz="4600" b="1" u="sng" dirty="0">
                <a:solidFill>
                  <a:schemeClr val="dk1"/>
                </a:solidFill>
                <a:latin typeface="Bitter"/>
                <a:ea typeface="Bitter"/>
                <a:cs typeface="Bitter"/>
                <a:sym typeface="Bitter"/>
              </a:rPr>
              <a:t>Acknowledgements</a:t>
            </a:r>
            <a:endParaRPr sz="3100" dirty="0">
              <a:solidFill>
                <a:schemeClr val="dk1"/>
              </a:solidFill>
              <a:latin typeface="Bitter SemiBold"/>
              <a:ea typeface="Bitter SemiBold"/>
              <a:cs typeface="Bitter SemiBold"/>
              <a:sym typeface="Bitter SemiBold"/>
            </a:endParaRPr>
          </a:p>
          <a:p>
            <a:pPr marL="0" lvl="0" indent="0" algn="just" rtl="0">
              <a:spcBef>
                <a:spcPts val="0"/>
              </a:spcBef>
              <a:spcAft>
                <a:spcPts val="0"/>
              </a:spcAft>
              <a:buNone/>
            </a:pPr>
            <a:r>
              <a:rPr lang="en-US" sz="2800" dirty="0">
                <a:solidFill>
                  <a:schemeClr val="dk1"/>
                </a:solidFill>
                <a:latin typeface="Bitter SemiBold"/>
                <a:ea typeface="Bitter SemiBold"/>
                <a:cs typeface="Bitter SemiBold"/>
                <a:sym typeface="Bitter SemiBold"/>
              </a:rPr>
              <a:t>We would like to express our gratitude towards our mentors Mr. Robert Bolen and Mrs. Megan Murray and Dr. Cristina Fernandez-Marco at the DNA Learning Center in Cold Spring Harbor for providing us with the resources needed to conduct this experiment.</a:t>
            </a:r>
          </a:p>
          <a:p>
            <a:pPr marL="0" lvl="0" indent="0" algn="l" rtl="0">
              <a:spcBef>
                <a:spcPts val="0"/>
              </a:spcBef>
              <a:spcAft>
                <a:spcPts val="0"/>
              </a:spcAft>
              <a:buNone/>
            </a:pPr>
            <a:endParaRPr sz="3000" dirty="0">
              <a:solidFill>
                <a:schemeClr val="dk1"/>
              </a:solidFill>
              <a:latin typeface="Bitter SemiBold"/>
              <a:ea typeface="Bitter SemiBold"/>
              <a:cs typeface="Bitter SemiBold"/>
              <a:sym typeface="Bitter SemiBold"/>
            </a:endParaRPr>
          </a:p>
          <a:p>
            <a:pPr marL="0" lvl="0" indent="0" algn="l" rtl="0">
              <a:spcBef>
                <a:spcPts val="0"/>
              </a:spcBef>
              <a:spcAft>
                <a:spcPts val="0"/>
              </a:spcAft>
              <a:buNone/>
            </a:pPr>
            <a:endParaRPr sz="4600" dirty="0">
              <a:solidFill>
                <a:schemeClr val="dk1"/>
              </a:solidFill>
              <a:latin typeface="Bitter SemiBold"/>
              <a:ea typeface="Bitter SemiBold"/>
              <a:cs typeface="Bitter SemiBold"/>
              <a:sym typeface="Bitter SemiBold"/>
            </a:endParaRPr>
          </a:p>
        </p:txBody>
      </p:sp>
      <p:pic>
        <p:nvPicPr>
          <p:cNvPr id="64" name="Google Shape;64;p13"/>
          <p:cNvPicPr preferRelativeResize="0"/>
          <p:nvPr/>
        </p:nvPicPr>
        <p:blipFill rotWithShape="1">
          <a:blip r:embed="rId8">
            <a:alphaModFix/>
          </a:blip>
          <a:srcRect l="3090" t="14467" r="2123" b="14474"/>
          <a:stretch/>
        </p:blipFill>
        <p:spPr>
          <a:xfrm>
            <a:off x="24241415" y="716424"/>
            <a:ext cx="4402667" cy="1571625"/>
          </a:xfrm>
          <a:prstGeom prst="rect">
            <a:avLst/>
          </a:prstGeom>
          <a:noFill/>
          <a:ln>
            <a:noFill/>
          </a:ln>
        </p:spPr>
      </p:pic>
      <p:sp>
        <p:nvSpPr>
          <p:cNvPr id="66" name="Google Shape;66;p13"/>
          <p:cNvSpPr txBox="1"/>
          <p:nvPr/>
        </p:nvSpPr>
        <p:spPr>
          <a:xfrm>
            <a:off x="22971976" y="2687799"/>
            <a:ext cx="9735197" cy="5382000"/>
          </a:xfrm>
          <a:prstGeom prst="rect">
            <a:avLst/>
          </a:prstGeom>
          <a:noFill/>
          <a:ln>
            <a:noFill/>
          </a:ln>
        </p:spPr>
        <p:txBody>
          <a:bodyPr spcFirstLastPara="1" wrap="square" lIns="349450" tIns="349450" rIns="349450" bIns="349450" anchor="t" anchorCtr="0">
            <a:noAutofit/>
          </a:bodyPr>
          <a:lstStyle/>
          <a:p>
            <a:pPr marL="0" lvl="0" indent="0" algn="ctr" rtl="0">
              <a:spcBef>
                <a:spcPts val="0"/>
              </a:spcBef>
              <a:spcAft>
                <a:spcPts val="0"/>
              </a:spcAft>
              <a:buClr>
                <a:schemeClr val="dk1"/>
              </a:buClr>
              <a:buSzPts val="4200"/>
              <a:buFont typeface="Arial"/>
              <a:buNone/>
            </a:pPr>
            <a:r>
              <a:rPr lang="en" sz="4600" b="1" u="sng" dirty="0">
                <a:solidFill>
                  <a:schemeClr val="dk1"/>
                </a:solidFill>
                <a:latin typeface="Bitter SemiBold"/>
                <a:ea typeface="Bitter SemiBold"/>
                <a:cs typeface="Bitter SemiBold"/>
                <a:sym typeface="Bitter SemiBold"/>
              </a:rPr>
              <a:t>Discussion</a:t>
            </a:r>
          </a:p>
          <a:p>
            <a:pPr marL="0" lvl="0" indent="0" algn="just" rtl="0">
              <a:spcBef>
                <a:spcPts val="0"/>
              </a:spcBef>
              <a:spcAft>
                <a:spcPts val="0"/>
              </a:spcAft>
              <a:buClr>
                <a:schemeClr val="dk1"/>
              </a:buClr>
              <a:buSzPts val="4200"/>
              <a:buFont typeface="Arial"/>
              <a:buNone/>
            </a:pPr>
            <a:r>
              <a:rPr lang="en" sz="2800" dirty="0">
                <a:solidFill>
                  <a:schemeClr val="dk1"/>
                </a:solidFill>
                <a:latin typeface="Bitter SemiBold"/>
                <a:ea typeface="Bitter SemiBold"/>
                <a:cs typeface="Bitter SemiBold"/>
                <a:sym typeface="Bitter SemiBold"/>
              </a:rPr>
              <a:t>The samples that were successfully identified were 2 snails, one leech, and one spider.  The spider we found was endemic to New Zealand. It was called A Dolomedes Minor. It is a aquatic spider that is nocturnal.  Its prey consists of locusts, other spiders, dobsonfly larvae, earthworms, bees and other small insects.  But the dolomedes minor will also eat deceases animals.  The two snails that were identified are very similar. They have the same genus (helisoma) with their niche being eating algae and other decaying organisms this helps control the overpopulation of algae and recycles energy back into the ecosystem.</a:t>
            </a:r>
            <a:endParaRPr sz="2800" dirty="0">
              <a:solidFill>
                <a:schemeClr val="dk1"/>
              </a:solidFill>
              <a:latin typeface="Bitter SemiBold"/>
              <a:ea typeface="Bitter SemiBold"/>
              <a:cs typeface="Bitter SemiBold"/>
              <a:sym typeface="Bitter SemiBold"/>
            </a:endParaRPr>
          </a:p>
          <a:p>
            <a:pPr marL="0" lvl="0" indent="0" algn="l" rtl="0">
              <a:spcBef>
                <a:spcPts val="0"/>
              </a:spcBef>
              <a:spcAft>
                <a:spcPts val="0"/>
              </a:spcAft>
              <a:buNone/>
            </a:pPr>
            <a:endParaRPr sz="3100" dirty="0">
              <a:solidFill>
                <a:schemeClr val="dk1"/>
              </a:solidFill>
              <a:latin typeface="Bitter SemiBold"/>
              <a:ea typeface="Bitter SemiBold"/>
              <a:cs typeface="Bitter SemiBold"/>
              <a:sym typeface="Bitter SemiBold"/>
            </a:endParaRPr>
          </a:p>
          <a:p>
            <a:pPr marL="0" lvl="0" indent="0" algn="l" rtl="0">
              <a:spcBef>
                <a:spcPts val="0"/>
              </a:spcBef>
              <a:spcAft>
                <a:spcPts val="0"/>
              </a:spcAft>
              <a:buNone/>
            </a:pPr>
            <a:endParaRPr sz="3100" dirty="0">
              <a:solidFill>
                <a:schemeClr val="dk1"/>
              </a:solidFill>
              <a:latin typeface="Bitter SemiBold"/>
              <a:ea typeface="Bitter SemiBold"/>
              <a:cs typeface="Bitter SemiBold"/>
              <a:sym typeface="Bitter SemiBold"/>
            </a:endParaRPr>
          </a:p>
        </p:txBody>
      </p:sp>
      <p:sp>
        <p:nvSpPr>
          <p:cNvPr id="67" name="Google Shape;67;p13"/>
          <p:cNvSpPr txBox="1"/>
          <p:nvPr/>
        </p:nvSpPr>
        <p:spPr>
          <a:xfrm>
            <a:off x="250759" y="2729707"/>
            <a:ext cx="9321098" cy="6163495"/>
          </a:xfrm>
          <a:prstGeom prst="rect">
            <a:avLst/>
          </a:prstGeom>
          <a:noFill/>
          <a:ln>
            <a:noFill/>
          </a:ln>
        </p:spPr>
        <p:txBody>
          <a:bodyPr spcFirstLastPara="1" wrap="square" lIns="349450" tIns="349450" rIns="349450" bIns="349450" anchor="t" anchorCtr="0">
            <a:noAutofit/>
          </a:bodyPr>
          <a:lstStyle/>
          <a:p>
            <a:pPr marL="0" lvl="0" indent="0" algn="ctr" rtl="0">
              <a:spcBef>
                <a:spcPts val="0"/>
              </a:spcBef>
              <a:spcAft>
                <a:spcPts val="0"/>
              </a:spcAft>
              <a:buNone/>
            </a:pPr>
            <a:r>
              <a:rPr lang="en" sz="4000" b="1" u="sng" dirty="0">
                <a:solidFill>
                  <a:schemeClr val="dk1"/>
                </a:solidFill>
                <a:latin typeface="Bitter" panose="020B0604020202020204" charset="0"/>
              </a:rPr>
              <a:t>Abstract</a:t>
            </a:r>
            <a:endParaRPr lang="en-US" sz="4600" b="1" u="sng" dirty="0">
              <a:solidFill>
                <a:schemeClr val="dk1"/>
              </a:solidFill>
              <a:latin typeface="Bitter" panose="020B0604020202020204" charset="0"/>
            </a:endParaRPr>
          </a:p>
          <a:p>
            <a:pPr marL="0" lvl="0" indent="0" algn="just" rtl="0">
              <a:spcBef>
                <a:spcPts val="0"/>
              </a:spcBef>
              <a:spcAft>
                <a:spcPts val="0"/>
              </a:spcAft>
              <a:buNone/>
            </a:pPr>
            <a:r>
              <a:rPr lang="en" sz="2800" dirty="0">
                <a:solidFill>
                  <a:schemeClr val="dk1"/>
                </a:solidFill>
                <a:latin typeface="Bitter" panose="020B0604020202020204" charset="0"/>
                <a:ea typeface="Bitter SemiBold"/>
                <a:cs typeface="Bitter SemiBold"/>
                <a:sym typeface="Bitter SemiBold"/>
              </a:rPr>
              <a:t>DNA Barcoding is used to identify a novel species using a specific DNA sequence. We were able to collect a variety of different species as shown using many different tools such as seining nets and smaller hand-held nets. Our results allowed us to identify all of our samples that are as shown and even helped us identify a species of spider that was native to New Zealand and has never been identified in New York. These sequences have helped us to gain a better perspective on biodiversity in this section of the Peconic River Estuary.</a:t>
            </a:r>
            <a:endParaRPr sz="2800" dirty="0">
              <a:solidFill>
                <a:schemeClr val="dk1"/>
              </a:solidFill>
              <a:latin typeface="Bitter" panose="020B0604020202020204" charset="0"/>
              <a:ea typeface="Bitter SemiBold"/>
              <a:cs typeface="Bitter SemiBold"/>
              <a:sym typeface="Bitter SemiBold"/>
            </a:endParaRPr>
          </a:p>
          <a:p>
            <a:pPr marL="0" lvl="0" indent="0" algn="l" rtl="0">
              <a:spcBef>
                <a:spcPts val="0"/>
              </a:spcBef>
              <a:spcAft>
                <a:spcPts val="0"/>
              </a:spcAft>
              <a:buClr>
                <a:schemeClr val="dk1"/>
              </a:buClr>
              <a:buSzPts val="1100"/>
              <a:buFont typeface="Arial"/>
              <a:buNone/>
            </a:pPr>
            <a:endParaRPr sz="2800" dirty="0">
              <a:solidFill>
                <a:schemeClr val="dk1"/>
              </a:solidFill>
            </a:endParaRPr>
          </a:p>
          <a:p>
            <a:pPr marL="0" lvl="0" indent="0" algn="l" rtl="0">
              <a:spcBef>
                <a:spcPts val="0"/>
              </a:spcBef>
              <a:spcAft>
                <a:spcPts val="0"/>
              </a:spcAft>
              <a:buNone/>
            </a:pPr>
            <a:endParaRPr sz="2800" dirty="0">
              <a:solidFill>
                <a:schemeClr val="dk1"/>
              </a:solidFill>
            </a:endParaRPr>
          </a:p>
          <a:p>
            <a:pPr marL="0" lvl="0" indent="0" algn="l" rtl="0">
              <a:spcBef>
                <a:spcPts val="0"/>
              </a:spcBef>
              <a:spcAft>
                <a:spcPts val="0"/>
              </a:spcAft>
              <a:buNone/>
            </a:pPr>
            <a:endParaRPr sz="4600" b="1" u="sng" dirty="0">
              <a:solidFill>
                <a:schemeClr val="dk1"/>
              </a:solidFill>
            </a:endParaRPr>
          </a:p>
        </p:txBody>
      </p:sp>
      <p:pic>
        <p:nvPicPr>
          <p:cNvPr id="68" name="Google Shape;68;p13"/>
          <p:cNvPicPr preferRelativeResize="0"/>
          <p:nvPr/>
        </p:nvPicPr>
        <p:blipFill>
          <a:blip r:embed="rId9">
            <a:alphaModFix/>
          </a:blip>
          <a:stretch>
            <a:fillRect/>
          </a:stretch>
        </p:blipFill>
        <p:spPr>
          <a:xfrm>
            <a:off x="14744667" y="17289803"/>
            <a:ext cx="2880300" cy="1924500"/>
          </a:xfrm>
          <a:prstGeom prst="round2DiagRect">
            <a:avLst>
              <a:gd name="adj1" fmla="val 16667"/>
              <a:gd name="adj2" fmla="val 0"/>
            </a:avLst>
          </a:prstGeom>
          <a:noFill/>
          <a:ln>
            <a:noFill/>
          </a:ln>
        </p:spPr>
      </p:pic>
      <p:pic>
        <p:nvPicPr>
          <p:cNvPr id="69" name="Google Shape;69;p13"/>
          <p:cNvPicPr preferRelativeResize="0"/>
          <p:nvPr/>
        </p:nvPicPr>
        <p:blipFill>
          <a:blip r:embed="rId10">
            <a:alphaModFix/>
          </a:blip>
          <a:stretch>
            <a:fillRect/>
          </a:stretch>
        </p:blipFill>
        <p:spPr>
          <a:xfrm>
            <a:off x="17948663" y="17177962"/>
            <a:ext cx="2344200" cy="2083655"/>
          </a:xfrm>
          <a:prstGeom prst="round2SameRect">
            <a:avLst>
              <a:gd name="adj1" fmla="val 16667"/>
              <a:gd name="adj2" fmla="val 0"/>
            </a:avLst>
          </a:prstGeom>
          <a:noFill/>
          <a:ln>
            <a:noFill/>
          </a:ln>
        </p:spPr>
      </p:pic>
      <p:pic>
        <p:nvPicPr>
          <p:cNvPr id="70" name="Google Shape;70;p13"/>
          <p:cNvPicPr preferRelativeResize="0"/>
          <p:nvPr/>
        </p:nvPicPr>
        <p:blipFill rotWithShape="1">
          <a:blip r:embed="rId11">
            <a:alphaModFix/>
          </a:blip>
          <a:srcRect l="-1533" t="-6659" r="74345" b="-5448"/>
          <a:stretch/>
        </p:blipFill>
        <p:spPr>
          <a:xfrm>
            <a:off x="9417029" y="2184201"/>
            <a:ext cx="1509277" cy="1442931"/>
          </a:xfrm>
          <a:prstGeom prst="rect">
            <a:avLst/>
          </a:prstGeom>
          <a:noFill/>
          <a:ln>
            <a:noFill/>
          </a:ln>
        </p:spPr>
      </p:pic>
      <p:pic>
        <p:nvPicPr>
          <p:cNvPr id="71" name="Google Shape;71;p13"/>
          <p:cNvPicPr preferRelativeResize="0"/>
          <p:nvPr/>
        </p:nvPicPr>
        <p:blipFill rotWithShape="1">
          <a:blip r:embed="rId12">
            <a:alphaModFix/>
          </a:blip>
          <a:srcRect l="15587" t="19982" r="68857" b="51892"/>
          <a:stretch/>
        </p:blipFill>
        <p:spPr>
          <a:xfrm>
            <a:off x="5714498" y="324344"/>
            <a:ext cx="1605732" cy="2170208"/>
          </a:xfrm>
          <a:prstGeom prst="roundRect">
            <a:avLst>
              <a:gd name="adj" fmla="val 16667"/>
            </a:avLst>
          </a:prstGeom>
          <a:noFill/>
          <a:ln>
            <a:noFill/>
          </a:ln>
        </p:spPr>
      </p:pic>
      <p:pic>
        <p:nvPicPr>
          <p:cNvPr id="73" name="Google Shape;73;p13"/>
          <p:cNvPicPr preferRelativeResize="0"/>
          <p:nvPr/>
        </p:nvPicPr>
        <p:blipFill>
          <a:blip r:embed="rId13">
            <a:alphaModFix/>
          </a:blip>
          <a:stretch>
            <a:fillRect/>
          </a:stretch>
        </p:blipFill>
        <p:spPr>
          <a:xfrm>
            <a:off x="28855027" y="746029"/>
            <a:ext cx="3523958" cy="1649793"/>
          </a:xfrm>
          <a:prstGeom prst="rect">
            <a:avLst/>
          </a:prstGeom>
          <a:noFill/>
          <a:ln>
            <a:noFill/>
          </a:ln>
        </p:spPr>
      </p:pic>
      <p:sp>
        <p:nvSpPr>
          <p:cNvPr id="74" name="Google Shape;74;p13"/>
          <p:cNvSpPr txBox="1"/>
          <p:nvPr/>
        </p:nvSpPr>
        <p:spPr>
          <a:xfrm>
            <a:off x="9969725" y="9379413"/>
            <a:ext cx="107082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200">
              <a:solidFill>
                <a:schemeClr val="dk2"/>
              </a:solidFill>
            </a:endParaRPr>
          </a:p>
        </p:txBody>
      </p:sp>
      <p:sp>
        <p:nvSpPr>
          <p:cNvPr id="75" name="Google Shape;75;p13"/>
          <p:cNvSpPr txBox="1"/>
          <p:nvPr/>
        </p:nvSpPr>
        <p:spPr>
          <a:xfrm>
            <a:off x="10225631" y="9349389"/>
            <a:ext cx="12168380" cy="11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chemeClr val="dk1"/>
                </a:solidFill>
                <a:latin typeface="Bitter SemiBold"/>
                <a:ea typeface="Bitter SemiBold"/>
                <a:cs typeface="Bitter SemiBold"/>
                <a:sym typeface="Bitter SemiBold"/>
              </a:rPr>
              <a:t>The chart above illustrates the percentages of matching  DNA from the species found compared to the known species in the Peconic.</a:t>
            </a:r>
            <a:endParaRPr sz="2800" dirty="0">
              <a:solidFill>
                <a:schemeClr val="dk1"/>
              </a:solidFill>
              <a:latin typeface="Bitter SemiBold"/>
              <a:ea typeface="Bitter SemiBold"/>
              <a:cs typeface="Bitter SemiBold"/>
              <a:sym typeface="Bitter SemiBold"/>
            </a:endParaRPr>
          </a:p>
        </p:txBody>
      </p:sp>
      <p:sp>
        <p:nvSpPr>
          <p:cNvPr id="76" name="Google Shape;76;p13"/>
          <p:cNvSpPr txBox="1"/>
          <p:nvPr/>
        </p:nvSpPr>
        <p:spPr>
          <a:xfrm>
            <a:off x="10012540" y="15933032"/>
            <a:ext cx="12704259" cy="168433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chemeClr val="dk1"/>
                </a:solidFill>
                <a:latin typeface="Bitter SemiBold"/>
                <a:ea typeface="Bitter SemiBold"/>
                <a:cs typeface="Bitter SemiBold"/>
                <a:sym typeface="Bitter SemiBold"/>
              </a:rPr>
              <a:t>The barcode chart above image shows all of our species from  our blast hits and their relationships between them.</a:t>
            </a:r>
            <a:endParaRPr sz="2800" dirty="0">
              <a:solidFill>
                <a:schemeClr val="dk1"/>
              </a:solidFill>
              <a:latin typeface="Bitter SemiBold"/>
              <a:ea typeface="Bitter SemiBold"/>
              <a:cs typeface="Bitter SemiBold"/>
              <a:sym typeface="Bitter SemiBold"/>
            </a:endParaRPr>
          </a:p>
        </p:txBody>
      </p:sp>
      <p:sp>
        <p:nvSpPr>
          <p:cNvPr id="77" name="Google Shape;77;p13"/>
          <p:cNvSpPr txBox="1"/>
          <p:nvPr/>
        </p:nvSpPr>
        <p:spPr>
          <a:xfrm>
            <a:off x="9900245" y="20890295"/>
            <a:ext cx="130080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Bitter SemiBold"/>
                <a:ea typeface="Bitter SemiBold"/>
                <a:cs typeface="Bitter SemiBold"/>
                <a:sym typeface="Bitter SemiBold"/>
              </a:rPr>
              <a:t>The above  images depict  all of the closest species to the BLAST hits acquired</a:t>
            </a:r>
            <a:endParaRPr sz="2800" dirty="0">
              <a:solidFill>
                <a:schemeClr val="dk1"/>
              </a:solidFill>
              <a:latin typeface="Bitter SemiBold"/>
              <a:ea typeface="Bitter SemiBold"/>
              <a:cs typeface="Bitter SemiBold"/>
              <a:sym typeface="Bitter SemiBold"/>
            </a:endParaRPr>
          </a:p>
        </p:txBody>
      </p:sp>
      <p:pic>
        <p:nvPicPr>
          <p:cNvPr id="1030" name="Picture 6" descr="Cold Spring Harbor Laboratory DNA Learning Center | Mommy Poppins - Things  To Do in Long Island with Kids">
            <a:extLst>
              <a:ext uri="{FF2B5EF4-FFF2-40B4-BE49-F238E27FC236}">
                <a16:creationId xmlns:a16="http://schemas.microsoft.com/office/drawing/2014/main" id="{8D563432-C34A-A874-2CCB-F377C3B7A8F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2067" y="387230"/>
            <a:ext cx="3795080" cy="210802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63;p13">
            <a:extLst>
              <a:ext uri="{FF2B5EF4-FFF2-40B4-BE49-F238E27FC236}">
                <a16:creationId xmlns:a16="http://schemas.microsoft.com/office/drawing/2014/main" id="{5BFBF5FF-1D99-CBFC-BFF1-ECF155E3838A}"/>
              </a:ext>
            </a:extLst>
          </p:cNvPr>
          <p:cNvSpPr txBox="1"/>
          <p:nvPr/>
        </p:nvSpPr>
        <p:spPr>
          <a:xfrm>
            <a:off x="23047787" y="11941910"/>
            <a:ext cx="9845429" cy="8662112"/>
          </a:xfrm>
          <a:prstGeom prst="rect">
            <a:avLst/>
          </a:prstGeom>
          <a:noFill/>
          <a:ln>
            <a:noFill/>
          </a:ln>
        </p:spPr>
        <p:txBody>
          <a:bodyPr spcFirstLastPara="1" wrap="square" lIns="349450" tIns="349450" rIns="349450" bIns="349450" anchor="t" anchorCtr="0">
            <a:noAutofit/>
          </a:bodyPr>
          <a:lstStyle/>
          <a:p>
            <a:pPr marL="0" lvl="0" indent="0" algn="ctr" rtl="0">
              <a:spcBef>
                <a:spcPts val="0"/>
              </a:spcBef>
              <a:spcAft>
                <a:spcPts val="0"/>
              </a:spcAft>
              <a:buNone/>
            </a:pPr>
            <a:r>
              <a:rPr lang="en" sz="4600" u="sng" dirty="0">
                <a:solidFill>
                  <a:schemeClr val="dk1"/>
                </a:solidFill>
                <a:latin typeface="Bitter" panose="020B0604020202020204" charset="0"/>
                <a:ea typeface="Bitter SemiBold"/>
                <a:cs typeface="Bitter SemiBold"/>
                <a:sym typeface="Bitter SemiBold"/>
              </a:rPr>
              <a:t> </a:t>
            </a:r>
            <a:r>
              <a:rPr lang="en" sz="4600" b="1" u="sng" dirty="0">
                <a:solidFill>
                  <a:schemeClr val="dk1"/>
                </a:solidFill>
                <a:latin typeface="Bitter" panose="020B0604020202020204" charset="0"/>
                <a:ea typeface="Bitter"/>
                <a:cs typeface="Bitter"/>
                <a:sym typeface="Bitter"/>
              </a:rPr>
              <a:t>References</a:t>
            </a:r>
          </a:p>
          <a:p>
            <a:pPr indent="-457200" rtl="0">
              <a:spcBef>
                <a:spcPts val="0"/>
              </a:spcBef>
              <a:spcAft>
                <a:spcPts val="0"/>
              </a:spcAft>
              <a:buFont typeface="+mj-lt"/>
              <a:buAutoNum type="arabicPeriod"/>
            </a:pPr>
            <a:r>
              <a:rPr lang="en-US" sz="2800" b="0" i="0" u="none" strike="noStrike" dirty="0">
                <a:solidFill>
                  <a:srgbClr val="000000"/>
                </a:solidFill>
                <a:effectLst/>
                <a:latin typeface="Bitter" panose="020B0604020202020204" charset="0"/>
              </a:rPr>
              <a:t>“A “Summer of Discontent” in Long Island Waters |   </a:t>
            </a:r>
          </a:p>
          <a:p>
            <a:pPr rtl="0">
              <a:spcBef>
                <a:spcPts val="0"/>
              </a:spcBef>
              <a:spcAft>
                <a:spcPts val="0"/>
              </a:spcAft>
            </a:pPr>
            <a:r>
              <a:rPr lang="en-US" sz="2800" b="0" i="0" u="none" strike="noStrike" dirty="0">
                <a:solidFill>
                  <a:srgbClr val="000000"/>
                </a:solidFill>
                <a:effectLst/>
                <a:latin typeface="Bitter" panose="020B0604020202020204" charset="0"/>
              </a:rPr>
              <a:t>       the Peconic Bathtub.” </a:t>
            </a:r>
            <a:r>
              <a:rPr lang="en-US" sz="2800" b="0" i="1" u="none" strike="noStrike" dirty="0">
                <a:solidFill>
                  <a:srgbClr val="000000"/>
                </a:solidFill>
                <a:effectLst/>
                <a:latin typeface="Bitter" panose="020B0604020202020204" charset="0"/>
              </a:rPr>
              <a:t>The Peconic Bathtub | on the </a:t>
            </a:r>
          </a:p>
          <a:p>
            <a:pPr rtl="0">
              <a:spcBef>
                <a:spcPts val="0"/>
              </a:spcBef>
              <a:spcAft>
                <a:spcPts val="0"/>
              </a:spcAft>
            </a:pPr>
            <a:r>
              <a:rPr lang="en-US" sz="2800" i="1" dirty="0">
                <a:latin typeface="Bitter" panose="020B0604020202020204" charset="0"/>
              </a:rPr>
              <a:t>       </a:t>
            </a:r>
            <a:r>
              <a:rPr lang="en-US" sz="2800" b="0" i="1" u="none" strike="noStrike" dirty="0">
                <a:solidFill>
                  <a:srgbClr val="000000"/>
                </a:solidFill>
                <a:effectLst/>
                <a:latin typeface="Bitter" panose="020B0604020202020204" charset="0"/>
              </a:rPr>
              <a:t>Water, between the Forks</a:t>
            </a:r>
            <a:r>
              <a:rPr lang="en-US" sz="2800" b="0" i="0" u="none" strike="noStrike" dirty="0">
                <a:solidFill>
                  <a:srgbClr val="000000"/>
                </a:solidFill>
                <a:effectLst/>
                <a:latin typeface="Bitter" panose="020B0604020202020204" charset="0"/>
              </a:rPr>
              <a:t>, 15 Oct. 2022, </a:t>
            </a:r>
          </a:p>
          <a:p>
            <a:pPr rtl="0">
              <a:spcBef>
                <a:spcPts val="0"/>
              </a:spcBef>
              <a:spcAft>
                <a:spcPts val="0"/>
              </a:spcAft>
            </a:pPr>
            <a:r>
              <a:rPr lang="en-US" sz="2800" dirty="0">
                <a:latin typeface="Bitter" panose="020B0604020202020204" charset="0"/>
              </a:rPr>
              <a:t>       </a:t>
            </a:r>
            <a:r>
              <a:rPr lang="en-US" sz="2800" b="0" i="0" u="none" strike="noStrike" dirty="0">
                <a:solidFill>
                  <a:srgbClr val="000000"/>
                </a:solidFill>
                <a:effectLst/>
                <a:latin typeface="Bitter" panose="020B0604020202020204" charset="0"/>
              </a:rPr>
              <a:t>www.peconicbathtub.com/a-summer-of-</a:t>
            </a:r>
          </a:p>
          <a:p>
            <a:pPr rtl="0">
              <a:spcBef>
                <a:spcPts val="0"/>
              </a:spcBef>
              <a:spcAft>
                <a:spcPts val="0"/>
              </a:spcAft>
            </a:pPr>
            <a:r>
              <a:rPr lang="en-US" sz="2800" dirty="0">
                <a:latin typeface="Bitter" panose="020B0604020202020204" charset="0"/>
              </a:rPr>
              <a:t>      </a:t>
            </a:r>
            <a:r>
              <a:rPr lang="en-US" sz="2800" b="0" i="0" u="none" strike="noStrike" dirty="0">
                <a:solidFill>
                  <a:srgbClr val="000000"/>
                </a:solidFill>
                <a:effectLst/>
                <a:latin typeface="Bitter" panose="020B0604020202020204" charset="0"/>
              </a:rPr>
              <a:t>discontent-in-long-island-waters/.</a:t>
            </a:r>
            <a:endParaRPr lang="en-US" sz="2800" b="0" dirty="0">
              <a:effectLst/>
              <a:latin typeface="Bitter" panose="020B0604020202020204" charset="0"/>
            </a:endParaRPr>
          </a:p>
          <a:p>
            <a:pPr marL="514350" indent="-514350" rtl="0">
              <a:spcBef>
                <a:spcPts val="0"/>
              </a:spcBef>
              <a:spcAft>
                <a:spcPts val="0"/>
              </a:spcAft>
              <a:buAutoNum type="arabicPeriod" startAt="2"/>
            </a:pPr>
            <a:r>
              <a:rPr lang="en-US" sz="2800" b="0" i="1" u="none" strike="noStrike" dirty="0">
                <a:solidFill>
                  <a:srgbClr val="000000"/>
                </a:solidFill>
                <a:effectLst/>
                <a:latin typeface="Bitter" panose="020B0604020202020204" charset="0"/>
              </a:rPr>
              <a:t>Blue Water Task Force Water Quality Monitoring </a:t>
            </a:r>
            <a:r>
              <a:rPr lang="en-US" sz="2800" i="1" dirty="0">
                <a:latin typeface="Bitter" panose="020B0604020202020204" charset="0"/>
              </a:rPr>
              <a:t> </a:t>
            </a:r>
            <a:r>
              <a:rPr lang="en-US" sz="2800" b="0" i="1" u="none" strike="noStrike" dirty="0">
                <a:solidFill>
                  <a:srgbClr val="000000"/>
                </a:solidFill>
                <a:effectLst/>
                <a:latin typeface="Bitter" panose="020B0604020202020204" charset="0"/>
              </a:rPr>
              <a:t>Program – Peconic </a:t>
            </a:r>
            <a:r>
              <a:rPr lang="en-US" sz="2800" b="0" i="1" u="none" strike="noStrike" dirty="0" err="1">
                <a:solidFill>
                  <a:srgbClr val="000000"/>
                </a:solidFill>
                <a:effectLst/>
                <a:latin typeface="Bitter" panose="020B0604020202020204" charset="0"/>
              </a:rPr>
              <a:t>Baykeeper</a:t>
            </a:r>
            <a:r>
              <a:rPr lang="en-US" sz="2800" b="0" i="0" u="none" strike="noStrike" dirty="0">
                <a:solidFill>
                  <a:srgbClr val="000000"/>
                </a:solidFill>
                <a:effectLst/>
                <a:latin typeface="Bitter" panose="020B0604020202020204" charset="0"/>
              </a:rPr>
              <a:t>. peconicbaykeeper.org/programs/blue-water-task-force/.</a:t>
            </a:r>
            <a:endParaRPr lang="en-US" sz="2800" b="0" dirty="0">
              <a:effectLst/>
              <a:latin typeface="Bitter" panose="020B0604020202020204" charset="0"/>
            </a:endParaRPr>
          </a:p>
          <a:p>
            <a:pPr rtl="0">
              <a:spcBef>
                <a:spcPts val="0"/>
              </a:spcBef>
              <a:spcAft>
                <a:spcPts val="0"/>
              </a:spcAft>
            </a:pPr>
            <a:r>
              <a:rPr lang="en-US" sz="2800" b="0" i="0" u="none" strike="noStrike" dirty="0">
                <a:solidFill>
                  <a:srgbClr val="000000"/>
                </a:solidFill>
                <a:effectLst/>
                <a:latin typeface="Bitter" panose="020B0604020202020204" charset="0"/>
              </a:rPr>
              <a:t>3.  “Peconic Estuary Partnership – Protecting &amp;  </a:t>
            </a:r>
          </a:p>
          <a:p>
            <a:pPr rtl="0">
              <a:spcBef>
                <a:spcPts val="0"/>
              </a:spcBef>
              <a:spcAft>
                <a:spcPts val="0"/>
              </a:spcAft>
            </a:pPr>
            <a:r>
              <a:rPr lang="en-US" sz="2800" dirty="0">
                <a:latin typeface="Bitter" panose="020B0604020202020204" charset="0"/>
              </a:rPr>
              <a:t>       </a:t>
            </a:r>
            <a:r>
              <a:rPr lang="en-US" sz="2800" b="0" i="0" u="none" strike="noStrike" dirty="0">
                <a:solidFill>
                  <a:srgbClr val="000000"/>
                </a:solidFill>
                <a:effectLst/>
                <a:latin typeface="Bitter" panose="020B0604020202020204" charset="0"/>
              </a:rPr>
              <a:t>Restoring Long Island’s Peconic Bays.” </a:t>
            </a:r>
          </a:p>
          <a:p>
            <a:pPr rtl="0">
              <a:spcBef>
                <a:spcPts val="0"/>
              </a:spcBef>
              <a:spcAft>
                <a:spcPts val="0"/>
              </a:spcAft>
            </a:pPr>
            <a:r>
              <a:rPr lang="en-US" sz="2800" dirty="0">
                <a:latin typeface="Bitter" panose="020B0604020202020204" charset="0"/>
              </a:rPr>
              <a:t>      </a:t>
            </a:r>
            <a:r>
              <a:rPr lang="en-US" sz="2800" b="0" i="0" u="none" strike="noStrike" dirty="0">
                <a:solidFill>
                  <a:srgbClr val="000000"/>
                </a:solidFill>
                <a:effectLst/>
                <a:latin typeface="Bitter" panose="020B0604020202020204" charset="0"/>
              </a:rPr>
              <a:t>w</a:t>
            </a:r>
            <a:r>
              <a:rPr lang="en-US" sz="2800" b="0" i="1" u="none" strike="noStrike" dirty="0">
                <a:solidFill>
                  <a:srgbClr val="000000"/>
                </a:solidFill>
                <a:effectLst/>
                <a:latin typeface="Bitter" panose="020B0604020202020204" charset="0"/>
              </a:rPr>
              <a:t>ww.peconicestuary.org</a:t>
            </a:r>
            <a:r>
              <a:rPr lang="en-US" sz="2800" b="0" i="0" u="none" strike="noStrike" dirty="0">
                <a:solidFill>
                  <a:srgbClr val="000000"/>
                </a:solidFill>
                <a:effectLst/>
                <a:latin typeface="Bitter" panose="020B0604020202020204" charset="0"/>
              </a:rPr>
              <a:t>, www.peconicestuary.org/.</a:t>
            </a:r>
            <a:endParaRPr lang="en-US" sz="2800" b="0" dirty="0">
              <a:effectLst/>
              <a:latin typeface="Bitter" panose="020B0604020202020204" charset="0"/>
            </a:endParaRPr>
          </a:p>
          <a:p>
            <a:pPr rtl="0">
              <a:spcBef>
                <a:spcPts val="0"/>
              </a:spcBef>
              <a:spcAft>
                <a:spcPts val="0"/>
              </a:spcAft>
            </a:pPr>
            <a:r>
              <a:rPr lang="en-US" sz="2800" b="0" i="0" u="none" strike="noStrike" dirty="0">
                <a:solidFill>
                  <a:srgbClr val="000000"/>
                </a:solidFill>
                <a:effectLst/>
                <a:latin typeface="Bitter" panose="020B0604020202020204" charset="0"/>
              </a:rPr>
              <a:t>4.  “Peconic Estuary Program.”     </a:t>
            </a:r>
          </a:p>
          <a:p>
            <a:pPr rtl="0">
              <a:spcBef>
                <a:spcPts val="0"/>
              </a:spcBef>
              <a:spcAft>
                <a:spcPts val="0"/>
              </a:spcAft>
            </a:pPr>
            <a:r>
              <a:rPr lang="en-US" sz="2800" b="0" i="0" u="none" strike="noStrike" dirty="0">
                <a:solidFill>
                  <a:srgbClr val="000000"/>
                </a:solidFill>
                <a:effectLst/>
                <a:latin typeface="Bitter" panose="020B0604020202020204" charset="0"/>
              </a:rPr>
              <a:t>       www.suffolkcountyny.gov/Departments/Health-</a:t>
            </a:r>
          </a:p>
          <a:p>
            <a:pPr rtl="0">
              <a:spcBef>
                <a:spcPts val="0"/>
              </a:spcBef>
              <a:spcAft>
                <a:spcPts val="0"/>
              </a:spcAft>
            </a:pPr>
            <a:r>
              <a:rPr lang="en-US" sz="2800" dirty="0">
                <a:latin typeface="Bitter" panose="020B0604020202020204" charset="0"/>
              </a:rPr>
              <a:t>        </a:t>
            </a:r>
            <a:r>
              <a:rPr lang="en-US" sz="2800" b="0" i="0" u="none" strike="noStrike" dirty="0">
                <a:solidFill>
                  <a:srgbClr val="000000"/>
                </a:solidFill>
                <a:effectLst/>
                <a:latin typeface="Bitter" panose="020B0604020202020204" charset="0"/>
              </a:rPr>
              <a:t>Services/Environmental-Quality/Ecology/Peconic-</a:t>
            </a:r>
          </a:p>
          <a:p>
            <a:pPr rtl="0">
              <a:spcBef>
                <a:spcPts val="0"/>
              </a:spcBef>
              <a:spcAft>
                <a:spcPts val="0"/>
              </a:spcAft>
            </a:pPr>
            <a:r>
              <a:rPr lang="en-US" sz="2800" dirty="0">
                <a:latin typeface="Bitter" panose="020B0604020202020204" charset="0"/>
              </a:rPr>
              <a:t>        </a:t>
            </a:r>
            <a:r>
              <a:rPr lang="en-US" sz="2800" b="0" i="0" u="none" strike="noStrike" dirty="0">
                <a:solidFill>
                  <a:srgbClr val="000000"/>
                </a:solidFill>
                <a:effectLst/>
                <a:latin typeface="Bitter" panose="020B0604020202020204" charset="0"/>
              </a:rPr>
              <a:t>Estuary-Program. Accessed 30 Apr. 2024.</a:t>
            </a:r>
            <a:endParaRPr lang="en-US" sz="2800" b="0" dirty="0">
              <a:effectLst/>
              <a:latin typeface="Bitter" panose="020B0604020202020204" charset="0"/>
            </a:endParaRPr>
          </a:p>
          <a:p>
            <a:pPr marL="514350" indent="-514350" rtl="0">
              <a:spcBef>
                <a:spcPts val="0"/>
              </a:spcBef>
              <a:spcAft>
                <a:spcPts val="0"/>
              </a:spcAft>
              <a:buAutoNum type="arabicPeriod" startAt="5"/>
            </a:pPr>
            <a:r>
              <a:rPr lang="en-US" sz="2800" b="0" i="0" u="none" strike="noStrike" dirty="0">
                <a:solidFill>
                  <a:srgbClr val="000000"/>
                </a:solidFill>
                <a:effectLst/>
                <a:latin typeface="Bitter" panose="020B0604020202020204" charset="0"/>
              </a:rPr>
              <a:t>“Peconic Estuary Water Quality Report – Peconic </a:t>
            </a:r>
          </a:p>
          <a:p>
            <a:pPr rtl="0">
              <a:spcBef>
                <a:spcPts val="0"/>
              </a:spcBef>
              <a:spcAft>
                <a:spcPts val="0"/>
              </a:spcAft>
            </a:pPr>
            <a:r>
              <a:rPr lang="en-US" sz="2800" b="0" i="0" u="none" strike="noStrike" dirty="0">
                <a:solidFill>
                  <a:srgbClr val="000000"/>
                </a:solidFill>
                <a:effectLst/>
                <a:latin typeface="Bitter" panose="020B0604020202020204" charset="0"/>
              </a:rPr>
              <a:t>         Estuary Partnership.” </a:t>
            </a:r>
            <a:r>
              <a:rPr lang="en-US" sz="2800" b="0" i="1" u="none" strike="noStrike" dirty="0">
                <a:solidFill>
                  <a:srgbClr val="000000"/>
                </a:solidFill>
                <a:effectLst/>
                <a:latin typeface="Bitter" panose="020B0604020202020204" charset="0"/>
              </a:rPr>
              <a:t>Www.peconicestuary.org</a:t>
            </a:r>
            <a:r>
              <a:rPr lang="en-US" sz="2800" b="0" i="0" u="none" strike="noStrike" dirty="0">
                <a:solidFill>
                  <a:srgbClr val="000000"/>
                </a:solidFill>
                <a:effectLst/>
                <a:latin typeface="Bitter" panose="020B0604020202020204" charset="0"/>
              </a:rPr>
              <a:t>, </a:t>
            </a:r>
          </a:p>
          <a:p>
            <a:pPr rtl="0">
              <a:spcBef>
                <a:spcPts val="0"/>
              </a:spcBef>
              <a:spcAft>
                <a:spcPts val="0"/>
              </a:spcAft>
            </a:pPr>
            <a:r>
              <a:rPr lang="en-US" sz="2800" dirty="0">
                <a:latin typeface="Bitter" panose="020B0604020202020204" charset="0"/>
              </a:rPr>
              <a:t>         </a:t>
            </a:r>
            <a:r>
              <a:rPr lang="en-US" sz="2800" b="0" i="0" u="none" strike="noStrike" dirty="0">
                <a:solidFill>
                  <a:srgbClr val="000000"/>
                </a:solidFill>
                <a:effectLst/>
                <a:latin typeface="Bitter" panose="020B0604020202020204" charset="0"/>
              </a:rPr>
              <a:t>www.peconicestuary.org/peconic-estuary-water-</a:t>
            </a:r>
          </a:p>
          <a:p>
            <a:pPr rtl="0">
              <a:spcBef>
                <a:spcPts val="0"/>
              </a:spcBef>
              <a:spcAft>
                <a:spcPts val="0"/>
              </a:spcAft>
            </a:pPr>
            <a:r>
              <a:rPr lang="en-US" sz="2800" dirty="0">
                <a:latin typeface="Bitter" panose="020B0604020202020204" charset="0"/>
              </a:rPr>
              <a:t>         </a:t>
            </a:r>
            <a:r>
              <a:rPr lang="en-US" sz="2800" b="0" i="0" u="none" strike="noStrike" dirty="0">
                <a:solidFill>
                  <a:srgbClr val="000000"/>
                </a:solidFill>
                <a:effectLst/>
                <a:latin typeface="Bitter" panose="020B0604020202020204" charset="0"/>
              </a:rPr>
              <a:t>quality-report/.</a:t>
            </a:r>
            <a:endParaRPr lang="en-US" sz="2800" b="0" dirty="0">
              <a:effectLst/>
              <a:latin typeface="Bitter" panose="020B0604020202020204" charset="0"/>
            </a:endParaRPr>
          </a:p>
          <a:p>
            <a:pPr marL="0" lvl="0" indent="0" algn="l" rtl="0">
              <a:spcBef>
                <a:spcPts val="0"/>
              </a:spcBef>
              <a:spcAft>
                <a:spcPts val="0"/>
              </a:spcAft>
              <a:buNone/>
            </a:pPr>
            <a:endParaRPr sz="3000" dirty="0">
              <a:solidFill>
                <a:schemeClr val="dk1"/>
              </a:solidFill>
              <a:latin typeface="Bitter" panose="020B0604020202020204" charset="0"/>
              <a:ea typeface="Bitter SemiBold"/>
              <a:cs typeface="Bitter SemiBold"/>
              <a:sym typeface="Bitter SemiBold"/>
            </a:endParaRPr>
          </a:p>
          <a:p>
            <a:pPr marL="0" lvl="0" indent="0" algn="l" rtl="0">
              <a:spcBef>
                <a:spcPts val="0"/>
              </a:spcBef>
              <a:spcAft>
                <a:spcPts val="0"/>
              </a:spcAft>
              <a:buNone/>
            </a:pPr>
            <a:endParaRPr sz="4600" dirty="0">
              <a:solidFill>
                <a:schemeClr val="dk1"/>
              </a:solidFill>
              <a:latin typeface="Bitter" panose="020B0604020202020204" charset="0"/>
              <a:ea typeface="Bitter SemiBold"/>
              <a:cs typeface="Bitter SemiBold"/>
              <a:sym typeface="Bitter SemiBold"/>
            </a:endParaRPr>
          </a:p>
        </p:txBody>
      </p:sp>
      <p:sp>
        <p:nvSpPr>
          <p:cNvPr id="27" name="TextBox 26">
            <a:extLst>
              <a:ext uri="{FF2B5EF4-FFF2-40B4-BE49-F238E27FC236}">
                <a16:creationId xmlns:a16="http://schemas.microsoft.com/office/drawing/2014/main" id="{E7FFCBBA-7843-481E-8B20-645052D29F68}"/>
              </a:ext>
            </a:extLst>
          </p:cNvPr>
          <p:cNvSpPr txBox="1"/>
          <p:nvPr/>
        </p:nvSpPr>
        <p:spPr>
          <a:xfrm>
            <a:off x="9641619" y="19346272"/>
            <a:ext cx="2442413" cy="1530034"/>
          </a:xfrm>
          <a:prstGeom prst="rect">
            <a:avLst/>
          </a:prstGeom>
          <a:noFill/>
        </p:spPr>
        <p:txBody>
          <a:bodyPr wrap="square">
            <a:spAutoFit/>
          </a:bodyPr>
          <a:lstStyle/>
          <a:p>
            <a:pPr rtl="0">
              <a:lnSpc>
                <a:spcPct val="150000"/>
              </a:lnSpc>
              <a:spcBef>
                <a:spcPts val="0"/>
              </a:spcBef>
              <a:spcAft>
                <a:spcPts val="0"/>
              </a:spcAft>
            </a:pPr>
            <a:r>
              <a:rPr lang="en-US" sz="1600" b="1" i="0" u="none" strike="noStrike" dirty="0">
                <a:solidFill>
                  <a:srgbClr val="000000"/>
                </a:solidFill>
                <a:effectLst/>
                <a:latin typeface="Bitter" panose="020B0604020202020204" charset="0"/>
              </a:rPr>
              <a:t>Sample #006, 010 ,012 </a:t>
            </a:r>
          </a:p>
          <a:p>
            <a:pPr rtl="0">
              <a:lnSpc>
                <a:spcPct val="150000"/>
              </a:lnSpc>
              <a:spcBef>
                <a:spcPts val="0"/>
              </a:spcBef>
              <a:spcAft>
                <a:spcPts val="0"/>
              </a:spcAft>
            </a:pPr>
            <a:r>
              <a:rPr lang="en-US" sz="1600" b="1" i="1" u="none" strike="noStrike" dirty="0" err="1">
                <a:solidFill>
                  <a:srgbClr val="000000"/>
                </a:solidFill>
                <a:effectLst/>
                <a:latin typeface="Bitter" panose="020B0604020202020204" charset="0"/>
              </a:rPr>
              <a:t>Planorbella</a:t>
            </a:r>
            <a:r>
              <a:rPr lang="en-US" sz="1600" b="1" i="1" u="none" strike="noStrike" dirty="0">
                <a:solidFill>
                  <a:srgbClr val="000000"/>
                </a:solidFill>
                <a:effectLst/>
                <a:latin typeface="Bitter" panose="020B0604020202020204" charset="0"/>
              </a:rPr>
              <a:t> </a:t>
            </a:r>
            <a:r>
              <a:rPr lang="en-US" sz="1600" b="1" i="1" dirty="0">
                <a:latin typeface="Bitter" panose="020B0604020202020204" charset="0"/>
              </a:rPr>
              <a:t>a</a:t>
            </a:r>
            <a:r>
              <a:rPr lang="en-US" sz="1600" b="1" i="1" u="none" strike="noStrike" dirty="0">
                <a:solidFill>
                  <a:srgbClr val="000000"/>
                </a:solidFill>
                <a:effectLst/>
                <a:latin typeface="Bitter" panose="020B0604020202020204" charset="0"/>
              </a:rPr>
              <a:t>nceps </a:t>
            </a:r>
            <a:endParaRPr lang="en-US" sz="1600" b="1" i="1" dirty="0">
              <a:latin typeface="Bitter" panose="020B0604020202020204" charset="0"/>
            </a:endParaRPr>
          </a:p>
          <a:p>
            <a:pPr rtl="0">
              <a:lnSpc>
                <a:spcPct val="150000"/>
              </a:lnSpc>
              <a:spcBef>
                <a:spcPts val="0"/>
              </a:spcBef>
              <a:spcAft>
                <a:spcPts val="0"/>
              </a:spcAft>
            </a:pPr>
            <a:r>
              <a:rPr lang="en-US" sz="1600" b="1" i="0" u="none" strike="noStrike" dirty="0">
                <a:solidFill>
                  <a:srgbClr val="000000"/>
                </a:solidFill>
                <a:effectLst/>
                <a:latin typeface="Bitter" panose="020B0604020202020204" charset="0"/>
              </a:rPr>
              <a:t>two-ridge rams-horn snails</a:t>
            </a:r>
            <a:endParaRPr lang="en-US" sz="1600" b="0" dirty="0">
              <a:effectLst/>
            </a:endParaRPr>
          </a:p>
        </p:txBody>
      </p:sp>
      <p:sp>
        <p:nvSpPr>
          <p:cNvPr id="29" name="TextBox 28">
            <a:extLst>
              <a:ext uri="{FF2B5EF4-FFF2-40B4-BE49-F238E27FC236}">
                <a16:creationId xmlns:a16="http://schemas.microsoft.com/office/drawing/2014/main" id="{39DAD198-729B-4EE8-88E3-3E6920FA665B}"/>
              </a:ext>
            </a:extLst>
          </p:cNvPr>
          <p:cNvSpPr txBox="1"/>
          <p:nvPr/>
        </p:nvSpPr>
        <p:spPr>
          <a:xfrm>
            <a:off x="12310307" y="19430911"/>
            <a:ext cx="2306209" cy="2176045"/>
          </a:xfrm>
          <a:prstGeom prst="rect">
            <a:avLst/>
          </a:prstGeom>
          <a:noFill/>
        </p:spPr>
        <p:txBody>
          <a:bodyPr wrap="square">
            <a:spAutoFit/>
          </a:bodyPr>
          <a:lstStyle/>
          <a:p>
            <a:pPr rtl="0">
              <a:lnSpc>
                <a:spcPct val="150000"/>
              </a:lnSpc>
              <a:spcBef>
                <a:spcPts val="0"/>
              </a:spcBef>
              <a:spcAft>
                <a:spcPts val="0"/>
              </a:spcAft>
            </a:pPr>
            <a:r>
              <a:rPr lang="en-US" sz="1600" b="1" i="0" u="none" strike="noStrike" dirty="0">
                <a:solidFill>
                  <a:srgbClr val="000000"/>
                </a:solidFill>
                <a:effectLst/>
                <a:latin typeface="Bitter" panose="020B0604020202020204" charset="0"/>
              </a:rPr>
              <a:t>Sample #001</a:t>
            </a:r>
          </a:p>
          <a:p>
            <a:pPr rtl="0">
              <a:lnSpc>
                <a:spcPct val="150000"/>
              </a:lnSpc>
              <a:spcBef>
                <a:spcPts val="0"/>
              </a:spcBef>
              <a:spcAft>
                <a:spcPts val="0"/>
              </a:spcAft>
            </a:pPr>
            <a:r>
              <a:rPr lang="en-US" sz="1600" b="1" i="0" u="none" strike="noStrike" dirty="0" err="1">
                <a:solidFill>
                  <a:srgbClr val="000000"/>
                </a:solidFill>
                <a:effectLst/>
                <a:latin typeface="Bitter" panose="020B0604020202020204" charset="0"/>
              </a:rPr>
              <a:t>Dolomedes</a:t>
            </a:r>
            <a:r>
              <a:rPr lang="en-US" sz="1600" b="1" i="0" u="none" strike="noStrike" dirty="0">
                <a:solidFill>
                  <a:srgbClr val="000000"/>
                </a:solidFill>
                <a:effectLst/>
                <a:latin typeface="Bitter" panose="020B0604020202020204" charset="0"/>
              </a:rPr>
              <a:t> </a:t>
            </a:r>
            <a:r>
              <a:rPr lang="en-US" sz="1600" b="1" dirty="0">
                <a:latin typeface="Bitter" panose="020B0604020202020204" charset="0"/>
              </a:rPr>
              <a:t>m</a:t>
            </a:r>
            <a:r>
              <a:rPr lang="en-US" sz="1600" b="1" i="0" u="none" strike="noStrike" dirty="0">
                <a:solidFill>
                  <a:srgbClr val="000000"/>
                </a:solidFill>
                <a:effectLst/>
                <a:latin typeface="Bitter" panose="020B0604020202020204" charset="0"/>
              </a:rPr>
              <a:t>inor Nursery Web spider</a:t>
            </a:r>
          </a:p>
          <a:p>
            <a:pPr rtl="0">
              <a:lnSpc>
                <a:spcPct val="150000"/>
              </a:lnSpc>
              <a:spcBef>
                <a:spcPts val="0"/>
              </a:spcBef>
              <a:spcAft>
                <a:spcPts val="0"/>
              </a:spcAft>
            </a:pPr>
            <a:r>
              <a:rPr lang="en-US" sz="1600" b="1" dirty="0">
                <a:solidFill>
                  <a:srgbClr val="FF0000"/>
                </a:solidFill>
                <a:latin typeface="Bitter" panose="020B0604020202020204" charset="0"/>
              </a:rPr>
              <a:t>NOT NATIVE</a:t>
            </a:r>
            <a:endParaRPr lang="en-US" sz="1600" b="0" dirty="0">
              <a:solidFill>
                <a:srgbClr val="FF0000"/>
              </a:solidFill>
              <a:effectLst/>
            </a:endParaRPr>
          </a:p>
          <a:p>
            <a:pPr>
              <a:lnSpc>
                <a:spcPct val="150000"/>
              </a:lnSpc>
            </a:pPr>
            <a:br>
              <a:rPr lang="en-US" dirty="0"/>
            </a:br>
            <a:endParaRPr lang="en-US" dirty="0"/>
          </a:p>
        </p:txBody>
      </p:sp>
      <p:sp>
        <p:nvSpPr>
          <p:cNvPr id="31" name="TextBox 30">
            <a:extLst>
              <a:ext uri="{FF2B5EF4-FFF2-40B4-BE49-F238E27FC236}">
                <a16:creationId xmlns:a16="http://schemas.microsoft.com/office/drawing/2014/main" id="{9D10DB10-F5D7-409F-8552-D102680D2A25}"/>
              </a:ext>
            </a:extLst>
          </p:cNvPr>
          <p:cNvSpPr txBox="1"/>
          <p:nvPr/>
        </p:nvSpPr>
        <p:spPr>
          <a:xfrm>
            <a:off x="14922798" y="19346272"/>
            <a:ext cx="2880300" cy="1806713"/>
          </a:xfrm>
          <a:prstGeom prst="rect">
            <a:avLst/>
          </a:prstGeom>
          <a:noFill/>
        </p:spPr>
        <p:txBody>
          <a:bodyPr wrap="square">
            <a:spAutoFit/>
          </a:bodyPr>
          <a:lstStyle/>
          <a:p>
            <a:pPr rtl="0">
              <a:lnSpc>
                <a:spcPct val="150000"/>
              </a:lnSpc>
              <a:spcBef>
                <a:spcPts val="0"/>
              </a:spcBef>
              <a:spcAft>
                <a:spcPts val="0"/>
              </a:spcAft>
            </a:pPr>
            <a:r>
              <a:rPr lang="en-US" sz="1600" b="1" i="0" u="none" strike="noStrike" dirty="0">
                <a:solidFill>
                  <a:srgbClr val="000000"/>
                </a:solidFill>
                <a:effectLst/>
                <a:latin typeface="Bitter" panose="020B0604020202020204" charset="0"/>
              </a:rPr>
              <a:t>Sample #013 </a:t>
            </a:r>
          </a:p>
          <a:p>
            <a:pPr rtl="0">
              <a:lnSpc>
                <a:spcPct val="150000"/>
              </a:lnSpc>
              <a:spcBef>
                <a:spcPts val="0"/>
              </a:spcBef>
              <a:spcAft>
                <a:spcPts val="0"/>
              </a:spcAft>
            </a:pPr>
            <a:r>
              <a:rPr lang="en-US" sz="1600" b="1" i="0" u="none" strike="noStrike" dirty="0">
                <a:solidFill>
                  <a:srgbClr val="000000"/>
                </a:solidFill>
                <a:effectLst/>
                <a:latin typeface="Bitter" panose="020B0604020202020204" charset="0"/>
              </a:rPr>
              <a:t>Odonata genus</a:t>
            </a:r>
          </a:p>
          <a:p>
            <a:pPr rtl="0">
              <a:lnSpc>
                <a:spcPct val="150000"/>
              </a:lnSpc>
              <a:spcBef>
                <a:spcPts val="0"/>
              </a:spcBef>
              <a:spcAft>
                <a:spcPts val="0"/>
              </a:spcAft>
            </a:pPr>
            <a:r>
              <a:rPr lang="en-US" sz="1600" b="1" i="0" u="none" strike="noStrike" dirty="0">
                <a:solidFill>
                  <a:srgbClr val="000000"/>
                </a:solidFill>
                <a:effectLst/>
                <a:latin typeface="Bitter" panose="020B0604020202020204" charset="0"/>
              </a:rPr>
              <a:t>Dragonfly</a:t>
            </a:r>
            <a:endParaRPr lang="en-US" sz="1600" b="0" dirty="0">
              <a:effectLst/>
            </a:endParaRPr>
          </a:p>
          <a:p>
            <a:pPr>
              <a:lnSpc>
                <a:spcPct val="150000"/>
              </a:lnSpc>
            </a:pPr>
            <a:br>
              <a:rPr lang="en-US" dirty="0"/>
            </a:br>
            <a:endParaRPr lang="en-US" dirty="0"/>
          </a:p>
        </p:txBody>
      </p:sp>
      <p:sp>
        <p:nvSpPr>
          <p:cNvPr id="33" name="TextBox 32">
            <a:extLst>
              <a:ext uri="{FF2B5EF4-FFF2-40B4-BE49-F238E27FC236}">
                <a16:creationId xmlns:a16="http://schemas.microsoft.com/office/drawing/2014/main" id="{138A0770-219F-48AE-9D1E-74A9F2275C3E}"/>
              </a:ext>
            </a:extLst>
          </p:cNvPr>
          <p:cNvSpPr txBox="1"/>
          <p:nvPr/>
        </p:nvSpPr>
        <p:spPr>
          <a:xfrm>
            <a:off x="20604474" y="19430911"/>
            <a:ext cx="2344200" cy="1160702"/>
          </a:xfrm>
          <a:prstGeom prst="rect">
            <a:avLst/>
          </a:prstGeom>
          <a:noFill/>
        </p:spPr>
        <p:txBody>
          <a:bodyPr wrap="square">
            <a:spAutoFit/>
          </a:bodyPr>
          <a:lstStyle/>
          <a:p>
            <a:pPr rtl="0">
              <a:lnSpc>
                <a:spcPct val="150000"/>
              </a:lnSpc>
              <a:spcBef>
                <a:spcPts val="0"/>
              </a:spcBef>
              <a:spcAft>
                <a:spcPts val="0"/>
              </a:spcAft>
            </a:pPr>
            <a:r>
              <a:rPr lang="en-US" sz="1600" b="1" i="0" u="none" strike="noStrike" dirty="0">
                <a:solidFill>
                  <a:srgbClr val="000000"/>
                </a:solidFill>
                <a:effectLst/>
                <a:latin typeface="Bitter" panose="020B0604020202020204" charset="0"/>
              </a:rPr>
              <a:t>Sample #011 </a:t>
            </a:r>
          </a:p>
          <a:p>
            <a:pPr rtl="0">
              <a:lnSpc>
                <a:spcPct val="150000"/>
              </a:lnSpc>
              <a:spcBef>
                <a:spcPts val="0"/>
              </a:spcBef>
              <a:spcAft>
                <a:spcPts val="0"/>
              </a:spcAft>
            </a:pPr>
            <a:r>
              <a:rPr lang="en-US" sz="1600" b="1" i="1" u="none" strike="noStrike" dirty="0" err="1">
                <a:solidFill>
                  <a:srgbClr val="000000"/>
                </a:solidFill>
                <a:effectLst/>
                <a:latin typeface="Bitter" panose="020B0604020202020204" charset="0"/>
              </a:rPr>
              <a:t>Hirudo</a:t>
            </a:r>
            <a:r>
              <a:rPr lang="en-US" sz="1600" b="1" i="1" u="none" strike="noStrike" dirty="0">
                <a:solidFill>
                  <a:srgbClr val="000000"/>
                </a:solidFill>
                <a:effectLst/>
                <a:latin typeface="Bitter" panose="020B0604020202020204" charset="0"/>
              </a:rPr>
              <a:t> </a:t>
            </a:r>
            <a:r>
              <a:rPr lang="en-US" sz="1600" b="1" i="1" dirty="0" err="1">
                <a:latin typeface="Bitter" panose="020B0604020202020204" charset="0"/>
              </a:rPr>
              <a:t>m</a:t>
            </a:r>
            <a:r>
              <a:rPr lang="en-US" sz="1600" b="1" i="1" u="none" strike="noStrike" dirty="0" err="1">
                <a:solidFill>
                  <a:srgbClr val="000000"/>
                </a:solidFill>
                <a:effectLst/>
                <a:latin typeface="Bitter" panose="020B0604020202020204" charset="0"/>
              </a:rPr>
              <a:t>edicinalis</a:t>
            </a:r>
            <a:endParaRPr lang="en-US" sz="1600" b="1" i="1" u="none" strike="noStrike" dirty="0">
              <a:solidFill>
                <a:srgbClr val="000000"/>
              </a:solidFill>
              <a:effectLst/>
              <a:latin typeface="Bitter" panose="020B0604020202020204" charset="0"/>
            </a:endParaRPr>
          </a:p>
          <a:p>
            <a:pPr rtl="0">
              <a:lnSpc>
                <a:spcPct val="150000"/>
              </a:lnSpc>
              <a:spcBef>
                <a:spcPts val="0"/>
              </a:spcBef>
              <a:spcAft>
                <a:spcPts val="0"/>
              </a:spcAft>
            </a:pPr>
            <a:r>
              <a:rPr lang="en-US" sz="1600" b="1" i="0" u="none" strike="noStrike" dirty="0">
                <a:solidFill>
                  <a:srgbClr val="000000"/>
                </a:solidFill>
                <a:effectLst/>
                <a:latin typeface="Bitter" panose="020B0604020202020204" charset="0"/>
              </a:rPr>
              <a:t> Medicinal leech</a:t>
            </a:r>
            <a:endParaRPr lang="en-US" sz="1600" b="0" dirty="0">
              <a:effectLst/>
            </a:endParaRPr>
          </a:p>
        </p:txBody>
      </p:sp>
      <p:sp>
        <p:nvSpPr>
          <p:cNvPr id="35" name="TextBox 34">
            <a:extLst>
              <a:ext uri="{FF2B5EF4-FFF2-40B4-BE49-F238E27FC236}">
                <a16:creationId xmlns:a16="http://schemas.microsoft.com/office/drawing/2014/main" id="{AE4EA72B-EE97-46F5-845D-F6FD90DE9142}"/>
              </a:ext>
            </a:extLst>
          </p:cNvPr>
          <p:cNvSpPr txBox="1"/>
          <p:nvPr/>
        </p:nvSpPr>
        <p:spPr>
          <a:xfrm>
            <a:off x="17928729" y="19430911"/>
            <a:ext cx="2224094" cy="1160702"/>
          </a:xfrm>
          <a:prstGeom prst="rect">
            <a:avLst/>
          </a:prstGeom>
          <a:noFill/>
        </p:spPr>
        <p:txBody>
          <a:bodyPr wrap="square">
            <a:spAutoFit/>
          </a:bodyPr>
          <a:lstStyle/>
          <a:p>
            <a:pPr rtl="0">
              <a:lnSpc>
                <a:spcPct val="150000"/>
              </a:lnSpc>
              <a:spcBef>
                <a:spcPts val="0"/>
              </a:spcBef>
              <a:spcAft>
                <a:spcPts val="0"/>
              </a:spcAft>
            </a:pPr>
            <a:r>
              <a:rPr lang="en-US" sz="1600" b="1" i="0" u="none" strike="noStrike" dirty="0">
                <a:solidFill>
                  <a:srgbClr val="000000"/>
                </a:solidFill>
                <a:effectLst/>
                <a:latin typeface="Bitter" panose="020B0604020202020204" charset="0"/>
              </a:rPr>
              <a:t>Sample #009 </a:t>
            </a:r>
            <a:endParaRPr lang="en-US" sz="1600" b="0" dirty="0">
              <a:effectLst/>
            </a:endParaRPr>
          </a:p>
          <a:p>
            <a:pPr rtl="0">
              <a:lnSpc>
                <a:spcPct val="150000"/>
              </a:lnSpc>
              <a:spcBef>
                <a:spcPts val="0"/>
              </a:spcBef>
              <a:spcAft>
                <a:spcPts val="0"/>
              </a:spcAft>
            </a:pPr>
            <a:r>
              <a:rPr lang="en-US" sz="1600" b="1" i="0" u="none" strike="noStrike" dirty="0" err="1">
                <a:solidFill>
                  <a:srgbClr val="000000"/>
                </a:solidFill>
                <a:effectLst/>
                <a:latin typeface="Bitter" panose="020B0604020202020204" charset="0"/>
              </a:rPr>
              <a:t>Naucoridae</a:t>
            </a:r>
            <a:r>
              <a:rPr lang="en-US" sz="1600" b="1" i="0" u="none" strike="noStrike" dirty="0">
                <a:solidFill>
                  <a:srgbClr val="000000"/>
                </a:solidFill>
                <a:effectLst/>
                <a:latin typeface="Bitter" panose="020B0604020202020204" charset="0"/>
              </a:rPr>
              <a:t>  genus</a:t>
            </a:r>
          </a:p>
          <a:p>
            <a:pPr rtl="0">
              <a:lnSpc>
                <a:spcPct val="150000"/>
              </a:lnSpc>
              <a:spcBef>
                <a:spcPts val="0"/>
              </a:spcBef>
              <a:spcAft>
                <a:spcPts val="0"/>
              </a:spcAft>
            </a:pPr>
            <a:r>
              <a:rPr lang="en-US" sz="1600" b="1" i="0" u="none" strike="noStrike" dirty="0">
                <a:solidFill>
                  <a:srgbClr val="000000"/>
                </a:solidFill>
                <a:effectLst/>
                <a:latin typeface="Bitter" panose="020B0604020202020204" charset="0"/>
              </a:rPr>
              <a:t>Water Beetle</a:t>
            </a:r>
            <a:endParaRPr lang="en-US" sz="1600" b="0" dirty="0">
              <a:effectLs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774</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Bitter</vt:lpstr>
      <vt:lpstr>Wingdings</vt:lpstr>
      <vt:lpstr>Bitter SemiBold</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Bolen, Robert - ESM - High School</cp:lastModifiedBy>
  <cp:revision>8</cp:revision>
  <dcterms:modified xsi:type="dcterms:W3CDTF">2024-05-08T11:16:37Z</dcterms:modified>
</cp:coreProperties>
</file>