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4">
          <p15:clr>
            <a:srgbClr val="747775"/>
          </p15:clr>
        </p15:guide>
        <p15:guide id="2" pos="15552">
          <p15:clr>
            <a:srgbClr val="747775"/>
          </p15:clr>
        </p15:guide>
        <p15:guide id="3" orient="horz"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42" y="-3714"/>
      </p:cViewPr>
      <p:guideLst>
        <p:guide pos="5184"/>
        <p:guide pos="15552"/>
        <p:guide orient="horz"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6"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Google Shape;11;p2"/>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Google Shape;12;p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Google Shape;15;p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4" name="Google Shape;24;p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Google Shape;27;p6"/>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normAutofit/>
          </a:bodyPr>
          <a:lstStyle>
            <a:lvl1pPr marL="457200" lvl="0" indent="-520700">
              <a:spcBef>
                <a:spcPts val="0"/>
              </a:spcBef>
              <a:spcAft>
                <a:spcPts val="0"/>
              </a:spcAft>
              <a:buSzPts val="4600"/>
              <a:buChar char="●"/>
              <a:defRPr sz="46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31" name="Google Shape;31;p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Google Shape;34;p8"/>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Google Shape;38;p9"/>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40" name="Google Shape;40;p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normAutofit/>
          </a:bodyPr>
          <a:lstStyle>
            <a:lvl1pPr marL="457200" lvl="0" indent="-228600">
              <a:lnSpc>
                <a:spcPct val="100000"/>
              </a:lnSpc>
              <a:spcBef>
                <a:spcPts val="0"/>
              </a:spcBef>
              <a:spcAft>
                <a:spcPts val="0"/>
              </a:spcAft>
              <a:buSzPts val="6900"/>
              <a:buNone/>
              <a:defRPr/>
            </a:lvl1pPr>
          </a:lstStyle>
          <a:p>
            <a:endParaRPr/>
          </a:p>
        </p:txBody>
      </p:sp>
      <p:sp>
        <p:nvSpPr>
          <p:cNvPr id="43" name="Google Shape;43;p1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00" cy="83775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normAutofit/>
          </a:bodyPr>
          <a:lstStyle>
            <a:lvl1pPr marL="457200" lvl="0" indent="-666750" algn="ctr">
              <a:spcBef>
                <a:spcPts val="0"/>
              </a:spcBef>
              <a:spcAft>
                <a:spcPts val="0"/>
              </a:spcAft>
              <a:buSzPts val="6900"/>
              <a:buChar char="●"/>
              <a:defRPr/>
            </a:lvl1pPr>
            <a:lvl2pPr marL="914400" lvl="1" indent="-571500" algn="ctr">
              <a:spcBef>
                <a:spcPts val="0"/>
              </a:spcBef>
              <a:spcAft>
                <a:spcPts val="0"/>
              </a:spcAft>
              <a:buSzPts val="5400"/>
              <a:buChar char="○"/>
              <a:defRPr/>
            </a:lvl2pPr>
            <a:lvl3pPr marL="1371600" lvl="2" indent="-571500" algn="ctr">
              <a:spcBef>
                <a:spcPts val="0"/>
              </a:spcBef>
              <a:spcAft>
                <a:spcPts val="0"/>
              </a:spcAft>
              <a:buSzPts val="5400"/>
              <a:buChar char="■"/>
              <a:defRPr/>
            </a:lvl3pPr>
            <a:lvl4pPr marL="1828800" lvl="3" indent="-571500" algn="ctr">
              <a:spcBef>
                <a:spcPts val="0"/>
              </a:spcBef>
              <a:spcAft>
                <a:spcPts val="0"/>
              </a:spcAft>
              <a:buSzPts val="5400"/>
              <a:buChar char="●"/>
              <a:defRPr/>
            </a:lvl4pPr>
            <a:lvl5pPr marL="2286000" lvl="4" indent="-571500" algn="ctr">
              <a:spcBef>
                <a:spcPts val="0"/>
              </a:spcBef>
              <a:spcAft>
                <a:spcPts val="0"/>
              </a:spcAft>
              <a:buSzPts val="5400"/>
              <a:buChar char="○"/>
              <a:defRPr/>
            </a:lvl5pPr>
            <a:lvl6pPr marL="2743200" lvl="5" indent="-571500" algn="ctr">
              <a:spcBef>
                <a:spcPts val="0"/>
              </a:spcBef>
              <a:spcAft>
                <a:spcPts val="0"/>
              </a:spcAft>
              <a:buSzPts val="5400"/>
              <a:buChar char="■"/>
              <a:defRPr/>
            </a:lvl6pPr>
            <a:lvl7pPr marL="3200400" lvl="6" indent="-571500" algn="ctr">
              <a:spcBef>
                <a:spcPts val="0"/>
              </a:spcBef>
              <a:spcAft>
                <a:spcPts val="0"/>
              </a:spcAft>
              <a:buSzPts val="5400"/>
              <a:buChar char="●"/>
              <a:defRPr/>
            </a:lvl7pPr>
            <a:lvl8pPr marL="3657600" lvl="7" indent="-571500" algn="ctr">
              <a:spcBef>
                <a:spcPts val="0"/>
              </a:spcBef>
              <a:spcAft>
                <a:spcPts val="0"/>
              </a:spcAft>
              <a:buSzPts val="5400"/>
              <a:buChar char="○"/>
              <a:defRPr/>
            </a:lvl8pPr>
            <a:lvl9pPr marL="4114800" lvl="8" indent="-571500" algn="ctr">
              <a:spcBef>
                <a:spcPts val="0"/>
              </a:spcBef>
              <a:spcAft>
                <a:spcPts val="0"/>
              </a:spcAft>
              <a:buSzPts val="5400"/>
              <a:buChar char="■"/>
              <a:defRPr/>
            </a:lvl9pPr>
          </a:lstStyle>
          <a:p>
            <a:endParaRPr/>
          </a:p>
        </p:txBody>
      </p:sp>
      <p:sp>
        <p:nvSpPr>
          <p:cNvPr id="47" name="Google Shape;47;p1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Google Shape;7;p1"/>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normAutofit/>
          </a:bodyPr>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0"/>
              </a:spcBef>
              <a:spcAft>
                <a:spcPts val="0"/>
              </a:spcAft>
              <a:buClr>
                <a:schemeClr val="dk2"/>
              </a:buClr>
              <a:buSzPts val="5400"/>
              <a:buChar char="○"/>
              <a:defRPr sz="5400">
                <a:solidFill>
                  <a:schemeClr val="dk2"/>
                </a:solidFill>
              </a:defRPr>
            </a:lvl2pPr>
            <a:lvl3pPr marL="1371600" lvl="2" indent="-571500">
              <a:lnSpc>
                <a:spcPct val="115000"/>
              </a:lnSpc>
              <a:spcBef>
                <a:spcPts val="0"/>
              </a:spcBef>
              <a:spcAft>
                <a:spcPts val="0"/>
              </a:spcAft>
              <a:buClr>
                <a:schemeClr val="dk2"/>
              </a:buClr>
              <a:buSzPts val="5400"/>
              <a:buChar char="■"/>
              <a:defRPr sz="5400">
                <a:solidFill>
                  <a:schemeClr val="dk2"/>
                </a:solidFill>
              </a:defRPr>
            </a:lvl3pPr>
            <a:lvl4pPr marL="1828800" lvl="3" indent="-571500">
              <a:lnSpc>
                <a:spcPct val="115000"/>
              </a:lnSpc>
              <a:spcBef>
                <a:spcPts val="0"/>
              </a:spcBef>
              <a:spcAft>
                <a:spcPts val="0"/>
              </a:spcAft>
              <a:buClr>
                <a:schemeClr val="dk2"/>
              </a:buClr>
              <a:buSzPts val="5400"/>
              <a:buChar char="●"/>
              <a:defRPr sz="5400">
                <a:solidFill>
                  <a:schemeClr val="dk2"/>
                </a:solidFill>
              </a:defRPr>
            </a:lvl4pPr>
            <a:lvl5pPr marL="2286000" lvl="4" indent="-571500">
              <a:lnSpc>
                <a:spcPct val="115000"/>
              </a:lnSpc>
              <a:spcBef>
                <a:spcPts val="0"/>
              </a:spcBef>
              <a:spcAft>
                <a:spcPts val="0"/>
              </a:spcAft>
              <a:buClr>
                <a:schemeClr val="dk2"/>
              </a:buClr>
              <a:buSzPts val="5400"/>
              <a:buChar char="○"/>
              <a:defRPr sz="5400">
                <a:solidFill>
                  <a:schemeClr val="dk2"/>
                </a:solidFill>
              </a:defRPr>
            </a:lvl5pPr>
            <a:lvl6pPr marL="2743200" lvl="5" indent="-571500">
              <a:lnSpc>
                <a:spcPct val="115000"/>
              </a:lnSpc>
              <a:spcBef>
                <a:spcPts val="0"/>
              </a:spcBef>
              <a:spcAft>
                <a:spcPts val="0"/>
              </a:spcAft>
              <a:buClr>
                <a:schemeClr val="dk2"/>
              </a:buClr>
              <a:buSzPts val="5400"/>
              <a:buChar char="■"/>
              <a:defRPr sz="5400">
                <a:solidFill>
                  <a:schemeClr val="dk2"/>
                </a:solidFill>
              </a:defRPr>
            </a:lvl6pPr>
            <a:lvl7pPr marL="3200400" lvl="6" indent="-571500">
              <a:lnSpc>
                <a:spcPct val="115000"/>
              </a:lnSpc>
              <a:spcBef>
                <a:spcPts val="0"/>
              </a:spcBef>
              <a:spcAft>
                <a:spcPts val="0"/>
              </a:spcAft>
              <a:buClr>
                <a:schemeClr val="dk2"/>
              </a:buClr>
              <a:buSzPts val="5400"/>
              <a:buChar char="●"/>
              <a:defRPr sz="5400">
                <a:solidFill>
                  <a:schemeClr val="dk2"/>
                </a:solidFill>
              </a:defRPr>
            </a:lvl7pPr>
            <a:lvl8pPr marL="3657600" lvl="7" indent="-571500">
              <a:lnSpc>
                <a:spcPct val="115000"/>
              </a:lnSpc>
              <a:spcBef>
                <a:spcPts val="0"/>
              </a:spcBef>
              <a:spcAft>
                <a:spcPts val="0"/>
              </a:spcAft>
              <a:buClr>
                <a:schemeClr val="dk2"/>
              </a:buClr>
              <a:buSzPts val="5400"/>
              <a:buChar char="○"/>
              <a:defRPr sz="5400">
                <a:solidFill>
                  <a:schemeClr val="dk2"/>
                </a:solidFill>
              </a:defRPr>
            </a:lvl8pPr>
            <a:lvl9pPr marL="4114800" lvl="8" indent="-571500">
              <a:lnSpc>
                <a:spcPct val="115000"/>
              </a:lnSpc>
              <a:spcBef>
                <a:spcPts val="0"/>
              </a:spcBef>
              <a:spcAft>
                <a:spcPts val="0"/>
              </a:spcAft>
              <a:buClr>
                <a:schemeClr val="dk2"/>
              </a:buClr>
              <a:buSzPts val="5400"/>
              <a:buChar char="■"/>
              <a:defRPr sz="5400">
                <a:solidFill>
                  <a:schemeClr val="dk2"/>
                </a:solidFill>
              </a:defRPr>
            </a:lvl9pPr>
          </a:lstStyle>
          <a:p>
            <a:endParaRPr/>
          </a:p>
        </p:txBody>
      </p:sp>
      <p:sp>
        <p:nvSpPr>
          <p:cNvPr id="8" name="Google Shape;8;p1"/>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7416801" y="0"/>
            <a:ext cx="19583400" cy="4023000"/>
          </a:xfrm>
          <a:prstGeom prst="rect">
            <a:avLst/>
          </a:prstGeom>
          <a:ln w="28575" cap="flat" cmpd="sng">
            <a:noFill/>
            <a:prstDash val="solid"/>
            <a:round/>
            <a:headEnd type="none" w="sm" len="sm"/>
            <a:tailEnd type="none" w="sm" len="sm"/>
          </a:ln>
        </p:spPr>
        <p:txBody>
          <a:bodyPr spcFirstLastPara="1" wrap="square" lIns="349450" tIns="349450" rIns="349450" bIns="349450" anchor="t" anchorCtr="0">
            <a:noAutofit/>
          </a:bodyPr>
          <a:lstStyle/>
          <a:p>
            <a:pPr marL="0" lvl="0" indent="0" algn="ctr" rtl="0">
              <a:spcBef>
                <a:spcPts val="0"/>
              </a:spcBef>
              <a:spcAft>
                <a:spcPts val="0"/>
              </a:spcAft>
              <a:buSzPts val="3800"/>
              <a:buNone/>
            </a:pPr>
            <a:r>
              <a:rPr lang="en" sz="7200" b="1" dirty="0">
                <a:latin typeface="Calibri"/>
                <a:ea typeface="Calibri"/>
                <a:cs typeface="Calibri"/>
                <a:sym typeface="Calibri"/>
              </a:rPr>
              <a:t>Expedition: Aquatic Invertebrate DNA Barcoding</a:t>
            </a:r>
            <a:endParaRPr sz="7200" b="1" dirty="0">
              <a:latin typeface="Calibri"/>
              <a:ea typeface="Calibri"/>
              <a:cs typeface="Calibri"/>
              <a:sym typeface="Calibri"/>
            </a:endParaRPr>
          </a:p>
          <a:p>
            <a:pPr marL="0" lvl="0" indent="0" algn="ctr" rtl="0">
              <a:spcBef>
                <a:spcPts val="0"/>
              </a:spcBef>
              <a:spcAft>
                <a:spcPts val="0"/>
              </a:spcAft>
              <a:buSzPts val="3800"/>
              <a:buNone/>
            </a:pPr>
            <a:r>
              <a:rPr lang="en" sz="4200" b="1" dirty="0">
                <a:latin typeface="Calibri" panose="020F0502020204030204" pitchFamily="34" charset="0"/>
                <a:ea typeface="Calibri" panose="020F0502020204030204" pitchFamily="34" charset="0"/>
                <a:cs typeface="Calibri" panose="020F0502020204030204" pitchFamily="34" charset="0"/>
                <a:sym typeface="Times New Roman"/>
              </a:rPr>
              <a:t>Jack Cain &amp; Vincent Cafiso</a:t>
            </a:r>
            <a:br>
              <a:rPr lang="en" sz="4200" b="1" dirty="0">
                <a:latin typeface="Calibri" panose="020F0502020204030204" pitchFamily="34" charset="0"/>
                <a:ea typeface="Calibri" panose="020F0502020204030204" pitchFamily="34" charset="0"/>
                <a:cs typeface="Calibri" panose="020F0502020204030204" pitchFamily="34" charset="0"/>
                <a:sym typeface="Times New Roman"/>
              </a:rPr>
            </a:br>
            <a:r>
              <a:rPr lang="en" sz="4200" b="1" dirty="0">
                <a:latin typeface="Calibri" panose="020F0502020204030204" pitchFamily="34" charset="0"/>
                <a:ea typeface="Calibri" panose="020F0502020204030204" pitchFamily="34" charset="0"/>
                <a:cs typeface="Calibri" panose="020F0502020204030204" pitchFamily="34" charset="0"/>
                <a:sym typeface="Times New Roman"/>
              </a:rPr>
              <a:t>Eastport South Manor Junior-Senior High School</a:t>
            </a:r>
            <a:endParaRPr sz="4200" b="1" dirty="0">
              <a:latin typeface="Calibri" panose="020F0502020204030204" pitchFamily="34" charset="0"/>
              <a:ea typeface="Calibri" panose="020F0502020204030204" pitchFamily="34" charset="0"/>
              <a:cs typeface="Calibri" panose="020F0502020204030204" pitchFamily="34" charset="0"/>
              <a:sym typeface="Times New Roman"/>
            </a:endParaRPr>
          </a:p>
          <a:p>
            <a:pPr marL="0" lvl="0" indent="0" algn="ctr" rtl="0">
              <a:spcBef>
                <a:spcPts val="0"/>
              </a:spcBef>
              <a:spcAft>
                <a:spcPts val="0"/>
              </a:spcAft>
              <a:buSzPts val="3800"/>
              <a:buNone/>
            </a:pPr>
            <a:r>
              <a:rPr lang="en" sz="3600" b="1" dirty="0">
                <a:latin typeface="Calibri" panose="020F0502020204030204" pitchFamily="34" charset="0"/>
                <a:ea typeface="Calibri" panose="020F0502020204030204" pitchFamily="34" charset="0"/>
                <a:cs typeface="Calibri" panose="020F0502020204030204" pitchFamily="34" charset="0"/>
                <a:sym typeface="Times New Roman"/>
              </a:rPr>
              <a:t>Mentors : Mr. Robert Bolen &amp; Mrs. Megan Murray</a:t>
            </a:r>
            <a:endParaRPr sz="3600" b="1"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55" name="Google Shape;55;p13"/>
          <p:cNvSpPr txBox="1"/>
          <p:nvPr/>
        </p:nvSpPr>
        <p:spPr>
          <a:xfrm>
            <a:off x="95559" y="3067464"/>
            <a:ext cx="8940800" cy="6060900"/>
          </a:xfrm>
          <a:prstGeom prst="rect">
            <a:avLst/>
          </a:prstGeom>
          <a:noFill/>
          <a:ln w="28575" cap="flat" cmpd="sng">
            <a:noFill/>
            <a:prstDash val="solid"/>
            <a:round/>
            <a:headEnd type="none" w="sm" len="sm"/>
            <a:tailEnd type="none" w="sm" len="sm"/>
          </a:ln>
        </p:spPr>
        <p:txBody>
          <a:bodyPr spcFirstLastPara="1" wrap="square" lIns="349450" tIns="349450" rIns="349450" bIns="349450" anchor="t" anchorCtr="0">
            <a:noAutofit/>
          </a:bodyPr>
          <a:lstStyle/>
          <a:p>
            <a:pPr marL="0" lvl="0" indent="0" algn="ctr" rtl="0">
              <a:spcBef>
                <a:spcPts val="0"/>
              </a:spcBef>
              <a:spcAft>
                <a:spcPts val="0"/>
              </a:spcAft>
              <a:buNone/>
            </a:pPr>
            <a:r>
              <a:rPr lang="en" sz="4000" b="1" u="sng" dirty="0">
                <a:latin typeface="Calibri"/>
                <a:ea typeface="Calibri"/>
                <a:cs typeface="Calibri"/>
                <a:sym typeface="Calibri"/>
              </a:rPr>
              <a:t>ABSTRACT</a:t>
            </a:r>
            <a:endParaRPr sz="3600" dirty="0">
              <a:latin typeface="Calibri"/>
              <a:ea typeface="Calibri"/>
              <a:cs typeface="Calibri"/>
              <a:sym typeface="Calibri"/>
            </a:endParaRPr>
          </a:p>
          <a:p>
            <a:pPr marL="0" lvl="0" indent="0" algn="just" rtl="0">
              <a:spcBef>
                <a:spcPts val="0"/>
              </a:spcBef>
              <a:spcAft>
                <a:spcPts val="0"/>
              </a:spcAft>
              <a:buNone/>
            </a:pPr>
            <a:r>
              <a:rPr lang="en" sz="2800" dirty="0">
                <a:latin typeface="Calibri"/>
                <a:ea typeface="Calibri"/>
                <a:cs typeface="Calibri"/>
                <a:sym typeface="Calibri"/>
              </a:rPr>
              <a:t>The Peconic River Estuary is a crucial part of Long Island's water quality. Identifying invasive species can assist in monitoring water biodiversity. The goal of this investigation identify if any were invasive. The sequences retyurned had high bitscores which corresonded to high qualitty sequences.  We collected many dragonfly larvae and a few water bugs with one leech and two snails. Of 19 samples we received 8 back. With the data collected we identified native species which means the river is in good health. The dragonfly larvae will grow up and become predators in the river, maintaining mosquito populations. </a:t>
            </a:r>
            <a:endParaRPr sz="2800" dirty="0">
              <a:latin typeface="Calibri"/>
              <a:ea typeface="Calibri"/>
              <a:cs typeface="Calibri"/>
              <a:sym typeface="Calibri"/>
            </a:endParaRPr>
          </a:p>
        </p:txBody>
      </p:sp>
      <p:pic>
        <p:nvPicPr>
          <p:cNvPr id="57" name="Google Shape;57;p13"/>
          <p:cNvPicPr preferRelativeResize="0"/>
          <p:nvPr/>
        </p:nvPicPr>
        <p:blipFill rotWithShape="1">
          <a:blip r:embed="rId3">
            <a:alphaModFix/>
          </a:blip>
          <a:srcRect t="6020"/>
          <a:stretch/>
        </p:blipFill>
        <p:spPr>
          <a:xfrm>
            <a:off x="9314220" y="14042213"/>
            <a:ext cx="7836100" cy="4390415"/>
          </a:xfrm>
          <a:prstGeom prst="rect">
            <a:avLst/>
          </a:prstGeom>
          <a:noFill/>
          <a:ln>
            <a:noFill/>
          </a:ln>
        </p:spPr>
      </p:pic>
      <p:pic>
        <p:nvPicPr>
          <p:cNvPr id="58" name="Google Shape;58;p13"/>
          <p:cNvPicPr preferRelativeResize="0"/>
          <p:nvPr/>
        </p:nvPicPr>
        <p:blipFill>
          <a:blip r:embed="rId4">
            <a:alphaModFix/>
          </a:blip>
          <a:stretch>
            <a:fillRect/>
          </a:stretch>
        </p:blipFill>
        <p:spPr>
          <a:xfrm>
            <a:off x="9500023" y="4052030"/>
            <a:ext cx="14160638" cy="5071124"/>
          </a:xfrm>
          <a:prstGeom prst="rect">
            <a:avLst/>
          </a:prstGeom>
          <a:noFill/>
          <a:ln>
            <a:noFill/>
          </a:ln>
        </p:spPr>
      </p:pic>
      <p:sp>
        <p:nvSpPr>
          <p:cNvPr id="59" name="Google Shape;59;p13"/>
          <p:cNvSpPr txBox="1"/>
          <p:nvPr/>
        </p:nvSpPr>
        <p:spPr>
          <a:xfrm>
            <a:off x="159731" y="8888541"/>
            <a:ext cx="8836986" cy="8260872"/>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Clr>
                <a:schemeClr val="dk1"/>
              </a:buClr>
              <a:buSzPts val="4200"/>
              <a:buFont typeface="Arial"/>
              <a:buNone/>
            </a:pPr>
            <a:r>
              <a:rPr lang="en" sz="4000" b="1" u="sng" dirty="0">
                <a:solidFill>
                  <a:schemeClr val="dk1"/>
                </a:solidFill>
                <a:latin typeface="Calibri"/>
                <a:ea typeface="Calibri"/>
                <a:cs typeface="Calibri"/>
                <a:sym typeface="Calibri"/>
              </a:rPr>
              <a:t>INTRODUCTION</a:t>
            </a:r>
            <a:endParaRPr sz="3600" b="1" u="sng"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4200"/>
              <a:buFont typeface="Arial"/>
              <a:buNone/>
            </a:pPr>
            <a:r>
              <a:rPr lang="en" sz="2800" dirty="0">
                <a:solidFill>
                  <a:schemeClr val="dk1"/>
                </a:solidFill>
                <a:latin typeface="Calibri"/>
                <a:ea typeface="Calibri"/>
                <a:cs typeface="Calibri"/>
                <a:sym typeface="Calibri"/>
              </a:rPr>
              <a:t>The Peconic Estuary is made of the Peconic bay between the north and south forks of Long Island, and the watershed contributes stormwater runoff into the estuary. The estuary provides habitat and a spawning / nursing grounds to a variety  of marine organisms. This makes the biodiversity of this area important to not only the river but all of the peconic bay. Using the CO1 mitochondrial gene will permit the identification of various invertebrates which then tells if the species are native or invasive. The CO1 gene evolves slow enough to tell the origin of a species but not too quick allowing us to determine which species are related through comparison in a DNA barcoding database. The information gathered through barcoding can help determine whether or not a species is native to an area depending on if that species has been barcoded there before.</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4500" dirty="0">
              <a:solidFill>
                <a:schemeClr val="dk2"/>
              </a:solidFill>
            </a:endParaRPr>
          </a:p>
        </p:txBody>
      </p:sp>
      <p:sp>
        <p:nvSpPr>
          <p:cNvPr id="60" name="Google Shape;60;p13"/>
          <p:cNvSpPr txBox="1"/>
          <p:nvPr/>
        </p:nvSpPr>
        <p:spPr>
          <a:xfrm>
            <a:off x="23902758" y="3177912"/>
            <a:ext cx="8836986" cy="8215473"/>
          </a:xfrm>
          <a:prstGeom prst="rect">
            <a:avLst/>
          </a:prstGeom>
          <a:noFill/>
          <a:ln>
            <a:noFill/>
          </a:ln>
        </p:spPr>
        <p:txBody>
          <a:bodyPr spcFirstLastPara="1" wrap="square" lIns="349450" tIns="349450" rIns="349450" bIns="349450" anchor="t" anchorCtr="0">
            <a:spAutoFit/>
          </a:bodyPr>
          <a:lstStyle/>
          <a:p>
            <a:pPr marL="0" lvl="0" indent="0" algn="ctr" rtl="0">
              <a:spcBef>
                <a:spcPts val="0"/>
              </a:spcBef>
              <a:spcAft>
                <a:spcPts val="0"/>
              </a:spcAft>
              <a:buNone/>
            </a:pPr>
            <a:r>
              <a:rPr lang="en" sz="4000" b="1" u="sng" dirty="0">
                <a:solidFill>
                  <a:schemeClr val="dk1"/>
                </a:solidFill>
                <a:latin typeface="Calibri"/>
                <a:ea typeface="Calibri"/>
                <a:cs typeface="Calibri"/>
                <a:sym typeface="Calibri"/>
              </a:rPr>
              <a:t>DISCUSSION</a:t>
            </a:r>
            <a:endParaRPr sz="3600" b="1" u="sng" dirty="0">
              <a:solidFill>
                <a:schemeClr val="dk1"/>
              </a:solidFill>
              <a:latin typeface="Calibri"/>
              <a:ea typeface="Calibri"/>
              <a:cs typeface="Calibri"/>
              <a:sym typeface="Calibri"/>
            </a:endParaRPr>
          </a:p>
          <a:p>
            <a:pPr marL="0" lvl="0" indent="0" algn="just" rtl="0">
              <a:spcBef>
                <a:spcPts val="0"/>
              </a:spcBef>
              <a:spcAft>
                <a:spcPts val="0"/>
              </a:spcAft>
              <a:buNone/>
            </a:pPr>
            <a:r>
              <a:rPr lang="en" sz="2800" dirty="0">
                <a:solidFill>
                  <a:schemeClr val="dk1"/>
                </a:solidFill>
                <a:latin typeface="Calibri"/>
                <a:ea typeface="Calibri"/>
                <a:cs typeface="Calibri"/>
                <a:sym typeface="Calibri"/>
              </a:rPr>
              <a:t>As a duo we have successfully identified 8 samples, sample 1, sample 2, sample 4, sample 6, sample 7, sample 15, sample 16, and sample 17. None which have been novel sequences or novel species. Sample 1, 2, and 4 was </a:t>
            </a:r>
            <a:r>
              <a:rPr lang="en" sz="2800" i="1" dirty="0">
                <a:solidFill>
                  <a:schemeClr val="dk1"/>
                </a:solidFill>
                <a:latin typeface="Calibri"/>
                <a:ea typeface="Calibri"/>
                <a:cs typeface="Calibri"/>
                <a:sym typeface="Calibri"/>
              </a:rPr>
              <a:t>Basiaecha janata</a:t>
            </a:r>
            <a:r>
              <a:rPr lang="en" sz="2800" dirty="0">
                <a:solidFill>
                  <a:schemeClr val="dk1"/>
                </a:solidFill>
                <a:latin typeface="Calibri"/>
                <a:ea typeface="Calibri"/>
                <a:cs typeface="Calibri"/>
                <a:sym typeface="Calibri"/>
              </a:rPr>
              <a:t>, a species of dragonfly in the Aeshnidae family. Sample 6 was </a:t>
            </a:r>
            <a:r>
              <a:rPr lang="en" sz="2800" i="1" dirty="0">
                <a:solidFill>
                  <a:schemeClr val="dk1"/>
                </a:solidFill>
                <a:latin typeface="Calibri"/>
                <a:ea typeface="Calibri"/>
                <a:cs typeface="Calibri"/>
                <a:sym typeface="Calibri"/>
              </a:rPr>
              <a:t>Pythium ultimum</a:t>
            </a:r>
            <a:r>
              <a:rPr lang="en" sz="2800" dirty="0">
                <a:solidFill>
                  <a:schemeClr val="dk1"/>
                </a:solidFill>
                <a:latin typeface="Calibri"/>
                <a:ea typeface="Calibri"/>
                <a:cs typeface="Calibri"/>
                <a:sym typeface="Calibri"/>
              </a:rPr>
              <a:t>. This sample is unique compared to the others and the reason for this is because it is a plant pathogen. Sample 7 and sample 16 are are a part of a small family of water insects called Naucoridae. There are about 400 different species of Naucoridae. Sample 15 is </a:t>
            </a:r>
            <a:r>
              <a:rPr lang="en" sz="2800" i="1" dirty="0">
                <a:solidFill>
                  <a:schemeClr val="dk1"/>
                </a:solidFill>
                <a:latin typeface="Calibri"/>
                <a:ea typeface="Calibri"/>
                <a:cs typeface="Calibri"/>
                <a:sym typeface="Calibri"/>
              </a:rPr>
              <a:t>Helisoma anceps</a:t>
            </a:r>
            <a:r>
              <a:rPr lang="en" sz="2800" dirty="0">
                <a:solidFill>
                  <a:schemeClr val="dk1"/>
                </a:solidFill>
                <a:latin typeface="Calibri"/>
                <a:ea typeface="Calibri"/>
                <a:cs typeface="Calibri"/>
                <a:sym typeface="Calibri"/>
              </a:rPr>
              <a:t>, a freshwater-air breathing snail found in the Planorbidae family. Lastly, sample 17 is </a:t>
            </a:r>
            <a:r>
              <a:rPr lang="en" sz="2800" i="1" dirty="0">
                <a:solidFill>
                  <a:schemeClr val="dk1"/>
                </a:solidFill>
                <a:latin typeface="Calibri"/>
                <a:ea typeface="Calibri"/>
                <a:cs typeface="Calibri"/>
                <a:sym typeface="Calibri"/>
              </a:rPr>
              <a:t>Erpobdellidae</a:t>
            </a:r>
            <a:r>
              <a:rPr lang="en" sz="2800" dirty="0">
                <a:solidFill>
                  <a:schemeClr val="dk1"/>
                </a:solidFill>
                <a:latin typeface="Calibri"/>
                <a:ea typeface="Calibri"/>
                <a:cs typeface="Calibri"/>
                <a:sym typeface="Calibri"/>
              </a:rPr>
              <a:t>, a genus of leech. This species of leech is not considered parasitic. It's more helpful to the environment because of its ability to aerate soil.</a:t>
            </a:r>
            <a:endParaRPr sz="2800" dirty="0">
              <a:solidFill>
                <a:schemeClr val="dk1"/>
              </a:solidFill>
              <a:latin typeface="Calibri"/>
              <a:ea typeface="Calibri"/>
              <a:cs typeface="Calibri"/>
              <a:sym typeface="Calibri"/>
            </a:endParaRPr>
          </a:p>
        </p:txBody>
      </p:sp>
      <p:sp>
        <p:nvSpPr>
          <p:cNvPr id="61" name="Google Shape;61;p13"/>
          <p:cNvSpPr txBox="1"/>
          <p:nvPr/>
        </p:nvSpPr>
        <p:spPr>
          <a:xfrm>
            <a:off x="113015" y="16830934"/>
            <a:ext cx="8666725" cy="4023001"/>
          </a:xfrm>
          <a:prstGeom prst="rect">
            <a:avLst/>
          </a:prstGeom>
          <a:noFill/>
          <a:ln>
            <a:noFill/>
          </a:ln>
        </p:spPr>
        <p:txBody>
          <a:bodyPr spcFirstLastPara="1" wrap="square" lIns="349450" tIns="349450" rIns="349450" bIns="349450" anchor="t" anchorCtr="0">
            <a:noAutofit/>
          </a:bodyPr>
          <a:lstStyle/>
          <a:p>
            <a:pPr marL="0" lvl="0" indent="0" algn="ctr" rtl="0">
              <a:spcBef>
                <a:spcPts val="0"/>
              </a:spcBef>
              <a:spcAft>
                <a:spcPts val="0"/>
              </a:spcAft>
              <a:buNone/>
            </a:pPr>
            <a:r>
              <a:rPr lang="en" sz="4000" b="1" u="sng" dirty="0">
                <a:solidFill>
                  <a:schemeClr val="dk1"/>
                </a:solidFill>
                <a:latin typeface="Calibri"/>
                <a:ea typeface="Calibri"/>
                <a:cs typeface="Calibri"/>
                <a:sym typeface="Calibri"/>
              </a:rPr>
              <a:t>METHODS and MATERIALS</a:t>
            </a:r>
            <a:endParaRPr sz="4000" b="1" u="sng" dirty="0">
              <a:solidFill>
                <a:schemeClr val="dk1"/>
              </a:solidFill>
              <a:latin typeface="Calibri"/>
              <a:ea typeface="Calibri"/>
              <a:cs typeface="Calibri"/>
              <a:sym typeface="Calibri"/>
            </a:endParaRPr>
          </a:p>
          <a:p>
            <a:pPr marL="514350" lvl="0" indent="-514350" algn="l" rtl="0">
              <a:spcBef>
                <a:spcPts val="0"/>
              </a:spcBef>
              <a:spcAft>
                <a:spcPts val="0"/>
              </a:spcAft>
              <a:buFont typeface="+mj-lt"/>
              <a:buAutoNum type="arabicPeriod"/>
            </a:pPr>
            <a:r>
              <a:rPr lang="en" sz="2800" dirty="0">
                <a:solidFill>
                  <a:schemeClr val="dk1"/>
                </a:solidFill>
                <a:latin typeface="Calibri"/>
                <a:ea typeface="Calibri"/>
                <a:cs typeface="Calibri"/>
                <a:sym typeface="Calibri"/>
              </a:rPr>
              <a:t>Samples were gathered from Forge pond in the Peconic River. Samples wre stored in 95% ethanol in a freezer </a:t>
            </a:r>
            <a:endParaRPr sz="2800" dirty="0">
              <a:solidFill>
                <a:schemeClr val="dk1"/>
              </a:solidFill>
              <a:latin typeface="Calibri"/>
              <a:ea typeface="Calibri"/>
              <a:cs typeface="Calibri"/>
              <a:sym typeface="Calibri"/>
            </a:endParaRPr>
          </a:p>
          <a:p>
            <a:pPr marL="514350" lvl="0" indent="-514350" algn="l" rtl="0">
              <a:spcBef>
                <a:spcPts val="0"/>
              </a:spcBef>
              <a:spcAft>
                <a:spcPts val="0"/>
              </a:spcAft>
              <a:buFont typeface="+mj-lt"/>
              <a:buAutoNum type="arabicPeriod"/>
            </a:pPr>
            <a:r>
              <a:rPr lang="en" sz="2800" dirty="0">
                <a:solidFill>
                  <a:schemeClr val="dk1"/>
                </a:solidFill>
                <a:latin typeface="Calibri"/>
                <a:ea typeface="Calibri"/>
                <a:cs typeface="Calibri"/>
                <a:sym typeface="Calibri"/>
              </a:rPr>
              <a:t>DNA was extracted from the samples at the school using CSHL Chelex protocols, and amplified with PCR. </a:t>
            </a:r>
            <a:endParaRPr sz="2800" dirty="0">
              <a:solidFill>
                <a:schemeClr val="dk1"/>
              </a:solidFill>
              <a:latin typeface="Calibri"/>
              <a:ea typeface="Calibri"/>
              <a:cs typeface="Calibri"/>
              <a:sym typeface="Calibri"/>
            </a:endParaRPr>
          </a:p>
          <a:p>
            <a:pPr marL="514350" lvl="0" indent="-514350" algn="l" rtl="0">
              <a:spcBef>
                <a:spcPts val="0"/>
              </a:spcBef>
              <a:spcAft>
                <a:spcPts val="0"/>
              </a:spcAft>
              <a:buFont typeface="+mj-lt"/>
              <a:buAutoNum type="arabicPeriod"/>
            </a:pPr>
            <a:r>
              <a:rPr lang="en" sz="2800" dirty="0">
                <a:solidFill>
                  <a:schemeClr val="dk1"/>
                </a:solidFill>
                <a:latin typeface="Calibri"/>
                <a:ea typeface="Calibri"/>
                <a:cs typeface="Calibri"/>
                <a:sym typeface="Calibri"/>
              </a:rPr>
              <a:t>Using DNA subway, determining the species was made possible through BLAST sequence alignment and making barcodes with MUSCLE</a:t>
            </a:r>
            <a:endParaRPr sz="2800" dirty="0">
              <a:solidFill>
                <a:schemeClr val="dk1"/>
              </a:solidFill>
              <a:latin typeface="Calibri"/>
              <a:ea typeface="Calibri"/>
              <a:cs typeface="Calibri"/>
              <a:sym typeface="Calibri"/>
            </a:endParaRPr>
          </a:p>
        </p:txBody>
      </p:sp>
      <p:pic>
        <p:nvPicPr>
          <p:cNvPr id="62" name="Google Shape;62;p13"/>
          <p:cNvPicPr preferRelativeResize="0"/>
          <p:nvPr/>
        </p:nvPicPr>
        <p:blipFill>
          <a:blip r:embed="rId5">
            <a:alphaModFix/>
          </a:blip>
          <a:stretch>
            <a:fillRect/>
          </a:stretch>
        </p:blipFill>
        <p:spPr>
          <a:xfrm>
            <a:off x="9413706" y="9151142"/>
            <a:ext cx="14172777" cy="4086224"/>
          </a:xfrm>
          <a:prstGeom prst="rect">
            <a:avLst/>
          </a:prstGeom>
          <a:noFill/>
          <a:ln>
            <a:noFill/>
          </a:ln>
        </p:spPr>
      </p:pic>
      <p:sp>
        <p:nvSpPr>
          <p:cNvPr id="63" name="Google Shape;63;p13"/>
          <p:cNvSpPr txBox="1"/>
          <p:nvPr/>
        </p:nvSpPr>
        <p:spPr>
          <a:xfrm>
            <a:off x="24148412" y="18307618"/>
            <a:ext cx="8345678" cy="34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u="sng" dirty="0">
                <a:solidFill>
                  <a:schemeClr val="dk1"/>
                </a:solidFill>
                <a:latin typeface="Calibri"/>
                <a:ea typeface="Calibri"/>
                <a:cs typeface="Calibri"/>
                <a:sym typeface="Calibri"/>
              </a:rPr>
              <a:t>ACKNOWLEDGEMENT</a:t>
            </a:r>
            <a:r>
              <a:rPr lang="en-US" sz="4000" b="1" u="sng" dirty="0">
                <a:solidFill>
                  <a:schemeClr val="dk1"/>
                </a:solidFill>
                <a:latin typeface="Calibri"/>
                <a:ea typeface="Calibri"/>
                <a:cs typeface="Calibri"/>
                <a:sym typeface="Calibri"/>
              </a:rPr>
              <a:t>S</a:t>
            </a:r>
            <a:endParaRPr sz="4000" b="1" u="sng" dirty="0">
              <a:solidFill>
                <a:schemeClr val="dk1"/>
              </a:solidFill>
              <a:latin typeface="Calibri"/>
              <a:ea typeface="Calibri"/>
              <a:cs typeface="Calibri"/>
              <a:sym typeface="Calibri"/>
            </a:endParaRPr>
          </a:p>
          <a:p>
            <a:pPr marL="0" lvl="0" indent="0" algn="just" rtl="0">
              <a:spcBef>
                <a:spcPts val="0"/>
              </a:spcBef>
              <a:spcAft>
                <a:spcPts val="0"/>
              </a:spcAft>
              <a:buNone/>
            </a:pPr>
            <a:r>
              <a:rPr lang="en" sz="2800" dirty="0">
                <a:solidFill>
                  <a:schemeClr val="dk1"/>
                </a:solidFill>
                <a:latin typeface="Calibri"/>
                <a:ea typeface="Calibri"/>
                <a:cs typeface="Calibri"/>
                <a:sym typeface="Calibri"/>
              </a:rPr>
              <a:t>We would like to express our many thanks to Mr. Bolen and Mrs. Murray for assisting us during this experiment when necessary and giving us some freedom to discover on our own when possible. Thank you to Cristina Fernandez-Marco for her assistance with equipment and materials.  </a:t>
            </a:r>
            <a:endParaRPr sz="2800" dirty="0">
              <a:solidFill>
                <a:schemeClr val="dk1"/>
              </a:solidFill>
              <a:latin typeface="Calibri"/>
              <a:ea typeface="Calibri"/>
              <a:cs typeface="Calibri"/>
              <a:sym typeface="Calibri"/>
            </a:endParaRPr>
          </a:p>
        </p:txBody>
      </p:sp>
      <p:pic>
        <p:nvPicPr>
          <p:cNvPr id="65" name="Google Shape;65;p13"/>
          <p:cNvPicPr preferRelativeResize="0"/>
          <p:nvPr/>
        </p:nvPicPr>
        <p:blipFill rotWithShape="1">
          <a:blip r:embed="rId6">
            <a:alphaModFix/>
          </a:blip>
          <a:srcRect l="15587" t="19982" r="68857" b="51892"/>
          <a:stretch/>
        </p:blipFill>
        <p:spPr>
          <a:xfrm>
            <a:off x="9993572" y="1912639"/>
            <a:ext cx="1085184" cy="1569651"/>
          </a:xfrm>
          <a:prstGeom prst="rect">
            <a:avLst/>
          </a:prstGeom>
          <a:noFill/>
          <a:ln>
            <a:noFill/>
          </a:ln>
        </p:spPr>
      </p:pic>
      <p:pic>
        <p:nvPicPr>
          <p:cNvPr id="66" name="Google Shape;66;p13"/>
          <p:cNvPicPr preferRelativeResize="0"/>
          <p:nvPr/>
        </p:nvPicPr>
        <p:blipFill rotWithShape="1">
          <a:blip r:embed="rId7">
            <a:alphaModFix/>
          </a:blip>
          <a:srcRect/>
          <a:stretch/>
        </p:blipFill>
        <p:spPr>
          <a:xfrm>
            <a:off x="689032" y="614551"/>
            <a:ext cx="3619525" cy="1396949"/>
          </a:xfrm>
          <a:prstGeom prst="rect">
            <a:avLst/>
          </a:prstGeom>
          <a:noFill/>
          <a:ln>
            <a:noFill/>
          </a:ln>
        </p:spPr>
      </p:pic>
      <p:pic>
        <p:nvPicPr>
          <p:cNvPr id="67" name="Google Shape;67;p13" descr=" "/>
          <p:cNvPicPr preferRelativeResize="0"/>
          <p:nvPr/>
        </p:nvPicPr>
        <p:blipFill rotWithShape="1">
          <a:blip r:embed="rId8">
            <a:alphaModFix/>
          </a:blip>
          <a:srcRect/>
          <a:stretch/>
        </p:blipFill>
        <p:spPr>
          <a:xfrm>
            <a:off x="27667109" y="614551"/>
            <a:ext cx="4260691" cy="1566339"/>
          </a:xfrm>
          <a:prstGeom prst="rect">
            <a:avLst/>
          </a:prstGeom>
          <a:noFill/>
          <a:ln>
            <a:noFill/>
          </a:ln>
        </p:spPr>
      </p:pic>
      <p:pic>
        <p:nvPicPr>
          <p:cNvPr id="68" name="Google Shape;68;p13"/>
          <p:cNvPicPr preferRelativeResize="0"/>
          <p:nvPr/>
        </p:nvPicPr>
        <p:blipFill>
          <a:blip r:embed="rId9">
            <a:alphaModFix/>
          </a:blip>
          <a:stretch>
            <a:fillRect/>
          </a:stretch>
        </p:blipFill>
        <p:spPr>
          <a:xfrm>
            <a:off x="4966754" y="522785"/>
            <a:ext cx="2810998" cy="1561973"/>
          </a:xfrm>
          <a:prstGeom prst="rect">
            <a:avLst/>
          </a:prstGeom>
          <a:noFill/>
          <a:ln>
            <a:noFill/>
          </a:ln>
        </p:spPr>
      </p:pic>
      <p:pic>
        <p:nvPicPr>
          <p:cNvPr id="70" name="Google Shape;70;p13"/>
          <p:cNvPicPr preferRelativeResize="0"/>
          <p:nvPr/>
        </p:nvPicPr>
        <p:blipFill rotWithShape="1">
          <a:blip r:embed="rId10">
            <a:alphaModFix/>
          </a:blip>
          <a:srcRect l="4086" t="10923" r="32042" b="14026"/>
          <a:stretch/>
        </p:blipFill>
        <p:spPr>
          <a:xfrm>
            <a:off x="9544493" y="18729382"/>
            <a:ext cx="3153790" cy="2025579"/>
          </a:xfrm>
          <a:prstGeom prst="rect">
            <a:avLst/>
          </a:prstGeom>
          <a:noFill/>
          <a:ln>
            <a:noFill/>
          </a:ln>
        </p:spPr>
      </p:pic>
      <p:sp>
        <p:nvSpPr>
          <p:cNvPr id="71" name="Google Shape;71;p13"/>
          <p:cNvSpPr txBox="1"/>
          <p:nvPr/>
        </p:nvSpPr>
        <p:spPr>
          <a:xfrm>
            <a:off x="9673710" y="20714499"/>
            <a:ext cx="3260165" cy="5056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dk1"/>
                </a:solidFill>
                <a:latin typeface="Calibri"/>
                <a:ea typeface="Calibri"/>
                <a:cs typeface="Calibri"/>
                <a:sym typeface="Calibri"/>
              </a:rPr>
              <a:t>Springtime Darner</a:t>
            </a:r>
            <a:endParaRPr sz="2800" dirty="0">
              <a:solidFill>
                <a:schemeClr val="dk1"/>
              </a:solidFill>
              <a:latin typeface="Calibri"/>
              <a:ea typeface="Calibri"/>
              <a:cs typeface="Calibri"/>
              <a:sym typeface="Calibri"/>
            </a:endParaRPr>
          </a:p>
        </p:txBody>
      </p:sp>
      <p:pic>
        <p:nvPicPr>
          <p:cNvPr id="72" name="Google Shape;72;p13"/>
          <p:cNvPicPr preferRelativeResize="0"/>
          <p:nvPr/>
        </p:nvPicPr>
        <p:blipFill>
          <a:blip r:embed="rId11">
            <a:alphaModFix/>
          </a:blip>
          <a:stretch>
            <a:fillRect/>
          </a:stretch>
        </p:blipFill>
        <p:spPr>
          <a:xfrm rot="-5400000">
            <a:off x="15242437" y="18066549"/>
            <a:ext cx="2047875" cy="3248025"/>
          </a:xfrm>
          <a:prstGeom prst="rect">
            <a:avLst/>
          </a:prstGeom>
          <a:noFill/>
          <a:ln>
            <a:noFill/>
          </a:ln>
        </p:spPr>
      </p:pic>
      <p:pic>
        <p:nvPicPr>
          <p:cNvPr id="73" name="Google Shape;73;p13"/>
          <p:cNvPicPr preferRelativeResize="0"/>
          <p:nvPr/>
        </p:nvPicPr>
        <p:blipFill>
          <a:blip r:embed="rId12">
            <a:alphaModFix/>
          </a:blip>
          <a:stretch>
            <a:fillRect/>
          </a:stretch>
        </p:blipFill>
        <p:spPr>
          <a:xfrm>
            <a:off x="22979705" y="1912639"/>
            <a:ext cx="1804676" cy="1670851"/>
          </a:xfrm>
          <a:prstGeom prst="rect">
            <a:avLst/>
          </a:prstGeom>
          <a:noFill/>
          <a:ln>
            <a:noFill/>
          </a:ln>
        </p:spPr>
      </p:pic>
      <p:sp>
        <p:nvSpPr>
          <p:cNvPr id="74" name="Google Shape;74;p13"/>
          <p:cNvSpPr txBox="1"/>
          <p:nvPr/>
        </p:nvSpPr>
        <p:spPr>
          <a:xfrm>
            <a:off x="15000741" y="20699832"/>
            <a:ext cx="32481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dk1"/>
                </a:solidFill>
                <a:latin typeface="Calibri"/>
                <a:ea typeface="Calibri"/>
                <a:cs typeface="Calibri"/>
                <a:sym typeface="Calibri"/>
              </a:rPr>
              <a:t>Common Hawker</a:t>
            </a:r>
            <a:endParaRPr sz="2800" dirty="0">
              <a:solidFill>
                <a:schemeClr val="dk1"/>
              </a:solidFill>
              <a:latin typeface="Calibri"/>
              <a:ea typeface="Calibri"/>
              <a:cs typeface="Calibri"/>
              <a:sym typeface="Calibri"/>
            </a:endParaRPr>
          </a:p>
        </p:txBody>
      </p:sp>
      <p:pic>
        <p:nvPicPr>
          <p:cNvPr id="75" name="Google Shape;75;p13"/>
          <p:cNvPicPr preferRelativeResize="0"/>
          <p:nvPr/>
        </p:nvPicPr>
        <p:blipFill>
          <a:blip r:embed="rId13">
            <a:alphaModFix/>
          </a:blip>
          <a:stretch>
            <a:fillRect/>
          </a:stretch>
        </p:blipFill>
        <p:spPr>
          <a:xfrm>
            <a:off x="20120099" y="18651957"/>
            <a:ext cx="3085839" cy="2047875"/>
          </a:xfrm>
          <a:prstGeom prst="rect">
            <a:avLst/>
          </a:prstGeom>
          <a:noFill/>
          <a:ln>
            <a:noFill/>
          </a:ln>
        </p:spPr>
      </p:pic>
      <p:sp>
        <p:nvSpPr>
          <p:cNvPr id="76" name="Google Shape;76;p13"/>
          <p:cNvSpPr txBox="1"/>
          <p:nvPr/>
        </p:nvSpPr>
        <p:spPr>
          <a:xfrm>
            <a:off x="20591375" y="20517935"/>
            <a:ext cx="3085800" cy="672000"/>
          </a:xfrm>
          <a:prstGeom prst="rect">
            <a:avLst/>
          </a:prstGeom>
          <a:noFill/>
          <a:ln>
            <a:noFill/>
          </a:ln>
        </p:spPr>
        <p:txBody>
          <a:bodyPr spcFirstLastPara="1" wrap="square" lIns="91425" tIns="91425" rIns="91425" bIns="91425" anchor="t" anchorCtr="0">
            <a:noAutofit/>
          </a:bodyPr>
          <a:lstStyle/>
          <a:p>
            <a:pPr marL="0" lvl="0" indent="0" algn="l" rtl="0">
              <a:lnSpc>
                <a:spcPct val="137500"/>
              </a:lnSpc>
              <a:spcBef>
                <a:spcPts val="0"/>
              </a:spcBef>
              <a:spcAft>
                <a:spcPts val="0"/>
              </a:spcAft>
              <a:buClr>
                <a:schemeClr val="dk1"/>
              </a:buClr>
              <a:buSzPts val="1100"/>
              <a:buFont typeface="Arial"/>
              <a:buNone/>
            </a:pPr>
            <a:r>
              <a:rPr lang="en"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Georgia"/>
              </a:rPr>
              <a:t>Erpobdellidae</a:t>
            </a:r>
            <a:endParaRPr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Georgia"/>
            </a:endParaRPr>
          </a:p>
          <a:p>
            <a:pPr marL="0" marR="0" lvl="0" indent="0" algn="l" rtl="0">
              <a:lnSpc>
                <a:spcPct val="115000"/>
              </a:lnSpc>
              <a:spcBef>
                <a:spcPts val="0"/>
              </a:spcBef>
              <a:spcAft>
                <a:spcPts val="0"/>
              </a:spcAft>
              <a:buClr>
                <a:schemeClr val="dk1"/>
              </a:buClr>
              <a:buSzPts val="1100"/>
              <a:buFont typeface="Arial"/>
              <a:buNone/>
            </a:pPr>
            <a:endParaRPr sz="3100" b="1" dirty="0">
              <a:solidFill>
                <a:schemeClr val="dk1"/>
              </a:solidFill>
            </a:endParaRPr>
          </a:p>
          <a:p>
            <a:pPr marL="457200" marR="76200" lvl="0" indent="-228600" algn="l" rtl="0">
              <a:lnSpc>
                <a:spcPct val="115000"/>
              </a:lnSpc>
              <a:spcBef>
                <a:spcPts val="0"/>
              </a:spcBef>
              <a:spcAft>
                <a:spcPts val="0"/>
              </a:spcAft>
              <a:buClr>
                <a:schemeClr val="dk1"/>
              </a:buClr>
              <a:buSzPts val="3100"/>
              <a:buNone/>
            </a:pPr>
            <a:endParaRPr sz="3100" dirty="0">
              <a:solidFill>
                <a:schemeClr val="dk1"/>
              </a:solidFill>
            </a:endParaRPr>
          </a:p>
          <a:p>
            <a:pPr marL="0" lvl="0" indent="0" algn="l" rtl="0">
              <a:spcBef>
                <a:spcPts val="0"/>
              </a:spcBef>
              <a:spcAft>
                <a:spcPts val="0"/>
              </a:spcAft>
              <a:buNone/>
            </a:pPr>
            <a:endParaRPr sz="31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9EC7E3F-7462-B9CB-9139-EEF489CFE302}"/>
              </a:ext>
            </a:extLst>
          </p:cNvPr>
          <p:cNvSpPr txBox="1"/>
          <p:nvPr/>
        </p:nvSpPr>
        <p:spPr>
          <a:xfrm>
            <a:off x="23495014" y="10990789"/>
            <a:ext cx="9024848" cy="7171194"/>
          </a:xfrm>
          <a:prstGeom prst="rect">
            <a:avLst/>
          </a:prstGeom>
          <a:noFill/>
          <a:ln>
            <a:noFill/>
          </a:ln>
        </p:spPr>
        <p:txBody>
          <a:bodyPr wrap="square" rtlCol="0">
            <a:spAutoFit/>
          </a:bodyPr>
          <a:lstStyle/>
          <a:p>
            <a:pPr algn="ctr"/>
            <a:r>
              <a:rPr lang="en-US" sz="4000" b="1" u="sng" dirty="0">
                <a:latin typeface="Calibri" panose="020F0502020204030204" pitchFamily="34" charset="0"/>
                <a:ea typeface="Calibri" panose="020F0502020204030204" pitchFamily="34" charset="0"/>
                <a:cs typeface="Calibri" panose="020F0502020204030204" pitchFamily="34" charset="0"/>
              </a:rPr>
              <a:t>REFERENCES</a:t>
            </a:r>
          </a:p>
          <a:p>
            <a:pPr marL="800100" indent="-342900" rtl="0">
              <a:spcBef>
                <a:spcPts val="0"/>
              </a:spcBef>
              <a:spcAft>
                <a:spcPts val="0"/>
              </a:spcAft>
              <a:buAutoNum type="arabicPeriod"/>
            </a:pPr>
            <a:r>
              <a:rPr lang="en-US" sz="2800" b="0" i="1" u="none" strike="noStrike" dirty="0">
                <a:solidFill>
                  <a:srgbClr val="000000"/>
                </a:solidFill>
                <a:effectLst/>
                <a:latin typeface="Calibri" panose="020F0502020204030204" pitchFamily="34" charset="0"/>
              </a:rPr>
              <a:t>The ideal barcoding gene</a:t>
            </a:r>
            <a:r>
              <a:rPr lang="en-US" sz="2800" b="0" i="0" u="none" strike="noStrike" dirty="0">
                <a:solidFill>
                  <a:srgbClr val="000000"/>
                </a:solidFill>
                <a:effectLst/>
                <a:latin typeface="Calibri" panose="020F0502020204030204" pitchFamily="34" charset="0"/>
              </a:rPr>
              <a:t>. (n.d.). Science Learning Hub.   </a:t>
            </a:r>
          </a:p>
          <a:p>
            <a:pPr marL="457200" rtl="0">
              <a:spcBef>
                <a:spcPts val="0"/>
              </a:spcBef>
              <a:spcAft>
                <a:spcPts val="0"/>
              </a:spcAft>
            </a:pPr>
            <a:r>
              <a:rPr lang="en-US" sz="2800" b="0" i="0" u="none" strike="noStrike" dirty="0">
                <a:solidFill>
                  <a:srgbClr val="000000"/>
                </a:solidFill>
                <a:effectLst/>
                <a:latin typeface="Calibri" panose="020F0502020204030204" pitchFamily="34" charset="0"/>
              </a:rPr>
              <a:t>      https://www.sciencelearn.org.nz/resources/1937-the-</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ideal </a:t>
            </a:r>
            <a:r>
              <a:rPr lang="en-US" sz="2800" b="0" i="0" u="none" strike="noStrike" dirty="0" err="1">
                <a:solidFill>
                  <a:srgbClr val="000000"/>
                </a:solidFill>
                <a:effectLst/>
                <a:latin typeface="Calibri" panose="020F0502020204030204" pitchFamily="34" charset="0"/>
              </a:rPr>
              <a:t>barcodinggene</a:t>
            </a:r>
            <a:endParaRPr lang="en-US" sz="2800" b="0" i="0" u="none" strike="noStrike" dirty="0">
              <a:solidFill>
                <a:srgbClr val="000000"/>
              </a:solidFill>
              <a:effectLst/>
              <a:latin typeface="Calibri" panose="020F0502020204030204" pitchFamily="34" charset="0"/>
            </a:endParaRPr>
          </a:p>
          <a:p>
            <a:pPr marL="457200" rtl="0">
              <a:spcBef>
                <a:spcPts val="0"/>
              </a:spcBef>
              <a:spcAft>
                <a:spcPts val="0"/>
              </a:spcAft>
            </a:pPr>
            <a:r>
              <a:rPr lang="en-US" sz="2800" b="0" i="0" u="none" strike="noStrike" dirty="0">
                <a:solidFill>
                  <a:srgbClr val="000000"/>
                </a:solidFill>
                <a:effectLst/>
                <a:latin typeface="Calibri" panose="020F0502020204030204" pitchFamily="34" charset="0"/>
              </a:rPr>
              <a:t>2. “A “Summer of Discontent” in Long Island Waters | the  </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Peconic Bathtub.” </a:t>
            </a:r>
            <a:r>
              <a:rPr lang="en-US" sz="2800" b="0" i="1" u="none" strike="noStrike" dirty="0">
                <a:solidFill>
                  <a:srgbClr val="000000"/>
                </a:solidFill>
                <a:effectLst/>
                <a:latin typeface="Calibri" panose="020F0502020204030204" pitchFamily="34" charset="0"/>
              </a:rPr>
              <a:t>The  Peconic </a:t>
            </a:r>
            <a:r>
              <a:rPr lang="en-US" sz="2800" i="1" dirty="0">
                <a:latin typeface="Calibri" panose="020F0502020204030204" pitchFamily="34" charset="0"/>
              </a:rPr>
              <a:t>  </a:t>
            </a:r>
            <a:r>
              <a:rPr lang="en-US" sz="2800" b="0" i="1" u="none" strike="noStrike" dirty="0">
                <a:solidFill>
                  <a:srgbClr val="000000"/>
                </a:solidFill>
                <a:effectLst/>
                <a:latin typeface="Calibri" panose="020F0502020204030204" pitchFamily="34" charset="0"/>
              </a:rPr>
              <a:t>Bathtub | on the </a:t>
            </a:r>
          </a:p>
          <a:p>
            <a:pPr marL="457200" rtl="0">
              <a:spcBef>
                <a:spcPts val="0"/>
              </a:spcBef>
              <a:spcAft>
                <a:spcPts val="0"/>
              </a:spcAft>
            </a:pPr>
            <a:r>
              <a:rPr lang="en-US" sz="2800" i="1" dirty="0">
                <a:latin typeface="Calibri" panose="020F0502020204030204" pitchFamily="34" charset="0"/>
              </a:rPr>
              <a:t>     </a:t>
            </a:r>
            <a:r>
              <a:rPr lang="en-US" sz="2800" b="0" i="1" u="none" strike="noStrike" dirty="0">
                <a:solidFill>
                  <a:srgbClr val="000000"/>
                </a:solidFill>
                <a:effectLst/>
                <a:latin typeface="Calibri" panose="020F0502020204030204" pitchFamily="34" charset="0"/>
              </a:rPr>
              <a:t>Water, between the Forks</a:t>
            </a:r>
            <a:r>
              <a:rPr lang="en-US" sz="2800" b="0" i="0" u="none" strike="noStrike" dirty="0">
                <a:solidFill>
                  <a:srgbClr val="000000"/>
                </a:solidFill>
                <a:effectLst/>
                <a:latin typeface="Calibri" panose="020F0502020204030204" pitchFamily="34" charset="0"/>
              </a:rPr>
              <a:t>, 15 Oct. 2022, </a:t>
            </a:r>
            <a:r>
              <a:rPr lang="en-US" sz="2800" dirty="0">
                <a:latin typeface="Calibri" panose="020F0502020204030204" pitchFamily="34" charset="0"/>
              </a:rPr>
              <a:t>      </a:t>
            </a:r>
          </a:p>
          <a:p>
            <a:pPr marL="457200" rtl="0">
              <a:spcBef>
                <a:spcPts val="0"/>
              </a:spcBef>
              <a:spcAft>
                <a:spcPts val="0"/>
              </a:spcAft>
            </a:pPr>
            <a:r>
              <a:rPr lang="en-US" sz="2800" b="0" i="0" u="none" strike="noStrike" dirty="0">
                <a:solidFill>
                  <a:srgbClr val="000000"/>
                </a:solidFill>
                <a:effectLst/>
                <a:latin typeface="Calibri" panose="020F0502020204030204" pitchFamily="34" charset="0"/>
              </a:rPr>
              <a:t>      www.peconicbathtub.com/a-summer-of-discontent-</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in-long-island-waters/.   </a:t>
            </a: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Accessed </a:t>
            </a: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30 Apr. 2024.</a:t>
            </a:r>
            <a:endParaRPr lang="en-US" sz="2800" b="0" dirty="0">
              <a:effectLst/>
            </a:endParaRPr>
          </a:p>
          <a:p>
            <a:pPr marL="457200" rtl="0">
              <a:spcBef>
                <a:spcPts val="0"/>
              </a:spcBef>
              <a:spcAft>
                <a:spcPts val="0"/>
              </a:spcAft>
            </a:pPr>
            <a:r>
              <a:rPr lang="en-US" sz="2800" b="0" i="1" u="none" strike="noStrike" dirty="0">
                <a:solidFill>
                  <a:srgbClr val="000000"/>
                </a:solidFill>
                <a:effectLst/>
                <a:latin typeface="Calibri" panose="020F0502020204030204" pitchFamily="34" charset="0"/>
              </a:rPr>
              <a:t>3. Blue Water Task Force Water Quality Monitoring </a:t>
            </a:r>
          </a:p>
          <a:p>
            <a:pPr marL="457200" rtl="0">
              <a:spcBef>
                <a:spcPts val="0"/>
              </a:spcBef>
              <a:spcAft>
                <a:spcPts val="0"/>
              </a:spcAft>
            </a:pPr>
            <a:r>
              <a:rPr lang="en-US" sz="2800" i="1" dirty="0">
                <a:latin typeface="Calibri" panose="020F0502020204030204" pitchFamily="34" charset="0"/>
              </a:rPr>
              <a:t>     </a:t>
            </a:r>
            <a:r>
              <a:rPr lang="en-US" sz="2800" b="0" i="1" u="none" strike="noStrike" dirty="0">
                <a:solidFill>
                  <a:srgbClr val="000000"/>
                </a:solidFill>
                <a:effectLst/>
                <a:latin typeface="Calibri" panose="020F0502020204030204" pitchFamily="34" charset="0"/>
              </a:rPr>
              <a:t>Program – Peconic  </a:t>
            </a:r>
            <a:r>
              <a:rPr lang="en-US" sz="2800" b="0" i="1" u="none" strike="noStrike" dirty="0" err="1">
                <a:solidFill>
                  <a:srgbClr val="000000"/>
                </a:solidFill>
                <a:effectLst/>
                <a:latin typeface="Calibri" panose="020F0502020204030204" pitchFamily="34" charset="0"/>
              </a:rPr>
              <a:t>Baykeeper</a:t>
            </a:r>
            <a:r>
              <a:rPr lang="en-US" sz="2800" b="0" i="0" u="none" strike="noStrike" dirty="0">
                <a:solidFill>
                  <a:srgbClr val="000000"/>
                </a:solidFill>
                <a:effectLst/>
                <a:latin typeface="Calibri" panose="020F0502020204030204" pitchFamily="34" charset="0"/>
              </a:rPr>
              <a:t>.  </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Peconicbaykeeper.org/programs/blue-water-task-</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force/. </a:t>
            </a: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Accessed 30 Apr. 2024.</a:t>
            </a:r>
          </a:p>
          <a:p>
            <a:pPr marL="457200" rtl="0">
              <a:spcBef>
                <a:spcPts val="0"/>
              </a:spcBef>
              <a:spcAft>
                <a:spcPts val="0"/>
              </a:spcAft>
            </a:pPr>
            <a:r>
              <a:rPr lang="en-US" sz="2800" dirty="0">
                <a:latin typeface="Calibri" panose="020F0502020204030204" pitchFamily="34" charset="0"/>
              </a:rPr>
              <a:t>4. </a:t>
            </a:r>
            <a:r>
              <a:rPr lang="en-US" sz="2800" b="0" i="0" u="none" strike="noStrike" dirty="0">
                <a:solidFill>
                  <a:srgbClr val="000000"/>
                </a:solidFill>
                <a:effectLst/>
                <a:latin typeface="Calibri" panose="020F0502020204030204" pitchFamily="34" charset="0"/>
              </a:rPr>
              <a:t>“Peconic Estuary Partnership – Protecting &amp; Restoring    </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Long Island’s Peconic Bays.” </a:t>
            </a:r>
            <a:r>
              <a:rPr lang="en-US" sz="2800" b="0" i="1" u="none" strike="noStrike" dirty="0">
                <a:solidFill>
                  <a:srgbClr val="000000"/>
                </a:solidFill>
                <a:effectLst/>
                <a:latin typeface="Calibri" panose="020F0502020204030204" pitchFamily="34" charset="0"/>
              </a:rPr>
              <a:t>Www.peconicestuary.org</a:t>
            </a:r>
            <a:r>
              <a:rPr lang="en-US" sz="2800" b="0" i="0" u="none" strike="noStrike" dirty="0">
                <a:solidFill>
                  <a:srgbClr val="000000"/>
                </a:solidFill>
                <a:effectLst/>
                <a:latin typeface="Calibri" panose="020F0502020204030204" pitchFamily="34" charset="0"/>
              </a:rPr>
              <a:t>, </a:t>
            </a:r>
          </a:p>
          <a:p>
            <a:pPr marL="457200" rtl="0">
              <a:spcBef>
                <a:spcPts val="0"/>
              </a:spcBef>
              <a:spcAft>
                <a:spcPts val="0"/>
              </a:spcAft>
            </a:pPr>
            <a:r>
              <a:rPr lang="en-US" sz="2800" dirty="0">
                <a:latin typeface="Calibri" panose="020F0502020204030204" pitchFamily="34" charset="0"/>
              </a:rPr>
              <a:t>     </a:t>
            </a:r>
            <a:r>
              <a:rPr lang="en-US" sz="2800" b="0" i="0" u="none" strike="noStrike" dirty="0">
                <a:solidFill>
                  <a:srgbClr val="000000"/>
                </a:solidFill>
                <a:effectLst/>
                <a:latin typeface="Calibri" panose="020F0502020204030204" pitchFamily="34" charset="0"/>
              </a:rPr>
              <a:t>www.peconicestuary.org/.</a:t>
            </a:r>
            <a:endParaRPr lang="en-US" sz="2800" b="0" dirty="0">
              <a:effectLst/>
            </a:endParaRPr>
          </a:p>
        </p:txBody>
      </p:sp>
      <p:sp>
        <p:nvSpPr>
          <p:cNvPr id="3" name="TextBox 2">
            <a:extLst>
              <a:ext uri="{FF2B5EF4-FFF2-40B4-BE49-F238E27FC236}">
                <a16:creationId xmlns:a16="http://schemas.microsoft.com/office/drawing/2014/main" id="{45B122BD-7A14-0C31-6DF3-1D2DBE3AE79C}"/>
              </a:ext>
            </a:extLst>
          </p:cNvPr>
          <p:cNvSpPr txBox="1"/>
          <p:nvPr/>
        </p:nvSpPr>
        <p:spPr>
          <a:xfrm>
            <a:off x="9325592" y="13283795"/>
            <a:ext cx="11724685" cy="461665"/>
          </a:xfrm>
          <a:prstGeom prst="rect">
            <a:avLst/>
          </a:prstGeom>
          <a:noFill/>
        </p:spPr>
        <p:txBody>
          <a:bodyPr wrap="none" rtlCol="0">
            <a:spAutoFit/>
          </a:bodyPr>
          <a:lstStyle/>
          <a:p>
            <a:r>
              <a:rPr lang="en-US" sz="2400" dirty="0"/>
              <a:t>DNA barcodes illustrating sequence similarities and identities of samples collected.   </a:t>
            </a:r>
          </a:p>
        </p:txBody>
      </p:sp>
      <p:sp>
        <p:nvSpPr>
          <p:cNvPr id="25" name="TextBox 24">
            <a:extLst>
              <a:ext uri="{FF2B5EF4-FFF2-40B4-BE49-F238E27FC236}">
                <a16:creationId xmlns:a16="http://schemas.microsoft.com/office/drawing/2014/main" id="{1E96A5B7-DB95-494A-984C-6073A1AB98FE}"/>
              </a:ext>
            </a:extLst>
          </p:cNvPr>
          <p:cNvSpPr txBox="1"/>
          <p:nvPr/>
        </p:nvSpPr>
        <p:spPr>
          <a:xfrm>
            <a:off x="9325592" y="21190966"/>
            <a:ext cx="3568935" cy="2062103"/>
          </a:xfrm>
          <a:prstGeom prst="rect">
            <a:avLst/>
          </a:prstGeom>
          <a:noFill/>
        </p:spPr>
        <p:txBody>
          <a:bodyPr wrap="square">
            <a:spAutoFit/>
          </a:bodyPr>
          <a:lstStyle/>
          <a:p>
            <a:pPr algn="ctr" rtl="0">
              <a:spcBef>
                <a:spcPts val="0"/>
              </a:spcBef>
              <a:spcAft>
                <a:spcPts val="0"/>
              </a:spcAft>
            </a:pPr>
            <a:r>
              <a:rPr lang="en-US" sz="2000" b="1" i="1" u="none" strike="noStrike" dirty="0" err="1">
                <a:solidFill>
                  <a:srgbClr val="000000"/>
                </a:solidFill>
                <a:effectLst/>
                <a:latin typeface="Arial" panose="020B0604020202020204" pitchFamily="34" charset="0"/>
              </a:rPr>
              <a:t>Basiaeschna</a:t>
            </a:r>
            <a:r>
              <a:rPr lang="en-US" sz="2000" b="1" i="1" u="none" strike="noStrike" dirty="0">
                <a:solidFill>
                  <a:srgbClr val="000000"/>
                </a:solidFill>
                <a:effectLst/>
                <a:latin typeface="Arial" panose="020B0604020202020204" pitchFamily="34" charset="0"/>
              </a:rPr>
              <a:t> </a:t>
            </a:r>
            <a:r>
              <a:rPr lang="en-US" sz="2000" b="1" i="1" u="none" strike="noStrike" dirty="0" err="1">
                <a:solidFill>
                  <a:srgbClr val="000000"/>
                </a:solidFill>
                <a:effectLst/>
                <a:latin typeface="Arial" panose="020B0604020202020204" pitchFamily="34" charset="0"/>
              </a:rPr>
              <a:t>janata</a:t>
            </a:r>
            <a:endParaRPr lang="en-US" sz="2000" b="1" i="1" dirty="0">
              <a:effectLst/>
            </a:endParaRPr>
          </a:p>
          <a:p>
            <a:pPr algn="ctr" rtl="0">
              <a:spcBef>
                <a:spcPts val="0"/>
              </a:spcBef>
              <a:spcAft>
                <a:spcPts val="0"/>
              </a:spcAft>
            </a:pPr>
            <a:r>
              <a:rPr lang="en-US" sz="2000" b="1" i="0" u="none" strike="noStrike" dirty="0">
                <a:solidFill>
                  <a:srgbClr val="000000"/>
                </a:solidFill>
                <a:effectLst/>
                <a:latin typeface="Arial" panose="020B0604020202020204" pitchFamily="34" charset="0"/>
              </a:rPr>
              <a:t>CTP-001</a:t>
            </a:r>
            <a:endParaRPr lang="en-US" sz="2000" b="1" dirty="0">
              <a:effectLst/>
            </a:endParaRPr>
          </a:p>
          <a:p>
            <a:pPr rtl="0">
              <a:spcBef>
                <a:spcPts val="0"/>
              </a:spcBef>
              <a:spcAft>
                <a:spcPts val="0"/>
              </a:spcAft>
            </a:pPr>
            <a:br>
              <a:rPr lang="en-US" b="0" dirty="0">
                <a:effectLst/>
              </a:rPr>
            </a:br>
            <a:br>
              <a:rPr lang="en-US" b="0" dirty="0">
                <a:effectLst/>
              </a:rPr>
            </a:br>
            <a:br>
              <a:rPr lang="en-US" sz="1600" b="0" i="0" u="none" strike="noStrike" dirty="0">
                <a:solidFill>
                  <a:srgbClr val="000000"/>
                </a:solidFill>
                <a:effectLst/>
                <a:latin typeface="Arial" panose="020B0604020202020204" pitchFamily="34" charset="0"/>
              </a:rPr>
            </a:br>
            <a:endParaRPr lang="en-US" sz="1600" b="0" i="0" u="none" strike="noStrike" dirty="0">
              <a:solidFill>
                <a:srgbClr val="000000"/>
              </a:solidFill>
              <a:effectLst/>
              <a:latin typeface="Arial" panose="020B0604020202020204" pitchFamily="34" charset="0"/>
            </a:endParaRPr>
          </a:p>
          <a:p>
            <a:br>
              <a:rPr lang="en-US" b="0" dirty="0">
                <a:effectLst/>
              </a:rPr>
            </a:br>
            <a:endParaRPr lang="en-US" dirty="0"/>
          </a:p>
        </p:txBody>
      </p:sp>
      <p:sp>
        <p:nvSpPr>
          <p:cNvPr id="27" name="TextBox 26">
            <a:extLst>
              <a:ext uri="{FF2B5EF4-FFF2-40B4-BE49-F238E27FC236}">
                <a16:creationId xmlns:a16="http://schemas.microsoft.com/office/drawing/2014/main" id="{0D58B525-2B87-4927-AAAF-6A407A0EAAD8}"/>
              </a:ext>
            </a:extLst>
          </p:cNvPr>
          <p:cNvSpPr txBox="1"/>
          <p:nvPr/>
        </p:nvSpPr>
        <p:spPr>
          <a:xfrm>
            <a:off x="14952964" y="21101563"/>
            <a:ext cx="2615467" cy="1200329"/>
          </a:xfrm>
          <a:prstGeom prst="rect">
            <a:avLst/>
          </a:prstGeom>
          <a:noFill/>
        </p:spPr>
        <p:txBody>
          <a:bodyPr wrap="square">
            <a:spAutoFit/>
          </a:bodyPr>
          <a:lstStyle/>
          <a:p>
            <a:pPr algn="ctr" rtl="0">
              <a:spcBef>
                <a:spcPts val="0"/>
              </a:spcBef>
              <a:spcAft>
                <a:spcPts val="0"/>
              </a:spcAft>
            </a:pPr>
            <a:r>
              <a:rPr lang="en-US" sz="2000" b="1" i="1" u="none" strike="noStrike" dirty="0" err="1">
                <a:solidFill>
                  <a:srgbClr val="000000"/>
                </a:solidFill>
                <a:effectLst/>
                <a:latin typeface="Arial" panose="020B0604020202020204" pitchFamily="34" charset="0"/>
              </a:rPr>
              <a:t>Aeshna</a:t>
            </a:r>
            <a:r>
              <a:rPr lang="en-US" sz="2000" b="1" i="1" u="none" strike="noStrike" dirty="0">
                <a:solidFill>
                  <a:srgbClr val="000000"/>
                </a:solidFill>
                <a:effectLst/>
                <a:latin typeface="Arial" panose="020B0604020202020204" pitchFamily="34" charset="0"/>
              </a:rPr>
              <a:t> </a:t>
            </a:r>
            <a:r>
              <a:rPr lang="en-US" sz="2000" b="1" i="1" u="none" strike="noStrike" dirty="0" err="1">
                <a:solidFill>
                  <a:srgbClr val="000000"/>
                </a:solidFill>
                <a:effectLst/>
                <a:latin typeface="Arial" panose="020B0604020202020204" pitchFamily="34" charset="0"/>
              </a:rPr>
              <a:t>juncea</a:t>
            </a:r>
            <a:endParaRPr lang="en-US" sz="2000" b="1" i="1" dirty="0">
              <a:effectLst/>
            </a:endParaRPr>
          </a:p>
          <a:p>
            <a:pPr algn="ctr" rtl="0">
              <a:spcBef>
                <a:spcPts val="0"/>
              </a:spcBef>
              <a:spcAft>
                <a:spcPts val="0"/>
              </a:spcAft>
            </a:pPr>
            <a:r>
              <a:rPr lang="en-US" sz="2000" b="1" i="0" u="none" strike="noStrike" dirty="0">
                <a:solidFill>
                  <a:srgbClr val="000000"/>
                </a:solidFill>
                <a:effectLst/>
                <a:latin typeface="Arial" panose="020B0604020202020204" pitchFamily="34" charset="0"/>
              </a:rPr>
              <a:t>CTP-004</a:t>
            </a:r>
            <a:endParaRPr lang="en-US" sz="2000" b="1" dirty="0">
              <a:effectLst/>
            </a:endParaRPr>
          </a:p>
          <a:p>
            <a:pPr rtl="0">
              <a:spcBef>
                <a:spcPts val="0"/>
              </a:spcBef>
              <a:spcAft>
                <a:spcPts val="0"/>
              </a:spcAft>
            </a:pPr>
            <a:br>
              <a:rPr lang="en-US" sz="1600" b="0" dirty="0">
                <a:effectLst/>
              </a:rPr>
            </a:br>
            <a:endParaRPr lang="en-US" sz="1600" b="0" dirty="0">
              <a:effectLst/>
            </a:endParaRPr>
          </a:p>
        </p:txBody>
      </p:sp>
      <p:sp>
        <p:nvSpPr>
          <p:cNvPr id="29" name="TextBox 28">
            <a:extLst>
              <a:ext uri="{FF2B5EF4-FFF2-40B4-BE49-F238E27FC236}">
                <a16:creationId xmlns:a16="http://schemas.microsoft.com/office/drawing/2014/main" id="{BA70698B-6EC4-4BCF-B05E-3C0960A1C543}"/>
              </a:ext>
            </a:extLst>
          </p:cNvPr>
          <p:cNvSpPr txBox="1"/>
          <p:nvPr/>
        </p:nvSpPr>
        <p:spPr>
          <a:xfrm>
            <a:off x="20120099" y="21101563"/>
            <a:ext cx="3002811" cy="707886"/>
          </a:xfrm>
          <a:prstGeom prst="rect">
            <a:avLst/>
          </a:prstGeom>
          <a:noFill/>
        </p:spPr>
        <p:txBody>
          <a:bodyPr wrap="square">
            <a:spAutoFit/>
          </a:bodyPr>
          <a:lstStyle/>
          <a:p>
            <a:pPr algn="ctr" rtl="0">
              <a:spcBef>
                <a:spcPts val="0"/>
              </a:spcBef>
              <a:spcAft>
                <a:spcPts val="0"/>
              </a:spcAft>
            </a:pPr>
            <a:r>
              <a:rPr lang="en-US" sz="2000" b="1" i="1" u="none" strike="noStrike" dirty="0" err="1">
                <a:solidFill>
                  <a:srgbClr val="000000"/>
                </a:solidFill>
                <a:effectLst/>
                <a:latin typeface="Arial" panose="020B0604020202020204" pitchFamily="34" charset="0"/>
              </a:rPr>
              <a:t>Erpobdella</a:t>
            </a:r>
            <a:r>
              <a:rPr lang="en-US" sz="2000" b="1" i="1" u="none" strike="noStrike" dirty="0">
                <a:solidFill>
                  <a:srgbClr val="000000"/>
                </a:solidFill>
                <a:effectLst/>
                <a:latin typeface="Arial" panose="020B0604020202020204" pitchFamily="34" charset="0"/>
              </a:rPr>
              <a:t> </a:t>
            </a:r>
            <a:r>
              <a:rPr lang="en-US" sz="2000" b="1" i="1" u="none" strike="noStrike" dirty="0" err="1">
                <a:solidFill>
                  <a:srgbClr val="000000"/>
                </a:solidFill>
                <a:effectLst/>
                <a:latin typeface="Arial" panose="020B0604020202020204" pitchFamily="34" charset="0"/>
              </a:rPr>
              <a:t>octoculata</a:t>
            </a:r>
            <a:endParaRPr lang="en-US" sz="2000" b="1" i="1" dirty="0">
              <a:effectLst/>
            </a:endParaRPr>
          </a:p>
          <a:p>
            <a:pPr algn="ctr" rtl="0">
              <a:spcBef>
                <a:spcPts val="0"/>
              </a:spcBef>
              <a:spcAft>
                <a:spcPts val="0"/>
              </a:spcAft>
            </a:pPr>
            <a:r>
              <a:rPr lang="en-US" sz="2000" b="1" i="0" u="none" strike="noStrike" dirty="0">
                <a:solidFill>
                  <a:srgbClr val="000000"/>
                </a:solidFill>
                <a:effectLst/>
                <a:latin typeface="Arial" panose="020B0604020202020204" pitchFamily="34" charset="0"/>
              </a:rPr>
              <a:t>CTP-017</a:t>
            </a:r>
            <a:endParaRPr lang="en-US" sz="2000" b="1" dirty="0">
              <a:effectLst/>
            </a:endParaRPr>
          </a:p>
        </p:txBody>
      </p:sp>
      <p:pic>
        <p:nvPicPr>
          <p:cNvPr id="1026" name="Picture 2">
            <a:extLst>
              <a:ext uri="{FF2B5EF4-FFF2-40B4-BE49-F238E27FC236}">
                <a16:creationId xmlns:a16="http://schemas.microsoft.com/office/drawing/2014/main" id="{37FED6AC-7515-4127-A1AF-5915530EF7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67297" y="14003903"/>
            <a:ext cx="5979714" cy="442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752</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Expedition: Aquatic Invertebrate DNA Barcoding Jack Cain &amp; Vincent Cafiso Eastport South Manor Junior-Senior High School Mentors : Mr. Robert Bolen &amp; Mrs. Megan Murray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Aquatic Invertebrate DNA Barcoding Jack Cain &amp; Vincent Cafiso Eastport South Manor Junior-Senior High School Mentor : Mr Robert Bolen &amp; Mrs Megan Murray</dc:title>
  <dc:creator>Robert Bolen</dc:creator>
  <cp:lastModifiedBy>Bolen, Robert - ESM - High School</cp:lastModifiedBy>
  <cp:revision>7</cp:revision>
  <dcterms:modified xsi:type="dcterms:W3CDTF">2024-05-06T13:29:00Z</dcterms:modified>
</cp:coreProperties>
</file>