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 uri="GoogleSlidesCustomDataVersion2">
      <go:slidesCustomData xmlns:go="http://customooxmlschemas.google.com/" r:id="rId7" roundtripDataSignature="AMtx7mhnXDMMLa9nCQVr6NtsoC1gwzSM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144" orient="horz"/>
        <p:guide pos="288" orient="horz"/>
        <p:guide pos="287"/>
        <p:guide pos="25055"/>
        <p:guide pos="13608" orient="horz"/>
        <p:guide pos="216" orient="horz"/>
        <p:guide pos="235"/>
        <p:guide pos="205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6817362"/>
            <a:ext cx="27980640" cy="470408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4937760" y="12435840"/>
            <a:ext cx="23042880" cy="5608320"/>
          </a:xfrm>
          <a:prstGeom prst="rect">
            <a:avLst/>
          </a:prstGeom>
          <a:noFill/>
          <a:ln>
            <a:noFill/>
          </a:ln>
        </p:spPr>
        <p:txBody>
          <a:bodyPr anchorCtr="0" anchor="t" bIns="156725" lIns="313450" spcFirstLastPara="1" rIns="313450" wrap="square" tIns="156725">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3"/>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217660" y="-2451097"/>
            <a:ext cx="14483081" cy="29626560"/>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8206720" y="6537964"/>
            <a:ext cx="18724880" cy="740664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119120" y="-594356"/>
            <a:ext cx="18724880" cy="21671280"/>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1645920" y="5120642"/>
            <a:ext cx="29626560" cy="14483081"/>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600326" y="14102081"/>
            <a:ext cx="27980640" cy="4358640"/>
          </a:xfrm>
          <a:prstGeom prst="rect">
            <a:avLst/>
          </a:prstGeom>
          <a:noFill/>
          <a:ln>
            <a:noFill/>
          </a:ln>
        </p:spPr>
        <p:txBody>
          <a:bodyPr anchorCtr="0" anchor="t" bIns="156725" lIns="313450" spcFirstLastPara="1" rIns="313450" wrap="square" tIns="156725">
            <a:normAutofit/>
          </a:bodyPr>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600326" y="9301483"/>
            <a:ext cx="27980640" cy="4800599"/>
          </a:xfrm>
          <a:prstGeom prst="rect">
            <a:avLst/>
          </a:prstGeom>
          <a:noFill/>
          <a:ln>
            <a:noFill/>
          </a:ln>
        </p:spPr>
        <p:txBody>
          <a:bodyPr anchorCtr="0" anchor="b" bIns="156725" lIns="313450" spcFirstLastPara="1" rIns="313450" wrap="square" tIns="156725">
            <a:normAutofit/>
          </a:bodyPr>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20"/>
              </a:spcBef>
              <a:spcAft>
                <a:spcPts val="0"/>
              </a:spcAft>
              <a:buClr>
                <a:srgbClr val="888888"/>
              </a:buClr>
              <a:buSzPts val="6100"/>
              <a:buNone/>
              <a:defRPr sz="6100">
                <a:solidFill>
                  <a:srgbClr val="888888"/>
                </a:solidFill>
              </a:defRPr>
            </a:lvl2pPr>
            <a:lvl3pPr indent="-228600" lvl="2" marL="1371600" algn="l">
              <a:spcBef>
                <a:spcPts val="1080"/>
              </a:spcBef>
              <a:spcAft>
                <a:spcPts val="0"/>
              </a:spcAft>
              <a:buClr>
                <a:srgbClr val="888888"/>
              </a:buClr>
              <a:buSzPts val="5400"/>
              <a:buNone/>
              <a:defRPr sz="54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5"/>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1645920" y="5120642"/>
            <a:ext cx="14538960" cy="14483081"/>
          </a:xfrm>
          <a:prstGeom prst="rect">
            <a:avLst/>
          </a:prstGeom>
          <a:noFill/>
          <a:ln>
            <a:noFill/>
          </a:ln>
        </p:spPr>
        <p:txBody>
          <a:bodyPr anchorCtr="0" anchor="t" bIns="156725" lIns="313450" spcFirstLastPara="1" rIns="313450" wrap="square" tIns="156725">
            <a:norm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2" name="Google Shape;32;p6"/>
          <p:cNvSpPr txBox="1"/>
          <p:nvPr>
            <p:ph idx="2" type="body"/>
          </p:nvPr>
        </p:nvSpPr>
        <p:spPr>
          <a:xfrm>
            <a:off x="16733520" y="5120642"/>
            <a:ext cx="14538960" cy="14483081"/>
          </a:xfrm>
          <a:prstGeom prst="rect">
            <a:avLst/>
          </a:prstGeom>
          <a:noFill/>
          <a:ln>
            <a:noFill/>
          </a:ln>
        </p:spPr>
        <p:txBody>
          <a:bodyPr anchorCtr="0" anchor="t" bIns="156725" lIns="313450" spcFirstLastPara="1" rIns="313450" wrap="square" tIns="156725">
            <a:norm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3" name="Google Shape;33;p6"/>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1645921" y="4912363"/>
            <a:ext cx="14544677" cy="2047238"/>
          </a:xfrm>
          <a:prstGeom prst="rect">
            <a:avLst/>
          </a:prstGeom>
          <a:noFill/>
          <a:ln>
            <a:noFill/>
          </a:ln>
        </p:spPr>
        <p:txBody>
          <a:bodyPr anchorCtr="0" anchor="b" bIns="156725" lIns="313450" spcFirstLastPara="1" rIns="313450" wrap="square" tIns="156725">
            <a:norm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39" name="Google Shape;39;p7"/>
          <p:cNvSpPr txBox="1"/>
          <p:nvPr>
            <p:ph idx="2" type="body"/>
          </p:nvPr>
        </p:nvSpPr>
        <p:spPr>
          <a:xfrm>
            <a:off x="1645921" y="6959601"/>
            <a:ext cx="14544677" cy="12644122"/>
          </a:xfrm>
          <a:prstGeom prst="rect">
            <a:avLst/>
          </a:prstGeom>
          <a:noFill/>
          <a:ln>
            <a:noFill/>
          </a:ln>
        </p:spPr>
        <p:txBody>
          <a:bodyPr anchorCtr="0" anchor="t" bIns="156725" lIns="313450" spcFirstLastPara="1" rIns="313450" wrap="square" tIns="156725">
            <a:norm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0" name="Google Shape;40;p7"/>
          <p:cNvSpPr txBox="1"/>
          <p:nvPr>
            <p:ph idx="3" type="body"/>
          </p:nvPr>
        </p:nvSpPr>
        <p:spPr>
          <a:xfrm>
            <a:off x="16722092" y="4912363"/>
            <a:ext cx="14550390" cy="2047238"/>
          </a:xfrm>
          <a:prstGeom prst="rect">
            <a:avLst/>
          </a:prstGeom>
          <a:noFill/>
          <a:ln>
            <a:noFill/>
          </a:ln>
        </p:spPr>
        <p:txBody>
          <a:bodyPr anchorCtr="0" anchor="b" bIns="156725" lIns="313450" spcFirstLastPara="1" rIns="313450" wrap="square" tIns="156725">
            <a:norm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41" name="Google Shape;41;p7"/>
          <p:cNvSpPr txBox="1"/>
          <p:nvPr>
            <p:ph idx="4" type="body"/>
          </p:nvPr>
        </p:nvSpPr>
        <p:spPr>
          <a:xfrm>
            <a:off x="16722092" y="6959601"/>
            <a:ext cx="14550390" cy="12644122"/>
          </a:xfrm>
          <a:prstGeom prst="rect">
            <a:avLst/>
          </a:prstGeom>
          <a:noFill/>
          <a:ln>
            <a:noFill/>
          </a:ln>
        </p:spPr>
        <p:txBody>
          <a:bodyPr anchorCtr="0" anchor="t" bIns="156725" lIns="313450" spcFirstLastPara="1" rIns="313450" wrap="square" tIns="156725">
            <a:norm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2" name="Google Shape;42;p7"/>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645922" y="873760"/>
            <a:ext cx="10829927" cy="3718560"/>
          </a:xfrm>
          <a:prstGeom prst="rect">
            <a:avLst/>
          </a:prstGeom>
          <a:noFill/>
          <a:ln>
            <a:noFill/>
          </a:ln>
        </p:spPr>
        <p:txBody>
          <a:bodyPr anchorCtr="0" anchor="b" bIns="156725" lIns="313450" spcFirstLastPara="1" rIns="313450" wrap="square" tIns="156725">
            <a:norm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2870180" y="873762"/>
            <a:ext cx="18402300" cy="18729961"/>
          </a:xfrm>
          <a:prstGeom prst="rect">
            <a:avLst/>
          </a:prstGeom>
          <a:noFill/>
          <a:ln>
            <a:noFill/>
          </a:ln>
        </p:spPr>
        <p:txBody>
          <a:bodyPr anchorCtr="0" anchor="t" bIns="156725" lIns="313450" spcFirstLastPara="1" rIns="313450" wrap="square" tIns="156725">
            <a:normAutofit/>
          </a:bodyPr>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10"/>
          <p:cNvSpPr txBox="1"/>
          <p:nvPr>
            <p:ph idx="2" type="body"/>
          </p:nvPr>
        </p:nvSpPr>
        <p:spPr>
          <a:xfrm>
            <a:off x="1645922" y="4592322"/>
            <a:ext cx="10829927" cy="15011401"/>
          </a:xfrm>
          <a:prstGeom prst="rect">
            <a:avLst/>
          </a:prstGeom>
          <a:noFill/>
          <a:ln>
            <a:noFill/>
          </a:ln>
        </p:spPr>
        <p:txBody>
          <a:bodyPr anchorCtr="0" anchor="t" bIns="156725" lIns="313450" spcFirstLastPara="1" rIns="313450" wrap="square" tIns="156725">
            <a:norm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10"/>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6452237" y="15361920"/>
            <a:ext cx="19751040" cy="1813561"/>
          </a:xfrm>
          <a:prstGeom prst="rect">
            <a:avLst/>
          </a:prstGeom>
          <a:noFill/>
          <a:ln>
            <a:noFill/>
          </a:ln>
        </p:spPr>
        <p:txBody>
          <a:bodyPr anchorCtr="0" anchor="b" bIns="156725" lIns="313450" spcFirstLastPara="1" rIns="313450" wrap="square" tIns="156725">
            <a:norm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6452237" y="1960880"/>
            <a:ext cx="19751040" cy="13167360"/>
          </a:xfrm>
          <a:prstGeom prst="rect">
            <a:avLst/>
          </a:prstGeom>
          <a:noFill/>
          <a:ln>
            <a:noFill/>
          </a:ln>
        </p:spPr>
      </p:sp>
      <p:sp>
        <p:nvSpPr>
          <p:cNvPr id="64" name="Google Shape;64;p11"/>
          <p:cNvSpPr txBox="1"/>
          <p:nvPr>
            <p:ph idx="1" type="body"/>
          </p:nvPr>
        </p:nvSpPr>
        <p:spPr>
          <a:xfrm>
            <a:off x="6452237" y="17175481"/>
            <a:ext cx="19751040" cy="2575559"/>
          </a:xfrm>
          <a:prstGeom prst="rect">
            <a:avLst/>
          </a:prstGeom>
          <a:noFill/>
          <a:ln>
            <a:noFill/>
          </a:ln>
        </p:spPr>
        <p:txBody>
          <a:bodyPr anchorCtr="0" anchor="t" bIns="156725" lIns="313450" spcFirstLastPara="1" rIns="313450" wrap="square" tIns="156725">
            <a:norm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1"/>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645920" y="5120642"/>
            <a:ext cx="29626560" cy="14483081"/>
          </a:xfrm>
          <a:prstGeom prst="rect">
            <a:avLst/>
          </a:prstGeom>
          <a:noFill/>
          <a:ln>
            <a:noFill/>
          </a:ln>
        </p:spPr>
        <p:txBody>
          <a:bodyPr anchorCtr="0" anchor="t" bIns="156725" lIns="313450" spcFirstLastPara="1" rIns="313450" wrap="square" tIns="156725">
            <a:normAutofit/>
          </a:bodyPr>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jpg"/><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5393464" y="754131"/>
            <a:ext cx="21067200" cy="1365900"/>
          </a:xfrm>
          <a:prstGeom prst="rect">
            <a:avLst/>
          </a:prstGeom>
          <a:noFill/>
          <a:ln>
            <a:noFill/>
          </a:ln>
        </p:spPr>
        <p:txBody>
          <a:bodyPr anchorCtr="0" anchor="t" bIns="36075" lIns="72175" spcFirstLastPara="1" rIns="72175" wrap="square" tIns="36075">
            <a:spAutoFit/>
          </a:bodyPr>
          <a:lstStyle/>
          <a:p>
            <a:pPr indent="0" lvl="0" marL="0" marR="0" rtl="0" algn="ctr">
              <a:spcBef>
                <a:spcPts val="0"/>
              </a:spcBef>
              <a:spcAft>
                <a:spcPts val="0"/>
              </a:spcAft>
              <a:buNone/>
            </a:pPr>
            <a:r>
              <a:rPr lang="en-US" sz="8400">
                <a:solidFill>
                  <a:schemeClr val="dk1"/>
                </a:solidFill>
                <a:latin typeface="Calibri"/>
                <a:ea typeface="Calibri"/>
                <a:cs typeface="Calibri"/>
                <a:sym typeface="Calibri"/>
              </a:rPr>
              <a:t>The Effect of Human Activity on Ant Biodiversity</a:t>
            </a:r>
            <a:endParaRPr sz="700"/>
          </a:p>
        </p:txBody>
      </p:sp>
      <p:sp>
        <p:nvSpPr>
          <p:cNvPr id="85" name="Google Shape;85;p1"/>
          <p:cNvSpPr txBox="1"/>
          <p:nvPr/>
        </p:nvSpPr>
        <p:spPr>
          <a:xfrm>
            <a:off x="5852241" y="2180862"/>
            <a:ext cx="20265600" cy="1673700"/>
          </a:xfrm>
          <a:prstGeom prst="rect">
            <a:avLst/>
          </a:prstGeom>
          <a:noFill/>
          <a:ln>
            <a:noFill/>
          </a:ln>
        </p:spPr>
        <p:txBody>
          <a:bodyPr anchorCtr="0" anchor="t" bIns="36075" lIns="72175" spcFirstLastPara="1" rIns="72175" wrap="square" tIns="36075">
            <a:sp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Monica Penafiel, </a:t>
            </a:r>
            <a:r>
              <a:rPr lang="en-US" sz="6100">
                <a:solidFill>
                  <a:schemeClr val="dk1"/>
                </a:solidFill>
                <a:latin typeface="Calibri"/>
                <a:ea typeface="Calibri"/>
                <a:cs typeface="Calibri"/>
                <a:sym typeface="Calibri"/>
              </a:rPr>
              <a:t>Junior Ramos, </a:t>
            </a:r>
            <a:r>
              <a:rPr lang="en-US" sz="6100">
                <a:solidFill>
                  <a:schemeClr val="dk1"/>
                </a:solidFill>
                <a:latin typeface="Calibri"/>
                <a:ea typeface="Calibri"/>
                <a:cs typeface="Calibri"/>
                <a:sym typeface="Calibri"/>
              </a:rPr>
              <a:t>Ms. Bunyan</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r>
              <a:rPr i="1" lang="en-US" sz="4300">
                <a:latin typeface="Calibri"/>
                <a:ea typeface="Calibri"/>
                <a:cs typeface="Calibri"/>
                <a:sym typeface="Calibri"/>
              </a:rPr>
              <a:t>Glen Cove High School</a:t>
            </a:r>
            <a:endParaRPr/>
          </a:p>
        </p:txBody>
      </p:sp>
      <p:sp>
        <p:nvSpPr>
          <p:cNvPr id="86" name="Google Shape;86;p1"/>
          <p:cNvSpPr txBox="1"/>
          <p:nvPr/>
        </p:nvSpPr>
        <p:spPr>
          <a:xfrm>
            <a:off x="17095100" y="5617985"/>
            <a:ext cx="14494746" cy="650719"/>
          </a:xfrm>
          <a:prstGeom prst="rect">
            <a:avLst/>
          </a:prstGeom>
          <a:noFill/>
          <a:ln>
            <a:noFill/>
          </a:ln>
        </p:spPr>
        <p:txBody>
          <a:bodyPr anchorCtr="0" anchor="t" bIns="32650" lIns="65300" spcFirstLastPara="1" rIns="65300" wrap="square" tIns="32650">
            <a:spAutoFit/>
          </a:bodyPr>
          <a:lstStyle/>
          <a:p>
            <a:pPr indent="0" lvl="0" marL="0" marR="0" rtl="0" algn="l">
              <a:spcBef>
                <a:spcPts val="0"/>
              </a:spcBef>
              <a:spcAft>
                <a:spcPts val="0"/>
              </a:spcAft>
              <a:buNone/>
            </a:pPr>
            <a:r>
              <a:t/>
            </a:r>
            <a:endParaRPr sz="3800">
              <a:solidFill>
                <a:schemeClr val="dk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b="0" l="0" r="0" t="0"/>
          <a:stretch/>
        </p:blipFill>
        <p:spPr>
          <a:xfrm>
            <a:off x="27213433" y="1161680"/>
            <a:ext cx="3945194" cy="695695"/>
          </a:xfrm>
          <a:prstGeom prst="rect">
            <a:avLst/>
          </a:prstGeom>
          <a:noFill/>
          <a:ln>
            <a:noFill/>
          </a:ln>
        </p:spPr>
      </p:pic>
      <p:sp>
        <p:nvSpPr>
          <p:cNvPr id="88" name="Google Shape;88;p1"/>
          <p:cNvSpPr txBox="1"/>
          <p:nvPr/>
        </p:nvSpPr>
        <p:spPr>
          <a:xfrm>
            <a:off x="2120155" y="3571192"/>
            <a:ext cx="14464200" cy="19324500"/>
          </a:xfrm>
          <a:prstGeom prst="rect">
            <a:avLst/>
          </a:prstGeom>
          <a:noFill/>
          <a:ln>
            <a:noFill/>
          </a:ln>
        </p:spPr>
        <p:txBody>
          <a:bodyPr anchorCtr="0" anchor="t" bIns="32650" lIns="65300" spcFirstLastPara="1" rIns="65300" wrap="square" tIns="32650">
            <a:spAutoFit/>
          </a:bodyPr>
          <a:lstStyle/>
          <a:p>
            <a:pPr indent="0" lvl="0" marL="0" marR="0" rtl="0" algn="l">
              <a:spcBef>
                <a:spcPts val="0"/>
              </a:spcBef>
              <a:spcAft>
                <a:spcPts val="0"/>
              </a:spcAft>
              <a:buNone/>
            </a:pPr>
            <a:r>
              <a:rPr lang="en-US" sz="5200">
                <a:solidFill>
                  <a:schemeClr val="dk1"/>
                </a:solidFill>
                <a:latin typeface="Times New Roman"/>
                <a:ea typeface="Times New Roman"/>
                <a:cs typeface="Times New Roman"/>
                <a:sym typeface="Times New Roman"/>
              </a:rPr>
              <a:t>Abstract</a:t>
            </a:r>
            <a:endParaRPr sz="500">
              <a:latin typeface="Times New Roman"/>
              <a:ea typeface="Times New Roman"/>
              <a:cs typeface="Times New Roman"/>
              <a:sym typeface="Times New Roman"/>
            </a:endParaRPr>
          </a:p>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Ants play an important part in our </a:t>
            </a:r>
            <a:r>
              <a:rPr lang="en-US" sz="3000">
                <a:solidFill>
                  <a:schemeClr val="dk1"/>
                </a:solidFill>
                <a:latin typeface="Times New Roman"/>
                <a:ea typeface="Times New Roman"/>
                <a:cs typeface="Times New Roman"/>
                <a:sym typeface="Times New Roman"/>
              </a:rPr>
              <a:t>ecosystem</a:t>
            </a:r>
            <a:r>
              <a:rPr lang="en-US" sz="3000">
                <a:solidFill>
                  <a:schemeClr val="dk1"/>
                </a:solidFill>
                <a:latin typeface="Times New Roman"/>
                <a:ea typeface="Times New Roman"/>
                <a:cs typeface="Times New Roman"/>
                <a:sym typeface="Times New Roman"/>
              </a:rPr>
              <a:t> as they are predators to other insects as </a:t>
            </a:r>
            <a:r>
              <a:rPr lang="en-US" sz="3000">
                <a:solidFill>
                  <a:schemeClr val="dk1"/>
                </a:solidFill>
                <a:latin typeface="Times New Roman"/>
                <a:ea typeface="Times New Roman"/>
                <a:cs typeface="Times New Roman"/>
                <a:sym typeface="Times New Roman"/>
              </a:rPr>
              <a:t>well</a:t>
            </a:r>
            <a:r>
              <a:rPr lang="en-US" sz="30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as decomposers</a:t>
            </a:r>
            <a:r>
              <a:rPr lang="en-US" sz="3000">
                <a:solidFill>
                  <a:schemeClr val="dk1"/>
                </a:solidFill>
                <a:latin typeface="Times New Roman"/>
                <a:ea typeface="Times New Roman"/>
                <a:cs typeface="Times New Roman"/>
                <a:sym typeface="Times New Roman"/>
              </a:rPr>
              <a:t> of organic waste or other dead animals. For our research project we will be collecting ants from three different environments to assess the biodiversity of ant species in Glen Cove: Morgans Park, Glen Cove High School fields, and Juniors backyard. We believe that if human activity in an ants environment impacts them, then ants present in areas with less human activity will be more biodiverse. We think that ants in Juniors backyard will have more biodiversity than GCHS (Glen Cove High School) fields or Morgan Park because there is less human activity, whereas Morgan Park or GCHS fields will have less diverse ant populations. </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US" sz="5200">
                <a:solidFill>
                  <a:schemeClr val="dk1"/>
                </a:solidFill>
                <a:latin typeface="Times New Roman"/>
                <a:ea typeface="Times New Roman"/>
                <a:cs typeface="Times New Roman"/>
                <a:sym typeface="Times New Roman"/>
              </a:rPr>
              <a:t>Introduction</a:t>
            </a:r>
            <a:endParaRPr sz="500">
              <a:latin typeface="Times New Roman"/>
              <a:ea typeface="Times New Roman"/>
              <a:cs typeface="Times New Roman"/>
              <a:sym typeface="Times New Roman"/>
            </a:endParaRPr>
          </a:p>
          <a:p>
            <a:pPr indent="0" lvl="0" marL="0" marR="0" rtl="0" algn="l">
              <a:spcBef>
                <a:spcPts val="429"/>
              </a:spcBef>
              <a:spcAft>
                <a:spcPts val="0"/>
              </a:spcAft>
              <a:buNone/>
            </a:pPr>
            <a:r>
              <a:rPr lang="en-US" sz="3000">
                <a:solidFill>
                  <a:schemeClr val="dk1"/>
                </a:solidFill>
                <a:latin typeface="Times New Roman"/>
                <a:ea typeface="Times New Roman"/>
                <a:cs typeface="Times New Roman"/>
                <a:sym typeface="Times New Roman"/>
              </a:rPr>
              <a:t>  We will be collecting specimens from three different locations with varying amounts of human activity, we would like to see the effects on the ants biodiversity depending on the amount of human activity in the area. Our three locations are; Morgan’s Park, Glen Cove High School, and Junior’s Backyard. We plan to collect as many different looking ants as possible from each site. We believe that there will be more biodiversity in ants whose environment has less human activity, than those with more human activity. Ants who have increased human activity in their environment will likely have specific characteristics that allow them to survive. Due to natural selection those with the needed characteristics will thrive and continue. Whereas those with less human activity might be more diverse and less cautious but will maintain a bigger colony. Therefore we expect to see more biodiversity in areas of lower human activity. Three types of ants we might find  are; Acrobat Ants (</a:t>
            </a:r>
            <a:r>
              <a:rPr i="1" lang="en-US" sz="3000">
                <a:solidFill>
                  <a:schemeClr val="dk1"/>
                </a:solidFill>
                <a:latin typeface="Times New Roman"/>
                <a:ea typeface="Times New Roman"/>
                <a:cs typeface="Times New Roman"/>
                <a:sym typeface="Times New Roman"/>
              </a:rPr>
              <a:t>Crematogaster ashmeadi Emery</a:t>
            </a:r>
            <a:r>
              <a:rPr lang="en-US" sz="3000">
                <a:solidFill>
                  <a:schemeClr val="dk1"/>
                </a:solidFill>
                <a:latin typeface="Times New Roman"/>
                <a:ea typeface="Times New Roman"/>
                <a:cs typeface="Times New Roman"/>
                <a:sym typeface="Times New Roman"/>
              </a:rPr>
              <a:t>), Pavement Ants (</a:t>
            </a:r>
            <a:r>
              <a:rPr i="1" lang="en-US" sz="3000">
                <a:solidFill>
                  <a:schemeClr val="dk1"/>
                </a:solidFill>
                <a:latin typeface="Times New Roman"/>
                <a:ea typeface="Times New Roman"/>
                <a:cs typeface="Times New Roman"/>
                <a:sym typeface="Times New Roman"/>
              </a:rPr>
              <a:t>Tetramorium Caespitum),</a:t>
            </a:r>
            <a:r>
              <a:rPr lang="en-US" sz="3000">
                <a:solidFill>
                  <a:schemeClr val="dk1"/>
                </a:solidFill>
                <a:latin typeface="Times New Roman"/>
                <a:ea typeface="Times New Roman"/>
                <a:cs typeface="Times New Roman"/>
                <a:sym typeface="Times New Roman"/>
              </a:rPr>
              <a:t> and Field Ants (</a:t>
            </a:r>
            <a:r>
              <a:rPr i="1" lang="en-US" sz="3000">
                <a:solidFill>
                  <a:schemeClr val="dk1"/>
                </a:solidFill>
                <a:latin typeface="Times New Roman"/>
                <a:ea typeface="Times New Roman"/>
                <a:cs typeface="Times New Roman"/>
                <a:sym typeface="Times New Roman"/>
              </a:rPr>
              <a:t>Formica pallidefulva)</a:t>
            </a:r>
            <a:r>
              <a:rPr lang="en-US" sz="3000">
                <a:solidFill>
                  <a:schemeClr val="dk1"/>
                </a:solidFill>
                <a:latin typeface="Times New Roman"/>
                <a:ea typeface="Times New Roman"/>
                <a:cs typeface="Times New Roman"/>
                <a:sym typeface="Times New Roman"/>
              </a:rPr>
              <a:t>.</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US" sz="5200">
                <a:solidFill>
                  <a:schemeClr val="dk1"/>
                </a:solidFill>
                <a:latin typeface="Times New Roman"/>
                <a:ea typeface="Times New Roman"/>
                <a:cs typeface="Times New Roman"/>
                <a:sym typeface="Times New Roman"/>
              </a:rPr>
              <a:t>Materials &amp; Methods </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US" sz="3000">
                <a:solidFill>
                  <a:schemeClr val="dk1"/>
                </a:solidFill>
                <a:latin typeface="Times New Roman"/>
                <a:ea typeface="Times New Roman"/>
                <a:cs typeface="Times New Roman"/>
                <a:sym typeface="Times New Roman"/>
              </a:rPr>
              <a:t>We can collect ants by using baits based off of foods they are attracted to. Acrobat ants are drawn to sweets and high-protein foods like meat. Field ants mostly consume honeydew. We can use this information to draw these ants in using index cards to place food items matching the description of their likings. We can use peanut butter or tuna fish on an index card to bring in pavement ants, we can put yogurt or a sugar cookie on an index card for acrobat ants, and for field ants we can use honeydew. The samples will be stored in test tubes in the freezer until we are ready for DNA extraction.</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US" sz="5200">
                <a:solidFill>
                  <a:schemeClr val="dk1"/>
                </a:solidFill>
                <a:latin typeface="Times New Roman"/>
                <a:ea typeface="Times New Roman"/>
                <a:cs typeface="Times New Roman"/>
                <a:sym typeface="Times New Roman"/>
              </a:rPr>
              <a:t>Results</a:t>
            </a:r>
            <a:br>
              <a:rPr lang="en-US" sz="2100">
                <a:latin typeface="Times New Roman"/>
                <a:ea typeface="Times New Roman"/>
                <a:cs typeface="Times New Roman"/>
                <a:sym typeface="Times New Roman"/>
              </a:rPr>
            </a:br>
            <a:r>
              <a:rPr lang="en-US" sz="3000">
                <a:latin typeface="Times New Roman"/>
                <a:ea typeface="Times New Roman"/>
                <a:cs typeface="Times New Roman"/>
                <a:sym typeface="Times New Roman"/>
              </a:rPr>
              <a:t>DAZ 008 - </a:t>
            </a:r>
            <a:r>
              <a:rPr i="1" lang="en-US" sz="3000">
                <a:latin typeface="Times New Roman"/>
                <a:ea typeface="Times New Roman"/>
                <a:cs typeface="Times New Roman"/>
                <a:sym typeface="Times New Roman"/>
              </a:rPr>
              <a:t>Tapinoma sessile </a:t>
            </a:r>
            <a:r>
              <a:rPr lang="en-US" sz="3000">
                <a:latin typeface="Times New Roman"/>
                <a:ea typeface="Times New Roman"/>
                <a:cs typeface="Times New Roman"/>
                <a:sym typeface="Times New Roman"/>
              </a:rPr>
              <a:t>House Ant, 4 mismatches</a:t>
            </a:r>
            <a:endParaRPr sz="3000">
              <a:latin typeface="Times New Roman"/>
              <a:ea typeface="Times New Roman"/>
              <a:cs typeface="Times New Roman"/>
              <a:sym typeface="Times New Roman"/>
            </a:endParaRPr>
          </a:p>
          <a:p>
            <a:pPr indent="0" lvl="0" marL="0" marR="0" rtl="0" algn="l">
              <a:spcBef>
                <a:spcPts val="429"/>
              </a:spcBef>
              <a:spcAft>
                <a:spcPts val="0"/>
              </a:spcAft>
              <a:buNone/>
            </a:pPr>
            <a:r>
              <a:rPr lang="en-US" sz="3000">
                <a:latin typeface="Times New Roman"/>
                <a:ea typeface="Times New Roman"/>
                <a:cs typeface="Times New Roman"/>
                <a:sym typeface="Times New Roman"/>
              </a:rPr>
              <a:t>DAZ 009 - </a:t>
            </a:r>
            <a:r>
              <a:rPr i="1" lang="en-US" sz="3000">
                <a:solidFill>
                  <a:schemeClr val="dk1"/>
                </a:solidFill>
                <a:latin typeface="Times New Roman"/>
                <a:ea typeface="Times New Roman"/>
                <a:cs typeface="Times New Roman"/>
                <a:sym typeface="Times New Roman"/>
              </a:rPr>
              <a:t>Tapinoma sessile </a:t>
            </a:r>
            <a:r>
              <a:rPr lang="en-US" sz="3000">
                <a:solidFill>
                  <a:schemeClr val="dk1"/>
                </a:solidFill>
                <a:latin typeface="Times New Roman"/>
                <a:ea typeface="Times New Roman"/>
                <a:cs typeface="Times New Roman"/>
                <a:sym typeface="Times New Roman"/>
              </a:rPr>
              <a:t>House Ant, 7 mismatches</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lang="en-US" sz="3000">
                <a:solidFill>
                  <a:schemeClr val="dk1"/>
                </a:solidFill>
                <a:latin typeface="Times New Roman"/>
                <a:ea typeface="Times New Roman"/>
                <a:cs typeface="Times New Roman"/>
                <a:sym typeface="Times New Roman"/>
              </a:rPr>
              <a:t>	The other 8/10 samples tested inconclusive in their sequence results. </a:t>
            </a:r>
            <a:endParaRPr sz="30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t/>
            </a:r>
            <a:endParaRPr sz="3000">
              <a:latin typeface="Times New Roman"/>
              <a:ea typeface="Times New Roman"/>
              <a:cs typeface="Times New Roman"/>
              <a:sym typeface="Times New Roman"/>
            </a:endParaRPr>
          </a:p>
          <a:p>
            <a:pPr indent="0" lvl="0" marL="0" marR="0" rtl="0" algn="l">
              <a:spcBef>
                <a:spcPts val="429"/>
              </a:spcBef>
              <a:spcAft>
                <a:spcPts val="0"/>
              </a:spcAft>
              <a:buNone/>
            </a:pPr>
            <a:r>
              <a:t/>
            </a:r>
            <a:endParaRPr sz="2100">
              <a:latin typeface="Times New Roman"/>
              <a:ea typeface="Times New Roman"/>
              <a:cs typeface="Times New Roman"/>
              <a:sym typeface="Times New Roman"/>
            </a:endParaRPr>
          </a:p>
        </p:txBody>
      </p:sp>
      <p:sp>
        <p:nvSpPr>
          <p:cNvPr id="89" name="Google Shape;89;p1"/>
          <p:cNvSpPr txBox="1"/>
          <p:nvPr/>
        </p:nvSpPr>
        <p:spPr>
          <a:xfrm>
            <a:off x="16746400" y="10837711"/>
            <a:ext cx="14774700" cy="10486500"/>
          </a:xfrm>
          <a:prstGeom prst="rect">
            <a:avLst/>
          </a:prstGeom>
          <a:noFill/>
          <a:ln>
            <a:noFill/>
          </a:ln>
        </p:spPr>
        <p:txBody>
          <a:bodyPr anchorCtr="0" anchor="t" bIns="32650" lIns="65300" spcFirstLastPara="1" rIns="65300" wrap="square" tIns="32650">
            <a:spAutoFit/>
          </a:bodyPr>
          <a:lstStyle/>
          <a:p>
            <a:pPr indent="0" lvl="0" marL="0" marR="0" rtl="0" algn="l">
              <a:spcBef>
                <a:spcPts val="0"/>
              </a:spcBef>
              <a:spcAft>
                <a:spcPts val="0"/>
              </a:spcAft>
              <a:buNone/>
            </a:pPr>
            <a:r>
              <a:rPr lang="en-US" sz="6100">
                <a:solidFill>
                  <a:schemeClr val="dk1"/>
                </a:solidFill>
                <a:latin typeface="Times New Roman"/>
                <a:ea typeface="Times New Roman"/>
                <a:cs typeface="Times New Roman"/>
                <a:sym typeface="Times New Roman"/>
              </a:rPr>
              <a:t>Discussion </a:t>
            </a:r>
            <a:endParaRPr>
              <a:latin typeface="Times New Roman"/>
              <a:ea typeface="Times New Roman"/>
              <a:cs typeface="Times New Roman"/>
              <a:sym typeface="Times New Roman"/>
            </a:endParaRPr>
          </a:p>
          <a:p>
            <a:pPr indent="0" lvl="0" marL="0" marR="0" rtl="0" algn="l">
              <a:spcBef>
                <a:spcPts val="0"/>
              </a:spcBef>
              <a:spcAft>
                <a:spcPts val="0"/>
              </a:spcAft>
              <a:buNone/>
            </a:pPr>
            <a:r>
              <a:rPr lang="en-US" sz="3200">
                <a:latin typeface="Times New Roman"/>
                <a:ea typeface="Times New Roman"/>
                <a:cs typeface="Times New Roman"/>
                <a:sym typeface="Times New Roman"/>
              </a:rPr>
              <a:t>After conducting PCR and Gel </a:t>
            </a:r>
            <a:r>
              <a:rPr lang="en-US" sz="3200">
                <a:latin typeface="Times New Roman"/>
                <a:ea typeface="Times New Roman"/>
                <a:cs typeface="Times New Roman"/>
                <a:sym typeface="Times New Roman"/>
              </a:rPr>
              <a:t>electrophoresis</a:t>
            </a:r>
            <a:r>
              <a:rPr lang="en-US" sz="3200">
                <a:latin typeface="Times New Roman"/>
                <a:ea typeface="Times New Roman"/>
                <a:cs typeface="Times New Roman"/>
                <a:sym typeface="Times New Roman"/>
              </a:rPr>
              <a:t>, we found that we had </a:t>
            </a:r>
            <a:r>
              <a:rPr lang="en-US" sz="3200">
                <a:latin typeface="Times New Roman"/>
                <a:ea typeface="Times New Roman"/>
                <a:cs typeface="Times New Roman"/>
                <a:sym typeface="Times New Roman"/>
              </a:rPr>
              <a:t>successfully</a:t>
            </a:r>
            <a:r>
              <a:rPr lang="en-US" sz="3200">
                <a:latin typeface="Times New Roman"/>
                <a:ea typeface="Times New Roman"/>
                <a:cs typeface="Times New Roman"/>
                <a:sym typeface="Times New Roman"/>
              </a:rPr>
              <a:t> amplified DNA from 3 of our samples. The 3 samples were then sent for sequencing, of the 3 samples, 2 came back with conclusive results. It is hard to determine whether ants present in areas with less human activity will be more biodiverse as many test </a:t>
            </a:r>
            <a:r>
              <a:rPr lang="en-US" sz="3200">
                <a:latin typeface="Times New Roman"/>
                <a:ea typeface="Times New Roman"/>
                <a:cs typeface="Times New Roman"/>
                <a:sym typeface="Times New Roman"/>
              </a:rPr>
              <a:t>results</a:t>
            </a:r>
            <a:r>
              <a:rPr lang="en-US" sz="3200">
                <a:latin typeface="Times New Roman"/>
                <a:ea typeface="Times New Roman"/>
                <a:cs typeface="Times New Roman"/>
                <a:sym typeface="Times New Roman"/>
              </a:rPr>
              <a:t> inconclusive. What we can determine is that both of these House ants (</a:t>
            </a:r>
            <a:r>
              <a:rPr i="1" lang="en-US" sz="3200">
                <a:latin typeface="Times New Roman"/>
                <a:ea typeface="Times New Roman"/>
                <a:cs typeface="Times New Roman"/>
                <a:sym typeface="Times New Roman"/>
              </a:rPr>
              <a:t>Tapinoma sessile</a:t>
            </a:r>
            <a:r>
              <a:rPr lang="en-US" sz="3200">
                <a:latin typeface="Times New Roman"/>
                <a:ea typeface="Times New Roman"/>
                <a:cs typeface="Times New Roman"/>
                <a:sym typeface="Times New Roman"/>
              </a:rPr>
              <a:t>) have less </a:t>
            </a:r>
            <a:r>
              <a:rPr lang="en-US" sz="3200">
                <a:latin typeface="Times New Roman"/>
                <a:ea typeface="Times New Roman"/>
                <a:cs typeface="Times New Roman"/>
                <a:sym typeface="Times New Roman"/>
              </a:rPr>
              <a:t>biodiversity</a:t>
            </a:r>
            <a:r>
              <a:rPr lang="en-US" sz="3200">
                <a:latin typeface="Times New Roman"/>
                <a:ea typeface="Times New Roman"/>
                <a:cs typeface="Times New Roman"/>
                <a:sym typeface="Times New Roman"/>
              </a:rPr>
              <a:t>. This may be as a result of more human activity in the area which may partly prove our thesis. Sample DAZ-008 had 4 mismatches, sample DAZ-009 had 7 mismatches.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6100">
                <a:solidFill>
                  <a:schemeClr val="dk1"/>
                </a:solidFill>
                <a:latin typeface="Times New Roman"/>
                <a:ea typeface="Times New Roman"/>
                <a:cs typeface="Times New Roman"/>
                <a:sym typeface="Times New Roman"/>
              </a:rPr>
              <a:t>References</a:t>
            </a:r>
            <a:endParaRPr>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“Acrobat Ant Control - How to Get Rid of Acrobat Ants.” </a:t>
            </a:r>
            <a:r>
              <a:rPr i="1" lang="en-US" sz="2500">
                <a:solidFill>
                  <a:schemeClr val="dk1"/>
                </a:solidFill>
                <a:latin typeface="Times New Roman"/>
                <a:ea typeface="Times New Roman"/>
                <a:cs typeface="Times New Roman"/>
                <a:sym typeface="Times New Roman"/>
              </a:rPr>
              <a:t>PestWorld.org</a:t>
            </a:r>
            <a:r>
              <a:rPr lang="en-US" sz="2500">
                <a:solidFill>
                  <a:schemeClr val="dk1"/>
                </a:solidFill>
                <a:latin typeface="Times New Roman"/>
                <a:ea typeface="Times New Roman"/>
                <a:cs typeface="Times New Roman"/>
                <a:sym typeface="Times New Roman"/>
              </a:rPr>
              <a:t>, https://www.pestworld.org/pest-guide/ants/acrobat-ants/. Accessed 25 September 2024.</a:t>
            </a:r>
            <a:endParaRPr sz="25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“Acrobat Ants – Ant Pests.” </a:t>
            </a:r>
            <a:r>
              <a:rPr i="1" lang="en-US" sz="2500">
                <a:solidFill>
                  <a:schemeClr val="dk1"/>
                </a:solidFill>
                <a:latin typeface="Times New Roman"/>
                <a:ea typeface="Times New Roman"/>
                <a:cs typeface="Times New Roman"/>
                <a:sym typeface="Times New Roman"/>
              </a:rPr>
              <a:t>Ant Pests</a:t>
            </a:r>
            <a:r>
              <a:rPr lang="en-US" sz="2500">
                <a:solidFill>
                  <a:schemeClr val="dk1"/>
                </a:solidFill>
                <a:latin typeface="Times New Roman"/>
                <a:ea typeface="Times New Roman"/>
                <a:cs typeface="Times New Roman"/>
                <a:sym typeface="Times New Roman"/>
              </a:rPr>
              <a:t>, https://ant-pests.extension.org/acrobat-ants/. Accessed 25 September 2024.</a:t>
            </a:r>
            <a:endParaRPr sz="2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6100">
                <a:solidFill>
                  <a:schemeClr val="dk1"/>
                </a:solidFill>
                <a:latin typeface="Times New Roman"/>
                <a:ea typeface="Times New Roman"/>
                <a:cs typeface="Times New Roman"/>
                <a:sym typeface="Times New Roman"/>
              </a:rPr>
              <a:t>Acknowledgements</a:t>
            </a:r>
            <a:endParaRPr sz="3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Thank you to; Jeffrey Petracca, and the Cold Spring Harbor DNA Learning Center for an amazing learning experience. </a:t>
            </a:r>
            <a:endParaRPr sz="3200">
              <a:latin typeface="Times New Roman"/>
              <a:ea typeface="Times New Roman"/>
              <a:cs typeface="Times New Roman"/>
              <a:sym typeface="Times New Roman"/>
            </a:endParaRPr>
          </a:p>
        </p:txBody>
      </p:sp>
      <p:pic>
        <p:nvPicPr>
          <p:cNvPr descr="http://www.seplessons.org/files/SEPA_Signage.jpg" id="90" name="Google Shape;90;p1"/>
          <p:cNvPicPr preferRelativeResize="0"/>
          <p:nvPr/>
        </p:nvPicPr>
        <p:blipFill rotWithShape="1">
          <a:blip r:embed="rId4">
            <a:alphaModFix/>
          </a:blip>
          <a:srcRect b="0" l="0" r="0" t="0"/>
          <a:stretch/>
        </p:blipFill>
        <p:spPr>
          <a:xfrm>
            <a:off x="27629302" y="2263117"/>
            <a:ext cx="3428768" cy="79857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351672" y="1374658"/>
            <a:ext cx="4041791" cy="1632777"/>
          </a:xfrm>
          <a:prstGeom prst="rect">
            <a:avLst/>
          </a:prstGeom>
          <a:noFill/>
          <a:ln>
            <a:noFill/>
          </a:ln>
        </p:spPr>
      </p:pic>
      <p:pic>
        <p:nvPicPr>
          <p:cNvPr descr="nih-logo.gif" id="92" name="Google Shape;92;p1"/>
          <p:cNvPicPr preferRelativeResize="0"/>
          <p:nvPr/>
        </p:nvPicPr>
        <p:blipFill rotWithShape="1">
          <a:blip r:embed="rId6">
            <a:alphaModFix/>
          </a:blip>
          <a:srcRect b="0" l="0" r="0" t="0"/>
          <a:stretch/>
        </p:blipFill>
        <p:spPr>
          <a:xfrm>
            <a:off x="26576601" y="2180858"/>
            <a:ext cx="936781" cy="936781"/>
          </a:xfrm>
          <a:prstGeom prst="rect">
            <a:avLst/>
          </a:prstGeom>
          <a:noFill/>
          <a:ln>
            <a:noFill/>
          </a:ln>
        </p:spPr>
      </p:pic>
      <p:pic>
        <p:nvPicPr>
          <p:cNvPr id="93" name="Google Shape;93;p1"/>
          <p:cNvPicPr preferRelativeResize="0"/>
          <p:nvPr/>
        </p:nvPicPr>
        <p:blipFill>
          <a:blip r:embed="rId7">
            <a:alphaModFix/>
          </a:blip>
          <a:stretch>
            <a:fillRect/>
          </a:stretch>
        </p:blipFill>
        <p:spPr>
          <a:xfrm>
            <a:off x="17718348" y="4346779"/>
            <a:ext cx="6469005" cy="6049438"/>
          </a:xfrm>
          <a:prstGeom prst="rect">
            <a:avLst/>
          </a:prstGeom>
          <a:noFill/>
          <a:ln>
            <a:noFill/>
          </a:ln>
        </p:spPr>
      </p:pic>
      <p:pic>
        <p:nvPicPr>
          <p:cNvPr id="94" name="Google Shape;94;p1"/>
          <p:cNvPicPr preferRelativeResize="0"/>
          <p:nvPr/>
        </p:nvPicPr>
        <p:blipFill>
          <a:blip r:embed="rId8">
            <a:alphaModFix/>
          </a:blip>
          <a:stretch>
            <a:fillRect/>
          </a:stretch>
        </p:blipFill>
        <p:spPr>
          <a:xfrm>
            <a:off x="24844716" y="4214554"/>
            <a:ext cx="4400550" cy="3457575"/>
          </a:xfrm>
          <a:prstGeom prst="rect">
            <a:avLst/>
          </a:prstGeom>
          <a:noFill/>
          <a:ln>
            <a:noFill/>
          </a:ln>
        </p:spPr>
      </p:pic>
      <p:sp>
        <p:nvSpPr>
          <p:cNvPr id="95" name="Google Shape;95;p1"/>
          <p:cNvSpPr txBox="1"/>
          <p:nvPr/>
        </p:nvSpPr>
        <p:spPr>
          <a:xfrm>
            <a:off x="26576600" y="7294475"/>
            <a:ext cx="744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DAZ 008 - Tapinoma sessile, House Ant</a:t>
            </a:r>
            <a:endParaRPr sz="3000">
              <a:solidFill>
                <a:schemeClr val="dk1"/>
              </a:solidFill>
              <a:latin typeface="Calibri"/>
              <a:ea typeface="Calibri"/>
              <a:cs typeface="Calibri"/>
              <a:sym typeface="Calibri"/>
            </a:endParaRPr>
          </a:p>
        </p:txBody>
      </p:sp>
      <p:pic>
        <p:nvPicPr>
          <p:cNvPr id="96" name="Google Shape;96;p1"/>
          <p:cNvPicPr preferRelativeResize="0"/>
          <p:nvPr/>
        </p:nvPicPr>
        <p:blipFill>
          <a:blip r:embed="rId9">
            <a:alphaModFix/>
          </a:blip>
          <a:stretch>
            <a:fillRect/>
          </a:stretch>
        </p:blipFill>
        <p:spPr>
          <a:xfrm>
            <a:off x="24497566" y="8129163"/>
            <a:ext cx="3015821" cy="2251497"/>
          </a:xfrm>
          <a:prstGeom prst="rect">
            <a:avLst/>
          </a:prstGeom>
          <a:noFill/>
          <a:ln>
            <a:noFill/>
          </a:ln>
        </p:spPr>
      </p:pic>
      <p:sp>
        <p:nvSpPr>
          <p:cNvPr id="97" name="Google Shape;97;p1"/>
          <p:cNvSpPr txBox="1"/>
          <p:nvPr/>
        </p:nvSpPr>
        <p:spPr>
          <a:xfrm>
            <a:off x="26117850" y="10164600"/>
            <a:ext cx="6972000" cy="646500"/>
          </a:xfrm>
          <a:prstGeom prst="rect">
            <a:avLst/>
          </a:prstGeom>
          <a:noFill/>
          <a:ln>
            <a:noFill/>
          </a:ln>
        </p:spPr>
        <p:txBody>
          <a:bodyPr anchorCtr="0" anchor="t" bIns="91425" lIns="91425" spcFirstLastPara="1" rIns="91425" wrap="square" tIns="91425">
            <a:spAutoFit/>
          </a:bodyPr>
          <a:lstStyle/>
          <a:p>
            <a:pPr indent="0" lvl="0" marL="0" rtl="0" algn="l">
              <a:spcBef>
                <a:spcPts val="429"/>
              </a:spcBef>
              <a:spcAft>
                <a:spcPts val="0"/>
              </a:spcAft>
              <a:buNone/>
            </a:pPr>
            <a:r>
              <a:rPr lang="en-US" sz="3000">
                <a:solidFill>
                  <a:schemeClr val="dk1"/>
                </a:solidFill>
              </a:rPr>
              <a:t>DAZ 009 - </a:t>
            </a:r>
            <a:r>
              <a:rPr i="1" lang="en-US" sz="3000">
                <a:solidFill>
                  <a:schemeClr val="dk1"/>
                </a:solidFill>
              </a:rPr>
              <a:t>Tapinoma sessile </a:t>
            </a:r>
            <a:r>
              <a:rPr lang="en-US" sz="3000">
                <a:solidFill>
                  <a:schemeClr val="dk1"/>
                </a:solidFill>
              </a:rPr>
              <a:t>House Ant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2011-05-13T20:15:01Z</dcterms:created>
  <dc:creator>Brian Levine</dc:creator>
</cp:coreProperties>
</file>