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9144000" cy="6858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674"/>
  </p:normalViewPr>
  <p:slideViewPr>
    <p:cSldViewPr snapToGrid="0">
      <p:cViewPr>
        <p:scale>
          <a:sx n="41" d="100"/>
          <a:sy n="41" d="100"/>
        </p:scale>
        <p:origin x="760" y="144"/>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643188" y="514350"/>
            <a:ext cx="38576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0" cy="470408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0" cy="5608320"/>
          </a:xfrm>
          <a:prstGeom prst="rect">
            <a:avLst/>
          </a:prstGeom>
          <a:noFill/>
          <a:ln>
            <a:noFill/>
          </a:ln>
        </p:spPr>
        <p:txBody>
          <a:bodyPr spcFirstLastPara="1" wrap="square" lIns="313450" tIns="156725" rIns="313450" bIns="156725" anchor="t" anchorCtr="0">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0" y="-2451097"/>
            <a:ext cx="14483081" cy="2962656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0" y="6537964"/>
            <a:ext cx="18724880" cy="740664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6" y="14102081"/>
            <a:ext cx="27980640" cy="4358640"/>
          </a:xfrm>
          <a:prstGeom prst="rect">
            <a:avLst/>
          </a:prstGeom>
          <a:noFill/>
          <a:ln>
            <a:noFill/>
          </a:ln>
        </p:spPr>
        <p:txBody>
          <a:bodyPr spcFirstLastPara="1" wrap="square" lIns="313450" tIns="156725" rIns="313450" bIns="156725" anchor="t" anchorCtr="0">
            <a:norm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6" y="9301483"/>
            <a:ext cx="27980640" cy="4800599"/>
          </a:xfrm>
          <a:prstGeom prst="rect">
            <a:avLst/>
          </a:prstGeom>
          <a:noFill/>
          <a:ln>
            <a:noFill/>
          </a:ln>
        </p:spPr>
        <p:txBody>
          <a:bodyPr spcFirstLastPara="1" wrap="square" lIns="313450" tIns="156725" rIns="313450" bIns="156725" anchor="b" anchorCtr="0">
            <a:norm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20"/>
              </a:spcBef>
              <a:spcAft>
                <a:spcPts val="0"/>
              </a:spcAft>
              <a:buClr>
                <a:srgbClr val="888888"/>
              </a:buClr>
              <a:buSzPts val="6100"/>
              <a:buNone/>
              <a:defRPr sz="6100">
                <a:solidFill>
                  <a:srgbClr val="888888"/>
                </a:solidFill>
              </a:defRPr>
            </a:lvl2pPr>
            <a:lvl3pPr marL="1371600" lvl="2" indent="-228600" algn="l">
              <a:spcBef>
                <a:spcPts val="1080"/>
              </a:spcBef>
              <a:spcAft>
                <a:spcPts val="0"/>
              </a:spcAft>
              <a:buClr>
                <a:srgbClr val="888888"/>
              </a:buClr>
              <a:buSzPts val="5400"/>
              <a:buNone/>
              <a:defRPr sz="54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2" name="Google Shape;32;p5"/>
          <p:cNvSpPr txBox="1">
            <a:spLocks noGrp="1"/>
          </p:cNvSpPr>
          <p:nvPr>
            <p:ph type="body" idx="2"/>
          </p:nvPr>
        </p:nvSpPr>
        <p:spPr>
          <a:xfrm>
            <a:off x="167335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39" name="Google Shape;39;p6"/>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0" name="Google Shape;40;p6"/>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1" name="Google Shape;41;p6"/>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norm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sp>
      <p:sp>
        <p:nvSpPr>
          <p:cNvPr id="64" name="Google Shape;64;p10"/>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808"/>
        </a:solidFill>
        <a:effectLst/>
      </p:bgPr>
    </p:bg>
    <p:spTree>
      <p:nvGrpSpPr>
        <p:cNvPr id="1" name="Shape 83"/>
        <p:cNvGrpSpPr/>
        <p:nvPr/>
      </p:nvGrpSpPr>
      <p:grpSpPr>
        <a:xfrm>
          <a:off x="0" y="0"/>
          <a:ext cx="0" cy="0"/>
          <a:chOff x="0" y="0"/>
          <a:chExt cx="0" cy="0"/>
        </a:xfrm>
      </p:grpSpPr>
      <p:sp>
        <p:nvSpPr>
          <p:cNvPr id="84" name="Google Shape;84;p13"/>
          <p:cNvSpPr txBox="1"/>
          <p:nvPr/>
        </p:nvSpPr>
        <p:spPr>
          <a:xfrm>
            <a:off x="7120618" y="1788821"/>
            <a:ext cx="18729126" cy="1550400"/>
          </a:xfrm>
          <a:prstGeom prst="rect">
            <a:avLst/>
          </a:prstGeom>
          <a:noFill/>
          <a:ln>
            <a:noFill/>
          </a:ln>
        </p:spPr>
        <p:txBody>
          <a:bodyPr spcFirstLastPara="1" wrap="square" lIns="72175" tIns="36075" rIns="72175" bIns="36075" anchor="t" anchorCtr="0">
            <a:spAutoFit/>
          </a:bodyPr>
          <a:lstStyle/>
          <a:p>
            <a:pPr marL="0" marR="0" lvl="0" indent="0" algn="ctr" rtl="0">
              <a:spcBef>
                <a:spcPts val="0"/>
              </a:spcBef>
              <a:spcAft>
                <a:spcPts val="0"/>
              </a:spcAft>
              <a:buNone/>
            </a:pPr>
            <a:r>
              <a:rPr lang="en-US" sz="3200" dirty="0">
                <a:solidFill>
                  <a:schemeClr val="lt1"/>
                </a:solidFill>
                <a:latin typeface="Calibri" panose="020F0502020204030204" pitchFamily="34" charset="0"/>
                <a:ea typeface="Georgia"/>
                <a:cs typeface="Calibri" panose="020F0502020204030204" pitchFamily="34" charset="0"/>
                <a:sym typeface="Georgia"/>
              </a:rPr>
              <a:t>Authors: Amelia Berkey, Lauren Giudice, </a:t>
            </a:r>
            <a:r>
              <a:rPr lang="en-US" sz="3200" dirty="0" err="1">
                <a:solidFill>
                  <a:schemeClr val="lt1"/>
                </a:solidFill>
                <a:latin typeface="Calibri" panose="020F0502020204030204" pitchFamily="34" charset="0"/>
                <a:ea typeface="Georgia"/>
                <a:cs typeface="Calibri" panose="020F0502020204030204" pitchFamily="34" charset="0"/>
                <a:sym typeface="Georgia"/>
              </a:rPr>
              <a:t>Jennise</a:t>
            </a:r>
            <a:r>
              <a:rPr lang="en-US" sz="3200" dirty="0">
                <a:solidFill>
                  <a:schemeClr val="lt1"/>
                </a:solidFill>
                <a:latin typeface="Calibri" panose="020F0502020204030204" pitchFamily="34" charset="0"/>
                <a:ea typeface="Georgia"/>
                <a:cs typeface="Calibri" panose="020F0502020204030204" pitchFamily="34" charset="0"/>
                <a:sym typeface="Georgia"/>
              </a:rPr>
              <a:t> Gomez </a:t>
            </a:r>
            <a:endParaRPr sz="3200" dirty="0">
              <a:solidFill>
                <a:schemeClr val="lt1"/>
              </a:solidFill>
              <a:latin typeface="Calibri" panose="020F0502020204030204" pitchFamily="34" charset="0"/>
              <a:ea typeface="Georgia"/>
              <a:cs typeface="Calibri" panose="020F0502020204030204" pitchFamily="34" charset="0"/>
              <a:sym typeface="Georgia"/>
            </a:endParaRPr>
          </a:p>
          <a:p>
            <a:pPr marL="0" marR="0" lvl="0" indent="0" algn="ctr" rtl="0">
              <a:spcBef>
                <a:spcPts val="0"/>
              </a:spcBef>
              <a:spcAft>
                <a:spcPts val="0"/>
              </a:spcAft>
              <a:buNone/>
            </a:pPr>
            <a:r>
              <a:rPr lang="en-US" sz="3200" dirty="0">
                <a:solidFill>
                  <a:schemeClr val="lt1"/>
                </a:solidFill>
                <a:latin typeface="Calibri" panose="020F0502020204030204" pitchFamily="34" charset="0"/>
                <a:ea typeface="Georgia"/>
                <a:cs typeface="Calibri" panose="020F0502020204030204" pitchFamily="34" charset="0"/>
                <a:sym typeface="Georgia"/>
              </a:rPr>
              <a:t>Mentor: Andrea Durbin </a:t>
            </a:r>
            <a:endParaRPr sz="3200" dirty="0">
              <a:solidFill>
                <a:schemeClr val="lt1"/>
              </a:solidFill>
              <a:latin typeface="Calibri" panose="020F0502020204030204" pitchFamily="34" charset="0"/>
              <a:ea typeface="Georgia"/>
              <a:cs typeface="Calibri" panose="020F0502020204030204" pitchFamily="34" charset="0"/>
              <a:sym typeface="Georgia"/>
            </a:endParaRPr>
          </a:p>
          <a:p>
            <a:pPr marL="0" marR="0" lvl="0" indent="0" algn="ctr" rtl="0">
              <a:spcBef>
                <a:spcPts val="0"/>
              </a:spcBef>
              <a:spcAft>
                <a:spcPts val="0"/>
              </a:spcAft>
              <a:buNone/>
            </a:pPr>
            <a:r>
              <a:rPr lang="en-US" sz="3200" i="1" dirty="0">
                <a:solidFill>
                  <a:schemeClr val="lt1"/>
                </a:solidFill>
                <a:latin typeface="Calibri" panose="020F0502020204030204" pitchFamily="34" charset="0"/>
                <a:ea typeface="Georgia"/>
                <a:cs typeface="Calibri" panose="020F0502020204030204" pitchFamily="34" charset="0"/>
                <a:sym typeface="Georgia"/>
              </a:rPr>
              <a:t>West Babylon Senior High School</a:t>
            </a:r>
            <a:endParaRPr sz="3200" dirty="0">
              <a:solidFill>
                <a:schemeClr val="lt1"/>
              </a:solidFill>
              <a:latin typeface="Calibri" panose="020F0502020204030204" pitchFamily="34" charset="0"/>
              <a:ea typeface="Georgia"/>
              <a:cs typeface="Calibri" panose="020F0502020204030204" pitchFamily="34" charset="0"/>
              <a:sym typeface="Georgia"/>
            </a:endParaRPr>
          </a:p>
        </p:txBody>
      </p:sp>
      <p:sp>
        <p:nvSpPr>
          <p:cNvPr id="85" name="Google Shape;85;p13"/>
          <p:cNvSpPr txBox="1"/>
          <p:nvPr/>
        </p:nvSpPr>
        <p:spPr>
          <a:xfrm>
            <a:off x="26184782" y="4077003"/>
            <a:ext cx="6135899" cy="5083188"/>
          </a:xfrm>
          <a:prstGeom prst="rect">
            <a:avLst/>
          </a:prstGeom>
          <a:noFill/>
          <a:ln>
            <a:noFill/>
          </a:ln>
        </p:spPr>
        <p:txBody>
          <a:bodyPr spcFirstLastPara="1" wrap="square" lIns="65300" tIns="32650" rIns="65300" bIns="32650" anchor="t" anchorCtr="0">
            <a:noAutofit/>
          </a:bodyPr>
          <a:lstStyle/>
          <a:p>
            <a:pPr marL="0" lvl="0" indent="0" algn="ctr" rtl="0">
              <a:spcBef>
                <a:spcPts val="0"/>
              </a:spcBef>
              <a:spcAft>
                <a:spcPts val="0"/>
              </a:spcAft>
              <a:buClr>
                <a:schemeClr val="dk1"/>
              </a:buClr>
              <a:buSzPts val="1100"/>
              <a:buFont typeface="Arial"/>
              <a:buNone/>
            </a:pPr>
            <a:endParaRPr sz="3200"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spcBef>
                <a:spcPts val="429"/>
              </a:spcBef>
              <a:spcAft>
                <a:spcPts val="0"/>
              </a:spcAft>
              <a:buNone/>
            </a:pPr>
            <a:r>
              <a:rPr lang="en-US" sz="6100" dirty="0">
                <a:solidFill>
                  <a:schemeClr val="lt1"/>
                </a:solidFill>
                <a:latin typeface="Calibri" panose="020F0502020204030204" pitchFamily="34" charset="0"/>
                <a:ea typeface="Georgia"/>
                <a:cs typeface="Calibri" panose="020F0502020204030204" pitchFamily="34" charset="0"/>
                <a:sym typeface="Georgia"/>
              </a:rPr>
              <a:t>  </a:t>
            </a:r>
            <a:r>
              <a:rPr lang="en-US" sz="6300" dirty="0">
                <a:solidFill>
                  <a:schemeClr val="lt1"/>
                </a:solidFill>
                <a:latin typeface="Calibri" panose="020F0502020204030204" pitchFamily="34" charset="0"/>
                <a:ea typeface="Georgia"/>
                <a:cs typeface="Calibri" panose="020F0502020204030204" pitchFamily="34" charset="0"/>
                <a:sym typeface="Georgia"/>
              </a:rPr>
              <a:t>Results</a:t>
            </a:r>
            <a:endParaRPr sz="63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Clr>
                <a:schemeClr val="dk1"/>
              </a:buClr>
              <a:buSzPts val="1100"/>
              <a:buFont typeface="Arial"/>
              <a:buNone/>
            </a:pP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After using BLAST on our sequences, we found our ants were </a:t>
            </a:r>
            <a:r>
              <a:rPr lang="en-US" sz="2500">
                <a:solidFill>
                  <a:schemeClr val="lt1"/>
                </a:solidFill>
                <a:latin typeface="Calibri" panose="020F0502020204030204" pitchFamily="34" charset="0"/>
                <a:ea typeface="Times New Roman"/>
                <a:cs typeface="Calibri" panose="020F0502020204030204" pitchFamily="34" charset="0"/>
                <a:sym typeface="Times New Roman"/>
              </a:rPr>
              <a:t>winter ants (</a:t>
            </a:r>
            <a:r>
              <a:rPr lang="en-US" sz="2500" i="1" dirty="0" err="1">
                <a:solidFill>
                  <a:schemeClr val="lt1"/>
                </a:solidFill>
                <a:latin typeface="Calibri" panose="020F0502020204030204" pitchFamily="34" charset="0"/>
                <a:ea typeface="Times New Roman"/>
                <a:cs typeface="Calibri" panose="020F0502020204030204" pitchFamily="34" charset="0"/>
                <a:sym typeface="Times New Roman"/>
              </a:rPr>
              <a:t>Prenolepis</a:t>
            </a:r>
            <a:r>
              <a:rPr lang="en-US" sz="2500" i="1" dirty="0">
                <a:solidFill>
                  <a:schemeClr val="lt1"/>
                </a:solidFill>
                <a:latin typeface="Calibri" panose="020F0502020204030204" pitchFamily="34" charset="0"/>
                <a:ea typeface="Times New Roman"/>
                <a:cs typeface="Calibri" panose="020F0502020204030204" pitchFamily="34" charset="0"/>
                <a:sym typeface="Times New Roman"/>
              </a:rPr>
              <a:t> </a:t>
            </a:r>
            <a:r>
              <a:rPr lang="en-US" sz="2500" i="1" dirty="0" err="1">
                <a:solidFill>
                  <a:schemeClr val="lt1"/>
                </a:solidFill>
                <a:latin typeface="Calibri" panose="020F0502020204030204" pitchFamily="34" charset="0"/>
                <a:ea typeface="Times New Roman"/>
                <a:cs typeface="Calibri" panose="020F0502020204030204" pitchFamily="34" charset="0"/>
                <a:sym typeface="Times New Roman"/>
              </a:rPr>
              <a:t>imparis</a:t>
            </a:r>
            <a:r>
              <a:rPr lang="en-US" sz="2500" i="1" dirty="0">
                <a:solidFill>
                  <a:schemeClr val="lt1"/>
                </a:solidFill>
                <a:latin typeface="Calibri" panose="020F0502020204030204" pitchFamily="34" charset="0"/>
                <a:ea typeface="Times New Roman"/>
                <a:cs typeface="Calibri" panose="020F0502020204030204" pitchFamily="34" charset="0"/>
                <a:sym typeface="Times New Roman"/>
              </a:rPr>
              <a:t> vouche</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r) (Figure 2). These are found during the winter and spring seasons on Long Island. These species are very tolerant of cold temperatures. In the gel electrophoresis out of six ants extracted we successfully extracted DNA from five ants producing bands on the gel electrophoresis (Figure 1). </a:t>
            </a:r>
            <a:endParaRPr sz="2500" dirty="0">
              <a:solidFill>
                <a:schemeClr val="lt1"/>
              </a:solidFill>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Clr>
                <a:schemeClr val="dk1"/>
              </a:buClr>
              <a:buSzPts val="1100"/>
              <a:buFont typeface="Arial"/>
              <a:buNone/>
            </a:pPr>
            <a:endParaRPr sz="2900" i="1" dirty="0">
              <a:solidFill>
                <a:schemeClr val="lt1"/>
              </a:solidFill>
              <a:latin typeface="Calibri" panose="020F0502020204030204" pitchFamily="34" charset="0"/>
              <a:ea typeface="Georgia"/>
              <a:cs typeface="Calibri" panose="020F0502020204030204" pitchFamily="34" charset="0"/>
              <a:sym typeface="Georgia"/>
            </a:endParaRPr>
          </a:p>
        </p:txBody>
      </p:sp>
      <p:sp>
        <p:nvSpPr>
          <p:cNvPr id="86" name="Google Shape;86;p13"/>
          <p:cNvSpPr txBox="1"/>
          <p:nvPr/>
        </p:nvSpPr>
        <p:spPr>
          <a:xfrm>
            <a:off x="23461271" y="11839393"/>
            <a:ext cx="8825447" cy="9250701"/>
          </a:xfrm>
          <a:prstGeom prst="rect">
            <a:avLst/>
          </a:prstGeom>
          <a:noFill/>
          <a:ln>
            <a:noFill/>
          </a:ln>
        </p:spPr>
        <p:txBody>
          <a:bodyPr spcFirstLastPara="1" wrap="square" lIns="65300" tIns="32650" rIns="65300" bIns="32650" anchor="t" anchorCtr="0">
            <a:noAutofit/>
          </a:bodyPr>
          <a:lstStyle/>
          <a:p>
            <a:pPr marL="0" marR="0" lvl="0" indent="0" algn="ctr" rtl="0">
              <a:spcBef>
                <a:spcPts val="0"/>
              </a:spcBef>
              <a:spcAft>
                <a:spcPts val="0"/>
              </a:spcAft>
              <a:buNone/>
            </a:pPr>
            <a:r>
              <a:rPr lang="en-US" sz="6100" dirty="0">
                <a:solidFill>
                  <a:schemeClr val="lt1"/>
                </a:solidFill>
                <a:latin typeface="Calibri" panose="020F0502020204030204" pitchFamily="34" charset="0"/>
                <a:ea typeface="DM Serif Display"/>
                <a:cs typeface="Calibri" panose="020F0502020204030204" pitchFamily="34" charset="0"/>
                <a:sym typeface="DM Serif Display"/>
              </a:rPr>
              <a:t>References</a:t>
            </a:r>
            <a:endParaRPr sz="3200" dirty="0">
              <a:solidFill>
                <a:schemeClr val="lt1"/>
              </a:solidFill>
              <a:latin typeface="Calibri" panose="020F0502020204030204" pitchFamily="34" charset="0"/>
              <a:ea typeface="DM Serif Display"/>
              <a:cs typeface="Calibri" panose="020F0502020204030204" pitchFamily="34" charset="0"/>
              <a:sym typeface="DM Serif Display"/>
            </a:endParaRPr>
          </a:p>
          <a:p>
            <a:pPr marL="0" lvl="0" indent="0" algn="l" rtl="0">
              <a:spcBef>
                <a:spcPts val="0"/>
              </a:spcBef>
              <a:spcAft>
                <a:spcPts val="0"/>
              </a:spcAft>
              <a:buClr>
                <a:schemeClr val="dk1"/>
              </a:buClr>
              <a:buSzPts val="1100"/>
              <a:buFont typeface="Arial"/>
              <a:buNone/>
            </a:pPr>
            <a:r>
              <a:rPr lang="en-US" sz="1800" dirty="0">
                <a:solidFill>
                  <a:schemeClr val="lt1"/>
                </a:solidFill>
                <a:latin typeface="Calibri" panose="020F0502020204030204" pitchFamily="34" charset="0"/>
                <a:ea typeface="Georgia"/>
                <a:cs typeface="Calibri" panose="020F0502020204030204" pitchFamily="34" charset="0"/>
                <a:sym typeface="Georgia"/>
              </a:rPr>
              <a:t>A&amp;C Pest Management. (n.d.). </a:t>
            </a:r>
            <a:r>
              <a:rPr lang="en-US" sz="1800" i="1" dirty="0">
                <a:solidFill>
                  <a:schemeClr val="lt1"/>
                </a:solidFill>
                <a:latin typeface="Calibri" panose="020F0502020204030204" pitchFamily="34" charset="0"/>
                <a:ea typeface="Georgia"/>
                <a:cs typeface="Calibri" panose="020F0502020204030204" pitchFamily="34" charset="0"/>
                <a:sym typeface="Georgia"/>
              </a:rPr>
              <a:t>Common Ants Found on Long Island</a:t>
            </a:r>
            <a:r>
              <a:rPr lang="en-US" sz="1800" dirty="0">
                <a:solidFill>
                  <a:schemeClr val="lt1"/>
                </a:solidFill>
                <a:latin typeface="Calibri" panose="020F0502020204030204" pitchFamily="34" charset="0"/>
                <a:ea typeface="Georgia"/>
                <a:cs typeface="Calibri" panose="020F0502020204030204" pitchFamily="34" charset="0"/>
                <a:sym typeface="Georgia"/>
              </a:rPr>
              <a:t>. https://</a:t>
            </a:r>
            <a:r>
              <a:rPr lang="en-US" sz="1800" dirty="0" err="1">
                <a:solidFill>
                  <a:schemeClr val="lt1"/>
                </a:solidFill>
                <a:latin typeface="Calibri" panose="020F0502020204030204" pitchFamily="34" charset="0"/>
                <a:ea typeface="Georgia"/>
                <a:cs typeface="Calibri" panose="020F0502020204030204" pitchFamily="34" charset="0"/>
                <a:sym typeface="Georgia"/>
              </a:rPr>
              <a:t>www.acpest.com</a:t>
            </a:r>
            <a:r>
              <a:rPr lang="en-US" sz="1800" dirty="0">
                <a:solidFill>
                  <a:schemeClr val="lt1"/>
                </a:solidFill>
                <a:latin typeface="Calibri" panose="020F0502020204030204" pitchFamily="34" charset="0"/>
                <a:ea typeface="Georgia"/>
                <a:cs typeface="Calibri" panose="020F0502020204030204" pitchFamily="34" charset="0"/>
                <a:sym typeface="Georgia"/>
              </a:rPr>
              <a:t>/about/our-blog/top-3-ants-found-long-island</a:t>
            </a:r>
            <a:endParaRPr sz="18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1200"/>
              </a:spcBef>
              <a:spcAft>
                <a:spcPts val="0"/>
              </a:spcAft>
              <a:buClr>
                <a:schemeClr val="dk1"/>
              </a:buClr>
              <a:buSzPts val="1100"/>
              <a:buFont typeface="Arial"/>
              <a:buNone/>
            </a:pPr>
            <a:r>
              <a:rPr lang="en-US" sz="1800" dirty="0">
                <a:solidFill>
                  <a:schemeClr val="lt1"/>
                </a:solidFill>
                <a:latin typeface="Calibri" panose="020F0502020204030204" pitchFamily="34" charset="0"/>
                <a:ea typeface="Georgia"/>
                <a:cs typeface="Calibri" panose="020F0502020204030204" pitchFamily="34" charset="0"/>
                <a:sym typeface="Georgia"/>
              </a:rPr>
              <a:t>Basic Local Alignment Search Tool. (n.d.). </a:t>
            </a:r>
            <a:r>
              <a:rPr lang="en-US" sz="1800" i="1" dirty="0">
                <a:solidFill>
                  <a:schemeClr val="lt1"/>
                </a:solidFill>
                <a:latin typeface="Calibri" panose="020F0502020204030204" pitchFamily="34" charset="0"/>
                <a:ea typeface="Georgia"/>
                <a:cs typeface="Calibri" panose="020F0502020204030204" pitchFamily="34" charset="0"/>
                <a:sym typeface="Georgia"/>
              </a:rPr>
              <a:t>Blast: Basic local alignment search tool</a:t>
            </a:r>
            <a:r>
              <a:rPr lang="en-US" sz="1800" dirty="0">
                <a:solidFill>
                  <a:schemeClr val="lt1"/>
                </a:solidFill>
                <a:latin typeface="Calibri" panose="020F0502020204030204" pitchFamily="34" charset="0"/>
                <a:ea typeface="Georgia"/>
                <a:cs typeface="Calibri" panose="020F0502020204030204" pitchFamily="34" charset="0"/>
                <a:sym typeface="Georgia"/>
              </a:rPr>
              <a:t>. National Center for Biotechnology Information. https://</a:t>
            </a:r>
            <a:r>
              <a:rPr lang="en-US" sz="1800" dirty="0" err="1">
                <a:solidFill>
                  <a:schemeClr val="lt1"/>
                </a:solidFill>
                <a:latin typeface="Calibri" panose="020F0502020204030204" pitchFamily="34" charset="0"/>
                <a:ea typeface="Georgia"/>
                <a:cs typeface="Calibri" panose="020F0502020204030204" pitchFamily="34" charset="0"/>
                <a:sym typeface="Georgia"/>
              </a:rPr>
              <a:t>blast.ncbi.nlm.nih.gov</a:t>
            </a:r>
            <a:r>
              <a:rPr lang="en-US" sz="1800" dirty="0">
                <a:solidFill>
                  <a:schemeClr val="lt1"/>
                </a:solidFill>
                <a:latin typeface="Calibri" panose="020F0502020204030204" pitchFamily="34" charset="0"/>
                <a:ea typeface="Georgia"/>
                <a:cs typeface="Calibri" panose="020F0502020204030204" pitchFamily="34" charset="0"/>
                <a:sym typeface="Georgia"/>
              </a:rPr>
              <a:t>/</a:t>
            </a:r>
            <a:r>
              <a:rPr lang="en-US" sz="1800" dirty="0" err="1">
                <a:solidFill>
                  <a:schemeClr val="lt1"/>
                </a:solidFill>
                <a:latin typeface="Calibri" panose="020F0502020204030204" pitchFamily="34" charset="0"/>
                <a:ea typeface="Georgia"/>
                <a:cs typeface="Calibri" panose="020F0502020204030204" pitchFamily="34" charset="0"/>
                <a:sym typeface="Georgia"/>
              </a:rPr>
              <a:t>Blast.cgi</a:t>
            </a:r>
            <a:r>
              <a:rPr lang="en-US" sz="1800" dirty="0">
                <a:solidFill>
                  <a:schemeClr val="lt1"/>
                </a:solidFill>
                <a:latin typeface="Calibri" panose="020F0502020204030204" pitchFamily="34" charset="0"/>
                <a:ea typeface="Georgia"/>
                <a:cs typeface="Calibri" panose="020F0502020204030204" pitchFamily="34" charset="0"/>
                <a:sym typeface="Georgia"/>
              </a:rPr>
              <a:t>#:~:text=The%20Basic%20Local%20Alignment%20Search,the%20statistical%20significance%20of%20matches.</a:t>
            </a:r>
            <a:endParaRPr sz="18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1200"/>
              </a:spcBef>
              <a:spcAft>
                <a:spcPts val="0"/>
              </a:spcAft>
              <a:buClr>
                <a:schemeClr val="dk1"/>
              </a:buClr>
              <a:buSzPts val="1100"/>
              <a:buFont typeface="Arial"/>
              <a:buNone/>
            </a:pPr>
            <a:r>
              <a:rPr lang="en-US" sz="1800" dirty="0" err="1">
                <a:solidFill>
                  <a:schemeClr val="lt1"/>
                </a:solidFill>
                <a:latin typeface="Calibri" panose="020F0502020204030204" pitchFamily="34" charset="0"/>
                <a:ea typeface="Georgia"/>
                <a:cs typeface="Calibri" panose="020F0502020204030204" pitchFamily="34" charset="0"/>
                <a:sym typeface="Georgia"/>
              </a:rPr>
              <a:t>Csosz</a:t>
            </a:r>
            <a:r>
              <a:rPr lang="en-US" sz="1800" dirty="0">
                <a:solidFill>
                  <a:schemeClr val="lt1"/>
                </a:solidFill>
                <a:latin typeface="Calibri" panose="020F0502020204030204" pitchFamily="34" charset="0"/>
                <a:ea typeface="Georgia"/>
                <a:cs typeface="Calibri" panose="020F0502020204030204" pitchFamily="34" charset="0"/>
                <a:sym typeface="Georgia"/>
              </a:rPr>
              <a:t>, S. (2018, July 3). </a:t>
            </a:r>
            <a:r>
              <a:rPr lang="en-US" sz="1800" i="1" dirty="0">
                <a:solidFill>
                  <a:schemeClr val="lt1"/>
                </a:solidFill>
                <a:latin typeface="Calibri" panose="020F0502020204030204" pitchFamily="34" charset="0"/>
                <a:ea typeface="Georgia"/>
                <a:cs typeface="Calibri" panose="020F0502020204030204" pitchFamily="34" charset="0"/>
                <a:sym typeface="Georgia"/>
              </a:rPr>
              <a:t>How many ant species are there on earth?</a:t>
            </a:r>
            <a:r>
              <a:rPr lang="en-US" sz="1800" dirty="0">
                <a:solidFill>
                  <a:schemeClr val="lt1"/>
                </a:solidFill>
                <a:latin typeface="Calibri" panose="020F0502020204030204" pitchFamily="34" charset="0"/>
                <a:ea typeface="Georgia"/>
                <a:cs typeface="Calibri" panose="020F0502020204030204" pitchFamily="34" charset="0"/>
                <a:sym typeface="Georgia"/>
              </a:rPr>
              <a:t>. Myrmecological News Blog. https://</a:t>
            </a:r>
            <a:r>
              <a:rPr lang="en-US" sz="1800" dirty="0" err="1">
                <a:solidFill>
                  <a:schemeClr val="lt1"/>
                </a:solidFill>
                <a:latin typeface="Calibri" panose="020F0502020204030204" pitchFamily="34" charset="0"/>
                <a:ea typeface="Georgia"/>
                <a:cs typeface="Calibri" panose="020F0502020204030204" pitchFamily="34" charset="0"/>
                <a:sym typeface="Georgia"/>
              </a:rPr>
              <a:t>blog.myrmecologicalnews.org</a:t>
            </a:r>
            <a:r>
              <a:rPr lang="en-US" sz="1800" dirty="0">
                <a:solidFill>
                  <a:schemeClr val="lt1"/>
                </a:solidFill>
                <a:latin typeface="Calibri" panose="020F0502020204030204" pitchFamily="34" charset="0"/>
                <a:ea typeface="Georgia"/>
                <a:cs typeface="Calibri" panose="020F0502020204030204" pitchFamily="34" charset="0"/>
                <a:sym typeface="Georgia"/>
              </a:rPr>
              <a:t>/2018/06/15/how-many-ant-species-are-there-on-earth/#:~:text=Sandor%20Cs%C5%91sz,regions%20or%20underexplored%20habitat%20strata?</a:t>
            </a:r>
            <a:endParaRPr sz="18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1200"/>
              </a:spcBef>
              <a:spcAft>
                <a:spcPts val="0"/>
              </a:spcAft>
              <a:buClr>
                <a:schemeClr val="dk1"/>
              </a:buClr>
              <a:buSzPts val="1100"/>
              <a:buFont typeface="Arial"/>
              <a:buNone/>
            </a:pPr>
            <a:r>
              <a:rPr lang="en-US" sz="1800" dirty="0">
                <a:solidFill>
                  <a:schemeClr val="lt1"/>
                </a:solidFill>
                <a:latin typeface="Calibri" panose="020F0502020204030204" pitchFamily="34" charset="0"/>
                <a:ea typeface="Georgia"/>
                <a:cs typeface="Calibri" panose="020F0502020204030204" pitchFamily="34" charset="0"/>
                <a:sym typeface="Georgia"/>
              </a:rPr>
              <a:t>DNA Barcoding. (n.d.). </a:t>
            </a:r>
            <a:r>
              <a:rPr lang="en-US" sz="1800" i="1" dirty="0">
                <a:solidFill>
                  <a:schemeClr val="lt1"/>
                </a:solidFill>
                <a:latin typeface="Calibri" panose="020F0502020204030204" pitchFamily="34" charset="0"/>
                <a:ea typeface="Georgia"/>
                <a:cs typeface="Calibri" panose="020F0502020204030204" pitchFamily="34" charset="0"/>
                <a:sym typeface="Georgia"/>
              </a:rPr>
              <a:t>Fast track to gene annotation and genome analysis - DNA subway</a:t>
            </a:r>
            <a:r>
              <a:rPr lang="en-US" sz="1800" dirty="0">
                <a:solidFill>
                  <a:schemeClr val="lt1"/>
                </a:solidFill>
                <a:latin typeface="Calibri" panose="020F0502020204030204" pitchFamily="34" charset="0"/>
                <a:ea typeface="Georgia"/>
                <a:cs typeface="Calibri" panose="020F0502020204030204" pitchFamily="34" charset="0"/>
                <a:sym typeface="Georgia"/>
              </a:rPr>
              <a:t>. Fast Track to Gene Annotation and Genome Analysis - DNA Subway. https://</a:t>
            </a:r>
            <a:r>
              <a:rPr lang="en-US" sz="1800" dirty="0" err="1">
                <a:solidFill>
                  <a:schemeClr val="lt1"/>
                </a:solidFill>
                <a:latin typeface="Calibri" panose="020F0502020204030204" pitchFamily="34" charset="0"/>
                <a:ea typeface="Georgia"/>
                <a:cs typeface="Calibri" panose="020F0502020204030204" pitchFamily="34" charset="0"/>
                <a:sym typeface="Georgia"/>
              </a:rPr>
              <a:t>dnasubway.cyverse.org</a:t>
            </a:r>
            <a:r>
              <a:rPr lang="en-US" sz="1800" dirty="0">
                <a:solidFill>
                  <a:schemeClr val="lt1"/>
                </a:solidFill>
                <a:latin typeface="Calibri" panose="020F0502020204030204" pitchFamily="34" charset="0"/>
                <a:ea typeface="Georgia"/>
                <a:cs typeface="Calibri" panose="020F0502020204030204" pitchFamily="34" charset="0"/>
                <a:sym typeface="Georgia"/>
              </a:rPr>
              <a:t>/#:~:text=DNA%20Subway%20ties%20together%20key,more%20about%20the%20analysis%20steps</a:t>
            </a:r>
            <a:endParaRPr sz="18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1200"/>
              </a:spcBef>
              <a:spcAft>
                <a:spcPts val="0"/>
              </a:spcAft>
              <a:buClr>
                <a:schemeClr val="dk1"/>
              </a:buClr>
              <a:buSzPts val="1100"/>
              <a:buFont typeface="Arial"/>
              <a:buNone/>
            </a:pPr>
            <a:r>
              <a:rPr lang="en-US" sz="1800" dirty="0">
                <a:solidFill>
                  <a:schemeClr val="lt1"/>
                </a:solidFill>
                <a:latin typeface="Calibri" panose="020F0502020204030204" pitchFamily="34" charset="0"/>
                <a:ea typeface="Georgia"/>
                <a:cs typeface="Calibri" panose="020F0502020204030204" pitchFamily="34" charset="0"/>
                <a:sym typeface="Georgia"/>
              </a:rPr>
              <a:t>Gel electrophoresis. (n.d.). </a:t>
            </a:r>
            <a:r>
              <a:rPr lang="en-US" sz="1800" i="1" dirty="0">
                <a:solidFill>
                  <a:schemeClr val="lt1"/>
                </a:solidFill>
                <a:latin typeface="Calibri" panose="020F0502020204030204" pitchFamily="34" charset="0"/>
                <a:ea typeface="Georgia"/>
                <a:cs typeface="Calibri" panose="020F0502020204030204" pitchFamily="34" charset="0"/>
                <a:sym typeface="Georgia"/>
              </a:rPr>
              <a:t>Gel electrophoresis</a:t>
            </a:r>
            <a:r>
              <a:rPr lang="en-US" sz="1800" dirty="0">
                <a:solidFill>
                  <a:schemeClr val="lt1"/>
                </a:solidFill>
                <a:latin typeface="Calibri" panose="020F0502020204030204" pitchFamily="34" charset="0"/>
                <a:ea typeface="Georgia"/>
                <a:cs typeface="Calibri" panose="020F0502020204030204" pitchFamily="34" charset="0"/>
                <a:sym typeface="Georgia"/>
              </a:rPr>
              <a:t>. Khan Academy. https://</a:t>
            </a:r>
            <a:r>
              <a:rPr lang="en-US" sz="1800" dirty="0" err="1">
                <a:solidFill>
                  <a:schemeClr val="lt1"/>
                </a:solidFill>
                <a:latin typeface="Calibri" panose="020F0502020204030204" pitchFamily="34" charset="0"/>
                <a:ea typeface="Georgia"/>
                <a:cs typeface="Calibri" panose="020F0502020204030204" pitchFamily="34" charset="0"/>
                <a:sym typeface="Georgia"/>
              </a:rPr>
              <a:t>www.khanacademy.org</a:t>
            </a:r>
            <a:r>
              <a:rPr lang="en-US" sz="1800" dirty="0">
                <a:solidFill>
                  <a:schemeClr val="lt1"/>
                </a:solidFill>
                <a:latin typeface="Calibri" panose="020F0502020204030204" pitchFamily="34" charset="0"/>
                <a:ea typeface="Georgia"/>
                <a:cs typeface="Calibri" panose="020F0502020204030204" pitchFamily="34" charset="0"/>
                <a:sym typeface="Georgia"/>
              </a:rPr>
              <a:t>/science/ap-biology/gene-expression-and-regulation/biotechnology/a/gel-electrophoresis#:~:text=Gel%20electrophoresis%20is%20a%20technique%20used%20to,so%20they%20move%20towards%20the%20positive%20electrode</a:t>
            </a:r>
            <a:endParaRPr sz="18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1200"/>
              </a:spcBef>
              <a:spcAft>
                <a:spcPts val="0"/>
              </a:spcAft>
              <a:buClr>
                <a:schemeClr val="dk1"/>
              </a:buClr>
              <a:buSzPts val="1100"/>
              <a:buFont typeface="Arial"/>
              <a:buNone/>
            </a:pPr>
            <a:r>
              <a:rPr lang="en-US" sz="1800" dirty="0">
                <a:solidFill>
                  <a:schemeClr val="lt1"/>
                </a:solidFill>
                <a:latin typeface="Calibri" panose="020F0502020204030204" pitchFamily="34" charset="0"/>
                <a:ea typeface="Georgia"/>
                <a:cs typeface="Calibri" panose="020F0502020204030204" pitchFamily="34" charset="0"/>
                <a:sym typeface="Georgia"/>
              </a:rPr>
              <a:t>Gupta, N. (2019). </a:t>
            </a:r>
            <a:r>
              <a:rPr lang="en-US" sz="1800" i="1" dirty="0">
                <a:solidFill>
                  <a:schemeClr val="lt1"/>
                </a:solidFill>
                <a:latin typeface="Calibri" panose="020F0502020204030204" pitchFamily="34" charset="0"/>
                <a:ea typeface="Georgia"/>
                <a:cs typeface="Calibri" panose="020F0502020204030204" pitchFamily="34" charset="0"/>
                <a:sym typeface="Georgia"/>
              </a:rPr>
              <a:t>DNA extraction and polymerase chain reaction</a:t>
            </a:r>
            <a:r>
              <a:rPr lang="en-US" sz="1800" dirty="0">
                <a:solidFill>
                  <a:schemeClr val="lt1"/>
                </a:solidFill>
                <a:latin typeface="Calibri" panose="020F0502020204030204" pitchFamily="34" charset="0"/>
                <a:ea typeface="Georgia"/>
                <a:cs typeface="Calibri" panose="020F0502020204030204" pitchFamily="34" charset="0"/>
                <a:sym typeface="Georgia"/>
              </a:rPr>
              <a:t>. Journal of cytology. https://</a:t>
            </a:r>
            <a:r>
              <a:rPr lang="en-US" sz="1800" dirty="0" err="1">
                <a:solidFill>
                  <a:schemeClr val="lt1"/>
                </a:solidFill>
                <a:latin typeface="Calibri" panose="020F0502020204030204" pitchFamily="34" charset="0"/>
                <a:ea typeface="Georgia"/>
                <a:cs typeface="Calibri" panose="020F0502020204030204" pitchFamily="34" charset="0"/>
                <a:sym typeface="Georgia"/>
              </a:rPr>
              <a:t>pmc.ncbi.nlm.nih.gov</a:t>
            </a:r>
            <a:r>
              <a:rPr lang="en-US" sz="1800" dirty="0">
                <a:solidFill>
                  <a:schemeClr val="lt1"/>
                </a:solidFill>
                <a:latin typeface="Calibri" panose="020F0502020204030204" pitchFamily="34" charset="0"/>
                <a:ea typeface="Georgia"/>
                <a:cs typeface="Calibri" panose="020F0502020204030204" pitchFamily="34" charset="0"/>
                <a:sym typeface="Georgia"/>
              </a:rPr>
              <a:t>/articles/PMC6425773/#:~:text=DNA%20extraction%20is%20a%20method,proteins%2C%20and%20other%20cellular%20components</a:t>
            </a:r>
            <a:endParaRPr sz="18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1200"/>
              </a:spcBef>
              <a:spcAft>
                <a:spcPts val="0"/>
              </a:spcAft>
              <a:buClr>
                <a:schemeClr val="dk1"/>
              </a:buClr>
              <a:buSzPts val="1100"/>
              <a:buFont typeface="Arial"/>
              <a:buNone/>
            </a:pPr>
            <a:r>
              <a:rPr lang="en-US" sz="1800" dirty="0">
                <a:solidFill>
                  <a:schemeClr val="lt1"/>
                </a:solidFill>
                <a:latin typeface="Calibri" panose="020F0502020204030204" pitchFamily="34" charset="0"/>
                <a:ea typeface="Georgia"/>
                <a:cs typeface="Calibri" panose="020F0502020204030204" pitchFamily="34" charset="0"/>
                <a:sym typeface="Georgia"/>
              </a:rPr>
              <a:t>National Human Genome Research Institute. (2020). </a:t>
            </a:r>
            <a:r>
              <a:rPr lang="en-US" sz="1800" i="1" dirty="0">
                <a:solidFill>
                  <a:schemeClr val="lt1"/>
                </a:solidFill>
                <a:latin typeface="Calibri" panose="020F0502020204030204" pitchFamily="34" charset="0"/>
                <a:ea typeface="Georgia"/>
                <a:cs typeface="Calibri" panose="020F0502020204030204" pitchFamily="34" charset="0"/>
                <a:sym typeface="Georgia"/>
              </a:rPr>
              <a:t>Polymerase chain reaction (PCR) fact sheet</a:t>
            </a:r>
            <a:r>
              <a:rPr lang="en-US" sz="1800" dirty="0">
                <a:solidFill>
                  <a:schemeClr val="lt1"/>
                </a:solidFill>
                <a:latin typeface="Calibri" panose="020F0502020204030204" pitchFamily="34" charset="0"/>
                <a:ea typeface="Georgia"/>
                <a:cs typeface="Calibri" panose="020F0502020204030204" pitchFamily="34" charset="0"/>
                <a:sym typeface="Georgia"/>
              </a:rPr>
              <a:t>. </a:t>
            </a:r>
            <a:r>
              <a:rPr lang="en-US" sz="1800" dirty="0" err="1">
                <a:solidFill>
                  <a:schemeClr val="lt1"/>
                </a:solidFill>
                <a:latin typeface="Calibri" panose="020F0502020204030204" pitchFamily="34" charset="0"/>
                <a:ea typeface="Georgia"/>
                <a:cs typeface="Calibri" panose="020F0502020204030204" pitchFamily="34" charset="0"/>
                <a:sym typeface="Georgia"/>
              </a:rPr>
              <a:t>Genome.gov</a:t>
            </a:r>
            <a:r>
              <a:rPr lang="en-US" sz="1800" dirty="0">
                <a:solidFill>
                  <a:schemeClr val="lt1"/>
                </a:solidFill>
                <a:latin typeface="Calibri" panose="020F0502020204030204" pitchFamily="34" charset="0"/>
                <a:ea typeface="Georgia"/>
                <a:cs typeface="Calibri" panose="020F0502020204030204" pitchFamily="34" charset="0"/>
                <a:sym typeface="Georgia"/>
              </a:rPr>
              <a:t>. https://</a:t>
            </a:r>
            <a:r>
              <a:rPr lang="en-US" sz="1800" dirty="0" err="1">
                <a:solidFill>
                  <a:schemeClr val="lt1"/>
                </a:solidFill>
                <a:latin typeface="Calibri" panose="020F0502020204030204" pitchFamily="34" charset="0"/>
                <a:ea typeface="Georgia"/>
                <a:cs typeface="Calibri" panose="020F0502020204030204" pitchFamily="34" charset="0"/>
                <a:sym typeface="Georgia"/>
              </a:rPr>
              <a:t>www.genome.gov</a:t>
            </a:r>
            <a:r>
              <a:rPr lang="en-US" sz="1800" dirty="0">
                <a:solidFill>
                  <a:schemeClr val="lt1"/>
                </a:solidFill>
                <a:latin typeface="Calibri" panose="020F0502020204030204" pitchFamily="34" charset="0"/>
                <a:ea typeface="Georgia"/>
                <a:cs typeface="Calibri" panose="020F0502020204030204" pitchFamily="34" charset="0"/>
                <a:sym typeface="Georgia"/>
              </a:rPr>
              <a:t>/about-genomics/fact-sheets/Polymerase-Chain-Reaction-Fact-Sheet#:~:text=and%20so%20on.-,The%20cycle%20of%20denaturing%20and%20synthesizing%20new%20DNA%20is%20repeated,allow%20DNA%20denaturing%20and%20synthesis 	</a:t>
            </a:r>
            <a:endParaRPr sz="1800"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l" rtl="0">
              <a:spcBef>
                <a:spcPts val="429"/>
              </a:spcBef>
              <a:spcAft>
                <a:spcPts val="0"/>
              </a:spcAft>
              <a:buNone/>
            </a:pPr>
            <a:endParaRPr dirty="0">
              <a:solidFill>
                <a:schemeClr val="lt1"/>
              </a:solidFill>
              <a:latin typeface="Calibri" panose="020F0502020204030204" pitchFamily="34" charset="0"/>
              <a:cs typeface="Calibri" panose="020F0502020204030204" pitchFamily="34" charset="0"/>
            </a:endParaRPr>
          </a:p>
        </p:txBody>
      </p:sp>
      <p:sp>
        <p:nvSpPr>
          <p:cNvPr id="87" name="Google Shape;87;p13"/>
          <p:cNvSpPr/>
          <p:nvPr/>
        </p:nvSpPr>
        <p:spPr>
          <a:xfrm>
            <a:off x="495311" y="455077"/>
            <a:ext cx="6250682" cy="385823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88" name="Google Shape;88;p13"/>
          <p:cNvPicPr preferRelativeResize="0"/>
          <p:nvPr/>
        </p:nvPicPr>
        <p:blipFill rotWithShape="1">
          <a:blip r:embed="rId3">
            <a:alphaModFix/>
          </a:blip>
          <a:srcRect/>
          <a:stretch/>
        </p:blipFill>
        <p:spPr>
          <a:xfrm>
            <a:off x="597719" y="417103"/>
            <a:ext cx="4371858" cy="1766100"/>
          </a:xfrm>
          <a:prstGeom prst="rect">
            <a:avLst/>
          </a:prstGeom>
          <a:noFill/>
          <a:ln>
            <a:noFill/>
          </a:ln>
        </p:spPr>
      </p:pic>
      <p:sp>
        <p:nvSpPr>
          <p:cNvPr id="89" name="Google Shape;89;p13"/>
          <p:cNvSpPr txBox="1"/>
          <p:nvPr/>
        </p:nvSpPr>
        <p:spPr>
          <a:xfrm>
            <a:off x="7880119" y="365444"/>
            <a:ext cx="17860725" cy="184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900" b="1" dirty="0">
                <a:solidFill>
                  <a:schemeClr val="lt1"/>
                </a:solidFill>
                <a:latin typeface="Calibri" panose="020F0502020204030204" pitchFamily="34" charset="0"/>
                <a:ea typeface="Calibri"/>
                <a:cs typeface="Calibri" panose="020F0502020204030204" pitchFamily="34" charset="0"/>
                <a:sym typeface="Calibri"/>
              </a:rPr>
              <a:t>    </a:t>
            </a:r>
            <a:r>
              <a:rPr lang="en-US" sz="4300" b="1" dirty="0">
                <a:solidFill>
                  <a:schemeClr val="lt1"/>
                </a:solidFill>
                <a:latin typeface="Calibri" panose="020F0502020204030204" pitchFamily="34" charset="0"/>
                <a:ea typeface="DM Serif Display"/>
                <a:cs typeface="Calibri" panose="020F0502020204030204" pitchFamily="34" charset="0"/>
                <a:sym typeface="DM Serif Display"/>
              </a:rPr>
              <a:t>The Use of DNA Barcoding for validation of species of local ants collected at West Babylon Senior High School, Long Island NY</a:t>
            </a:r>
            <a:endParaRPr sz="10400" dirty="0">
              <a:solidFill>
                <a:schemeClr val="dk1"/>
              </a:solidFill>
              <a:latin typeface="Calibri" panose="020F0502020204030204" pitchFamily="34" charset="0"/>
              <a:ea typeface="DM Serif Display"/>
              <a:cs typeface="Calibri" panose="020F0502020204030204" pitchFamily="34" charset="0"/>
              <a:sym typeface="DM Serif Display"/>
            </a:endParaRPr>
          </a:p>
        </p:txBody>
      </p:sp>
      <p:pic>
        <p:nvPicPr>
          <p:cNvPr id="90" name="Google Shape;90;p13" descr="http://www.seplessons.org/files/SEPA_Signage.jpg"/>
          <p:cNvPicPr preferRelativeResize="0"/>
          <p:nvPr/>
        </p:nvPicPr>
        <p:blipFill rotWithShape="1">
          <a:blip r:embed="rId4">
            <a:alphaModFix/>
          </a:blip>
          <a:srcRect/>
          <a:stretch/>
        </p:blipFill>
        <p:spPr>
          <a:xfrm>
            <a:off x="847484" y="2206844"/>
            <a:ext cx="3822901" cy="890375"/>
          </a:xfrm>
          <a:prstGeom prst="rect">
            <a:avLst/>
          </a:prstGeom>
          <a:noFill/>
          <a:ln>
            <a:noFill/>
          </a:ln>
        </p:spPr>
      </p:pic>
      <p:pic>
        <p:nvPicPr>
          <p:cNvPr id="91" name="Google Shape;91;p13" descr="nih-logo.gif"/>
          <p:cNvPicPr preferRelativeResize="0"/>
          <p:nvPr/>
        </p:nvPicPr>
        <p:blipFill rotWithShape="1">
          <a:blip r:embed="rId5">
            <a:alphaModFix/>
          </a:blip>
          <a:srcRect/>
          <a:stretch/>
        </p:blipFill>
        <p:spPr>
          <a:xfrm>
            <a:off x="4788111" y="1559100"/>
            <a:ext cx="1562375" cy="1562375"/>
          </a:xfrm>
          <a:prstGeom prst="rect">
            <a:avLst/>
          </a:prstGeom>
          <a:noFill/>
          <a:ln>
            <a:noFill/>
          </a:ln>
        </p:spPr>
      </p:pic>
      <p:pic>
        <p:nvPicPr>
          <p:cNvPr id="92" name="Google Shape;92;p13"/>
          <p:cNvPicPr preferRelativeResize="0"/>
          <p:nvPr/>
        </p:nvPicPr>
        <p:blipFill rotWithShape="1">
          <a:blip r:embed="rId6">
            <a:alphaModFix/>
          </a:blip>
          <a:srcRect/>
          <a:stretch/>
        </p:blipFill>
        <p:spPr>
          <a:xfrm>
            <a:off x="847484" y="3187976"/>
            <a:ext cx="5779498" cy="1019180"/>
          </a:xfrm>
          <a:prstGeom prst="rect">
            <a:avLst/>
          </a:prstGeom>
          <a:noFill/>
          <a:ln>
            <a:noFill/>
          </a:ln>
        </p:spPr>
      </p:pic>
      <p:sp>
        <p:nvSpPr>
          <p:cNvPr id="93" name="Google Shape;93;p13"/>
          <p:cNvSpPr txBox="1"/>
          <p:nvPr/>
        </p:nvSpPr>
        <p:spPr>
          <a:xfrm>
            <a:off x="963312" y="4466103"/>
            <a:ext cx="6789100" cy="78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5900" dirty="0">
                <a:solidFill>
                  <a:schemeClr val="lt1"/>
                </a:solidFill>
                <a:latin typeface="Calibri" panose="020F0502020204030204" pitchFamily="34" charset="0"/>
                <a:ea typeface="Georgia"/>
                <a:cs typeface="Calibri" panose="020F0502020204030204" pitchFamily="34" charset="0"/>
                <a:sym typeface="Georgia"/>
              </a:rPr>
              <a:t>Abstract</a:t>
            </a:r>
            <a:endParaRPr sz="59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Clr>
                <a:schemeClr val="dk1"/>
              </a:buClr>
              <a:buSzPts val="1100"/>
              <a:buFont typeface="Arial"/>
              <a:buNone/>
            </a:pPr>
            <a:r>
              <a:rPr lang="en-US" sz="2600" dirty="0">
                <a:solidFill>
                  <a:schemeClr val="lt1"/>
                </a:solidFill>
                <a:latin typeface="Calibri" panose="020F0502020204030204" pitchFamily="34" charset="0"/>
                <a:ea typeface="Times New Roman"/>
                <a:cs typeface="Calibri" panose="020F0502020204030204" pitchFamily="34" charset="0"/>
                <a:sym typeface="Times New Roman"/>
              </a:rPr>
              <a:t>The goal of this project is to find out the different types of ants in our school courtyard.  The location of these species is in the West Babylon Senior High School Courtyard.  The ants were collected by hand and some by placing a cookie trap down.  The motivation for this project is to discover the many different types of ants.   The methods used to accomplish this goal is to first take pictures of the ants, then extract the ant’s DNA, clean the DNA, manage PCR on a certain type of gene that will aid in copying the mitochondrial gene, then get gel electrophoresis to see if you got DNA, transfer the samples to Cold Spring Harbor Laboratory to be sequenced and lastly utilize BLAST and DNA Subway to check if we can find a match and distinguish the species.  We expect to find different species of ants.</a:t>
            </a:r>
            <a:endParaRPr sz="2600" dirty="0">
              <a:solidFill>
                <a:schemeClr val="lt1"/>
              </a:solidFill>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2500" dirty="0">
              <a:solidFill>
                <a:schemeClr val="lt1"/>
              </a:solidFill>
              <a:latin typeface="Calibri" panose="020F0502020204030204" pitchFamily="34" charset="0"/>
              <a:ea typeface="Georgia"/>
              <a:cs typeface="Calibri" panose="020F0502020204030204" pitchFamily="34" charset="0"/>
              <a:sym typeface="Georgia"/>
            </a:endParaRPr>
          </a:p>
        </p:txBody>
      </p:sp>
      <p:sp>
        <p:nvSpPr>
          <p:cNvPr id="94" name="Google Shape;94;p13"/>
          <p:cNvSpPr txBox="1"/>
          <p:nvPr/>
        </p:nvSpPr>
        <p:spPr>
          <a:xfrm>
            <a:off x="7730082" y="3800704"/>
            <a:ext cx="9080400" cy="8222949"/>
          </a:xfrm>
          <a:prstGeom prst="rect">
            <a:avLst/>
          </a:prstGeom>
          <a:noFill/>
          <a:ln>
            <a:noFill/>
          </a:ln>
        </p:spPr>
        <p:txBody>
          <a:bodyPr spcFirstLastPara="1" wrap="square" lIns="91425" tIns="91425" rIns="91425" bIns="91425" anchor="t" anchorCtr="0">
            <a:noAutofit/>
          </a:bodyPr>
          <a:lstStyle/>
          <a:p>
            <a:pPr marL="0" lvl="0" indent="0" algn="ctr" rtl="0">
              <a:spcBef>
                <a:spcPts val="429"/>
              </a:spcBef>
              <a:spcAft>
                <a:spcPts val="0"/>
              </a:spcAft>
              <a:buClr>
                <a:schemeClr val="dk1"/>
              </a:buClr>
              <a:buFont typeface="Arial"/>
              <a:buNone/>
            </a:pPr>
            <a:r>
              <a:rPr lang="en-US" sz="5900" dirty="0">
                <a:solidFill>
                  <a:schemeClr val="lt1"/>
                </a:solidFill>
                <a:latin typeface="Calibri" panose="020F0502020204030204" pitchFamily="34" charset="0"/>
                <a:ea typeface="Georgia"/>
                <a:cs typeface="Calibri" panose="020F0502020204030204" pitchFamily="34" charset="0"/>
                <a:sym typeface="Georgia"/>
              </a:rPr>
              <a:t>Introduction</a:t>
            </a:r>
            <a:endParaRPr sz="59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Clr>
                <a:schemeClr val="dk1"/>
              </a:buClr>
              <a:buSzPts val="1100"/>
              <a:buFont typeface="Arial"/>
              <a:buNone/>
            </a:pP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We need DNA extract and not just looking at the ants because they all look visually alike to the human eye.  The types of ants found on Long Island are Odorous House, pavement and carpenter ants.(A&amp;C Pest Management, </a:t>
            </a:r>
            <a:r>
              <a:rPr lang="en-US" sz="25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  There are about 30,000 species of ants that may still be undiscovered (</a:t>
            </a:r>
            <a:r>
              <a:rPr lang="en-US" sz="2500" dirty="0" err="1">
                <a:solidFill>
                  <a:schemeClr val="lt1"/>
                </a:solidFill>
                <a:latin typeface="Calibri" panose="020F0502020204030204" pitchFamily="34" charset="0"/>
                <a:ea typeface="Times New Roman"/>
                <a:cs typeface="Calibri" panose="020F0502020204030204" pitchFamily="34" charset="0"/>
                <a:sym typeface="Times New Roman"/>
              </a:rPr>
              <a:t>Csosz</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 2018).  DNA extraction is the process to clean DNA through Chemical or Physical reactions from a sample splitting apart the cell membrane, proteins, and other cellular components from DNA (Gupta, 2019).  DNA needs to be purified to make sure it is clean and not contaminated.  PCR is a Polymerase Chain Reaction and we need it to make multiple copies of the ants DNA (National Human Genome Research Institute, 2020).  Gel electrophoresis is the process that splits up DNA fragments based upon their size (Khan Academy, </a:t>
            </a:r>
            <a:r>
              <a:rPr lang="en-US" sz="25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  We are using this technique to help ourselves be able to distinguish materials in difficult mixtures.  To sequence DNA it means to figure out the order the nucleotides go in, to formulate the DNA.  BLAST is a Basic Local Alignment Sequence program (National Library of Medicine, </a:t>
            </a:r>
            <a:r>
              <a:rPr lang="en-US" sz="25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  DNA Subway analyzes DNA barcoding (DNA Subway, </a:t>
            </a:r>
            <a:r>
              <a:rPr lang="en-US" sz="25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a:t>
            </a:r>
            <a:endParaRPr sz="2500" dirty="0">
              <a:solidFill>
                <a:schemeClr val="lt1"/>
              </a:solidFill>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Clr>
                <a:schemeClr val="dk1"/>
              </a:buClr>
              <a:buSzPts val="1100"/>
              <a:buFont typeface="Arial"/>
              <a:buNone/>
            </a:pPr>
            <a:endParaRPr sz="25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ctr" rtl="0">
              <a:spcBef>
                <a:spcPts val="0"/>
              </a:spcBef>
              <a:spcAft>
                <a:spcPts val="0"/>
              </a:spcAft>
              <a:buClr>
                <a:schemeClr val="dk1"/>
              </a:buClr>
              <a:buSzPts val="1100"/>
              <a:buFont typeface="Arial"/>
              <a:buNone/>
            </a:pPr>
            <a:endParaRPr sz="2500" dirty="0">
              <a:solidFill>
                <a:schemeClr val="lt1"/>
              </a:solidFill>
              <a:latin typeface="Calibri" panose="020F0502020204030204" pitchFamily="34" charset="0"/>
              <a:ea typeface="Georgia"/>
              <a:cs typeface="Calibri" panose="020F0502020204030204" pitchFamily="34" charset="0"/>
              <a:sym typeface="Georgia"/>
            </a:endParaRPr>
          </a:p>
        </p:txBody>
      </p:sp>
      <p:sp>
        <p:nvSpPr>
          <p:cNvPr id="95" name="Google Shape;95;p13"/>
          <p:cNvSpPr txBox="1"/>
          <p:nvPr/>
        </p:nvSpPr>
        <p:spPr>
          <a:xfrm>
            <a:off x="947138" y="12738963"/>
            <a:ext cx="7703750" cy="9079612"/>
          </a:xfrm>
          <a:prstGeom prst="rect">
            <a:avLst/>
          </a:prstGeom>
          <a:noFill/>
          <a:ln>
            <a:noFill/>
          </a:ln>
        </p:spPr>
        <p:txBody>
          <a:bodyPr spcFirstLastPara="1" wrap="square" lIns="91425" tIns="91425" rIns="91425" bIns="91425" anchor="t" anchorCtr="0">
            <a:noAutofit/>
          </a:bodyPr>
          <a:lstStyle/>
          <a:p>
            <a:pPr marL="0" lvl="0" indent="0" algn="ctr" rtl="0">
              <a:spcBef>
                <a:spcPts val="429"/>
              </a:spcBef>
              <a:spcAft>
                <a:spcPts val="0"/>
              </a:spcAft>
              <a:buClr>
                <a:schemeClr val="dk1"/>
              </a:buClr>
              <a:buFont typeface="Arial"/>
              <a:buNone/>
            </a:pPr>
            <a:r>
              <a:rPr lang="en-US" sz="5900" dirty="0">
                <a:solidFill>
                  <a:schemeClr val="lt1"/>
                </a:solidFill>
                <a:latin typeface="Calibri" panose="020F0502020204030204" pitchFamily="34" charset="0"/>
                <a:ea typeface="Georgia"/>
                <a:cs typeface="Calibri" panose="020F0502020204030204" pitchFamily="34" charset="0"/>
                <a:sym typeface="Georgia"/>
              </a:rPr>
              <a:t>Materials &amp; Methods</a:t>
            </a:r>
            <a:r>
              <a:rPr lang="en-US" sz="5900" dirty="0">
                <a:solidFill>
                  <a:schemeClr val="lt1"/>
                </a:solidFill>
                <a:latin typeface="Calibri" panose="020F0502020204030204" pitchFamily="34" charset="0"/>
                <a:ea typeface="DM Serif Display"/>
                <a:cs typeface="Calibri" panose="020F0502020204030204" pitchFamily="34" charset="0"/>
                <a:sym typeface="DM Serif Display"/>
              </a:rPr>
              <a:t> </a:t>
            </a:r>
            <a:endParaRPr sz="3700" dirty="0">
              <a:solidFill>
                <a:schemeClr val="lt1"/>
              </a:solidFill>
              <a:latin typeface="Calibri" panose="020F0502020204030204" pitchFamily="34" charset="0"/>
              <a:ea typeface="DM Serif Display"/>
              <a:cs typeface="Calibri" panose="020F0502020204030204" pitchFamily="34" charset="0"/>
              <a:sym typeface="DM Serif Display"/>
            </a:endParaRPr>
          </a:p>
          <a:p>
            <a:pPr marL="0" lvl="0" indent="0" algn="l" rtl="0">
              <a:spcBef>
                <a:spcPts val="0"/>
              </a:spcBef>
              <a:spcAft>
                <a:spcPts val="0"/>
              </a:spcAft>
              <a:buClr>
                <a:schemeClr val="dk1"/>
              </a:buClr>
              <a:buSzPts val="1100"/>
              <a:buFont typeface="Arial"/>
              <a:buNone/>
            </a:pPr>
            <a:r>
              <a:rPr lang="en-US" sz="2400" dirty="0">
                <a:solidFill>
                  <a:schemeClr val="lt1"/>
                </a:solidFill>
                <a:latin typeface="Calibri" panose="020F0502020204030204" pitchFamily="34" charset="0"/>
                <a:ea typeface="Times New Roman"/>
                <a:cs typeface="Calibri" panose="020F0502020204030204" pitchFamily="34" charset="0"/>
                <a:sym typeface="Times New Roman"/>
              </a:rPr>
              <a:t>The area which we used to collect the organisms is in a landscaped courtyard.  One of our traps was put under a tree and we hand picked the other ants in moist dirt. We trapped the ants by first hand picking them and then the other ants were caught by using a cookie trap.  DNA extraction is the process to clean DNA through Chemical or Physical reactions from a sample splitting apart the cell membrane, proteins, and other cellular components from DNA (Gupta, 2019).  DNA needs to be purified to make sure it is clean and not contaminated.  PCR is a Polymerase Chain Reaction and we need it to make multiple copies of the ants DNA (National Human Genome Research Institute, 2020).  Gel electrophoresis is the process that splits up DNA fragments based upon their size (Khan Academy, </a:t>
            </a:r>
            <a:r>
              <a:rPr lang="en-US" sz="24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400" dirty="0">
                <a:solidFill>
                  <a:schemeClr val="lt1"/>
                </a:solidFill>
                <a:latin typeface="Calibri" panose="020F0502020204030204" pitchFamily="34" charset="0"/>
                <a:ea typeface="Times New Roman"/>
                <a:cs typeface="Calibri" panose="020F0502020204030204" pitchFamily="34" charset="0"/>
                <a:sym typeface="Times New Roman"/>
              </a:rPr>
              <a:t>).  We are using this technique to help ourselves be able to distinguish materials in difficult mixtures.  To sequence DNA it means to figure out the order the nucleotides go in, to formulate the DNA.  BLAST is a Basic Local Alignment Sequence program (National Library of Medicine, </a:t>
            </a:r>
            <a:r>
              <a:rPr lang="en-US" sz="24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400" dirty="0">
                <a:solidFill>
                  <a:schemeClr val="lt1"/>
                </a:solidFill>
                <a:latin typeface="Calibri" panose="020F0502020204030204" pitchFamily="34" charset="0"/>
                <a:ea typeface="Times New Roman"/>
                <a:cs typeface="Calibri" panose="020F0502020204030204" pitchFamily="34" charset="0"/>
                <a:sym typeface="Times New Roman"/>
              </a:rPr>
              <a:t>).  DNA Subway analyzes DNA barcoding (DNA Subway, </a:t>
            </a:r>
            <a:r>
              <a:rPr lang="en-US" sz="2400" dirty="0" err="1">
                <a:solidFill>
                  <a:schemeClr val="lt1"/>
                </a:solidFill>
                <a:latin typeface="Calibri" panose="020F0502020204030204" pitchFamily="34" charset="0"/>
                <a:ea typeface="Times New Roman"/>
                <a:cs typeface="Calibri" panose="020F0502020204030204" pitchFamily="34" charset="0"/>
                <a:sym typeface="Times New Roman"/>
              </a:rPr>
              <a:t>n.d</a:t>
            </a:r>
            <a:r>
              <a:rPr lang="en-US" sz="2400" dirty="0">
                <a:solidFill>
                  <a:schemeClr val="lt1"/>
                </a:solidFill>
                <a:latin typeface="Calibri" panose="020F0502020204030204" pitchFamily="34" charset="0"/>
                <a:ea typeface="Times New Roman"/>
                <a:cs typeface="Calibri" panose="020F0502020204030204" pitchFamily="34" charset="0"/>
                <a:sym typeface="Times New Roman"/>
              </a:rPr>
              <a:t>).</a:t>
            </a:r>
            <a:endParaRPr sz="24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0"/>
              </a:spcBef>
              <a:spcAft>
                <a:spcPts val="0"/>
              </a:spcAft>
              <a:buNone/>
            </a:pPr>
            <a:endParaRPr sz="2500" dirty="0">
              <a:solidFill>
                <a:schemeClr val="dk1"/>
              </a:solidFill>
              <a:latin typeface="Calibri" panose="020F0502020204030204" pitchFamily="34" charset="0"/>
              <a:ea typeface="Georgia"/>
              <a:cs typeface="Calibri" panose="020F0502020204030204" pitchFamily="34" charset="0"/>
              <a:sym typeface="Georgia"/>
            </a:endParaRPr>
          </a:p>
        </p:txBody>
      </p:sp>
      <p:pic>
        <p:nvPicPr>
          <p:cNvPr id="96" name="Google Shape;96;p13"/>
          <p:cNvPicPr preferRelativeResize="0"/>
          <p:nvPr/>
        </p:nvPicPr>
        <p:blipFill rotWithShape="1">
          <a:blip r:embed="rId7">
            <a:alphaModFix/>
          </a:blip>
          <a:srcRect b="30890"/>
          <a:stretch/>
        </p:blipFill>
        <p:spPr>
          <a:xfrm>
            <a:off x="25989157" y="855506"/>
            <a:ext cx="6331524" cy="3457805"/>
          </a:xfrm>
          <a:prstGeom prst="rect">
            <a:avLst/>
          </a:prstGeom>
          <a:noFill/>
          <a:ln>
            <a:noFill/>
          </a:ln>
        </p:spPr>
      </p:pic>
      <p:pic>
        <p:nvPicPr>
          <p:cNvPr id="97" name="Google Shape;97;p13"/>
          <p:cNvPicPr preferRelativeResize="0"/>
          <p:nvPr/>
        </p:nvPicPr>
        <p:blipFill rotWithShape="1">
          <a:blip r:embed="rId8">
            <a:alphaModFix/>
          </a:blip>
          <a:srcRect r="2258" b="6682"/>
          <a:stretch/>
        </p:blipFill>
        <p:spPr>
          <a:xfrm>
            <a:off x="10031744" y="11992872"/>
            <a:ext cx="12854912" cy="4141742"/>
          </a:xfrm>
          <a:prstGeom prst="rect">
            <a:avLst/>
          </a:prstGeom>
          <a:noFill/>
          <a:ln>
            <a:noFill/>
          </a:ln>
        </p:spPr>
      </p:pic>
      <p:sp>
        <p:nvSpPr>
          <p:cNvPr id="98" name="Google Shape;98;p13"/>
          <p:cNvSpPr txBox="1"/>
          <p:nvPr/>
        </p:nvSpPr>
        <p:spPr>
          <a:xfrm>
            <a:off x="17185107" y="3585698"/>
            <a:ext cx="8233800" cy="57726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6100" dirty="0">
                <a:solidFill>
                  <a:schemeClr val="lt1"/>
                </a:solidFill>
                <a:latin typeface="Calibri" panose="020F0502020204030204" pitchFamily="34" charset="0"/>
                <a:ea typeface="DM Serif Display"/>
                <a:cs typeface="Calibri" panose="020F0502020204030204" pitchFamily="34" charset="0"/>
                <a:sym typeface="DM Serif Display"/>
              </a:rPr>
              <a:t>  </a:t>
            </a:r>
            <a:r>
              <a:rPr lang="en-US" sz="6100" dirty="0">
                <a:solidFill>
                  <a:schemeClr val="lt1"/>
                </a:solidFill>
                <a:latin typeface="Calibri" panose="020F0502020204030204" pitchFamily="34" charset="0"/>
                <a:ea typeface="Georgia"/>
                <a:cs typeface="Calibri" panose="020F0502020204030204" pitchFamily="34" charset="0"/>
                <a:sym typeface="Georgia"/>
              </a:rPr>
              <a:t>Discussion </a:t>
            </a:r>
            <a:endParaRPr sz="2500" dirty="0">
              <a:solidFill>
                <a:schemeClr val="lt1"/>
              </a:solidFill>
              <a:latin typeface="Calibri" panose="020F0502020204030204" pitchFamily="34" charset="0"/>
              <a:ea typeface="Georgia"/>
              <a:cs typeface="Calibri" panose="020F0502020204030204" pitchFamily="34" charset="0"/>
              <a:sym typeface="Georgia"/>
            </a:endParaRPr>
          </a:p>
          <a:p>
            <a:pPr marL="0" lvl="0" indent="0" algn="l" rtl="0">
              <a:spcBef>
                <a:spcPts val="429"/>
              </a:spcBef>
              <a:spcAft>
                <a:spcPts val="0"/>
              </a:spcAft>
              <a:buClr>
                <a:schemeClr val="dk1"/>
              </a:buClr>
              <a:buFont typeface="Arial"/>
              <a:buNone/>
            </a:pPr>
            <a:r>
              <a:rPr lang="en-US" sz="3900" i="1" dirty="0">
                <a:solidFill>
                  <a:schemeClr val="lt1"/>
                </a:solidFill>
                <a:latin typeface="Calibri" panose="020F0502020204030204" pitchFamily="34" charset="0"/>
                <a:ea typeface="Calibri"/>
                <a:cs typeface="Calibri" panose="020F0502020204030204" pitchFamily="34" charset="0"/>
                <a:sym typeface="Calibri"/>
              </a:rPr>
              <a:t>  </a:t>
            </a:r>
            <a:r>
              <a:rPr lang="en-US" sz="2500" i="1" dirty="0">
                <a:solidFill>
                  <a:schemeClr val="lt1"/>
                </a:solidFill>
                <a:latin typeface="Calibri" panose="020F0502020204030204" pitchFamily="34" charset="0"/>
                <a:ea typeface="Times New Roman"/>
                <a:cs typeface="Calibri" panose="020F0502020204030204" pitchFamily="34" charset="0"/>
                <a:sym typeface="Times New Roman"/>
              </a:rPr>
              <a:t> </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Our original hypothesis was rejected because we thought we were going to get carpenter and odorous house ants. Instead we identified </a:t>
            </a:r>
            <a:r>
              <a:rPr lang="en-US" sz="2500" i="1" dirty="0" err="1">
                <a:solidFill>
                  <a:schemeClr val="lt1"/>
                </a:solidFill>
                <a:latin typeface="Calibri" panose="020F0502020204030204" pitchFamily="34" charset="0"/>
                <a:ea typeface="Times New Roman"/>
                <a:cs typeface="Calibri" panose="020F0502020204030204" pitchFamily="34" charset="0"/>
                <a:sym typeface="Times New Roman"/>
              </a:rPr>
              <a:t>Prenolepis</a:t>
            </a:r>
            <a:r>
              <a:rPr lang="en-US" sz="2500" i="1" dirty="0">
                <a:solidFill>
                  <a:schemeClr val="lt1"/>
                </a:solidFill>
                <a:latin typeface="Calibri" panose="020F0502020204030204" pitchFamily="34" charset="0"/>
                <a:ea typeface="Times New Roman"/>
                <a:cs typeface="Calibri" panose="020F0502020204030204" pitchFamily="34" charset="0"/>
                <a:sym typeface="Times New Roman"/>
              </a:rPr>
              <a:t> </a:t>
            </a:r>
            <a:r>
              <a:rPr lang="en-US" sz="2500" i="1" dirty="0" err="1">
                <a:solidFill>
                  <a:schemeClr val="lt1"/>
                </a:solidFill>
                <a:latin typeface="Calibri" panose="020F0502020204030204" pitchFamily="34" charset="0"/>
                <a:ea typeface="Times New Roman"/>
                <a:cs typeface="Calibri" panose="020F0502020204030204" pitchFamily="34" charset="0"/>
                <a:sym typeface="Times New Roman"/>
              </a:rPr>
              <a:t>imparis</a:t>
            </a:r>
            <a:r>
              <a:rPr lang="en-US" sz="2500" i="1" dirty="0">
                <a:solidFill>
                  <a:schemeClr val="lt1"/>
                </a:solidFill>
                <a:latin typeface="Calibri" panose="020F0502020204030204" pitchFamily="34" charset="0"/>
                <a:ea typeface="Times New Roman"/>
                <a:cs typeface="Calibri" panose="020F0502020204030204" pitchFamily="34" charset="0"/>
                <a:sym typeface="Times New Roman"/>
              </a:rPr>
              <a:t> voucher</a:t>
            </a:r>
            <a:r>
              <a:rPr lang="en-US" sz="2500" dirty="0">
                <a:solidFill>
                  <a:schemeClr val="lt1"/>
                </a:solidFill>
                <a:latin typeface="Calibri" panose="020F0502020204030204" pitchFamily="34" charset="0"/>
                <a:ea typeface="Times New Roman"/>
                <a:cs typeface="Calibri" panose="020F0502020204030204" pitchFamily="34" charset="0"/>
                <a:sym typeface="Times New Roman"/>
              </a:rPr>
              <a:t> for each of our samples. We learned that the scientific process is more time consuming and is not always successful the first time. Our results were important because they showed us what we collected was a native ant. Our study may not have worked because of the type of climate we chose to select our samples of ants. Suggestions for future studies if we had more time is being able to research about different ants to make a better guess for which ant the species may be in our school courtyard.</a:t>
            </a:r>
            <a:endParaRPr sz="2500" i="1" dirty="0">
              <a:solidFill>
                <a:schemeClr val="lt1"/>
              </a:solidFill>
              <a:latin typeface="Calibri" panose="020F0502020204030204" pitchFamily="34" charset="0"/>
              <a:ea typeface="Times New Roman"/>
              <a:cs typeface="Calibri" panose="020F0502020204030204" pitchFamily="34" charset="0"/>
              <a:sym typeface="Times New Roman"/>
            </a:endParaRPr>
          </a:p>
          <a:p>
            <a:pPr marL="0" lvl="0" indent="0" algn="l" rtl="0">
              <a:spcBef>
                <a:spcPts val="0"/>
              </a:spcBef>
              <a:spcAft>
                <a:spcPts val="0"/>
              </a:spcAft>
              <a:buNone/>
            </a:pPr>
            <a:endParaRPr sz="2500" dirty="0">
              <a:solidFill>
                <a:schemeClr val="lt1"/>
              </a:solidFill>
              <a:latin typeface="Calibri" panose="020F0502020204030204" pitchFamily="34" charset="0"/>
              <a:ea typeface="Times New Roman"/>
              <a:cs typeface="Calibri" panose="020F0502020204030204" pitchFamily="34" charset="0"/>
              <a:sym typeface="Times New Roman"/>
            </a:endParaRPr>
          </a:p>
        </p:txBody>
      </p:sp>
      <p:sp>
        <p:nvSpPr>
          <p:cNvPr id="99" name="Google Shape;99;p13"/>
          <p:cNvSpPr txBox="1"/>
          <p:nvPr/>
        </p:nvSpPr>
        <p:spPr>
          <a:xfrm>
            <a:off x="23153772" y="9158094"/>
            <a:ext cx="8801316" cy="26198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6100" dirty="0">
                <a:solidFill>
                  <a:schemeClr val="lt1"/>
                </a:solidFill>
                <a:latin typeface="Calibri" panose="020F0502020204030204" pitchFamily="34" charset="0"/>
                <a:ea typeface="Georgia"/>
                <a:cs typeface="Calibri" panose="020F0502020204030204" pitchFamily="34" charset="0"/>
                <a:sym typeface="Georgia"/>
              </a:rPr>
              <a:t> Acknowledgements</a:t>
            </a:r>
            <a:endParaRPr dirty="0">
              <a:solidFill>
                <a:schemeClr val="lt1"/>
              </a:solidFill>
              <a:latin typeface="Calibri" panose="020F0502020204030204" pitchFamily="34" charset="0"/>
              <a:ea typeface="Georgia"/>
              <a:cs typeface="Calibri" panose="020F0502020204030204" pitchFamily="34" charset="0"/>
              <a:sym typeface="Georgia"/>
            </a:endParaRPr>
          </a:p>
          <a:p>
            <a:pPr marL="0" lvl="0" indent="0" algn="ctr" rtl="0">
              <a:spcBef>
                <a:spcPts val="0"/>
              </a:spcBef>
              <a:spcAft>
                <a:spcPts val="0"/>
              </a:spcAft>
              <a:buNone/>
            </a:pPr>
            <a:r>
              <a:rPr lang="en-US" sz="2500" dirty="0">
                <a:solidFill>
                  <a:schemeClr val="lt1"/>
                </a:solidFill>
                <a:latin typeface="Calibri" panose="020F0502020204030204" pitchFamily="34" charset="0"/>
                <a:ea typeface="Georgia"/>
                <a:cs typeface="Calibri" panose="020F0502020204030204" pitchFamily="34" charset="0"/>
                <a:sym typeface="Georgia"/>
              </a:rPr>
              <a:t>We would like to say thank our teacher, </a:t>
            </a:r>
            <a:r>
              <a:rPr lang="en-US" sz="2500" dirty="0" err="1">
                <a:solidFill>
                  <a:schemeClr val="lt1"/>
                </a:solidFill>
                <a:latin typeface="Calibri" panose="020F0502020204030204" pitchFamily="34" charset="0"/>
                <a:ea typeface="Georgia"/>
                <a:cs typeface="Calibri" panose="020F0502020204030204" pitchFamily="34" charset="0"/>
                <a:sym typeface="Georgia"/>
              </a:rPr>
              <a:t>Mrs.Durbin</a:t>
            </a:r>
            <a:r>
              <a:rPr lang="en-US" sz="2500" dirty="0">
                <a:solidFill>
                  <a:schemeClr val="lt1"/>
                </a:solidFill>
                <a:latin typeface="Calibri" panose="020F0502020204030204" pitchFamily="34" charset="0"/>
                <a:ea typeface="Georgia"/>
                <a:cs typeface="Calibri" panose="020F0502020204030204" pitchFamily="34" charset="0"/>
                <a:sym typeface="Georgia"/>
              </a:rPr>
              <a:t>! We also like to thank our funders from Cold Spring Harbor Laboratory DNA Learning Center for giving us this great opportunity and experience.</a:t>
            </a:r>
            <a:endParaRPr sz="2500" dirty="0">
              <a:solidFill>
                <a:schemeClr val="dk1"/>
              </a:solidFill>
              <a:latin typeface="Calibri" panose="020F0502020204030204" pitchFamily="34" charset="0"/>
              <a:ea typeface="Georgia"/>
              <a:cs typeface="Calibri" panose="020F0502020204030204" pitchFamily="34" charset="0"/>
              <a:sym typeface="Georgia"/>
            </a:endParaRPr>
          </a:p>
        </p:txBody>
      </p:sp>
      <p:sp>
        <p:nvSpPr>
          <p:cNvPr id="100" name="Google Shape;100;p13"/>
          <p:cNvSpPr/>
          <p:nvPr/>
        </p:nvSpPr>
        <p:spPr>
          <a:xfrm>
            <a:off x="370450" y="14678600"/>
            <a:ext cx="59100" cy="915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1" name="Google Shape;101;p13"/>
          <p:cNvSpPr/>
          <p:nvPr/>
        </p:nvSpPr>
        <p:spPr>
          <a:xfrm>
            <a:off x="411725" y="16318300"/>
            <a:ext cx="59100" cy="501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102" name="Google Shape;102;p13"/>
          <p:cNvCxnSpPr>
            <a:endCxn id="103" idx="6"/>
          </p:cNvCxnSpPr>
          <p:nvPr/>
        </p:nvCxnSpPr>
        <p:spPr>
          <a:xfrm>
            <a:off x="6047700" y="15360650"/>
            <a:ext cx="600" cy="57000"/>
          </a:xfrm>
          <a:prstGeom prst="straightConnector1">
            <a:avLst/>
          </a:prstGeom>
          <a:noFill/>
          <a:ln w="9525" cap="flat" cmpd="sng">
            <a:solidFill>
              <a:schemeClr val="lt1"/>
            </a:solidFill>
            <a:prstDash val="solid"/>
            <a:round/>
            <a:headEnd type="none" w="med" len="med"/>
            <a:tailEnd type="none" w="med" len="med"/>
          </a:ln>
        </p:spPr>
      </p:cxnSp>
      <p:cxnSp>
        <p:nvCxnSpPr>
          <p:cNvPr id="104" name="Google Shape;104;p13"/>
          <p:cNvCxnSpPr>
            <a:endCxn id="103" idx="7"/>
          </p:cNvCxnSpPr>
          <p:nvPr/>
        </p:nvCxnSpPr>
        <p:spPr>
          <a:xfrm flipH="1">
            <a:off x="6026948" y="15359206"/>
            <a:ext cx="3900" cy="29700"/>
          </a:xfrm>
          <a:prstGeom prst="straightConnector1">
            <a:avLst/>
          </a:prstGeom>
          <a:noFill/>
          <a:ln w="9525" cap="flat" cmpd="sng">
            <a:solidFill>
              <a:schemeClr val="lt1"/>
            </a:solidFill>
            <a:prstDash val="solid"/>
            <a:round/>
            <a:headEnd type="none" w="med" len="med"/>
            <a:tailEnd type="none" w="med" len="med"/>
          </a:ln>
        </p:spPr>
      </p:cxnSp>
      <p:cxnSp>
        <p:nvCxnSpPr>
          <p:cNvPr id="105" name="Google Shape;105;p13"/>
          <p:cNvCxnSpPr>
            <a:endCxn id="103" idx="5"/>
          </p:cNvCxnSpPr>
          <p:nvPr/>
        </p:nvCxnSpPr>
        <p:spPr>
          <a:xfrm flipH="1">
            <a:off x="6026948" y="15345294"/>
            <a:ext cx="20700" cy="101100"/>
          </a:xfrm>
          <a:prstGeom prst="straightConnector1">
            <a:avLst/>
          </a:prstGeom>
          <a:noFill/>
          <a:ln w="9525" cap="flat" cmpd="sng">
            <a:solidFill>
              <a:schemeClr val="lt1"/>
            </a:solidFill>
            <a:prstDash val="solid"/>
            <a:round/>
            <a:headEnd type="none" w="med" len="med"/>
            <a:tailEnd type="none" w="med" len="med"/>
          </a:ln>
        </p:spPr>
      </p:cxnSp>
      <p:cxnSp>
        <p:nvCxnSpPr>
          <p:cNvPr id="106" name="Google Shape;106;p13"/>
          <p:cNvCxnSpPr>
            <a:stCxn id="103" idx="5"/>
            <a:endCxn id="103" idx="5"/>
          </p:cNvCxnSpPr>
          <p:nvPr/>
        </p:nvCxnSpPr>
        <p:spPr>
          <a:xfrm>
            <a:off x="6026948" y="15446394"/>
            <a:ext cx="0" cy="0"/>
          </a:xfrm>
          <a:prstGeom prst="straightConnector1">
            <a:avLst/>
          </a:prstGeom>
          <a:noFill/>
          <a:ln w="9525" cap="flat" cmpd="sng">
            <a:solidFill>
              <a:schemeClr val="dk2"/>
            </a:solidFill>
            <a:prstDash val="solid"/>
            <a:round/>
            <a:headEnd type="none" w="med" len="med"/>
            <a:tailEnd type="none" w="med" len="med"/>
          </a:ln>
        </p:spPr>
      </p:cxnSp>
      <p:cxnSp>
        <p:nvCxnSpPr>
          <p:cNvPr id="109" name="Google Shape;109;p13"/>
          <p:cNvCxnSpPr/>
          <p:nvPr/>
        </p:nvCxnSpPr>
        <p:spPr>
          <a:xfrm>
            <a:off x="10453791" y="19585089"/>
            <a:ext cx="108000" cy="0"/>
          </a:xfrm>
          <a:prstGeom prst="straightConnector1">
            <a:avLst/>
          </a:prstGeom>
          <a:noFill/>
          <a:ln w="11275" cap="flat" cmpd="sng">
            <a:solidFill>
              <a:schemeClr val="dk1"/>
            </a:solidFill>
            <a:prstDash val="solid"/>
            <a:round/>
            <a:headEnd type="none" w="med" len="med"/>
            <a:tailEnd type="none" w="med" len="med"/>
          </a:ln>
        </p:spPr>
      </p:cxnSp>
      <p:grpSp>
        <p:nvGrpSpPr>
          <p:cNvPr id="12" name="Group 11">
            <a:extLst>
              <a:ext uri="{FF2B5EF4-FFF2-40B4-BE49-F238E27FC236}">
                <a16:creationId xmlns:a16="http://schemas.microsoft.com/office/drawing/2014/main" id="{CAC1B6E5-64B8-8EDC-1EF8-1385692137F5}"/>
              </a:ext>
            </a:extLst>
          </p:cNvPr>
          <p:cNvGrpSpPr/>
          <p:nvPr/>
        </p:nvGrpSpPr>
        <p:grpSpPr>
          <a:xfrm>
            <a:off x="10262776" y="16407356"/>
            <a:ext cx="12392850" cy="4959199"/>
            <a:chOff x="9850700" y="15885791"/>
            <a:chExt cx="13216999" cy="5288996"/>
          </a:xfrm>
        </p:grpSpPr>
        <p:pic>
          <p:nvPicPr>
            <p:cNvPr id="107" name="Google Shape;107;p13" title="Screenshot 2026-05-14 081340.png"/>
            <p:cNvPicPr preferRelativeResize="0"/>
            <p:nvPr/>
          </p:nvPicPr>
          <p:blipFill>
            <a:blip r:embed="rId9">
              <a:alphaModFix/>
            </a:blip>
            <a:stretch>
              <a:fillRect/>
            </a:stretch>
          </p:blipFill>
          <p:spPr>
            <a:xfrm>
              <a:off x="9850700" y="15885791"/>
              <a:ext cx="13216999" cy="5288996"/>
            </a:xfrm>
            <a:prstGeom prst="rect">
              <a:avLst/>
            </a:prstGeom>
            <a:noFill/>
            <a:ln>
              <a:noFill/>
            </a:ln>
          </p:spPr>
        </p:pic>
        <p:cxnSp>
          <p:nvCxnSpPr>
            <p:cNvPr id="108" name="Google Shape;108;p13"/>
            <p:cNvCxnSpPr>
              <a:cxnSpLocks/>
            </p:cNvCxnSpPr>
            <p:nvPr/>
          </p:nvCxnSpPr>
          <p:spPr>
            <a:xfrm>
              <a:off x="10463528" y="16368400"/>
              <a:ext cx="0" cy="4625350"/>
            </a:xfrm>
            <a:prstGeom prst="straightConnector1">
              <a:avLst/>
            </a:prstGeom>
            <a:noFill/>
            <a:ln w="11275" cap="flat" cmpd="sng">
              <a:solidFill>
                <a:schemeClr val="dk1"/>
              </a:solidFill>
              <a:prstDash val="solid"/>
              <a:round/>
              <a:headEnd type="none" w="med" len="med"/>
              <a:tailEnd type="none" w="med" len="med"/>
            </a:ln>
          </p:spPr>
        </p:cxnSp>
        <p:cxnSp>
          <p:nvCxnSpPr>
            <p:cNvPr id="110" name="Google Shape;110;p13"/>
            <p:cNvCxnSpPr>
              <a:cxnSpLocks/>
            </p:cNvCxnSpPr>
            <p:nvPr/>
          </p:nvCxnSpPr>
          <p:spPr>
            <a:xfrm>
              <a:off x="10528339" y="19114766"/>
              <a:ext cx="0" cy="1135598"/>
            </a:xfrm>
            <a:prstGeom prst="straightConnector1">
              <a:avLst/>
            </a:prstGeom>
            <a:noFill/>
            <a:ln w="11275" cap="flat" cmpd="sng">
              <a:solidFill>
                <a:schemeClr val="dk1"/>
              </a:solidFill>
              <a:prstDash val="solid"/>
              <a:round/>
              <a:headEnd type="none" w="med" len="med"/>
              <a:tailEnd type="none" w="med" len="med"/>
            </a:ln>
          </p:spPr>
        </p:cxnSp>
        <p:cxnSp>
          <p:nvCxnSpPr>
            <p:cNvPr id="112" name="Google Shape;112;p13"/>
            <p:cNvCxnSpPr>
              <a:cxnSpLocks/>
            </p:cNvCxnSpPr>
            <p:nvPr/>
          </p:nvCxnSpPr>
          <p:spPr>
            <a:xfrm>
              <a:off x="10471813" y="17833845"/>
              <a:ext cx="1205080" cy="0"/>
            </a:xfrm>
            <a:prstGeom prst="straightConnector1">
              <a:avLst/>
            </a:prstGeom>
            <a:noFill/>
            <a:ln w="11275" cap="flat" cmpd="sng">
              <a:solidFill>
                <a:schemeClr val="dk1"/>
              </a:solidFill>
              <a:prstDash val="solid"/>
              <a:round/>
              <a:headEnd type="none" w="med" len="med"/>
              <a:tailEnd type="none" w="med" len="med"/>
            </a:ln>
          </p:spPr>
        </p:cxnSp>
        <p:cxnSp>
          <p:nvCxnSpPr>
            <p:cNvPr id="113" name="Google Shape;113;p13"/>
            <p:cNvCxnSpPr>
              <a:cxnSpLocks/>
            </p:cNvCxnSpPr>
            <p:nvPr/>
          </p:nvCxnSpPr>
          <p:spPr>
            <a:xfrm>
              <a:off x="11676893" y="17356417"/>
              <a:ext cx="0" cy="941857"/>
            </a:xfrm>
            <a:prstGeom prst="straightConnector1">
              <a:avLst/>
            </a:prstGeom>
            <a:noFill/>
            <a:ln w="11275" cap="flat" cmpd="sng">
              <a:solidFill>
                <a:schemeClr val="dk1"/>
              </a:solidFill>
              <a:prstDash val="solid"/>
              <a:round/>
              <a:headEnd type="none" w="med" len="med"/>
              <a:tailEnd type="none" w="med" len="med"/>
            </a:ln>
          </p:spPr>
        </p:cxnSp>
        <p:cxnSp>
          <p:nvCxnSpPr>
            <p:cNvPr id="114" name="Google Shape;114;p13"/>
            <p:cNvCxnSpPr/>
            <p:nvPr/>
          </p:nvCxnSpPr>
          <p:spPr>
            <a:xfrm>
              <a:off x="11676893" y="18305082"/>
              <a:ext cx="613500" cy="0"/>
            </a:xfrm>
            <a:prstGeom prst="straightConnector1">
              <a:avLst/>
            </a:prstGeom>
            <a:noFill/>
            <a:ln w="11275" cap="flat" cmpd="sng">
              <a:solidFill>
                <a:schemeClr val="dk1"/>
              </a:solidFill>
              <a:prstDash val="solid"/>
              <a:round/>
              <a:headEnd type="none" w="med" len="med"/>
              <a:tailEnd type="none" w="med" len="med"/>
            </a:ln>
          </p:spPr>
        </p:cxnSp>
        <p:cxnSp>
          <p:nvCxnSpPr>
            <p:cNvPr id="115" name="Google Shape;115;p13"/>
            <p:cNvCxnSpPr>
              <a:cxnSpLocks/>
            </p:cNvCxnSpPr>
            <p:nvPr/>
          </p:nvCxnSpPr>
          <p:spPr>
            <a:xfrm>
              <a:off x="11676893" y="17356417"/>
              <a:ext cx="4525453" cy="0"/>
            </a:xfrm>
            <a:prstGeom prst="straightConnector1">
              <a:avLst/>
            </a:prstGeom>
            <a:noFill/>
            <a:ln w="11275" cap="flat" cmpd="sng">
              <a:solidFill>
                <a:schemeClr val="dk1"/>
              </a:solidFill>
              <a:prstDash val="solid"/>
              <a:round/>
              <a:headEnd type="none" w="med" len="med"/>
              <a:tailEnd type="none" w="med" len="med"/>
            </a:ln>
          </p:spPr>
        </p:cxnSp>
        <p:cxnSp>
          <p:nvCxnSpPr>
            <p:cNvPr id="116" name="Google Shape;116;p13"/>
            <p:cNvCxnSpPr>
              <a:cxnSpLocks/>
            </p:cNvCxnSpPr>
            <p:nvPr/>
          </p:nvCxnSpPr>
          <p:spPr>
            <a:xfrm>
              <a:off x="16199272" y="17155354"/>
              <a:ext cx="0" cy="375226"/>
            </a:xfrm>
            <a:prstGeom prst="straightConnector1">
              <a:avLst/>
            </a:prstGeom>
            <a:noFill/>
            <a:ln w="11275" cap="flat" cmpd="sng">
              <a:solidFill>
                <a:schemeClr val="dk1"/>
              </a:solidFill>
              <a:prstDash val="solid"/>
              <a:round/>
              <a:headEnd type="none" w="med" len="med"/>
              <a:tailEnd type="none" w="med" len="med"/>
            </a:ln>
          </p:spPr>
        </p:cxnSp>
        <p:cxnSp>
          <p:nvCxnSpPr>
            <p:cNvPr id="117" name="Google Shape;117;p13"/>
            <p:cNvCxnSpPr>
              <a:cxnSpLocks/>
            </p:cNvCxnSpPr>
            <p:nvPr/>
          </p:nvCxnSpPr>
          <p:spPr>
            <a:xfrm>
              <a:off x="16199272" y="17155354"/>
              <a:ext cx="2674355" cy="0"/>
            </a:xfrm>
            <a:prstGeom prst="straightConnector1">
              <a:avLst/>
            </a:prstGeom>
            <a:noFill/>
            <a:ln w="11275" cap="flat" cmpd="sng">
              <a:solidFill>
                <a:schemeClr val="dk1"/>
              </a:solidFill>
              <a:prstDash val="solid"/>
              <a:round/>
              <a:headEnd type="none" w="med" len="med"/>
              <a:tailEnd type="none" w="med" len="med"/>
            </a:ln>
          </p:spPr>
        </p:cxnSp>
        <p:cxnSp>
          <p:nvCxnSpPr>
            <p:cNvPr id="118" name="Google Shape;118;p13"/>
            <p:cNvCxnSpPr>
              <a:cxnSpLocks/>
            </p:cNvCxnSpPr>
            <p:nvPr/>
          </p:nvCxnSpPr>
          <p:spPr>
            <a:xfrm>
              <a:off x="16199272" y="17527215"/>
              <a:ext cx="3814786" cy="3365"/>
            </a:xfrm>
            <a:prstGeom prst="straightConnector1">
              <a:avLst/>
            </a:prstGeom>
            <a:noFill/>
            <a:ln w="11275" cap="flat" cmpd="sng">
              <a:solidFill>
                <a:schemeClr val="dk1"/>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1302</Words>
  <Application>Microsoft Macintosh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 Durbin</cp:lastModifiedBy>
  <cp:revision>1</cp:revision>
  <dcterms:modified xsi:type="dcterms:W3CDTF">2026-05-27T14:41:40Z</dcterms:modified>
</cp:coreProperties>
</file>