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219456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jVWeBzvmuiSwzDbblxnEp6TvdS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8" name="Google Shape;18;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4" name="Google Shape;24;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30" name="Google Shape;30;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6" name="Google Shape;36;p7"/>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7" name="Google Shape;37;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3" name="Google Shape;43;p8"/>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4" name="Google Shape;44;p8"/>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5" name="Google Shape;45;p8"/>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6" name="Google Shape;46;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39"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59"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83" name="Shape 83"/>
        <p:cNvGrpSpPr/>
        <p:nvPr/>
      </p:nvGrpSpPr>
      <p:grpSpPr>
        <a:xfrm>
          <a:off x="0" y="0"/>
          <a:ext cx="0" cy="0"/>
          <a:chOff x="0" y="0"/>
          <a:chExt cx="0" cy="0"/>
        </a:xfrm>
      </p:grpSpPr>
      <p:sp>
        <p:nvSpPr>
          <p:cNvPr id="84" name="Google Shape;84;p1"/>
          <p:cNvSpPr/>
          <p:nvPr/>
        </p:nvSpPr>
        <p:spPr>
          <a:xfrm>
            <a:off x="457200" y="4145280"/>
            <a:ext cx="8712200" cy="6903720"/>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	The biodiversity of Massapequa Creek has been a concern for decades due to anthropogenic pollutants threatening its biological integrity. Collecting samples of macroinvertebrates from the Massapequa Preserve is expected to give a scope of the biodiversity in the preserve. The samples will be collected manually and from a streambank in the Massapequa Preserve, and then they will be barcoded with the assistance of Cold Spring Harbor Laboratories. The goal is to be able to gauge differences in the biodiversity of the Massapequa Preserve. Basic gear will be used, such as latex gloves, waders, and sieves. The results gathered showed that 7 of the 9 samples that worked were the same genus, and the other two samples were each different genera. The results suggest that the area is dominated by that one genus or that the genus has a very large population. The other two samples show that other diversity is present, but is not as dominant in that area as the genus that was repeated. Overall, though, the data supports that, while biodiversity is present in the Massapequa Preserve, it is fairly low, especially for a moist riverbank.`</a:t>
            </a:r>
            <a:endParaRPr sz="2000">
              <a:solidFill>
                <a:schemeClr val="lt1"/>
              </a:solidFill>
              <a:latin typeface="Calibri"/>
              <a:ea typeface="Calibri"/>
              <a:cs typeface="Calibri"/>
              <a:sym typeface="Calibri"/>
            </a:endParaRPr>
          </a:p>
        </p:txBody>
      </p:sp>
      <p:sp>
        <p:nvSpPr>
          <p:cNvPr id="85" name="Google Shape;85;p1"/>
          <p:cNvSpPr/>
          <p:nvPr/>
        </p:nvSpPr>
        <p:spPr>
          <a:xfrm>
            <a:off x="457200" y="274320"/>
            <a:ext cx="32004000" cy="3352800"/>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en-US" sz="10000">
                <a:solidFill>
                  <a:schemeClr val="lt1"/>
                </a:solidFill>
                <a:latin typeface="Calibri"/>
                <a:ea typeface="Calibri"/>
                <a:cs typeface="Calibri"/>
                <a:sym typeface="Calibri"/>
              </a:rPr>
              <a:t>Macroinvertebrate Barcoding </a:t>
            </a:r>
            <a:endParaRPr sz="100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000"/>
              <a:buFont typeface="Arial"/>
              <a:buNone/>
            </a:pPr>
            <a:r>
              <a:rPr lang="en-US" sz="4000">
                <a:solidFill>
                  <a:schemeClr val="lt1"/>
                </a:solidFill>
                <a:latin typeface="Calibri"/>
                <a:ea typeface="Calibri"/>
                <a:cs typeface="Calibri"/>
                <a:sym typeface="Calibri"/>
              </a:rPr>
              <a:t>Donald</a:t>
            </a:r>
            <a:r>
              <a:rPr lang="en-US" sz="4000">
                <a:solidFill>
                  <a:schemeClr val="lt1"/>
                </a:solidFill>
                <a:latin typeface="Calibri"/>
                <a:ea typeface="Calibri"/>
                <a:cs typeface="Calibri"/>
                <a:sym typeface="Calibri"/>
              </a:rPr>
              <a:t> </a:t>
            </a:r>
            <a:r>
              <a:rPr lang="en-US" sz="4000">
                <a:solidFill>
                  <a:schemeClr val="lt1"/>
                </a:solidFill>
                <a:latin typeface="Calibri"/>
                <a:ea typeface="Calibri"/>
                <a:cs typeface="Calibri"/>
                <a:sym typeface="Calibri"/>
              </a:rPr>
              <a:t>McNeilly</a:t>
            </a:r>
            <a:r>
              <a:rPr lang="en-US" sz="4000">
                <a:solidFill>
                  <a:schemeClr val="lt1"/>
                </a:solidFill>
                <a:latin typeface="Calibri"/>
                <a:ea typeface="Calibri"/>
                <a:cs typeface="Calibri"/>
                <a:sym typeface="Calibri"/>
              </a:rPr>
              <a:t> IV, Blake Pulley, Nicholas Alini &amp; Devin Vignola </a:t>
            </a:r>
            <a:endParaRPr sz="4000">
              <a:solidFill>
                <a:schemeClr val="lt1"/>
              </a:solidFill>
              <a:latin typeface="Calibri"/>
              <a:ea typeface="Calibri"/>
              <a:cs typeface="Calibri"/>
              <a:sym typeface="Calibri"/>
            </a:endParaRPr>
          </a:p>
        </p:txBody>
      </p:sp>
      <p:sp>
        <p:nvSpPr>
          <p:cNvPr id="86" name="Google Shape;86;p1"/>
          <p:cNvSpPr/>
          <p:nvPr/>
        </p:nvSpPr>
        <p:spPr>
          <a:xfrm>
            <a:off x="23825200" y="4145280"/>
            <a:ext cx="8636000" cy="8285480"/>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en-US" sz="2200">
                <a:solidFill>
                  <a:schemeClr val="lt1"/>
                </a:solidFill>
                <a:latin typeface="Calibri"/>
                <a:ea typeface="Calibri"/>
                <a:cs typeface="Calibri"/>
                <a:sym typeface="Calibri"/>
              </a:rPr>
              <a:t> The </a:t>
            </a:r>
            <a:r>
              <a:rPr lang="en-US" sz="2200">
                <a:solidFill>
                  <a:schemeClr val="lt1"/>
                </a:solidFill>
                <a:latin typeface="Calibri"/>
                <a:ea typeface="Calibri"/>
                <a:cs typeface="Calibri"/>
                <a:sym typeface="Calibri"/>
              </a:rPr>
              <a:t>species</a:t>
            </a:r>
            <a:r>
              <a:rPr lang="en-US" sz="2200">
                <a:solidFill>
                  <a:schemeClr val="lt1"/>
                </a:solidFill>
                <a:latin typeface="Calibri"/>
                <a:ea typeface="Calibri"/>
                <a:cs typeface="Calibri"/>
                <a:sym typeface="Calibri"/>
              </a:rPr>
              <a:t> that were examined in this collection were sequenced and analyzed to compare to other species in the Genbank database. These </a:t>
            </a:r>
            <a:r>
              <a:rPr lang="en-US" sz="2200">
                <a:solidFill>
                  <a:schemeClr val="lt1"/>
                </a:solidFill>
                <a:latin typeface="Calibri"/>
                <a:ea typeface="Calibri"/>
                <a:cs typeface="Calibri"/>
                <a:sym typeface="Calibri"/>
              </a:rPr>
              <a:t>species</a:t>
            </a:r>
            <a:r>
              <a:rPr lang="en-US" sz="2200">
                <a:solidFill>
                  <a:schemeClr val="lt1"/>
                </a:solidFill>
                <a:latin typeface="Calibri"/>
                <a:ea typeface="Calibri"/>
                <a:cs typeface="Calibri"/>
                <a:sym typeface="Calibri"/>
              </a:rPr>
              <a:t> originating from the creek in the Massapequa preserve were high in diversity yet having a high population of a specific species. Proasellus was the dominant genus in this area with us collecting 4 of these in our samples. Our group and the others that completed the extraction in this area </a:t>
            </a:r>
            <a:r>
              <a:rPr lang="en-US" sz="2200">
                <a:solidFill>
                  <a:schemeClr val="lt1"/>
                </a:solidFill>
                <a:latin typeface="Calibri"/>
                <a:ea typeface="Calibri"/>
                <a:cs typeface="Calibri"/>
                <a:sym typeface="Calibri"/>
              </a:rPr>
              <a:t>acquired</a:t>
            </a:r>
            <a:r>
              <a:rPr lang="en-US" sz="2200">
                <a:solidFill>
                  <a:schemeClr val="lt1"/>
                </a:solidFill>
                <a:latin typeface="Calibri"/>
                <a:ea typeface="Calibri"/>
                <a:cs typeface="Calibri"/>
                <a:sym typeface="Calibri"/>
              </a:rPr>
              <a:t> many of these isopods as samples, most of which wer due to the excess </a:t>
            </a:r>
            <a:r>
              <a:rPr lang="en-US" sz="2200">
                <a:solidFill>
                  <a:schemeClr val="lt1"/>
                </a:solidFill>
                <a:latin typeface="Calibri"/>
                <a:ea typeface="Calibri"/>
                <a:cs typeface="Calibri"/>
                <a:sym typeface="Calibri"/>
              </a:rPr>
              <a:t>amount</a:t>
            </a:r>
            <a:r>
              <a:rPr lang="en-US" sz="2200">
                <a:solidFill>
                  <a:schemeClr val="lt1"/>
                </a:solidFill>
                <a:latin typeface="Calibri"/>
                <a:ea typeface="Calibri"/>
                <a:cs typeface="Calibri"/>
                <a:sym typeface="Calibri"/>
              </a:rPr>
              <a:t> of them collected. The ideal environment for Proasellus consists of a freshwater temperature of 22 degrees </a:t>
            </a:r>
            <a:r>
              <a:rPr lang="en-US" sz="2200">
                <a:solidFill>
                  <a:schemeClr val="lt1"/>
                </a:solidFill>
                <a:latin typeface="Calibri"/>
                <a:ea typeface="Calibri"/>
                <a:cs typeface="Calibri"/>
                <a:sym typeface="Calibri"/>
              </a:rPr>
              <a:t>celsius</a:t>
            </a:r>
            <a:r>
              <a:rPr lang="en-US" sz="2200">
                <a:solidFill>
                  <a:schemeClr val="lt1"/>
                </a:solidFill>
                <a:latin typeface="Calibri"/>
                <a:ea typeface="Calibri"/>
                <a:cs typeface="Calibri"/>
                <a:sym typeface="Calibri"/>
              </a:rPr>
              <a:t> and an are </a:t>
            </a:r>
            <a:r>
              <a:rPr lang="en-US" sz="2200">
                <a:solidFill>
                  <a:schemeClr val="lt1"/>
                </a:solidFill>
                <a:latin typeface="Calibri"/>
                <a:ea typeface="Calibri"/>
                <a:cs typeface="Calibri"/>
                <a:sym typeface="Calibri"/>
              </a:rPr>
              <a:t>of</a:t>
            </a:r>
            <a:r>
              <a:rPr lang="en-US" sz="2200">
                <a:solidFill>
                  <a:schemeClr val="lt1"/>
                </a:solidFill>
                <a:latin typeface="Calibri"/>
                <a:ea typeface="Calibri"/>
                <a:cs typeface="Calibri"/>
                <a:sym typeface="Calibri"/>
              </a:rPr>
              <a:t> high organic content. The Massapequa preserve satisfied both of these requirements for these isopods to thrive. </a:t>
            </a:r>
            <a:r>
              <a:rPr lang="en-US" sz="2200">
                <a:solidFill>
                  <a:schemeClr val="lt1"/>
                </a:solidFill>
                <a:latin typeface="Calibri"/>
                <a:ea typeface="Calibri"/>
                <a:cs typeface="Calibri"/>
                <a:sym typeface="Calibri"/>
              </a:rPr>
              <a:t>Even</a:t>
            </a:r>
            <a:r>
              <a:rPr lang="en-US" sz="2200">
                <a:solidFill>
                  <a:schemeClr val="lt1"/>
                </a:solidFill>
                <a:latin typeface="Calibri"/>
                <a:ea typeface="Calibri"/>
                <a:cs typeface="Calibri"/>
                <a:sym typeface="Calibri"/>
              </a:rPr>
              <a:t> though we collected many of the same genus it is not acceptable to assume that the preserve doesn’t have high </a:t>
            </a:r>
            <a:r>
              <a:rPr lang="en-US" sz="2200">
                <a:solidFill>
                  <a:schemeClr val="lt1"/>
                </a:solidFill>
                <a:latin typeface="Calibri"/>
                <a:ea typeface="Calibri"/>
                <a:cs typeface="Calibri"/>
                <a:sym typeface="Calibri"/>
              </a:rPr>
              <a:t>biodiversity</a:t>
            </a:r>
            <a:r>
              <a:rPr lang="en-US" sz="2200">
                <a:solidFill>
                  <a:schemeClr val="lt1"/>
                </a:solidFill>
                <a:latin typeface="Calibri"/>
                <a:ea typeface="Calibri"/>
                <a:cs typeface="Calibri"/>
                <a:sym typeface="Calibri"/>
              </a:rPr>
              <a:t> as all of these specimens were collected in about the same area. It is possible that environmental factors like the rain while we were </a:t>
            </a:r>
            <a:r>
              <a:rPr lang="en-US" sz="2200">
                <a:solidFill>
                  <a:schemeClr val="lt1"/>
                </a:solidFill>
                <a:latin typeface="Calibri"/>
                <a:ea typeface="Calibri"/>
                <a:cs typeface="Calibri"/>
                <a:sym typeface="Calibri"/>
              </a:rPr>
              <a:t>collecting</a:t>
            </a:r>
            <a:r>
              <a:rPr lang="en-US" sz="2200">
                <a:solidFill>
                  <a:schemeClr val="lt1"/>
                </a:solidFill>
                <a:latin typeface="Calibri"/>
                <a:ea typeface="Calibri"/>
                <a:cs typeface="Calibri"/>
                <a:sym typeface="Calibri"/>
              </a:rPr>
              <a:t> or the stream of the creek caused the surplus of these creatures in this area. If we were to repeat this experiment we would likely spread out the </a:t>
            </a:r>
            <a:r>
              <a:rPr lang="en-US" sz="2200">
                <a:solidFill>
                  <a:schemeClr val="lt1"/>
                </a:solidFill>
                <a:latin typeface="Calibri"/>
                <a:ea typeface="Calibri"/>
                <a:cs typeface="Calibri"/>
                <a:sym typeface="Calibri"/>
              </a:rPr>
              <a:t>collections</a:t>
            </a:r>
            <a:r>
              <a:rPr lang="en-US" sz="2200">
                <a:solidFill>
                  <a:schemeClr val="lt1"/>
                </a:solidFill>
                <a:latin typeface="Calibri"/>
                <a:ea typeface="Calibri"/>
                <a:cs typeface="Calibri"/>
                <a:sym typeface="Calibri"/>
              </a:rPr>
              <a:t> in the massapequa preserve to give a more </a:t>
            </a:r>
            <a:r>
              <a:rPr lang="en-US" sz="2200">
                <a:solidFill>
                  <a:schemeClr val="lt1"/>
                </a:solidFill>
                <a:latin typeface="Calibri"/>
                <a:ea typeface="Calibri"/>
                <a:cs typeface="Calibri"/>
                <a:sym typeface="Calibri"/>
              </a:rPr>
              <a:t>accurate</a:t>
            </a:r>
            <a:r>
              <a:rPr lang="en-US" sz="2200">
                <a:solidFill>
                  <a:schemeClr val="lt1"/>
                </a:solidFill>
                <a:latin typeface="Calibri"/>
                <a:ea typeface="Calibri"/>
                <a:cs typeface="Calibri"/>
                <a:sym typeface="Calibri"/>
              </a:rPr>
              <a:t> </a:t>
            </a:r>
            <a:r>
              <a:rPr lang="en-US" sz="2200">
                <a:solidFill>
                  <a:schemeClr val="lt1"/>
                </a:solidFill>
                <a:latin typeface="Calibri"/>
                <a:ea typeface="Calibri"/>
                <a:cs typeface="Calibri"/>
                <a:sym typeface="Calibri"/>
              </a:rPr>
              <a:t>depiction</a:t>
            </a:r>
            <a:r>
              <a:rPr lang="en-US" sz="2200">
                <a:solidFill>
                  <a:schemeClr val="lt1"/>
                </a:solidFill>
                <a:latin typeface="Calibri"/>
                <a:ea typeface="Calibri"/>
                <a:cs typeface="Calibri"/>
                <a:sym typeface="Calibri"/>
              </a:rPr>
              <a:t> of the biodiversity in this temperate deciduous forest.</a:t>
            </a:r>
            <a:endParaRPr i="0" sz="2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sz="2400">
              <a:solidFill>
                <a:schemeClr val="lt1"/>
              </a:solidFill>
              <a:latin typeface="Calibri"/>
              <a:ea typeface="Calibri"/>
              <a:cs typeface="Calibri"/>
              <a:sym typeface="Calibri"/>
            </a:endParaRPr>
          </a:p>
        </p:txBody>
      </p:sp>
      <p:sp>
        <p:nvSpPr>
          <p:cNvPr id="87" name="Google Shape;87;p1"/>
          <p:cNvSpPr/>
          <p:nvPr/>
        </p:nvSpPr>
        <p:spPr>
          <a:xfrm>
            <a:off x="23764250" y="17836000"/>
            <a:ext cx="8636100" cy="3799500"/>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2400">
                <a:solidFill>
                  <a:schemeClr val="lt1"/>
                </a:solidFill>
                <a:latin typeface="Calibri"/>
                <a:ea typeface="Calibri"/>
                <a:cs typeface="Calibri"/>
                <a:sym typeface="Calibri"/>
              </a:rPr>
              <a:t>Citations:</a:t>
            </a:r>
            <a:endParaRPr sz="24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900">
                <a:solidFill>
                  <a:schemeClr val="lt1"/>
                </a:solidFill>
                <a:latin typeface="Calibri"/>
                <a:ea typeface="Calibri"/>
                <a:cs typeface="Calibri"/>
                <a:sym typeface="Calibri"/>
              </a:rPr>
              <a:t>Dudgeon D, Arthington AH, Gessner MO, Kawabata Z, Knowler DJ, Lévêque C, Naiman RJ, Prieur-Richard AH, Soto D, Stiassny ML, Sullivan CA. Freshwater biodiversity: importance, threats, status and conservation challenges. Biol Rev Camb Philos Soc. 2006 May;81(2):163-82. doi: 10.1017/S1464793105006950. Epub 2005 Dec 12. PMID: 16336747.</a:t>
            </a:r>
            <a:endParaRPr sz="1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19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rPr lang="en-US" sz="1900">
                <a:solidFill>
                  <a:schemeClr val="lt1"/>
                </a:solidFill>
                <a:latin typeface="Calibri"/>
                <a:ea typeface="Calibri"/>
                <a:cs typeface="Calibri"/>
                <a:sym typeface="Calibri"/>
              </a:rPr>
              <a:t>Fenoglio S, Bonada N, Guareschi S, López-Rodríguez MJ, Millán A, Tierno de Figueroa JM. Freshwater ecosystems and aquatic insects: a paradox in biological invasions. Biol Lett. 2016 Apr;12(4):20151075. doi: 10.1098/rsbl.2015.1075. PMID: 27072403; PMCID: PMC4881343.</a:t>
            </a:r>
            <a:endParaRPr sz="1900">
              <a:solidFill>
                <a:schemeClr val="lt1"/>
              </a:solidFill>
              <a:latin typeface="Calibri"/>
              <a:ea typeface="Calibri"/>
              <a:cs typeface="Calibri"/>
              <a:sym typeface="Calibri"/>
            </a:endParaRPr>
          </a:p>
        </p:txBody>
      </p:sp>
      <p:sp>
        <p:nvSpPr>
          <p:cNvPr id="88" name="Google Shape;88;p1"/>
          <p:cNvSpPr/>
          <p:nvPr/>
        </p:nvSpPr>
        <p:spPr>
          <a:xfrm>
            <a:off x="23825150" y="12777575"/>
            <a:ext cx="8636100" cy="3352800"/>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sz="24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latin typeface="Calibri"/>
                <a:ea typeface="Calibri"/>
                <a:cs typeface="Calibri"/>
                <a:sym typeface="Calibri"/>
              </a:rPr>
              <a:t>We thank Mr. Eberling for helping us and assisting us within this project and also taking us to the preserve to acquire the animals. We all thank the Cold Spring Harbor Labs in giving us the materials needed to conduct this experiment.  </a:t>
            </a:r>
            <a:r>
              <a:rPr lang="en-US" sz="2400">
                <a:solidFill>
                  <a:schemeClr val="lt1"/>
                </a:solidFill>
                <a:latin typeface="Calibri"/>
                <a:ea typeface="Calibri"/>
                <a:cs typeface="Calibri"/>
                <a:sym typeface="Calibri"/>
              </a:rPr>
              <a:t>We also thank Jeff Petracca who helped us majorly in helping with the gel electrophoresis and getting the results that we now have.  </a:t>
            </a:r>
            <a:r>
              <a:rPr lang="en-US" sz="2400">
                <a:solidFill>
                  <a:schemeClr val="lt1"/>
                </a:solidFill>
                <a:latin typeface="Calibri"/>
                <a:ea typeface="Calibri"/>
                <a:cs typeface="Calibri"/>
                <a:sym typeface="Calibri"/>
              </a:rPr>
              <a:t>And finally we would </a:t>
            </a:r>
            <a:r>
              <a:rPr lang="en-US" sz="2400">
                <a:solidFill>
                  <a:schemeClr val="lt1"/>
                </a:solidFill>
                <a:latin typeface="Calibri"/>
                <a:ea typeface="Calibri"/>
                <a:cs typeface="Calibri"/>
                <a:sym typeface="Calibri"/>
              </a:rPr>
              <a:t>like to thank Brookhaven labs for sponsoring the day in our lives program for massapequa high school.</a:t>
            </a:r>
            <a:endParaRPr b="0" i="0" sz="24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sz="2400">
              <a:solidFill>
                <a:schemeClr val="lt1"/>
              </a:solidFill>
              <a:latin typeface="Calibri"/>
              <a:ea typeface="Calibri"/>
              <a:cs typeface="Calibri"/>
              <a:sym typeface="Calibri"/>
            </a:endParaRPr>
          </a:p>
        </p:txBody>
      </p:sp>
      <p:sp>
        <p:nvSpPr>
          <p:cNvPr id="89" name="Google Shape;89;p1"/>
          <p:cNvSpPr/>
          <p:nvPr/>
        </p:nvSpPr>
        <p:spPr>
          <a:xfrm>
            <a:off x="457200" y="11353800"/>
            <a:ext cx="8712200" cy="4465320"/>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457200" lvl="0" marL="0" rtl="0" algn="ctr">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The purpose of this study is to explore biodiversity within the Massapequa Preserve. The location where the macroinvertebrates were gathered was a moist riverbank, and on adjacent tree branches and other flaura. The results that this experiment can yield is how many of the organisms within the preserve may be related to each other, as well as a very small scope of the different organisms within the preserve. The collection was taken by students at the Massapequa Ames Campus, with the help of the mentor, August Eberling. The hypothesis for this experiment is that collecting and analyzing samples from Massapequa Creek will provide  a survey of the number of species that represents the expected biodiversity in the area at the time of collection.</a:t>
            </a:r>
            <a:endParaRPr sz="2000">
              <a:solidFill>
                <a:schemeClr val="lt1"/>
              </a:solidFill>
              <a:latin typeface="Calibri"/>
              <a:ea typeface="Calibri"/>
              <a:cs typeface="Calibri"/>
              <a:sym typeface="Calibri"/>
            </a:endParaRPr>
          </a:p>
        </p:txBody>
      </p:sp>
      <p:sp>
        <p:nvSpPr>
          <p:cNvPr id="90" name="Google Shape;90;p1"/>
          <p:cNvSpPr/>
          <p:nvPr/>
        </p:nvSpPr>
        <p:spPr>
          <a:xfrm>
            <a:off x="9921240" y="18034000"/>
            <a:ext cx="13091100" cy="3403500"/>
          </a:xfrm>
          <a:prstGeom prst="roundRect">
            <a:avLst>
              <a:gd fmla="val 16667" name="adj"/>
            </a:avLst>
          </a:prstGeom>
          <a:solidFill>
            <a:schemeClr val="accent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latin typeface="Calibri"/>
                <a:ea typeface="Calibri"/>
                <a:cs typeface="Calibri"/>
                <a:sym typeface="Calibri"/>
              </a:rPr>
              <a:t>In this experiment we have found that </a:t>
            </a:r>
            <a:r>
              <a:rPr lang="en-US" sz="2400">
                <a:solidFill>
                  <a:schemeClr val="lt1"/>
                </a:solidFill>
                <a:latin typeface="Calibri"/>
                <a:ea typeface="Calibri"/>
                <a:cs typeface="Calibri"/>
                <a:sym typeface="Calibri"/>
              </a:rPr>
              <a:t>taxonomic</a:t>
            </a:r>
            <a:r>
              <a:rPr lang="en-US" sz="2400">
                <a:solidFill>
                  <a:schemeClr val="lt1"/>
                </a:solidFill>
                <a:latin typeface="Calibri"/>
                <a:ea typeface="Calibri"/>
                <a:cs typeface="Calibri"/>
                <a:sym typeface="Calibri"/>
              </a:rPr>
              <a:t> identification has helped us find out what species our insects were.  For four of our insects, we found out that they were from the same genus.  This showed us that the biodiversity of the Massapequa </a:t>
            </a:r>
            <a:r>
              <a:rPr lang="en-US" sz="2400">
                <a:solidFill>
                  <a:schemeClr val="lt1"/>
                </a:solidFill>
                <a:latin typeface="Calibri"/>
                <a:ea typeface="Calibri"/>
                <a:cs typeface="Calibri"/>
                <a:sym typeface="Calibri"/>
              </a:rPr>
              <a:t>Preserve</a:t>
            </a:r>
            <a:r>
              <a:rPr lang="en-US" sz="2400">
                <a:solidFill>
                  <a:schemeClr val="lt1"/>
                </a:solidFill>
                <a:latin typeface="Calibri"/>
                <a:ea typeface="Calibri"/>
                <a:cs typeface="Calibri"/>
                <a:sym typeface="Calibri"/>
              </a:rPr>
              <a:t> Creek was </a:t>
            </a:r>
            <a:r>
              <a:rPr lang="en-US" sz="2400">
                <a:solidFill>
                  <a:schemeClr val="lt1"/>
                </a:solidFill>
                <a:latin typeface="Calibri"/>
                <a:ea typeface="Calibri"/>
                <a:cs typeface="Calibri"/>
                <a:sym typeface="Calibri"/>
              </a:rPr>
              <a:t>extremely</a:t>
            </a:r>
            <a:r>
              <a:rPr lang="en-US" sz="2400">
                <a:solidFill>
                  <a:schemeClr val="lt1"/>
                </a:solidFill>
                <a:latin typeface="Calibri"/>
                <a:ea typeface="Calibri"/>
                <a:cs typeface="Calibri"/>
                <a:sym typeface="Calibri"/>
              </a:rPr>
              <a:t> low because of the fact that a large </a:t>
            </a:r>
            <a:r>
              <a:rPr lang="en-US" sz="2400">
                <a:solidFill>
                  <a:schemeClr val="lt1"/>
                </a:solidFill>
                <a:latin typeface="Calibri"/>
                <a:ea typeface="Calibri"/>
                <a:cs typeface="Calibri"/>
                <a:sym typeface="Calibri"/>
              </a:rPr>
              <a:t>percentage</a:t>
            </a:r>
            <a:r>
              <a:rPr lang="en-US" sz="2400">
                <a:solidFill>
                  <a:schemeClr val="lt1"/>
                </a:solidFill>
                <a:latin typeface="Calibri"/>
                <a:ea typeface="Calibri"/>
                <a:cs typeface="Calibri"/>
                <a:sym typeface="Calibri"/>
              </a:rPr>
              <a:t> of our sample being the same species.  We did not </a:t>
            </a:r>
            <a:r>
              <a:rPr lang="en-US" sz="2400">
                <a:solidFill>
                  <a:schemeClr val="lt1"/>
                </a:solidFill>
                <a:latin typeface="Calibri"/>
                <a:ea typeface="Calibri"/>
                <a:cs typeface="Calibri"/>
                <a:sym typeface="Calibri"/>
              </a:rPr>
              <a:t>expect</a:t>
            </a:r>
            <a:r>
              <a:rPr lang="en-US" sz="2400">
                <a:solidFill>
                  <a:schemeClr val="lt1"/>
                </a:solidFill>
                <a:latin typeface="Calibri"/>
                <a:ea typeface="Calibri"/>
                <a:cs typeface="Calibri"/>
                <a:sym typeface="Calibri"/>
              </a:rPr>
              <a:t> these results because since it is a nature </a:t>
            </a:r>
            <a:r>
              <a:rPr lang="en-US" sz="2400">
                <a:solidFill>
                  <a:schemeClr val="lt1"/>
                </a:solidFill>
                <a:latin typeface="Calibri"/>
                <a:ea typeface="Calibri"/>
                <a:cs typeface="Calibri"/>
                <a:sym typeface="Calibri"/>
              </a:rPr>
              <a:t>preserve</a:t>
            </a:r>
            <a:r>
              <a:rPr lang="en-US" sz="2400">
                <a:solidFill>
                  <a:schemeClr val="lt1"/>
                </a:solidFill>
                <a:latin typeface="Calibri"/>
                <a:ea typeface="Calibri"/>
                <a:cs typeface="Calibri"/>
                <a:sym typeface="Calibri"/>
              </a:rPr>
              <a:t> </a:t>
            </a:r>
            <a:r>
              <a:rPr lang="en-US" sz="2400">
                <a:solidFill>
                  <a:schemeClr val="lt1"/>
                </a:solidFill>
                <a:latin typeface="Calibri"/>
                <a:ea typeface="Calibri"/>
                <a:cs typeface="Calibri"/>
                <a:sym typeface="Calibri"/>
              </a:rPr>
              <a:t>usually</a:t>
            </a:r>
            <a:r>
              <a:rPr lang="en-US" sz="2400">
                <a:solidFill>
                  <a:schemeClr val="lt1"/>
                </a:solidFill>
                <a:latin typeface="Calibri"/>
                <a:ea typeface="Calibri"/>
                <a:cs typeface="Calibri"/>
                <a:sym typeface="Calibri"/>
              </a:rPr>
              <a:t> </a:t>
            </a:r>
            <a:r>
              <a:rPr lang="en-US" sz="2400">
                <a:solidFill>
                  <a:schemeClr val="lt1"/>
                </a:solidFill>
                <a:latin typeface="Calibri"/>
                <a:ea typeface="Calibri"/>
                <a:cs typeface="Calibri"/>
                <a:sym typeface="Calibri"/>
              </a:rPr>
              <a:t>there</a:t>
            </a:r>
            <a:r>
              <a:rPr lang="en-US" sz="2400">
                <a:solidFill>
                  <a:schemeClr val="lt1"/>
                </a:solidFill>
                <a:latin typeface="Calibri"/>
                <a:ea typeface="Calibri"/>
                <a:cs typeface="Calibri"/>
                <a:sym typeface="Calibri"/>
              </a:rPr>
              <a:t> are lots of different kinds of insects and </a:t>
            </a:r>
            <a:r>
              <a:rPr lang="en-US" sz="2400">
                <a:solidFill>
                  <a:schemeClr val="lt1"/>
                </a:solidFill>
                <a:latin typeface="Calibri"/>
                <a:ea typeface="Calibri"/>
                <a:cs typeface="Calibri"/>
                <a:sym typeface="Calibri"/>
              </a:rPr>
              <a:t>animals which was not the case</a:t>
            </a:r>
            <a:r>
              <a:rPr lang="en-US" sz="2400">
                <a:solidFill>
                  <a:schemeClr val="lt1"/>
                </a:solidFill>
                <a:latin typeface="Calibri"/>
                <a:ea typeface="Calibri"/>
                <a:cs typeface="Calibri"/>
                <a:sym typeface="Calibri"/>
              </a:rPr>
              <a:t>.  This data tells us that the environment in </a:t>
            </a:r>
            <a:r>
              <a:rPr lang="en-US" sz="2400">
                <a:solidFill>
                  <a:schemeClr val="lt1"/>
                </a:solidFill>
                <a:latin typeface="Calibri"/>
                <a:ea typeface="Calibri"/>
                <a:cs typeface="Calibri"/>
                <a:sym typeface="Calibri"/>
              </a:rPr>
              <a:t>massapequa</a:t>
            </a:r>
            <a:r>
              <a:rPr lang="en-US" sz="2400">
                <a:solidFill>
                  <a:schemeClr val="lt1"/>
                </a:solidFill>
                <a:latin typeface="Calibri"/>
                <a:ea typeface="Calibri"/>
                <a:cs typeface="Calibri"/>
                <a:sym typeface="Calibri"/>
              </a:rPr>
              <a:t> is be </a:t>
            </a:r>
            <a:r>
              <a:rPr lang="en-US" sz="2400">
                <a:solidFill>
                  <a:schemeClr val="lt1"/>
                </a:solidFill>
                <a:latin typeface="Calibri"/>
                <a:ea typeface="Calibri"/>
                <a:cs typeface="Calibri"/>
                <a:sym typeface="Calibri"/>
              </a:rPr>
              <a:t>severely</a:t>
            </a:r>
            <a:r>
              <a:rPr lang="en-US" sz="2400">
                <a:solidFill>
                  <a:schemeClr val="lt1"/>
                </a:solidFill>
                <a:latin typeface="Calibri"/>
                <a:ea typeface="Calibri"/>
                <a:cs typeface="Calibri"/>
                <a:sym typeface="Calibri"/>
              </a:rPr>
              <a:t> </a:t>
            </a:r>
            <a:r>
              <a:rPr lang="en-US" sz="2400">
                <a:solidFill>
                  <a:schemeClr val="lt1"/>
                </a:solidFill>
                <a:latin typeface="Calibri"/>
                <a:ea typeface="Calibri"/>
                <a:cs typeface="Calibri"/>
                <a:sym typeface="Calibri"/>
              </a:rPr>
              <a:t>damaged</a:t>
            </a:r>
            <a:r>
              <a:rPr lang="en-US" sz="2400">
                <a:solidFill>
                  <a:schemeClr val="lt1"/>
                </a:solidFill>
                <a:latin typeface="Calibri"/>
                <a:ea typeface="Calibri"/>
                <a:cs typeface="Calibri"/>
                <a:sym typeface="Calibri"/>
              </a:rPr>
              <a:t> and many </a:t>
            </a:r>
            <a:r>
              <a:rPr lang="en-US" sz="2400">
                <a:solidFill>
                  <a:schemeClr val="lt1"/>
                </a:solidFill>
                <a:latin typeface="Calibri"/>
                <a:ea typeface="Calibri"/>
                <a:cs typeface="Calibri"/>
                <a:sym typeface="Calibri"/>
              </a:rPr>
              <a:t>species</a:t>
            </a:r>
            <a:r>
              <a:rPr lang="en-US" sz="2400">
                <a:solidFill>
                  <a:schemeClr val="lt1"/>
                </a:solidFill>
                <a:latin typeface="Calibri"/>
                <a:ea typeface="Calibri"/>
                <a:cs typeface="Calibri"/>
                <a:sym typeface="Calibri"/>
              </a:rPr>
              <a:t> of insects have been lost and this rate is only </a:t>
            </a:r>
            <a:r>
              <a:rPr lang="en-US" sz="2400">
                <a:solidFill>
                  <a:schemeClr val="lt1"/>
                </a:solidFill>
                <a:latin typeface="Calibri"/>
                <a:ea typeface="Calibri"/>
                <a:cs typeface="Calibri"/>
                <a:sym typeface="Calibri"/>
              </a:rPr>
              <a:t>increasing with time.</a:t>
            </a:r>
            <a:endParaRPr b="0" i="0" sz="1400" u="none" cap="none" strike="noStrike">
              <a:solidFill>
                <a:srgbClr val="000000"/>
              </a:solidFill>
              <a:latin typeface="Arial"/>
              <a:ea typeface="Arial"/>
              <a:cs typeface="Arial"/>
              <a:sym typeface="Arial"/>
            </a:endParaRPr>
          </a:p>
        </p:txBody>
      </p:sp>
      <p:pic>
        <p:nvPicPr>
          <p:cNvPr id="91" name="Google Shape;91;p1"/>
          <p:cNvPicPr preferRelativeResize="0"/>
          <p:nvPr/>
        </p:nvPicPr>
        <p:blipFill>
          <a:blip r:embed="rId3">
            <a:alphaModFix/>
          </a:blip>
          <a:stretch>
            <a:fillRect/>
          </a:stretch>
        </p:blipFill>
        <p:spPr>
          <a:xfrm>
            <a:off x="10680675" y="4359300"/>
            <a:ext cx="11029625" cy="4465325"/>
          </a:xfrm>
          <a:prstGeom prst="rect">
            <a:avLst/>
          </a:prstGeom>
          <a:noFill/>
          <a:ln>
            <a:noFill/>
          </a:ln>
        </p:spPr>
      </p:pic>
      <p:pic>
        <p:nvPicPr>
          <p:cNvPr id="92" name="Google Shape;92;p1"/>
          <p:cNvPicPr preferRelativeResize="0"/>
          <p:nvPr/>
        </p:nvPicPr>
        <p:blipFill>
          <a:blip r:embed="rId4">
            <a:alphaModFix/>
          </a:blip>
          <a:stretch>
            <a:fillRect/>
          </a:stretch>
        </p:blipFill>
        <p:spPr>
          <a:xfrm>
            <a:off x="26195338" y="16397395"/>
            <a:ext cx="3895725" cy="1171575"/>
          </a:xfrm>
          <a:prstGeom prst="rect">
            <a:avLst/>
          </a:prstGeom>
          <a:noFill/>
          <a:ln>
            <a:noFill/>
          </a:ln>
        </p:spPr>
      </p:pic>
      <p:pic>
        <p:nvPicPr>
          <p:cNvPr id="93" name="Google Shape;93;p1"/>
          <p:cNvPicPr preferRelativeResize="0"/>
          <p:nvPr/>
        </p:nvPicPr>
        <p:blipFill>
          <a:blip r:embed="rId5">
            <a:alphaModFix/>
          </a:blip>
          <a:stretch>
            <a:fillRect/>
          </a:stretch>
        </p:blipFill>
        <p:spPr>
          <a:xfrm>
            <a:off x="3664775" y="524400"/>
            <a:ext cx="2852650" cy="2852650"/>
          </a:xfrm>
          <a:prstGeom prst="rect">
            <a:avLst/>
          </a:prstGeom>
          <a:noFill/>
          <a:ln>
            <a:noFill/>
          </a:ln>
        </p:spPr>
      </p:pic>
      <p:pic>
        <p:nvPicPr>
          <p:cNvPr id="94" name="Google Shape;94;p1"/>
          <p:cNvPicPr preferRelativeResize="0"/>
          <p:nvPr/>
        </p:nvPicPr>
        <p:blipFill>
          <a:blip r:embed="rId6">
            <a:alphaModFix/>
          </a:blip>
          <a:stretch>
            <a:fillRect/>
          </a:stretch>
        </p:blipFill>
        <p:spPr>
          <a:xfrm>
            <a:off x="25168300" y="524400"/>
            <a:ext cx="5949814" cy="2852650"/>
          </a:xfrm>
          <a:prstGeom prst="rect">
            <a:avLst/>
          </a:prstGeom>
          <a:noFill/>
          <a:ln>
            <a:noFill/>
          </a:ln>
        </p:spPr>
      </p:pic>
      <p:pic>
        <p:nvPicPr>
          <p:cNvPr id="95" name="Google Shape;95;p1" title="Chart"/>
          <p:cNvPicPr preferRelativeResize="0"/>
          <p:nvPr/>
        </p:nvPicPr>
        <p:blipFill>
          <a:blip r:embed="rId7">
            <a:alphaModFix/>
          </a:blip>
          <a:stretch>
            <a:fillRect/>
          </a:stretch>
        </p:blipFill>
        <p:spPr>
          <a:xfrm>
            <a:off x="9321800" y="8977025"/>
            <a:ext cx="14350950" cy="7448760"/>
          </a:xfrm>
          <a:prstGeom prst="rect">
            <a:avLst/>
          </a:prstGeom>
          <a:noFill/>
          <a:ln>
            <a:noFill/>
          </a:ln>
        </p:spPr>
      </p:pic>
      <p:pic>
        <p:nvPicPr>
          <p:cNvPr id="96" name="Google Shape;96;p1"/>
          <p:cNvPicPr preferRelativeResize="0"/>
          <p:nvPr/>
        </p:nvPicPr>
        <p:blipFill>
          <a:blip r:embed="rId8">
            <a:alphaModFix/>
          </a:blip>
          <a:stretch>
            <a:fillRect/>
          </a:stretch>
        </p:blipFill>
        <p:spPr>
          <a:xfrm>
            <a:off x="5632675" y="16325425"/>
            <a:ext cx="3689125" cy="4918834"/>
          </a:xfrm>
          <a:prstGeom prst="rect">
            <a:avLst/>
          </a:prstGeom>
          <a:noFill/>
          <a:ln>
            <a:noFill/>
          </a:ln>
        </p:spPr>
      </p:pic>
      <p:sp>
        <p:nvSpPr>
          <p:cNvPr id="97" name="Google Shape;97;p1"/>
          <p:cNvSpPr/>
          <p:nvPr/>
        </p:nvSpPr>
        <p:spPr>
          <a:xfrm>
            <a:off x="457200" y="16325375"/>
            <a:ext cx="4866300" cy="49188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2000">
                <a:solidFill>
                  <a:schemeClr val="lt1"/>
                </a:solidFill>
                <a:latin typeface="Calibri"/>
                <a:ea typeface="Calibri"/>
                <a:cs typeface="Calibri"/>
                <a:sym typeface="Calibri"/>
              </a:rPr>
              <a:t>We entered the massapequa preserve and collected many different bug samples from inside the creek. We ended up collecting nine samples and freezing them in alcohol to preserve them for later barcoding. We did the standard barcoding procedure at cold spring harbor and used the DNA subway database to identify the organisms we had collected.</a:t>
            </a:r>
            <a:endParaRPr sz="20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2023-04-25T13:52:33Z</dcterms:created>
  <dc:creator>Eberling, August</dc:creator>
</cp:coreProperties>
</file>