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YRUIwmAzWM2GUQuTEOMcGA+zf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daf7fea43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2daf7fea43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image" Target="../media/image13.jpg"/><Relationship Id="rId13" Type="http://schemas.openxmlformats.org/officeDocument/2006/relationships/image" Target="../media/image6.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bugguide.net/node/view/1199516" TargetMode="External"/><Relationship Id="rId4" Type="http://schemas.openxmlformats.org/officeDocument/2006/relationships/hyperlink" Target="https://doi.org/10.1073/pnas.1305618110" TargetMode="External"/><Relationship Id="rId9" Type="http://schemas.openxmlformats.org/officeDocument/2006/relationships/image" Target="../media/image5.png"/><Relationship Id="rId15" Type="http://schemas.openxmlformats.org/officeDocument/2006/relationships/image" Target="../media/image10.png"/><Relationship Id="rId14" Type="http://schemas.openxmlformats.org/officeDocument/2006/relationships/image" Target="../media/image1.png"/><Relationship Id="rId17" Type="http://schemas.openxmlformats.org/officeDocument/2006/relationships/image" Target="../media/image7.png"/><Relationship Id="rId16" Type="http://schemas.openxmlformats.org/officeDocument/2006/relationships/image" Target="../media/image11.png"/><Relationship Id="rId5" Type="http://schemas.openxmlformats.org/officeDocument/2006/relationships/hyperlink" Target="https://doi.org/10.1017/s1464793105006950" TargetMode="External"/><Relationship Id="rId19" Type="http://schemas.openxmlformats.org/officeDocument/2006/relationships/image" Target="../media/image12.png"/><Relationship Id="rId6" Type="http://schemas.openxmlformats.org/officeDocument/2006/relationships/image" Target="../media/image2.png"/><Relationship Id="rId18"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5A7F"/>
        </a:solidFill>
      </p:bgPr>
    </p:bg>
    <p:spTree>
      <p:nvGrpSpPr>
        <p:cNvPr id="83" name="Shape 83"/>
        <p:cNvGrpSpPr/>
        <p:nvPr/>
      </p:nvGrpSpPr>
      <p:grpSpPr>
        <a:xfrm>
          <a:off x="0" y="0"/>
          <a:ext cx="0" cy="0"/>
          <a:chOff x="0" y="0"/>
          <a:chExt cx="0" cy="0"/>
        </a:xfrm>
      </p:grpSpPr>
      <p:sp>
        <p:nvSpPr>
          <p:cNvPr id="84" name="Google Shape;84;g2daf7fea435_1_0"/>
          <p:cNvSpPr/>
          <p:nvPr/>
        </p:nvSpPr>
        <p:spPr>
          <a:xfrm>
            <a:off x="457200" y="4145275"/>
            <a:ext cx="8712300" cy="72072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lang="en-US" sz="4200">
                <a:solidFill>
                  <a:schemeClr val="lt1"/>
                </a:solidFill>
                <a:latin typeface="Calibri"/>
                <a:ea typeface="Calibri"/>
                <a:cs typeface="Calibri"/>
                <a:sym typeface="Calibri"/>
              </a:rPr>
              <a:t>Abstract:</a:t>
            </a:r>
            <a:endParaRPr sz="4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US" sz="2200">
                <a:solidFill>
                  <a:schemeClr val="lt1"/>
                </a:solidFill>
                <a:latin typeface="Calibri"/>
                <a:ea typeface="Calibri"/>
                <a:cs typeface="Calibri"/>
                <a:sym typeface="Calibri"/>
              </a:rPr>
              <a:t>The loss of biodiversity is a major challenge facing humanity.  If this continues this could cause a large-scale, irreversible shifting of ecosystems lacking in stability, and sustainability (Mikhail A. Beketov, et al, 2013). It is expected that the group will find a low amount of biodiversity in the Massapequa Creek and its surroundings. A sifter, boots, hip waders, and a kick net will be used when collecting samples. Once collected, the DNA from the samples will be extracted, and barcoded through the use of DNA sequencing and processing, allowing for identification of collected specimens. Of the specimens collected, 5 of the 6 were unique species while two of the samples collected were the same. The results suggest that there is a fair amount of biodiversity within Massapequa Creek since most of the samples collected were unique. However, although the data suggests that there is a decent amount of biodiversity in Massapequa Creek, the sample size collected was very small and is not reliable in determining the amount of biodiversity.</a:t>
            </a:r>
            <a:endParaRPr b="0" i="0" sz="2200" u="none" cap="none" strike="noStrike">
              <a:solidFill>
                <a:srgbClr val="000000"/>
              </a:solidFill>
              <a:latin typeface="Arial"/>
              <a:ea typeface="Arial"/>
              <a:cs typeface="Arial"/>
              <a:sym typeface="Arial"/>
            </a:endParaRPr>
          </a:p>
        </p:txBody>
      </p:sp>
      <p:sp>
        <p:nvSpPr>
          <p:cNvPr id="85" name="Google Shape;85;g2daf7fea435_1_0"/>
          <p:cNvSpPr/>
          <p:nvPr/>
        </p:nvSpPr>
        <p:spPr>
          <a:xfrm>
            <a:off x="457200" y="274320"/>
            <a:ext cx="32004000" cy="33528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lang="en-US" sz="1000" u="sng">
                <a:solidFill>
                  <a:schemeClr val="hlink"/>
                </a:solidFill>
                <a:latin typeface="Calibri"/>
                <a:ea typeface="Calibri"/>
                <a:cs typeface="Calibri"/>
                <a:sym typeface="Calibri"/>
                <a:hlinkClick r:id="rId3"/>
              </a:rPr>
              <a:t>h</a:t>
            </a:r>
            <a:r>
              <a:rPr b="1" lang="en-US" sz="10000">
                <a:solidFill>
                  <a:schemeClr val="lt1"/>
                </a:solidFill>
                <a:latin typeface="Calibri"/>
                <a:ea typeface="Calibri"/>
                <a:cs typeface="Calibri"/>
                <a:sym typeface="Calibri"/>
              </a:rPr>
              <a:t> BIODIVERSITY IN THE MASSAPEQUA PRESERVE</a:t>
            </a:r>
            <a:endParaRPr b="1" sz="10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1" lang="en-US" sz="2400">
                <a:solidFill>
                  <a:schemeClr val="lt1"/>
                </a:solidFill>
                <a:latin typeface="Calibri"/>
                <a:ea typeface="Calibri"/>
                <a:cs typeface="Calibri"/>
                <a:sym typeface="Calibri"/>
              </a:rPr>
              <a:t>Nikolas Cavallo</a:t>
            </a:r>
            <a:r>
              <a:rPr b="1" baseline="30000" lang="en-US" sz="2400">
                <a:solidFill>
                  <a:schemeClr val="lt1"/>
                </a:solidFill>
                <a:latin typeface="Calibri"/>
                <a:ea typeface="Calibri"/>
                <a:cs typeface="Calibri"/>
                <a:sym typeface="Calibri"/>
              </a:rPr>
              <a:t>1</a:t>
            </a:r>
            <a:r>
              <a:rPr b="1" lang="en-US" sz="2400">
                <a:solidFill>
                  <a:schemeClr val="lt1"/>
                </a:solidFill>
                <a:latin typeface="Calibri"/>
                <a:ea typeface="Calibri"/>
                <a:cs typeface="Calibri"/>
                <a:sym typeface="Calibri"/>
              </a:rPr>
              <a:t>, Liam Chernick</a:t>
            </a:r>
            <a:r>
              <a:rPr b="1" baseline="30000" lang="en-US" sz="2400">
                <a:solidFill>
                  <a:schemeClr val="lt1"/>
                </a:solidFill>
                <a:latin typeface="Calibri"/>
                <a:ea typeface="Calibri"/>
                <a:cs typeface="Calibri"/>
                <a:sym typeface="Calibri"/>
              </a:rPr>
              <a:t>1</a:t>
            </a:r>
            <a:r>
              <a:rPr b="1" lang="en-US" sz="2400">
                <a:solidFill>
                  <a:schemeClr val="lt1"/>
                </a:solidFill>
                <a:latin typeface="Calibri"/>
                <a:ea typeface="Calibri"/>
                <a:cs typeface="Calibri"/>
                <a:sym typeface="Calibri"/>
              </a:rPr>
              <a:t>, Gavin Horigan</a:t>
            </a:r>
            <a:r>
              <a:rPr b="1" baseline="30000" lang="en-US" sz="2400">
                <a:solidFill>
                  <a:schemeClr val="lt1"/>
                </a:solidFill>
                <a:latin typeface="Calibri"/>
                <a:ea typeface="Calibri"/>
                <a:cs typeface="Calibri"/>
                <a:sym typeface="Calibri"/>
              </a:rPr>
              <a:t>1</a:t>
            </a:r>
            <a:r>
              <a:rPr b="1" lang="en-US" sz="2400">
                <a:solidFill>
                  <a:schemeClr val="lt1"/>
                </a:solidFill>
                <a:latin typeface="Calibri"/>
                <a:ea typeface="Calibri"/>
                <a:cs typeface="Calibri"/>
                <a:sym typeface="Calibri"/>
              </a:rPr>
              <a:t>, Dylan Raghubeer</a:t>
            </a:r>
            <a:r>
              <a:rPr b="1" baseline="30000" lang="en-US" sz="2400">
                <a:solidFill>
                  <a:schemeClr val="lt1"/>
                </a:solidFill>
                <a:latin typeface="Calibri"/>
                <a:ea typeface="Calibri"/>
                <a:cs typeface="Calibri"/>
                <a:sym typeface="Calibri"/>
              </a:rPr>
              <a:t>1</a:t>
            </a:r>
            <a:r>
              <a:rPr b="1" lang="en-US" sz="2400">
                <a:solidFill>
                  <a:schemeClr val="lt1"/>
                </a:solidFill>
                <a:latin typeface="Calibri"/>
                <a:ea typeface="Calibri"/>
                <a:cs typeface="Calibri"/>
                <a:sym typeface="Calibri"/>
              </a:rPr>
              <a:t>, August Eberling</a:t>
            </a:r>
            <a:r>
              <a:rPr b="1" baseline="30000" lang="en-US" sz="2400">
                <a:solidFill>
                  <a:schemeClr val="lt1"/>
                </a:solidFill>
                <a:latin typeface="Calibri"/>
                <a:ea typeface="Calibri"/>
                <a:cs typeface="Calibri"/>
                <a:sym typeface="Calibri"/>
              </a:rPr>
              <a:t>1</a:t>
            </a:r>
            <a:endParaRPr b="1" baseline="30000"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1" lang="en-US" sz="2400">
                <a:solidFill>
                  <a:schemeClr val="lt1"/>
                </a:solidFill>
                <a:latin typeface="Calibri"/>
                <a:ea typeface="Calibri"/>
                <a:cs typeface="Calibri"/>
                <a:sym typeface="Calibri"/>
              </a:rPr>
              <a:t>1 - Massapequa High School Ames Campus</a:t>
            </a:r>
            <a:endParaRPr b="1" sz="2400">
              <a:solidFill>
                <a:schemeClr val="lt1"/>
              </a:solidFill>
              <a:latin typeface="Calibri"/>
              <a:ea typeface="Calibri"/>
              <a:cs typeface="Calibri"/>
              <a:sym typeface="Calibri"/>
            </a:endParaRPr>
          </a:p>
        </p:txBody>
      </p:sp>
      <p:sp>
        <p:nvSpPr>
          <p:cNvPr id="86" name="Google Shape;86;g2daf7fea435_1_0"/>
          <p:cNvSpPr/>
          <p:nvPr/>
        </p:nvSpPr>
        <p:spPr>
          <a:xfrm>
            <a:off x="23825200" y="4145280"/>
            <a:ext cx="8636100" cy="82854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lang="en-US" sz="4200">
                <a:solidFill>
                  <a:schemeClr val="lt1"/>
                </a:solidFill>
                <a:latin typeface="Calibri"/>
                <a:ea typeface="Calibri"/>
                <a:cs typeface="Calibri"/>
                <a:sym typeface="Calibri"/>
              </a:rPr>
              <a:t>Discussion</a:t>
            </a:r>
            <a:r>
              <a:rPr lang="en-US" sz="4200">
                <a:solidFill>
                  <a:schemeClr val="lt1"/>
                </a:solidFill>
                <a:latin typeface="Calibri"/>
                <a:ea typeface="Calibri"/>
                <a:cs typeface="Calibri"/>
                <a:sym typeface="Calibri"/>
              </a:rPr>
              <a:t>:</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US" sz="2400">
                <a:solidFill>
                  <a:schemeClr val="lt1"/>
                </a:solidFill>
              </a:rPr>
              <a:t>Data obtained from the experiment reveals the biodiversity located throughout the preserve </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US" sz="2400">
                <a:solidFill>
                  <a:schemeClr val="lt1"/>
                </a:solidFill>
              </a:rPr>
              <a:t>5 of the 6 specimen samples were classified in differing genus categories  </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US" sz="2400">
                <a:solidFill>
                  <a:schemeClr val="lt1"/>
                </a:solidFill>
              </a:rPr>
              <a:t>Stated before, CXQ-011 and CXQ-012 had an exact match in genus; </a:t>
            </a:r>
            <a:r>
              <a:rPr i="1" lang="en-US" sz="2400">
                <a:solidFill>
                  <a:schemeClr val="lt1"/>
                </a:solidFill>
              </a:rPr>
              <a:t>Sphaeroderus</a:t>
            </a:r>
            <a:endParaRPr i="1"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US" sz="2400">
                <a:solidFill>
                  <a:schemeClr val="lt1"/>
                </a:solidFill>
              </a:rPr>
              <a:t>Inferred from the collected data (CXQ - 011 and CXQ - 012) the common genus may be dominant and recurring in organisms throughout the preserve; an error may have also been made through the process of transport when sequencing the organism (Steps 2.0-2.4)</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US" sz="2400">
                <a:solidFill>
                  <a:schemeClr val="lt1"/>
                </a:solidFill>
              </a:rPr>
              <a:t>The data has provided insight into the significant biodiversity found in the preserve, proving the hypothesis correct (despite limited sample size; 6 samples)</a:t>
            </a:r>
            <a:endParaRPr sz="3700">
              <a:solidFill>
                <a:schemeClr val="lt1"/>
              </a:solidFill>
              <a:latin typeface="Calibri"/>
              <a:ea typeface="Calibri"/>
              <a:cs typeface="Calibri"/>
              <a:sym typeface="Calibri"/>
            </a:endParaRPr>
          </a:p>
        </p:txBody>
      </p:sp>
      <p:sp>
        <p:nvSpPr>
          <p:cNvPr id="87" name="Google Shape;87;g2daf7fea435_1_0"/>
          <p:cNvSpPr/>
          <p:nvPr/>
        </p:nvSpPr>
        <p:spPr>
          <a:xfrm>
            <a:off x="23825200" y="12893040"/>
            <a:ext cx="8636100" cy="49074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t/>
            </a:r>
            <a:endParaRPr sz="4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2400"/>
              <a:buFont typeface="Arial"/>
              <a:buNone/>
            </a:pPr>
            <a:r>
              <a:rPr lang="en-US" sz="4200">
                <a:solidFill>
                  <a:schemeClr val="lt1"/>
                </a:solidFill>
                <a:latin typeface="Calibri"/>
                <a:ea typeface="Calibri"/>
                <a:cs typeface="Calibri"/>
                <a:sym typeface="Calibri"/>
              </a:rPr>
              <a:t>References:</a:t>
            </a:r>
            <a:endParaRPr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Beketov, M. A., Kefford, B. J., Schafer, R. B., &amp; Liess, M. (2013). Pesticides reduce regional biodiversity of stream invertebrates. Proceedings of the National Academy of Sciences, 110(27), 11039–11043. </a:t>
            </a:r>
            <a:r>
              <a:rPr lang="en-US" sz="2400" u="sng">
                <a:solidFill>
                  <a:schemeClr val="hlink"/>
                </a:solidFill>
                <a:latin typeface="Calibri"/>
                <a:ea typeface="Calibri"/>
                <a:cs typeface="Calibri"/>
                <a:sym typeface="Calibri"/>
                <a:hlinkClick r:id="rId4"/>
              </a:rPr>
              <a:t>https://doi.org/10.1073/pnas.1305618110</a:t>
            </a:r>
            <a:endParaRPr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Dudgeon, D., Arthington, A. H., Gessner, M. O., Kawabata, Z.-I., Knowler, D. J., Lévêque, C., … Sullivan, C. A. (2006). Freshwater biodiversity: importance, threats, status and conservation challenges. Biological Reviews, 81(02), 163–182. </a:t>
            </a:r>
            <a:r>
              <a:rPr lang="en-US" sz="2400" u="sng">
                <a:solidFill>
                  <a:schemeClr val="hlink"/>
                </a:solidFill>
                <a:latin typeface="Calibri"/>
                <a:ea typeface="Calibri"/>
                <a:cs typeface="Calibri"/>
                <a:sym typeface="Calibri"/>
                <a:hlinkClick r:id="rId5"/>
              </a:rPr>
              <a:t>https://doi.org/10.1017/s1464793105006950</a:t>
            </a:r>
            <a:endParaRPr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a:solidFill>
                <a:schemeClr val="lt1"/>
              </a:solidFill>
              <a:latin typeface="Calibri"/>
              <a:ea typeface="Calibri"/>
              <a:cs typeface="Calibri"/>
              <a:sym typeface="Calibri"/>
            </a:endParaRPr>
          </a:p>
        </p:txBody>
      </p:sp>
      <p:sp>
        <p:nvSpPr>
          <p:cNvPr id="88" name="Google Shape;88;g2daf7fea435_1_0"/>
          <p:cNvSpPr/>
          <p:nvPr/>
        </p:nvSpPr>
        <p:spPr>
          <a:xfrm>
            <a:off x="23825200" y="18262600"/>
            <a:ext cx="8636100" cy="31749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4200" u="none" cap="none" strike="noStrike">
                <a:solidFill>
                  <a:schemeClr val="lt1"/>
                </a:solidFill>
                <a:latin typeface="Calibri"/>
                <a:ea typeface="Calibri"/>
                <a:cs typeface="Calibri"/>
                <a:sym typeface="Calibri"/>
              </a:rPr>
              <a:t>Acknowledgements:</a:t>
            </a:r>
            <a:endParaRPr b="0" i="0" sz="4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Calibri"/>
                <a:ea typeface="Calibri"/>
                <a:cs typeface="Calibri"/>
                <a:sym typeface="Calibri"/>
              </a:rPr>
              <a:t>August Eberling </a:t>
            </a:r>
            <a:endParaRPr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Calibri"/>
                <a:ea typeface="Calibri"/>
                <a:cs typeface="Calibri"/>
                <a:sym typeface="Calibri"/>
              </a:rPr>
              <a:t>Jeff Petracca</a:t>
            </a:r>
            <a:endParaRPr sz="2400">
              <a:solidFill>
                <a:schemeClr val="lt1"/>
              </a:solidFill>
              <a:latin typeface="Calibri"/>
              <a:ea typeface="Calibri"/>
              <a:cs typeface="Calibri"/>
              <a:sym typeface="Calibri"/>
            </a:endParaRPr>
          </a:p>
        </p:txBody>
      </p:sp>
      <p:sp>
        <p:nvSpPr>
          <p:cNvPr id="89" name="Google Shape;89;g2daf7fea435_1_0"/>
          <p:cNvSpPr/>
          <p:nvPr/>
        </p:nvSpPr>
        <p:spPr>
          <a:xfrm>
            <a:off x="396100" y="11723887"/>
            <a:ext cx="8712300" cy="42420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sz="4200">
                <a:solidFill>
                  <a:schemeClr val="lt1"/>
                </a:solidFill>
                <a:latin typeface="Calibri"/>
                <a:ea typeface="Calibri"/>
                <a:cs typeface="Calibri"/>
                <a:sym typeface="Calibri"/>
              </a:rPr>
              <a:t>Introduction</a:t>
            </a:r>
            <a:r>
              <a:rPr lang="en-US" sz="4200">
                <a:solidFill>
                  <a:schemeClr val="lt1"/>
                </a:solidFill>
                <a:latin typeface="Calibri"/>
                <a:ea typeface="Calibri"/>
                <a:cs typeface="Calibri"/>
                <a:sym typeface="Calibri"/>
              </a:rPr>
              <a:t>:</a:t>
            </a:r>
            <a:endParaRPr sz="2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200">
                <a:solidFill>
                  <a:schemeClr val="lt1"/>
                </a:solidFill>
                <a:latin typeface="Calibri"/>
                <a:ea typeface="Calibri"/>
                <a:cs typeface="Calibri"/>
                <a:sym typeface="Calibri"/>
              </a:rPr>
              <a:t>Biodiversity, or the variation of life in the world, an ecosystem, or particular habitat, is a massive topic covering scientists, and can be seen in our everyday lives. Biodiversity maintains equilibrium within ecosystems, and conserves stability which is the most necessary item to be considered. Specimens gathered within the Massapequa Creek, located within the Massapequa Preserve, will proceed through DNA sequencing. DNA sequencing allows for the identification of diverse species based on the genetic code found through COI or cytochrome oxidase 1.</a:t>
            </a:r>
            <a:endParaRPr sz="2200">
              <a:solidFill>
                <a:schemeClr val="lt1"/>
              </a:solidFill>
              <a:latin typeface="Calibri"/>
              <a:ea typeface="Calibri"/>
              <a:cs typeface="Calibri"/>
              <a:sym typeface="Calibri"/>
            </a:endParaRPr>
          </a:p>
        </p:txBody>
      </p:sp>
      <p:sp>
        <p:nvSpPr>
          <p:cNvPr id="90" name="Google Shape;90;g2daf7fea435_1_0"/>
          <p:cNvSpPr/>
          <p:nvPr/>
        </p:nvSpPr>
        <p:spPr>
          <a:xfrm>
            <a:off x="9921240" y="18034000"/>
            <a:ext cx="13091100" cy="34035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sz="4200">
                <a:solidFill>
                  <a:schemeClr val="lt1"/>
                </a:solidFill>
                <a:latin typeface="Calibri"/>
                <a:ea typeface="Calibri"/>
                <a:cs typeface="Calibri"/>
                <a:sym typeface="Calibri"/>
              </a:rPr>
              <a:t>Results</a:t>
            </a:r>
            <a:r>
              <a:rPr lang="en-US" sz="42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Chelex extraction was utilized to isolate the DNA, allowing for gel electrophoresis to confirm the amplification. Following the </a:t>
            </a:r>
            <a:r>
              <a:rPr lang="en-US" sz="2400">
                <a:solidFill>
                  <a:schemeClr val="lt1"/>
                </a:solidFill>
                <a:latin typeface="Calibri"/>
                <a:ea typeface="Calibri"/>
                <a:cs typeface="Calibri"/>
                <a:sym typeface="Calibri"/>
              </a:rPr>
              <a:t>previous</a:t>
            </a:r>
            <a:r>
              <a:rPr lang="en-US" sz="2400">
                <a:solidFill>
                  <a:schemeClr val="lt1"/>
                </a:solidFill>
                <a:latin typeface="Calibri"/>
                <a:ea typeface="Calibri"/>
                <a:cs typeface="Calibri"/>
                <a:sym typeface="Calibri"/>
              </a:rPr>
              <a:t> method, the results were sent out for DNA sequencing, later observed by BLASTing the results in Genbank.  The results revealed that 5 out of the 6 samples collected were unique, distinct species. Two samples, CXQ-011 and CXQ-012 appeared to belong to the same genus, Sphaeroderus. CXQ - 001 belongs to the Genus, Proasellus, CXQ - 003, Theridion, CXQ - 005 belongs to Physella, and CXQ - 008 categorized in Cylindroiulus.</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p:txBody>
      </p:sp>
      <p:sp>
        <p:nvSpPr>
          <p:cNvPr id="91" name="Google Shape;91;g2daf7fea435_1_0"/>
          <p:cNvSpPr/>
          <p:nvPr/>
        </p:nvSpPr>
        <p:spPr>
          <a:xfrm>
            <a:off x="9921240" y="4145280"/>
            <a:ext cx="13091100" cy="133299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dist="19050">
              <a:srgbClr val="00000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Tables/Graphs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Maps of GPS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Table of BLAST search results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Phylogenetic trees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Table showing sequence similarities</a:t>
            </a:r>
            <a:endParaRPr b="0" i="0" sz="2400" u="none" cap="none" strike="noStrike">
              <a:solidFill>
                <a:schemeClr val="lt1"/>
              </a:solidFill>
              <a:latin typeface="Calibri"/>
              <a:ea typeface="Calibri"/>
              <a:cs typeface="Calibri"/>
              <a:sym typeface="Calibri"/>
            </a:endParaRPr>
          </a:p>
        </p:txBody>
      </p:sp>
      <p:pic>
        <p:nvPicPr>
          <p:cNvPr id="92" name="Google Shape;92;g2daf7fea435_1_0"/>
          <p:cNvPicPr preferRelativeResize="0"/>
          <p:nvPr/>
        </p:nvPicPr>
        <p:blipFill>
          <a:blip r:embed="rId6">
            <a:alphaModFix/>
          </a:blip>
          <a:stretch>
            <a:fillRect/>
          </a:stretch>
        </p:blipFill>
        <p:spPr>
          <a:xfrm>
            <a:off x="10227150" y="5682022"/>
            <a:ext cx="5980774" cy="2048653"/>
          </a:xfrm>
          <a:prstGeom prst="rect">
            <a:avLst/>
          </a:prstGeom>
          <a:solidFill>
            <a:schemeClr val="accent1"/>
          </a:solidFill>
          <a:ln cap="flat" cmpd="sng" w="12700">
            <a:solidFill>
              <a:srgbClr val="31538F"/>
            </a:solidFill>
            <a:prstDash val="solid"/>
            <a:miter lim="8000"/>
            <a:headEnd len="sm" w="sm" type="none"/>
            <a:tailEnd len="sm" w="sm" type="none"/>
          </a:ln>
        </p:spPr>
      </p:pic>
      <p:pic>
        <p:nvPicPr>
          <p:cNvPr id="93" name="Google Shape;93;g2daf7fea435_1_0"/>
          <p:cNvPicPr preferRelativeResize="0"/>
          <p:nvPr/>
        </p:nvPicPr>
        <p:blipFill>
          <a:blip r:embed="rId7">
            <a:alphaModFix/>
          </a:blip>
          <a:stretch>
            <a:fillRect/>
          </a:stretch>
        </p:blipFill>
        <p:spPr>
          <a:xfrm>
            <a:off x="16526850" y="5689502"/>
            <a:ext cx="6327149" cy="2139448"/>
          </a:xfrm>
          <a:prstGeom prst="rect">
            <a:avLst/>
          </a:prstGeom>
          <a:noFill/>
          <a:ln>
            <a:noFill/>
          </a:ln>
        </p:spPr>
      </p:pic>
      <p:pic>
        <p:nvPicPr>
          <p:cNvPr id="94" name="Google Shape;94;g2daf7fea435_1_0"/>
          <p:cNvPicPr preferRelativeResize="0"/>
          <p:nvPr/>
        </p:nvPicPr>
        <p:blipFill>
          <a:blip r:embed="rId8">
            <a:alphaModFix/>
          </a:blip>
          <a:stretch>
            <a:fillRect/>
          </a:stretch>
        </p:blipFill>
        <p:spPr>
          <a:xfrm>
            <a:off x="10094625" y="9891324"/>
            <a:ext cx="6609600" cy="2431950"/>
          </a:xfrm>
          <a:prstGeom prst="rect">
            <a:avLst/>
          </a:prstGeom>
          <a:solidFill>
            <a:schemeClr val="accent1"/>
          </a:solidFill>
          <a:ln cap="flat" cmpd="sng" w="12700">
            <a:solidFill>
              <a:srgbClr val="31538F"/>
            </a:solidFill>
            <a:prstDash val="solid"/>
            <a:miter lim="8000"/>
            <a:headEnd len="sm" w="sm" type="none"/>
            <a:tailEnd len="sm" w="sm" type="none"/>
          </a:ln>
        </p:spPr>
      </p:pic>
      <p:pic>
        <p:nvPicPr>
          <p:cNvPr id="95" name="Google Shape;95;g2daf7fea435_1_0"/>
          <p:cNvPicPr preferRelativeResize="0"/>
          <p:nvPr/>
        </p:nvPicPr>
        <p:blipFill>
          <a:blip r:embed="rId9">
            <a:alphaModFix/>
          </a:blip>
          <a:stretch>
            <a:fillRect/>
          </a:stretch>
        </p:blipFill>
        <p:spPr>
          <a:xfrm>
            <a:off x="16873225" y="10088656"/>
            <a:ext cx="5980776" cy="2167282"/>
          </a:xfrm>
          <a:prstGeom prst="rect">
            <a:avLst/>
          </a:prstGeom>
          <a:noFill/>
          <a:ln>
            <a:noFill/>
          </a:ln>
        </p:spPr>
      </p:pic>
      <p:sp>
        <p:nvSpPr>
          <p:cNvPr id="96" name="Google Shape;96;g2daf7fea435_1_0"/>
          <p:cNvSpPr txBox="1"/>
          <p:nvPr/>
        </p:nvSpPr>
        <p:spPr>
          <a:xfrm>
            <a:off x="10590975" y="7851250"/>
            <a:ext cx="5616900" cy="304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400"/>
              <a:buFont typeface="Arial"/>
              <a:buNone/>
            </a:pPr>
            <a:r>
              <a:rPr lang="en-US" sz="2400">
                <a:solidFill>
                  <a:schemeClr val="lt1"/>
                </a:solidFill>
                <a:latin typeface="Calibri"/>
                <a:ea typeface="Calibri"/>
                <a:cs typeface="Calibri"/>
                <a:sym typeface="Calibri"/>
                <a:extLst>
                  <a:ext uri="http://customooxmlschemas.google.com/">
                    <go:slidesCustomData xmlns:go="http://customooxmlschemas.google.com/" textRoundtripDataId="0"/>
                  </a:ext>
                </a:extLst>
              </a:rPr>
              <a:t>Phylogenetic Tree </a:t>
            </a:r>
            <a:r>
              <a:rPr lang="en-US" sz="2400">
                <a:solidFill>
                  <a:schemeClr val="lt1"/>
                </a:solidFill>
                <a:latin typeface="Calibri"/>
                <a:ea typeface="Calibri"/>
                <a:cs typeface="Calibri"/>
                <a:sym typeface="Calibri"/>
              </a:rPr>
              <a:t>(ML) depicts the lines of evolutionary descent of different species, organisms, or genes from a common ancestor.</a:t>
            </a:r>
            <a:endParaRPr sz="2400">
              <a:solidFill>
                <a:schemeClr val="lt1"/>
              </a:solidFill>
              <a:latin typeface="Calibri"/>
              <a:ea typeface="Calibri"/>
              <a:cs typeface="Calibri"/>
              <a:sym typeface="Calibri"/>
            </a:endParaRPr>
          </a:p>
          <a:p>
            <a:pPr indent="0" lvl="0" marL="0" rtl="0" algn="l">
              <a:spcBef>
                <a:spcPts val="0"/>
              </a:spcBef>
              <a:spcAft>
                <a:spcPts val="0"/>
              </a:spcAft>
              <a:buNone/>
            </a:pPr>
            <a:r>
              <a:t/>
            </a:r>
            <a:endParaRPr sz="8960">
              <a:solidFill>
                <a:schemeClr val="dk1"/>
              </a:solidFill>
              <a:latin typeface="Calibri"/>
              <a:ea typeface="Calibri"/>
              <a:cs typeface="Calibri"/>
              <a:sym typeface="Calibri"/>
            </a:endParaRPr>
          </a:p>
        </p:txBody>
      </p:sp>
      <p:sp>
        <p:nvSpPr>
          <p:cNvPr id="97" name="Google Shape;97;g2daf7fea435_1_0"/>
          <p:cNvSpPr txBox="1"/>
          <p:nvPr/>
        </p:nvSpPr>
        <p:spPr>
          <a:xfrm flipH="1">
            <a:off x="16713250" y="7810500"/>
            <a:ext cx="56451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lt1"/>
                </a:solidFill>
                <a:latin typeface="Calibri"/>
                <a:ea typeface="Calibri"/>
                <a:cs typeface="Calibri"/>
                <a:sym typeface="Calibri"/>
              </a:rPr>
              <a:t>The</a:t>
            </a:r>
            <a:r>
              <a:rPr lang="en-US" sz="2400">
                <a:solidFill>
                  <a:schemeClr val="lt1"/>
                </a:solidFill>
                <a:latin typeface="Calibri"/>
                <a:ea typeface="Calibri"/>
                <a:cs typeface="Calibri"/>
                <a:sym typeface="Calibri"/>
                <a:extLst>
                  <a:ext uri="http://customooxmlschemas.google.com/">
                    <go:slidesCustomData xmlns:go="http://customooxmlschemas.google.com/" textRoundtripDataId="1"/>
                  </a:ext>
                </a:extLst>
              </a:rPr>
              <a:t> DNA b</a:t>
            </a:r>
            <a:r>
              <a:rPr lang="en-US" sz="2400">
                <a:solidFill>
                  <a:schemeClr val="lt1"/>
                </a:solidFill>
                <a:latin typeface="Calibri"/>
                <a:ea typeface="Calibri"/>
                <a:cs typeface="Calibri"/>
                <a:sym typeface="Calibri"/>
              </a:rPr>
              <a:t>arcodes illustrates </a:t>
            </a:r>
            <a:r>
              <a:rPr lang="en-US" sz="2400">
                <a:solidFill>
                  <a:schemeClr val="lt1"/>
                </a:solidFill>
                <a:latin typeface="Calibri"/>
                <a:ea typeface="Calibri"/>
                <a:cs typeface="Calibri"/>
                <a:sym typeface="Calibri"/>
              </a:rPr>
              <a:t>how</a:t>
            </a:r>
            <a:r>
              <a:rPr lang="en-US" sz="2400">
                <a:solidFill>
                  <a:schemeClr val="lt1"/>
                </a:solidFill>
                <a:latin typeface="Calibri"/>
                <a:ea typeface="Calibri"/>
                <a:cs typeface="Calibri"/>
                <a:sym typeface="Calibri"/>
              </a:rPr>
              <a:t> different the organisms are to </a:t>
            </a:r>
            <a:r>
              <a:rPr lang="en-US" sz="2400">
                <a:solidFill>
                  <a:schemeClr val="lt1"/>
                </a:solidFill>
                <a:latin typeface="Calibri"/>
                <a:ea typeface="Calibri"/>
                <a:cs typeface="Calibri"/>
                <a:sym typeface="Calibri"/>
              </a:rPr>
              <a:t>each other</a:t>
            </a:r>
            <a:r>
              <a:rPr lang="en-US" sz="2400">
                <a:solidFill>
                  <a:schemeClr val="lt1"/>
                </a:solidFill>
                <a:latin typeface="Calibri"/>
                <a:ea typeface="Calibri"/>
                <a:cs typeface="Calibri"/>
                <a:sym typeface="Calibri"/>
              </a:rPr>
              <a:t>. For example CXQ-011 &amp; 12 are similar because the bars line up.  </a:t>
            </a:r>
            <a:endParaRPr sz="2400">
              <a:solidFill>
                <a:schemeClr val="lt1"/>
              </a:solidFill>
              <a:latin typeface="Calibri"/>
              <a:ea typeface="Calibri"/>
              <a:cs typeface="Calibri"/>
              <a:sym typeface="Calibri"/>
            </a:endParaRPr>
          </a:p>
        </p:txBody>
      </p:sp>
      <p:pic>
        <p:nvPicPr>
          <p:cNvPr id="98" name="Google Shape;98;g2daf7fea435_1_0"/>
          <p:cNvPicPr preferRelativeResize="0"/>
          <p:nvPr/>
        </p:nvPicPr>
        <p:blipFill rotWithShape="1">
          <a:blip r:embed="rId10">
            <a:alphaModFix/>
          </a:blip>
          <a:srcRect b="15037" l="0" r="14987" t="31677"/>
          <a:stretch/>
        </p:blipFill>
        <p:spPr>
          <a:xfrm>
            <a:off x="3859038" y="16545112"/>
            <a:ext cx="820623" cy="685803"/>
          </a:xfrm>
          <a:prstGeom prst="rect">
            <a:avLst/>
          </a:prstGeom>
          <a:noFill/>
          <a:ln>
            <a:noFill/>
          </a:ln>
        </p:spPr>
      </p:pic>
      <p:sp>
        <p:nvSpPr>
          <p:cNvPr id="99" name="Google Shape;99;g2daf7fea435_1_0"/>
          <p:cNvSpPr txBox="1"/>
          <p:nvPr/>
        </p:nvSpPr>
        <p:spPr>
          <a:xfrm>
            <a:off x="16916550" y="12430675"/>
            <a:ext cx="57138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lt1"/>
                </a:solidFill>
                <a:latin typeface="Calibri"/>
                <a:ea typeface="Calibri"/>
                <a:cs typeface="Calibri"/>
                <a:sym typeface="Calibri"/>
              </a:rPr>
              <a:t>Location</a:t>
            </a:r>
            <a:r>
              <a:rPr lang="en-US" sz="2400">
                <a:solidFill>
                  <a:schemeClr val="lt1"/>
                </a:solidFill>
                <a:latin typeface="Calibri"/>
                <a:ea typeface="Calibri"/>
                <a:cs typeface="Calibri"/>
                <a:sym typeface="Calibri"/>
              </a:rPr>
              <a:t> of where all the organisms found.</a:t>
            </a:r>
            <a:endParaRPr sz="2400">
              <a:solidFill>
                <a:schemeClr val="lt1"/>
              </a:solidFill>
              <a:latin typeface="Calibri"/>
              <a:ea typeface="Calibri"/>
              <a:cs typeface="Calibri"/>
              <a:sym typeface="Calibri"/>
            </a:endParaRPr>
          </a:p>
        </p:txBody>
      </p:sp>
      <p:pic>
        <p:nvPicPr>
          <p:cNvPr id="100" name="Google Shape;100;g2daf7fea435_1_0"/>
          <p:cNvPicPr preferRelativeResize="0"/>
          <p:nvPr/>
        </p:nvPicPr>
        <p:blipFill>
          <a:blip r:embed="rId11">
            <a:alphaModFix/>
          </a:blip>
          <a:stretch>
            <a:fillRect/>
          </a:stretch>
        </p:blipFill>
        <p:spPr>
          <a:xfrm flipH="1">
            <a:off x="7589903" y="16475409"/>
            <a:ext cx="820623" cy="1094144"/>
          </a:xfrm>
          <a:prstGeom prst="rect">
            <a:avLst/>
          </a:prstGeom>
          <a:noFill/>
          <a:ln>
            <a:noFill/>
          </a:ln>
        </p:spPr>
      </p:pic>
      <p:pic>
        <p:nvPicPr>
          <p:cNvPr id="101" name="Google Shape;101;g2daf7fea435_1_0"/>
          <p:cNvPicPr preferRelativeResize="0"/>
          <p:nvPr/>
        </p:nvPicPr>
        <p:blipFill>
          <a:blip r:embed="rId12">
            <a:alphaModFix/>
          </a:blip>
          <a:stretch>
            <a:fillRect/>
          </a:stretch>
        </p:blipFill>
        <p:spPr>
          <a:xfrm>
            <a:off x="4260075" y="2336695"/>
            <a:ext cx="5645100" cy="1008055"/>
          </a:xfrm>
          <a:prstGeom prst="rect">
            <a:avLst/>
          </a:prstGeom>
          <a:noFill/>
          <a:ln>
            <a:noFill/>
          </a:ln>
        </p:spPr>
      </p:pic>
      <p:pic>
        <p:nvPicPr>
          <p:cNvPr id="102" name="Google Shape;102;g2daf7fea435_1_0"/>
          <p:cNvPicPr preferRelativeResize="0"/>
          <p:nvPr/>
        </p:nvPicPr>
        <p:blipFill>
          <a:blip r:embed="rId13">
            <a:alphaModFix/>
          </a:blip>
          <a:stretch>
            <a:fillRect/>
          </a:stretch>
        </p:blipFill>
        <p:spPr>
          <a:xfrm>
            <a:off x="29731975" y="1143700"/>
            <a:ext cx="2048650" cy="2048650"/>
          </a:xfrm>
          <a:prstGeom prst="rect">
            <a:avLst/>
          </a:prstGeom>
          <a:noFill/>
          <a:ln>
            <a:noFill/>
          </a:ln>
        </p:spPr>
      </p:pic>
      <p:pic>
        <p:nvPicPr>
          <p:cNvPr id="103" name="Google Shape;103;g2daf7fea435_1_0"/>
          <p:cNvPicPr preferRelativeResize="0"/>
          <p:nvPr/>
        </p:nvPicPr>
        <p:blipFill>
          <a:blip r:embed="rId14">
            <a:alphaModFix/>
          </a:blip>
          <a:stretch>
            <a:fillRect/>
          </a:stretch>
        </p:blipFill>
        <p:spPr>
          <a:xfrm>
            <a:off x="7601950" y="19212550"/>
            <a:ext cx="1632900" cy="1632900"/>
          </a:xfrm>
          <a:prstGeom prst="rect">
            <a:avLst/>
          </a:prstGeom>
          <a:noFill/>
          <a:ln>
            <a:noFill/>
          </a:ln>
        </p:spPr>
      </p:pic>
      <p:pic>
        <p:nvPicPr>
          <p:cNvPr id="104" name="Google Shape;104;g2daf7fea435_1_0"/>
          <p:cNvPicPr preferRelativeResize="0"/>
          <p:nvPr/>
        </p:nvPicPr>
        <p:blipFill>
          <a:blip r:embed="rId15">
            <a:alphaModFix/>
          </a:blip>
          <a:stretch>
            <a:fillRect/>
          </a:stretch>
        </p:blipFill>
        <p:spPr>
          <a:xfrm>
            <a:off x="15678859" y="15404828"/>
            <a:ext cx="1366264" cy="1010441"/>
          </a:xfrm>
          <a:prstGeom prst="rect">
            <a:avLst/>
          </a:prstGeom>
          <a:noFill/>
          <a:ln>
            <a:noFill/>
          </a:ln>
        </p:spPr>
      </p:pic>
      <p:pic>
        <p:nvPicPr>
          <p:cNvPr id="105" name="Google Shape;105;g2daf7fea435_1_0"/>
          <p:cNvPicPr preferRelativeResize="0"/>
          <p:nvPr/>
        </p:nvPicPr>
        <p:blipFill>
          <a:blip r:embed="rId16">
            <a:alphaModFix/>
          </a:blip>
          <a:stretch>
            <a:fillRect/>
          </a:stretch>
        </p:blipFill>
        <p:spPr>
          <a:xfrm>
            <a:off x="11093971" y="15054485"/>
            <a:ext cx="1155388" cy="1541898"/>
          </a:xfrm>
          <a:prstGeom prst="rect">
            <a:avLst/>
          </a:prstGeom>
          <a:solidFill>
            <a:srgbClr val="666666"/>
          </a:solidFill>
          <a:ln>
            <a:noFill/>
          </a:ln>
        </p:spPr>
      </p:pic>
      <p:sp>
        <p:nvSpPr>
          <p:cNvPr id="106" name="Google Shape;106;g2daf7fea435_1_0"/>
          <p:cNvSpPr txBox="1"/>
          <p:nvPr/>
        </p:nvSpPr>
        <p:spPr>
          <a:xfrm>
            <a:off x="20162553" y="14406350"/>
            <a:ext cx="2259300" cy="7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CXQ-001</a:t>
            </a:r>
            <a:endParaRPr sz="2400">
              <a:solidFill>
                <a:schemeClr val="lt1"/>
              </a:solidFill>
              <a:latin typeface="Calibri"/>
              <a:ea typeface="Calibri"/>
              <a:cs typeface="Calibri"/>
              <a:sym typeface="Calibri"/>
            </a:endParaRPr>
          </a:p>
          <a:p>
            <a:pPr indent="0" lvl="0" marL="0" rtl="0" algn="ctr">
              <a:spcBef>
                <a:spcPts val="0"/>
              </a:spcBef>
              <a:spcAft>
                <a:spcPts val="0"/>
              </a:spcAft>
              <a:buNone/>
            </a:pPr>
            <a:r>
              <a:rPr i="1" lang="en-US" sz="2400">
                <a:solidFill>
                  <a:schemeClr val="lt1"/>
                </a:solidFill>
                <a:latin typeface="Calibri"/>
                <a:ea typeface="Calibri"/>
                <a:cs typeface="Calibri"/>
                <a:sym typeface="Calibri"/>
              </a:rPr>
              <a:t>Proasellus sp</a:t>
            </a:r>
            <a:endParaRPr i="1" sz="2400">
              <a:solidFill>
                <a:schemeClr val="lt1"/>
              </a:solidFill>
              <a:latin typeface="Calibri"/>
              <a:ea typeface="Calibri"/>
              <a:cs typeface="Calibri"/>
              <a:sym typeface="Calibri"/>
            </a:endParaRPr>
          </a:p>
        </p:txBody>
      </p:sp>
      <p:sp>
        <p:nvSpPr>
          <p:cNvPr id="107" name="Google Shape;107;g2daf7fea435_1_0"/>
          <p:cNvSpPr txBox="1"/>
          <p:nvPr/>
        </p:nvSpPr>
        <p:spPr>
          <a:xfrm>
            <a:off x="17880499" y="14338900"/>
            <a:ext cx="1806000" cy="12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CXQ-003</a:t>
            </a:r>
            <a:endParaRPr sz="2400">
              <a:solidFill>
                <a:schemeClr val="lt1"/>
              </a:solidFill>
              <a:latin typeface="Calibri"/>
              <a:ea typeface="Calibri"/>
              <a:cs typeface="Calibri"/>
              <a:sym typeface="Calibri"/>
            </a:endParaRPr>
          </a:p>
          <a:p>
            <a:pPr indent="0" lvl="0" marL="0" rtl="0" algn="ctr">
              <a:spcBef>
                <a:spcPts val="0"/>
              </a:spcBef>
              <a:spcAft>
                <a:spcPts val="0"/>
              </a:spcAft>
              <a:buNone/>
            </a:pPr>
            <a:r>
              <a:rPr i="1" lang="en-US" sz="2400">
                <a:solidFill>
                  <a:schemeClr val="lt1"/>
                </a:solidFill>
                <a:latin typeface="Calibri"/>
                <a:ea typeface="Calibri"/>
                <a:cs typeface="Calibri"/>
                <a:sym typeface="Calibri"/>
              </a:rPr>
              <a:t>Theridion </a:t>
            </a:r>
            <a:r>
              <a:rPr i="1" lang="en-US" sz="2400">
                <a:solidFill>
                  <a:schemeClr val="lt1"/>
                </a:solidFill>
                <a:latin typeface="Calibri"/>
                <a:ea typeface="Calibri"/>
                <a:cs typeface="Calibri"/>
                <a:sym typeface="Calibri"/>
              </a:rPr>
              <a:t>sp</a:t>
            </a:r>
            <a:endParaRPr i="1" sz="2400">
              <a:solidFill>
                <a:schemeClr val="lt1"/>
              </a:solidFill>
              <a:latin typeface="Calibri"/>
              <a:ea typeface="Calibri"/>
              <a:cs typeface="Calibri"/>
              <a:sym typeface="Calibri"/>
            </a:endParaRPr>
          </a:p>
        </p:txBody>
      </p:sp>
      <p:sp>
        <p:nvSpPr>
          <p:cNvPr id="108" name="Google Shape;108;g2daf7fea435_1_0"/>
          <p:cNvSpPr txBox="1"/>
          <p:nvPr/>
        </p:nvSpPr>
        <p:spPr>
          <a:xfrm>
            <a:off x="13070400" y="14107300"/>
            <a:ext cx="2168400" cy="14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CXQ-008 </a:t>
            </a:r>
            <a:endParaRPr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i="1" lang="en-US" sz="2400">
                <a:solidFill>
                  <a:schemeClr val="lt1"/>
                </a:solidFill>
                <a:latin typeface="Calibri"/>
                <a:ea typeface="Calibri"/>
                <a:cs typeface="Calibri"/>
                <a:sym typeface="Calibri"/>
              </a:rPr>
              <a:t>Cylindroiulus sp</a:t>
            </a:r>
            <a:endParaRPr i="1" sz="2400">
              <a:solidFill>
                <a:schemeClr val="lt1"/>
              </a:solidFill>
              <a:latin typeface="Calibri"/>
              <a:ea typeface="Calibri"/>
              <a:cs typeface="Calibri"/>
              <a:sym typeface="Calibri"/>
            </a:endParaRPr>
          </a:p>
        </p:txBody>
      </p:sp>
      <p:sp>
        <p:nvSpPr>
          <p:cNvPr id="109" name="Google Shape;109;g2daf7fea435_1_0"/>
          <p:cNvSpPr txBox="1"/>
          <p:nvPr/>
        </p:nvSpPr>
        <p:spPr>
          <a:xfrm>
            <a:off x="5969050" y="16716900"/>
            <a:ext cx="163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----&gt; Kick Net</a:t>
            </a:r>
            <a:endParaRPr b="1" sz="8960">
              <a:solidFill>
                <a:schemeClr val="dk1"/>
              </a:solidFill>
              <a:latin typeface="Calibri"/>
              <a:ea typeface="Calibri"/>
              <a:cs typeface="Calibri"/>
              <a:sym typeface="Calibri"/>
            </a:endParaRPr>
          </a:p>
        </p:txBody>
      </p:sp>
      <p:sp>
        <p:nvSpPr>
          <p:cNvPr id="110" name="Google Shape;110;g2daf7fea435_1_0"/>
          <p:cNvSpPr txBox="1"/>
          <p:nvPr/>
        </p:nvSpPr>
        <p:spPr>
          <a:xfrm>
            <a:off x="15342298" y="14295523"/>
            <a:ext cx="2039400" cy="169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CXQ-005</a:t>
            </a:r>
            <a:endParaRPr sz="2400">
              <a:solidFill>
                <a:schemeClr val="lt1"/>
              </a:solidFill>
              <a:latin typeface="Calibri"/>
              <a:ea typeface="Calibri"/>
              <a:cs typeface="Calibri"/>
              <a:sym typeface="Calibri"/>
            </a:endParaRPr>
          </a:p>
          <a:p>
            <a:pPr indent="0" lvl="0" marL="0" rtl="0" algn="ctr">
              <a:spcBef>
                <a:spcPts val="0"/>
              </a:spcBef>
              <a:spcAft>
                <a:spcPts val="0"/>
              </a:spcAft>
              <a:buNone/>
            </a:pPr>
            <a:r>
              <a:rPr i="1" lang="en-US" sz="2400">
                <a:solidFill>
                  <a:schemeClr val="lt1"/>
                </a:solidFill>
                <a:latin typeface="Calibri"/>
                <a:ea typeface="Calibri"/>
                <a:cs typeface="Calibri"/>
                <a:sym typeface="Calibri"/>
              </a:rPr>
              <a:t>Physella sp</a:t>
            </a:r>
            <a:endParaRPr i="1" sz="2400">
              <a:solidFill>
                <a:schemeClr val="lt1"/>
              </a:solidFill>
              <a:latin typeface="Calibri"/>
              <a:ea typeface="Calibri"/>
              <a:cs typeface="Calibri"/>
              <a:sym typeface="Calibri"/>
            </a:endParaRPr>
          </a:p>
        </p:txBody>
      </p:sp>
      <p:sp>
        <p:nvSpPr>
          <p:cNvPr id="111" name="Google Shape;111;g2daf7fea435_1_0"/>
          <p:cNvSpPr txBox="1"/>
          <p:nvPr/>
        </p:nvSpPr>
        <p:spPr>
          <a:xfrm>
            <a:off x="4832050" y="16716900"/>
            <a:ext cx="156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1"/>
                </a:solidFill>
                <a:latin typeface="Calibri"/>
                <a:ea typeface="Calibri"/>
                <a:cs typeface="Calibri"/>
                <a:sym typeface="Calibri"/>
              </a:rPr>
              <a:t>Sifter </a:t>
            </a:r>
            <a:r>
              <a:rPr lang="en-US" sz="1800">
                <a:solidFill>
                  <a:schemeClr val="lt1"/>
                </a:solidFill>
                <a:latin typeface="Calibri"/>
                <a:ea typeface="Calibri"/>
                <a:cs typeface="Calibri"/>
                <a:sym typeface="Calibri"/>
              </a:rPr>
              <a:t>&lt;</a:t>
            </a:r>
            <a:r>
              <a:rPr lang="en-US" sz="1800">
                <a:solidFill>
                  <a:schemeClr val="lt1"/>
                </a:solidFill>
                <a:latin typeface="Calibri"/>
                <a:ea typeface="Calibri"/>
                <a:cs typeface="Calibri"/>
                <a:sym typeface="Calibri"/>
              </a:rPr>
              <a:t>---- </a:t>
            </a:r>
            <a:endParaRPr/>
          </a:p>
        </p:txBody>
      </p:sp>
      <p:sp>
        <p:nvSpPr>
          <p:cNvPr id="112" name="Google Shape;112;g2daf7fea435_1_0"/>
          <p:cNvSpPr txBox="1"/>
          <p:nvPr/>
        </p:nvSpPr>
        <p:spPr>
          <a:xfrm>
            <a:off x="10458450" y="14107300"/>
            <a:ext cx="2390700" cy="12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CXQ-11</a:t>
            </a:r>
            <a:endParaRPr sz="2400">
              <a:solidFill>
                <a:schemeClr val="lt1"/>
              </a:solidFill>
              <a:latin typeface="Calibri"/>
              <a:ea typeface="Calibri"/>
              <a:cs typeface="Calibri"/>
              <a:sym typeface="Calibri"/>
            </a:endParaRPr>
          </a:p>
          <a:p>
            <a:pPr indent="0" lvl="0" marL="0" rtl="0" algn="ctr">
              <a:spcBef>
                <a:spcPts val="0"/>
              </a:spcBef>
              <a:spcAft>
                <a:spcPts val="0"/>
              </a:spcAft>
              <a:buNone/>
            </a:pPr>
            <a:r>
              <a:rPr i="1" lang="en-US" sz="2400">
                <a:solidFill>
                  <a:schemeClr val="lt1"/>
                </a:solidFill>
                <a:latin typeface="Calibri"/>
                <a:ea typeface="Calibri"/>
                <a:cs typeface="Calibri"/>
                <a:sym typeface="Calibri"/>
              </a:rPr>
              <a:t>Sphaeroderus sp </a:t>
            </a:r>
            <a:endParaRPr i="1" sz="2400">
              <a:solidFill>
                <a:schemeClr val="lt1"/>
              </a:solidFill>
              <a:latin typeface="Calibri"/>
              <a:ea typeface="Calibri"/>
              <a:cs typeface="Calibri"/>
              <a:sym typeface="Calibri"/>
            </a:endParaRPr>
          </a:p>
        </p:txBody>
      </p:sp>
      <p:sp>
        <p:nvSpPr>
          <p:cNvPr id="113" name="Google Shape;113;g2daf7fea435_1_0"/>
          <p:cNvSpPr txBox="1"/>
          <p:nvPr/>
        </p:nvSpPr>
        <p:spPr>
          <a:xfrm>
            <a:off x="6678500" y="20316325"/>
            <a:ext cx="151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Test Tube ---&gt;</a:t>
            </a:r>
            <a:endParaRPr sz="8960">
              <a:solidFill>
                <a:schemeClr val="dk1"/>
              </a:solidFill>
              <a:latin typeface="Calibri"/>
              <a:ea typeface="Calibri"/>
              <a:cs typeface="Calibri"/>
              <a:sym typeface="Calibri"/>
            </a:endParaRPr>
          </a:p>
        </p:txBody>
      </p:sp>
      <p:sp>
        <p:nvSpPr>
          <p:cNvPr id="114" name="Google Shape;114;g2daf7fea435_1_0"/>
          <p:cNvSpPr txBox="1"/>
          <p:nvPr/>
        </p:nvSpPr>
        <p:spPr>
          <a:xfrm>
            <a:off x="10134750" y="12430675"/>
            <a:ext cx="57138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lt1"/>
                </a:solidFill>
                <a:latin typeface="Calibri"/>
                <a:ea typeface="Calibri"/>
                <a:cs typeface="Calibri"/>
                <a:sym typeface="Calibri"/>
              </a:rPr>
              <a:t>Representative DNA Sequences of all the organisms.</a:t>
            </a:r>
            <a:endParaRPr sz="2400">
              <a:solidFill>
                <a:schemeClr val="lt1"/>
              </a:solidFill>
              <a:latin typeface="Calibri"/>
              <a:ea typeface="Calibri"/>
              <a:cs typeface="Calibri"/>
              <a:sym typeface="Calibri"/>
            </a:endParaRPr>
          </a:p>
        </p:txBody>
      </p:sp>
      <p:pic>
        <p:nvPicPr>
          <p:cNvPr id="115" name="Google Shape;115;g2daf7fea435_1_0"/>
          <p:cNvPicPr preferRelativeResize="0"/>
          <p:nvPr/>
        </p:nvPicPr>
        <p:blipFill>
          <a:blip r:embed="rId17">
            <a:alphaModFix/>
          </a:blip>
          <a:stretch>
            <a:fillRect/>
          </a:stretch>
        </p:blipFill>
        <p:spPr>
          <a:xfrm>
            <a:off x="20448250" y="15307758"/>
            <a:ext cx="1806001" cy="1204588"/>
          </a:xfrm>
          <a:prstGeom prst="rect">
            <a:avLst/>
          </a:prstGeom>
          <a:solidFill>
            <a:srgbClr val="666666"/>
          </a:solidFill>
          <a:ln>
            <a:noFill/>
          </a:ln>
        </p:spPr>
      </p:pic>
      <p:pic>
        <p:nvPicPr>
          <p:cNvPr id="116" name="Google Shape;116;g2daf7fea435_1_0"/>
          <p:cNvPicPr preferRelativeResize="0"/>
          <p:nvPr/>
        </p:nvPicPr>
        <p:blipFill>
          <a:blip r:embed="rId18">
            <a:alphaModFix/>
          </a:blip>
          <a:stretch>
            <a:fillRect/>
          </a:stretch>
        </p:blipFill>
        <p:spPr>
          <a:xfrm>
            <a:off x="17843686" y="15264785"/>
            <a:ext cx="1806000" cy="1290541"/>
          </a:xfrm>
          <a:prstGeom prst="rect">
            <a:avLst/>
          </a:prstGeom>
          <a:noFill/>
          <a:ln>
            <a:noFill/>
          </a:ln>
        </p:spPr>
      </p:pic>
      <p:pic>
        <p:nvPicPr>
          <p:cNvPr id="117" name="Google Shape;117;g2daf7fea435_1_0"/>
          <p:cNvPicPr preferRelativeResize="0"/>
          <p:nvPr/>
        </p:nvPicPr>
        <p:blipFill>
          <a:blip r:embed="rId19">
            <a:alphaModFix/>
          </a:blip>
          <a:stretch>
            <a:fillRect/>
          </a:stretch>
        </p:blipFill>
        <p:spPr>
          <a:xfrm>
            <a:off x="13386263" y="15219283"/>
            <a:ext cx="1511401" cy="1381529"/>
          </a:xfrm>
          <a:prstGeom prst="rect">
            <a:avLst/>
          </a:prstGeom>
          <a:solidFill>
            <a:srgbClr val="666666"/>
          </a:solidFill>
          <a:ln>
            <a:noFill/>
          </a:ln>
        </p:spPr>
      </p:pic>
      <p:sp>
        <p:nvSpPr>
          <p:cNvPr id="118" name="Google Shape;118;g2daf7fea435_1_0"/>
          <p:cNvSpPr txBox="1"/>
          <p:nvPr/>
        </p:nvSpPr>
        <p:spPr>
          <a:xfrm>
            <a:off x="15434779" y="16475400"/>
            <a:ext cx="1806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Courtesy of Oliver’s Aquatic Garden</a:t>
            </a:r>
            <a:endParaRPr sz="1100">
              <a:solidFill>
                <a:srgbClr val="FFFFFF"/>
              </a:solidFill>
              <a:latin typeface="Calibri"/>
              <a:ea typeface="Calibri"/>
              <a:cs typeface="Calibri"/>
              <a:sym typeface="Calibri"/>
            </a:endParaRPr>
          </a:p>
        </p:txBody>
      </p:sp>
      <p:sp>
        <p:nvSpPr>
          <p:cNvPr id="119" name="Google Shape;119;g2daf7fea435_1_0"/>
          <p:cNvSpPr txBox="1"/>
          <p:nvPr/>
        </p:nvSpPr>
        <p:spPr>
          <a:xfrm>
            <a:off x="10768666" y="16626413"/>
            <a:ext cx="1806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Courtesy of Bug Guide</a:t>
            </a:r>
            <a:endParaRPr sz="1100">
              <a:solidFill>
                <a:srgbClr val="FFFFFF"/>
              </a:solidFill>
              <a:latin typeface="Calibri"/>
              <a:ea typeface="Calibri"/>
              <a:cs typeface="Calibri"/>
              <a:sym typeface="Calibri"/>
            </a:endParaRPr>
          </a:p>
        </p:txBody>
      </p:sp>
      <p:sp>
        <p:nvSpPr>
          <p:cNvPr id="120" name="Google Shape;120;g2daf7fea435_1_0"/>
          <p:cNvSpPr txBox="1"/>
          <p:nvPr/>
        </p:nvSpPr>
        <p:spPr>
          <a:xfrm>
            <a:off x="13251604" y="16632550"/>
            <a:ext cx="1806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Courtesy of Nature Spot</a:t>
            </a:r>
            <a:endParaRPr sz="1100">
              <a:solidFill>
                <a:srgbClr val="FFFFFF"/>
              </a:solidFill>
              <a:latin typeface="Calibri"/>
              <a:ea typeface="Calibri"/>
              <a:cs typeface="Calibri"/>
              <a:sym typeface="Calibri"/>
            </a:endParaRPr>
          </a:p>
        </p:txBody>
      </p:sp>
      <p:sp>
        <p:nvSpPr>
          <p:cNvPr id="121" name="Google Shape;121;g2daf7fea435_1_0"/>
          <p:cNvSpPr txBox="1"/>
          <p:nvPr/>
        </p:nvSpPr>
        <p:spPr>
          <a:xfrm>
            <a:off x="20448254" y="16541825"/>
            <a:ext cx="1806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Courtesy of BMIG</a:t>
            </a:r>
            <a:endParaRPr sz="1100">
              <a:solidFill>
                <a:srgbClr val="FFFFFF"/>
              </a:solidFill>
              <a:latin typeface="Calibri"/>
              <a:ea typeface="Calibri"/>
              <a:cs typeface="Calibri"/>
              <a:sym typeface="Calibri"/>
            </a:endParaRPr>
          </a:p>
        </p:txBody>
      </p:sp>
      <p:sp>
        <p:nvSpPr>
          <p:cNvPr id="122" name="Google Shape;122;g2daf7fea435_1_0"/>
          <p:cNvSpPr txBox="1"/>
          <p:nvPr/>
        </p:nvSpPr>
        <p:spPr>
          <a:xfrm>
            <a:off x="17843679" y="16626413"/>
            <a:ext cx="1806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Courtesy of Nathistoc</a:t>
            </a:r>
            <a:endParaRPr sz="1100">
              <a:solidFill>
                <a:srgbClr val="FFFFFF"/>
              </a:solidFill>
              <a:latin typeface="Calibri"/>
              <a:ea typeface="Calibri"/>
              <a:cs typeface="Calibri"/>
              <a:sym typeface="Calibri"/>
            </a:endParaRPr>
          </a:p>
        </p:txBody>
      </p:sp>
      <p:sp>
        <p:nvSpPr>
          <p:cNvPr id="123" name="Google Shape;123;g2daf7fea435_1_0"/>
          <p:cNvSpPr/>
          <p:nvPr/>
        </p:nvSpPr>
        <p:spPr>
          <a:xfrm>
            <a:off x="457200" y="16337280"/>
            <a:ext cx="8712300" cy="5100300"/>
          </a:xfrm>
          <a:prstGeom prst="roundRect">
            <a:avLst>
              <a:gd fmla="val 16667" name="adj"/>
            </a:avLst>
          </a:prstGeom>
          <a:solidFill>
            <a:srgbClr val="666666"/>
          </a:solidFill>
          <a:ln cap="flat" cmpd="sng" w="38100">
            <a:solidFill>
              <a:schemeClr val="dk1"/>
            </a:solidFill>
            <a:prstDash val="solid"/>
            <a:miter lim="800000"/>
            <a:headEnd len="sm" w="sm" type="none"/>
            <a:tailEnd len="sm" w="sm" type="none"/>
          </a:ln>
          <a:effectLst>
            <a:outerShdw blurRad="528638" rotWithShape="0" algn="bl">
              <a:srgbClr val="000000"/>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sz="4200">
                <a:solidFill>
                  <a:schemeClr val="lt1"/>
                </a:solidFill>
                <a:latin typeface="Calibri"/>
                <a:ea typeface="Calibri"/>
                <a:cs typeface="Calibri"/>
                <a:sym typeface="Calibri"/>
              </a:rPr>
              <a:t>Methods</a:t>
            </a:r>
            <a:r>
              <a:rPr lang="en-US" sz="42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2400"/>
              <a:buFont typeface="Arial"/>
              <a:buNone/>
            </a:pPr>
            <a:r>
              <a:rPr b="1" lang="en-US" sz="1800">
                <a:solidFill>
                  <a:schemeClr val="lt1"/>
                </a:solidFill>
                <a:latin typeface="Calibri"/>
                <a:ea typeface="Calibri"/>
                <a:cs typeface="Calibri"/>
                <a:sym typeface="Calibri"/>
              </a:rPr>
              <a:t>Gathering </a:t>
            </a:r>
            <a:r>
              <a:rPr b="1" lang="en-US" sz="1800">
                <a:solidFill>
                  <a:schemeClr val="lt1"/>
                </a:solidFill>
                <a:latin typeface="Calibri"/>
                <a:ea typeface="Calibri"/>
                <a:cs typeface="Calibri"/>
                <a:sym typeface="Calibri"/>
              </a:rPr>
              <a:t>specimens within the Massapequa Preserve</a:t>
            </a:r>
            <a:endParaRPr b="1" sz="1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The observed specimens were located with the use of a global positioning system in order to pinpoint and record the exact coordinates of the organisms. Collection of the specimens were achieved by utilizing tools including kicknets and sieves within the body of water, and gathering aquatic invertebrates that are found by overturning and sifting through the rocks and sediments at the bottom of the creek.  Soon after, the specimens  collected were  stored and freezed in a 500 microliter plastic test tube until ready for sequencing.  </a:t>
            </a:r>
            <a:endParaRPr sz="1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When ready for sequencing, remove the ethanol from the sample’s storage tube and grind it up using a sterile grinder as to not contaminate it with foreign contaminants. Once grinded up, add chelex to the tube to extract DNA. Use PCR to replicate and amplify the DNA collected. Put the amplified DNA strands into a gel and perform gel electrophoresis to make sure the proper region of DNA was amplified. If the correct region as amplified, sequence the DNA and analyze it in DNA Subway.</a:t>
            </a:r>
            <a:endParaRPr sz="2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