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Lst>
  <p:sldSz cy="21945600" cx="32918400"/>
  <p:notesSz cx="6858000" cy="9144000"/>
  <p:embeddedFontLst>
    <p:embeddedFont>
      <p:font typeface="Chelsea Market"/>
      <p:regular r:id="rId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 roundtripDataSignature="AMtx7miwVG+UYGwU5GrqFff3nVxDp44u9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Alexander Gree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ChelseaMarket-regular.fntdata"/><Relationship Id="rId8"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5-29T14:04:55.164">
    <p:pos x="10644" y="3444"/>
    <p:text>Use CRY-___ for these</p:text>
    <p:extLst>
      <p:ext uri="{C676402C-5697-4E1C-873F-D02D1690AC5C}">
        <p15:threadingInfo timeZoneBias="0"/>
      </p:ext>
      <p:ext uri="http://customooxmlschemas.google.com/">
        <go:slidesCustomData xmlns:go="http://customooxmlschemas.google.com/" commentPostId="AAABO4Y7M0U"/>
      </p:ext>
    </p:extLst>
  </p:cm>
  <p:cm authorId="0" idx="2" dt="2024-05-29T14:05:19.838">
    <p:pos x="15008" y="5710"/>
    <p:text>Use scientific names</p:text>
    <p:extLst>
      <p:ext uri="{C676402C-5697-4E1C-873F-D02D1690AC5C}">
        <p15:threadingInfo timeZoneBias="0"/>
      </p:ext>
      <p:ext uri="http://customooxmlschemas.google.com/">
        <go:slidesCustomData xmlns:go="http://customooxmlschemas.google.com/" commentPostId="AAABO4Y7M0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Chelex</a:t>
            </a:r>
            <a:r>
              <a:rPr lang="en-US"/>
              <a:t> DNA Isolation</a:t>
            </a:r>
            <a:endParaRPr/>
          </a:p>
          <a:p>
            <a:pPr indent="0" lvl="0" marL="0" rtl="0" algn="l">
              <a:lnSpc>
                <a:spcPct val="100000"/>
              </a:lnSpc>
              <a:spcBef>
                <a:spcPts val="0"/>
              </a:spcBef>
              <a:spcAft>
                <a:spcPts val="0"/>
              </a:spcAft>
              <a:buSzPts val="1100"/>
              <a:buNone/>
            </a:pPr>
            <a:r>
              <a:rPr lang="en-US"/>
              <a:t>PCR used to amplify DNA</a:t>
            </a:r>
            <a:endParaRPr/>
          </a:p>
          <a:p>
            <a:pPr indent="0" lvl="0" marL="0" rtl="0" algn="l">
              <a:lnSpc>
                <a:spcPct val="100000"/>
              </a:lnSpc>
              <a:spcBef>
                <a:spcPts val="0"/>
              </a:spcBef>
              <a:spcAft>
                <a:spcPts val="0"/>
              </a:spcAft>
              <a:buSzPts val="1100"/>
              <a:buNone/>
            </a:pPr>
            <a:r>
              <a:rPr lang="en-US"/>
              <a:t>CO1 was used because it is very different for each organism</a:t>
            </a:r>
            <a:endParaRPr/>
          </a:p>
          <a:p>
            <a:pPr indent="0" lvl="0" marL="0" rtl="0" algn="l">
              <a:lnSpc>
                <a:spcPct val="100000"/>
              </a:lnSpc>
              <a:spcBef>
                <a:spcPts val="0"/>
              </a:spcBef>
              <a:spcAft>
                <a:spcPts val="0"/>
              </a:spcAft>
              <a:buSzPts val="1100"/>
              <a:buNone/>
            </a:pPr>
            <a:r>
              <a:rPr lang="en-US"/>
              <a:t>gel electrophoresis is used to verify the DNA is correct</a:t>
            </a:r>
            <a:endParaRPr/>
          </a:p>
          <a:p>
            <a:pPr indent="0" lvl="0" marL="0" rtl="0" algn="l">
              <a:lnSpc>
                <a:spcPct val="100000"/>
              </a:lnSpc>
              <a:spcBef>
                <a:spcPts val="0"/>
              </a:spcBef>
              <a:spcAft>
                <a:spcPts val="0"/>
              </a:spcAft>
              <a:buSzPts val="1100"/>
              <a:buNone/>
            </a:pPr>
            <a:r>
              <a:rPr lang="en-US"/>
              <a:t>Sanger sequencing.</a:t>
            </a:r>
            <a:endParaRPr/>
          </a:p>
          <a:p>
            <a:pPr indent="0" lvl="0" marL="0" rtl="0" algn="l">
              <a:lnSpc>
                <a:spcPct val="100000"/>
              </a:lnSpc>
              <a:spcBef>
                <a:spcPts val="0"/>
              </a:spcBef>
              <a:spcAft>
                <a:spcPts val="0"/>
              </a:spcAft>
              <a:buSzPts val="1100"/>
              <a:buNone/>
            </a:pPr>
            <a:r>
              <a:rPr lang="en-US"/>
              <a:t>Know how </a:t>
            </a:r>
            <a:r>
              <a:rPr lang="en-US"/>
              <a:t>fragmentation</a:t>
            </a:r>
            <a:r>
              <a:rPr lang="en-US"/>
              <a:t> of our ecosystem has impacted the biodiversity in that site.</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9497059" y="-1391919"/>
            <a:ext cx="13924282" cy="2839212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1" name="Google Shape;71;p1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7807306" y="6918326"/>
            <a:ext cx="18597882" cy="709803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3405506" y="26036"/>
            <a:ext cx="18597882" cy="208826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77" name="Google Shape;77;p13"/>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2468880" y="3591562"/>
            <a:ext cx="27980640" cy="764032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4114800" y="11526522"/>
            <a:ext cx="24688800" cy="529843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3200"/>
              </a:spcBef>
              <a:spcAft>
                <a:spcPts val="0"/>
              </a:spcAft>
              <a:buClr>
                <a:schemeClr val="dk1"/>
              </a:buClr>
              <a:buSzPts val="7680"/>
              <a:buNone/>
              <a:defRPr sz="7680"/>
            </a:lvl1pPr>
            <a:lvl2pPr lvl="1" algn="ctr">
              <a:lnSpc>
                <a:spcPct val="90000"/>
              </a:lnSpc>
              <a:spcBef>
                <a:spcPts val="1600"/>
              </a:spcBef>
              <a:spcAft>
                <a:spcPts val="0"/>
              </a:spcAft>
              <a:buClr>
                <a:schemeClr val="dk1"/>
              </a:buClr>
              <a:buSzPts val="6400"/>
              <a:buNone/>
              <a:defRPr sz="6400"/>
            </a:lvl2pPr>
            <a:lvl3pPr lvl="2" algn="ctr">
              <a:lnSpc>
                <a:spcPct val="90000"/>
              </a:lnSpc>
              <a:spcBef>
                <a:spcPts val="1600"/>
              </a:spcBef>
              <a:spcAft>
                <a:spcPts val="0"/>
              </a:spcAft>
              <a:buClr>
                <a:schemeClr val="dk1"/>
              </a:buClr>
              <a:buSzPts val="5760"/>
              <a:buNone/>
              <a:defRPr sz="5760"/>
            </a:lvl3pPr>
            <a:lvl4pPr lvl="3" algn="ctr">
              <a:lnSpc>
                <a:spcPct val="90000"/>
              </a:lnSpc>
              <a:spcBef>
                <a:spcPts val="1600"/>
              </a:spcBef>
              <a:spcAft>
                <a:spcPts val="0"/>
              </a:spcAft>
              <a:buClr>
                <a:schemeClr val="dk1"/>
              </a:buClr>
              <a:buSzPts val="5120"/>
              <a:buNone/>
              <a:defRPr sz="5120"/>
            </a:lvl4pPr>
            <a:lvl5pPr lvl="4" algn="ctr">
              <a:lnSpc>
                <a:spcPct val="90000"/>
              </a:lnSpc>
              <a:spcBef>
                <a:spcPts val="1600"/>
              </a:spcBef>
              <a:spcAft>
                <a:spcPts val="0"/>
              </a:spcAft>
              <a:buClr>
                <a:schemeClr val="dk1"/>
              </a:buClr>
              <a:buSzPts val="5120"/>
              <a:buNone/>
              <a:defRPr sz="5120"/>
            </a:lvl5pPr>
            <a:lvl6pPr lvl="5" algn="ctr">
              <a:lnSpc>
                <a:spcPct val="90000"/>
              </a:lnSpc>
              <a:spcBef>
                <a:spcPts val="1600"/>
              </a:spcBef>
              <a:spcAft>
                <a:spcPts val="0"/>
              </a:spcAft>
              <a:buClr>
                <a:schemeClr val="dk1"/>
              </a:buClr>
              <a:buSzPts val="5120"/>
              <a:buNone/>
              <a:defRPr sz="5120"/>
            </a:lvl6pPr>
            <a:lvl7pPr lvl="6" algn="ctr">
              <a:lnSpc>
                <a:spcPct val="90000"/>
              </a:lnSpc>
              <a:spcBef>
                <a:spcPts val="1600"/>
              </a:spcBef>
              <a:spcAft>
                <a:spcPts val="0"/>
              </a:spcAft>
              <a:buClr>
                <a:schemeClr val="dk1"/>
              </a:buClr>
              <a:buSzPts val="5120"/>
              <a:buNone/>
              <a:defRPr sz="5120"/>
            </a:lvl7pPr>
            <a:lvl8pPr lvl="7" algn="ctr">
              <a:lnSpc>
                <a:spcPct val="90000"/>
              </a:lnSpc>
              <a:spcBef>
                <a:spcPts val="1600"/>
              </a:spcBef>
              <a:spcAft>
                <a:spcPts val="0"/>
              </a:spcAft>
              <a:buClr>
                <a:schemeClr val="dk1"/>
              </a:buClr>
              <a:buSzPts val="5120"/>
              <a:buNone/>
              <a:defRPr sz="5120"/>
            </a:lvl8pPr>
            <a:lvl9pPr lvl="8" algn="ctr">
              <a:lnSpc>
                <a:spcPct val="90000"/>
              </a:lnSpc>
              <a:spcBef>
                <a:spcPts val="1600"/>
              </a:spcBef>
              <a:spcAft>
                <a:spcPts val="0"/>
              </a:spcAft>
              <a:buClr>
                <a:schemeClr val="dk1"/>
              </a:buClr>
              <a:buSzPts val="5120"/>
              <a:buNone/>
              <a:defRPr sz="5120"/>
            </a:lvl9pPr>
          </a:lstStyle>
          <a:p/>
        </p:txBody>
      </p:sp>
      <p:sp>
        <p:nvSpPr>
          <p:cNvPr id="18" name="Google Shape;18;p4"/>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24" name="Google Shape;24;p5"/>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2245997" y="5471167"/>
            <a:ext cx="28392120" cy="912875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9200"/>
              <a:buFont typeface="Calibri"/>
              <a:buNone/>
              <a:defRPr sz="19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2245997" y="14686287"/>
            <a:ext cx="28392120" cy="48005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sz="7680">
                <a:solidFill>
                  <a:schemeClr val="dk1"/>
                </a:solidFill>
              </a:defRPr>
            </a:lvl1pPr>
            <a:lvl2pPr indent="-228600" lvl="1" marL="914400" algn="l">
              <a:lnSpc>
                <a:spcPct val="90000"/>
              </a:lnSpc>
              <a:spcBef>
                <a:spcPts val="1600"/>
              </a:spcBef>
              <a:spcAft>
                <a:spcPts val="0"/>
              </a:spcAft>
              <a:buClr>
                <a:srgbClr val="888888"/>
              </a:buClr>
              <a:buSzPts val="6400"/>
              <a:buNone/>
              <a:defRPr sz="6400">
                <a:solidFill>
                  <a:srgbClr val="888888"/>
                </a:solidFill>
              </a:defRPr>
            </a:lvl2pPr>
            <a:lvl3pPr indent="-228600" lvl="2" marL="1371600" algn="l">
              <a:lnSpc>
                <a:spcPct val="90000"/>
              </a:lnSpc>
              <a:spcBef>
                <a:spcPts val="1600"/>
              </a:spcBef>
              <a:spcAft>
                <a:spcPts val="0"/>
              </a:spcAft>
              <a:buClr>
                <a:srgbClr val="888888"/>
              </a:buClr>
              <a:buSzPts val="5760"/>
              <a:buNone/>
              <a:defRPr sz="5760">
                <a:solidFill>
                  <a:srgbClr val="888888"/>
                </a:solidFill>
              </a:defRPr>
            </a:lvl3pPr>
            <a:lvl4pPr indent="-228600" lvl="3" marL="1828800" algn="l">
              <a:lnSpc>
                <a:spcPct val="90000"/>
              </a:lnSpc>
              <a:spcBef>
                <a:spcPts val="1600"/>
              </a:spcBef>
              <a:spcAft>
                <a:spcPts val="0"/>
              </a:spcAft>
              <a:buClr>
                <a:srgbClr val="888888"/>
              </a:buClr>
              <a:buSzPts val="5120"/>
              <a:buNone/>
              <a:defRPr sz="5120">
                <a:solidFill>
                  <a:srgbClr val="888888"/>
                </a:solidFill>
              </a:defRPr>
            </a:lvl4pPr>
            <a:lvl5pPr indent="-228600" lvl="4" marL="2286000" algn="l">
              <a:lnSpc>
                <a:spcPct val="90000"/>
              </a:lnSpc>
              <a:spcBef>
                <a:spcPts val="1600"/>
              </a:spcBef>
              <a:spcAft>
                <a:spcPts val="0"/>
              </a:spcAft>
              <a:buClr>
                <a:srgbClr val="888888"/>
              </a:buClr>
              <a:buSzPts val="5120"/>
              <a:buNone/>
              <a:defRPr sz="5120">
                <a:solidFill>
                  <a:srgbClr val="888888"/>
                </a:solidFill>
              </a:defRPr>
            </a:lvl5pPr>
            <a:lvl6pPr indent="-228600" lvl="5" marL="2743200" algn="l">
              <a:lnSpc>
                <a:spcPct val="90000"/>
              </a:lnSpc>
              <a:spcBef>
                <a:spcPts val="1600"/>
              </a:spcBef>
              <a:spcAft>
                <a:spcPts val="0"/>
              </a:spcAft>
              <a:buClr>
                <a:srgbClr val="888888"/>
              </a:buClr>
              <a:buSzPts val="5120"/>
              <a:buNone/>
              <a:defRPr sz="5120">
                <a:solidFill>
                  <a:srgbClr val="888888"/>
                </a:solidFill>
              </a:defRPr>
            </a:lvl6pPr>
            <a:lvl7pPr indent="-228600" lvl="6" marL="3200400" algn="l">
              <a:lnSpc>
                <a:spcPct val="90000"/>
              </a:lnSpc>
              <a:spcBef>
                <a:spcPts val="1600"/>
              </a:spcBef>
              <a:spcAft>
                <a:spcPts val="0"/>
              </a:spcAft>
              <a:buClr>
                <a:srgbClr val="888888"/>
              </a:buClr>
              <a:buSzPts val="5120"/>
              <a:buNone/>
              <a:defRPr sz="5120">
                <a:solidFill>
                  <a:srgbClr val="888888"/>
                </a:solidFill>
              </a:defRPr>
            </a:lvl7pPr>
            <a:lvl8pPr indent="-228600" lvl="7" marL="3657600" algn="l">
              <a:lnSpc>
                <a:spcPct val="90000"/>
              </a:lnSpc>
              <a:spcBef>
                <a:spcPts val="1600"/>
              </a:spcBef>
              <a:spcAft>
                <a:spcPts val="0"/>
              </a:spcAft>
              <a:buClr>
                <a:srgbClr val="888888"/>
              </a:buClr>
              <a:buSzPts val="5120"/>
              <a:buNone/>
              <a:defRPr sz="5120">
                <a:solidFill>
                  <a:srgbClr val="888888"/>
                </a:solidFill>
              </a:defRPr>
            </a:lvl8pPr>
            <a:lvl9pPr indent="-228600" lvl="8" marL="4114800" algn="l">
              <a:lnSpc>
                <a:spcPct val="90000"/>
              </a:lnSpc>
              <a:spcBef>
                <a:spcPts val="1600"/>
              </a:spcBef>
              <a:spcAft>
                <a:spcPts val="0"/>
              </a:spcAft>
              <a:buClr>
                <a:srgbClr val="888888"/>
              </a:buClr>
              <a:buSzPts val="5120"/>
              <a:buNone/>
              <a:defRPr sz="5120">
                <a:solidFill>
                  <a:srgbClr val="888888"/>
                </a:solidFill>
              </a:defRPr>
            </a:lvl9pPr>
          </a:lstStyle>
          <a:p/>
        </p:txBody>
      </p:sp>
      <p:sp>
        <p:nvSpPr>
          <p:cNvPr id="30" name="Google Shape;30;p6"/>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22631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6" name="Google Shape;36;p7"/>
          <p:cNvSpPr txBox="1"/>
          <p:nvPr>
            <p:ph idx="2" type="body"/>
          </p:nvPr>
        </p:nvSpPr>
        <p:spPr>
          <a:xfrm>
            <a:off x="16664940" y="5842000"/>
            <a:ext cx="13990320" cy="139242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37" name="Google Shape;37;p7"/>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2267428"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2267431" y="5379722"/>
            <a:ext cx="13926024"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3" name="Google Shape;43;p8"/>
          <p:cNvSpPr txBox="1"/>
          <p:nvPr>
            <p:ph idx="2" type="body"/>
          </p:nvPr>
        </p:nvSpPr>
        <p:spPr>
          <a:xfrm>
            <a:off x="2267431" y="8016240"/>
            <a:ext cx="13926024"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4" name="Google Shape;44;p8"/>
          <p:cNvSpPr txBox="1"/>
          <p:nvPr>
            <p:ph idx="3" type="body"/>
          </p:nvPr>
        </p:nvSpPr>
        <p:spPr>
          <a:xfrm>
            <a:off x="16664942" y="5379722"/>
            <a:ext cx="13994608" cy="263651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7680"/>
              <a:buNone/>
              <a:defRPr b="1" sz="7680"/>
            </a:lvl1pPr>
            <a:lvl2pPr indent="-228600" lvl="1" marL="914400" algn="l">
              <a:lnSpc>
                <a:spcPct val="90000"/>
              </a:lnSpc>
              <a:spcBef>
                <a:spcPts val="1600"/>
              </a:spcBef>
              <a:spcAft>
                <a:spcPts val="0"/>
              </a:spcAft>
              <a:buClr>
                <a:schemeClr val="dk1"/>
              </a:buClr>
              <a:buSzPts val="6400"/>
              <a:buNone/>
              <a:defRPr b="1" sz="6400"/>
            </a:lvl2pPr>
            <a:lvl3pPr indent="-228600" lvl="2" marL="1371600" algn="l">
              <a:lnSpc>
                <a:spcPct val="90000"/>
              </a:lnSpc>
              <a:spcBef>
                <a:spcPts val="1600"/>
              </a:spcBef>
              <a:spcAft>
                <a:spcPts val="0"/>
              </a:spcAft>
              <a:buClr>
                <a:schemeClr val="dk1"/>
              </a:buClr>
              <a:buSzPts val="5760"/>
              <a:buNone/>
              <a:defRPr b="1" sz="5760"/>
            </a:lvl3pPr>
            <a:lvl4pPr indent="-228600" lvl="3" marL="1828800" algn="l">
              <a:lnSpc>
                <a:spcPct val="90000"/>
              </a:lnSpc>
              <a:spcBef>
                <a:spcPts val="1600"/>
              </a:spcBef>
              <a:spcAft>
                <a:spcPts val="0"/>
              </a:spcAft>
              <a:buClr>
                <a:schemeClr val="dk1"/>
              </a:buClr>
              <a:buSzPts val="5120"/>
              <a:buNone/>
              <a:defRPr b="1" sz="5120"/>
            </a:lvl4pPr>
            <a:lvl5pPr indent="-228600" lvl="4" marL="2286000" algn="l">
              <a:lnSpc>
                <a:spcPct val="90000"/>
              </a:lnSpc>
              <a:spcBef>
                <a:spcPts val="1600"/>
              </a:spcBef>
              <a:spcAft>
                <a:spcPts val="0"/>
              </a:spcAft>
              <a:buClr>
                <a:schemeClr val="dk1"/>
              </a:buClr>
              <a:buSzPts val="5120"/>
              <a:buNone/>
              <a:defRPr b="1" sz="5120"/>
            </a:lvl5pPr>
            <a:lvl6pPr indent="-228600" lvl="5" marL="2743200" algn="l">
              <a:lnSpc>
                <a:spcPct val="90000"/>
              </a:lnSpc>
              <a:spcBef>
                <a:spcPts val="1600"/>
              </a:spcBef>
              <a:spcAft>
                <a:spcPts val="0"/>
              </a:spcAft>
              <a:buClr>
                <a:schemeClr val="dk1"/>
              </a:buClr>
              <a:buSzPts val="5120"/>
              <a:buNone/>
              <a:defRPr b="1" sz="5120"/>
            </a:lvl6pPr>
            <a:lvl7pPr indent="-228600" lvl="6" marL="3200400" algn="l">
              <a:lnSpc>
                <a:spcPct val="90000"/>
              </a:lnSpc>
              <a:spcBef>
                <a:spcPts val="1600"/>
              </a:spcBef>
              <a:spcAft>
                <a:spcPts val="0"/>
              </a:spcAft>
              <a:buClr>
                <a:schemeClr val="dk1"/>
              </a:buClr>
              <a:buSzPts val="5120"/>
              <a:buNone/>
              <a:defRPr b="1" sz="5120"/>
            </a:lvl7pPr>
            <a:lvl8pPr indent="-228600" lvl="7" marL="3657600" algn="l">
              <a:lnSpc>
                <a:spcPct val="90000"/>
              </a:lnSpc>
              <a:spcBef>
                <a:spcPts val="1600"/>
              </a:spcBef>
              <a:spcAft>
                <a:spcPts val="0"/>
              </a:spcAft>
              <a:buClr>
                <a:schemeClr val="dk1"/>
              </a:buClr>
              <a:buSzPts val="5120"/>
              <a:buNone/>
              <a:defRPr b="1" sz="5120"/>
            </a:lvl8pPr>
            <a:lvl9pPr indent="-228600" lvl="8" marL="4114800" algn="l">
              <a:lnSpc>
                <a:spcPct val="90000"/>
              </a:lnSpc>
              <a:spcBef>
                <a:spcPts val="1600"/>
              </a:spcBef>
              <a:spcAft>
                <a:spcPts val="0"/>
              </a:spcAft>
              <a:buClr>
                <a:schemeClr val="dk1"/>
              </a:buClr>
              <a:buSzPts val="5120"/>
              <a:buNone/>
              <a:defRPr b="1" sz="5120"/>
            </a:lvl9pPr>
          </a:lstStyle>
          <a:p/>
        </p:txBody>
      </p:sp>
      <p:sp>
        <p:nvSpPr>
          <p:cNvPr id="45" name="Google Shape;45;p8"/>
          <p:cNvSpPr txBox="1"/>
          <p:nvPr>
            <p:ph idx="4" type="body"/>
          </p:nvPr>
        </p:nvSpPr>
        <p:spPr>
          <a:xfrm>
            <a:off x="16664942" y="8016240"/>
            <a:ext cx="13994608" cy="11790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3200"/>
              </a:spcBef>
              <a:spcAft>
                <a:spcPts val="0"/>
              </a:spcAft>
              <a:buClr>
                <a:schemeClr val="dk1"/>
              </a:buClr>
              <a:buSzPts val="1800"/>
              <a:buChar char="•"/>
              <a:defRPr/>
            </a:lvl1pPr>
            <a:lvl2pPr indent="-342900" lvl="1" marL="914400" algn="l">
              <a:lnSpc>
                <a:spcPct val="90000"/>
              </a:lnSpc>
              <a:spcBef>
                <a:spcPts val="1600"/>
              </a:spcBef>
              <a:spcAft>
                <a:spcPts val="0"/>
              </a:spcAft>
              <a:buClr>
                <a:schemeClr val="dk1"/>
              </a:buClr>
              <a:buSzPts val="1800"/>
              <a:buChar char="•"/>
              <a:defRPr/>
            </a:lvl2pPr>
            <a:lvl3pPr indent="-342900" lvl="2" marL="1371600" algn="l">
              <a:lnSpc>
                <a:spcPct val="90000"/>
              </a:lnSpc>
              <a:spcBef>
                <a:spcPts val="1600"/>
              </a:spcBef>
              <a:spcAft>
                <a:spcPts val="0"/>
              </a:spcAft>
              <a:buClr>
                <a:schemeClr val="dk1"/>
              </a:buClr>
              <a:buSzPts val="1800"/>
              <a:buChar char="•"/>
              <a:defRPr/>
            </a:lvl3pPr>
            <a:lvl4pPr indent="-342900" lvl="3" marL="1828800" algn="l">
              <a:lnSpc>
                <a:spcPct val="90000"/>
              </a:lnSpc>
              <a:spcBef>
                <a:spcPts val="1600"/>
              </a:spcBef>
              <a:spcAft>
                <a:spcPts val="0"/>
              </a:spcAft>
              <a:buClr>
                <a:schemeClr val="dk1"/>
              </a:buClr>
              <a:buSzPts val="1800"/>
              <a:buChar char="•"/>
              <a:defRPr/>
            </a:lvl4pPr>
            <a:lvl5pPr indent="-342900" lvl="4" marL="2286000" algn="l">
              <a:lnSpc>
                <a:spcPct val="90000"/>
              </a:lnSpc>
              <a:spcBef>
                <a:spcPts val="1600"/>
              </a:spcBef>
              <a:spcAft>
                <a:spcPts val="0"/>
              </a:spcAft>
              <a:buClr>
                <a:schemeClr val="dk1"/>
              </a:buClr>
              <a:buSzPts val="1800"/>
              <a:buChar char="•"/>
              <a:defRPr/>
            </a:lvl5pPr>
            <a:lvl6pPr indent="-342900" lvl="5" marL="2743200" algn="l">
              <a:lnSpc>
                <a:spcPct val="90000"/>
              </a:lnSpc>
              <a:spcBef>
                <a:spcPts val="1600"/>
              </a:spcBef>
              <a:spcAft>
                <a:spcPts val="0"/>
              </a:spcAft>
              <a:buClr>
                <a:schemeClr val="dk1"/>
              </a:buClr>
              <a:buSzPts val="1800"/>
              <a:buChar char="•"/>
              <a:defRPr/>
            </a:lvl6pPr>
            <a:lvl7pPr indent="-342900" lvl="6" marL="3200400" algn="l">
              <a:lnSpc>
                <a:spcPct val="90000"/>
              </a:lnSpc>
              <a:spcBef>
                <a:spcPts val="1600"/>
              </a:spcBef>
              <a:spcAft>
                <a:spcPts val="0"/>
              </a:spcAft>
              <a:buClr>
                <a:schemeClr val="dk1"/>
              </a:buClr>
              <a:buSzPts val="1800"/>
              <a:buChar char="•"/>
              <a:defRPr/>
            </a:lvl7pPr>
            <a:lvl8pPr indent="-342900" lvl="7" marL="3657600" algn="l">
              <a:lnSpc>
                <a:spcPct val="90000"/>
              </a:lnSpc>
              <a:spcBef>
                <a:spcPts val="1600"/>
              </a:spcBef>
              <a:spcAft>
                <a:spcPts val="0"/>
              </a:spcAft>
              <a:buClr>
                <a:schemeClr val="dk1"/>
              </a:buClr>
              <a:buSzPts val="1800"/>
              <a:buChar char="•"/>
              <a:defRPr/>
            </a:lvl8pPr>
            <a:lvl9pPr indent="-342900" lvl="8" marL="4114800" algn="l">
              <a:lnSpc>
                <a:spcPct val="90000"/>
              </a:lnSpc>
              <a:spcBef>
                <a:spcPts val="1600"/>
              </a:spcBef>
              <a:spcAft>
                <a:spcPts val="0"/>
              </a:spcAft>
              <a:buClr>
                <a:schemeClr val="dk1"/>
              </a:buClr>
              <a:buSzPts val="1800"/>
              <a:buChar char="•"/>
              <a:defRPr/>
            </a:lvl9pPr>
          </a:lstStyle>
          <a:p/>
        </p:txBody>
      </p:sp>
      <p:sp>
        <p:nvSpPr>
          <p:cNvPr id="46" name="Google Shape;46;p8"/>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3994608" y="3159765"/>
            <a:ext cx="16664940" cy="15595600"/>
          </a:xfrm>
          <a:prstGeom prst="rect">
            <a:avLst/>
          </a:prstGeom>
          <a:noFill/>
          <a:ln>
            <a:noFill/>
          </a:ln>
        </p:spPr>
        <p:txBody>
          <a:bodyPr anchorCtr="0" anchor="t" bIns="45700" lIns="91425" spcFirstLastPara="1" rIns="91425" wrap="square" tIns="45700">
            <a:normAutofit/>
          </a:bodyPr>
          <a:lstStyle>
            <a:lvl1pPr indent="-878839" lvl="0" marL="457200" algn="l">
              <a:lnSpc>
                <a:spcPct val="90000"/>
              </a:lnSpc>
              <a:spcBef>
                <a:spcPts val="3200"/>
              </a:spcBef>
              <a:spcAft>
                <a:spcPts val="0"/>
              </a:spcAft>
              <a:buClr>
                <a:schemeClr val="dk1"/>
              </a:buClr>
              <a:buSzPts val="10240"/>
              <a:buChar char="•"/>
              <a:defRPr sz="10240"/>
            </a:lvl1pPr>
            <a:lvl2pPr indent="-797560" lvl="1" marL="914400" algn="l">
              <a:lnSpc>
                <a:spcPct val="90000"/>
              </a:lnSpc>
              <a:spcBef>
                <a:spcPts val="1600"/>
              </a:spcBef>
              <a:spcAft>
                <a:spcPts val="0"/>
              </a:spcAft>
              <a:buClr>
                <a:schemeClr val="dk1"/>
              </a:buClr>
              <a:buSzPts val="8960"/>
              <a:buChar char="•"/>
              <a:defRPr sz="8960"/>
            </a:lvl2pPr>
            <a:lvl3pPr indent="-716280" lvl="2" marL="1371600" algn="l">
              <a:lnSpc>
                <a:spcPct val="90000"/>
              </a:lnSpc>
              <a:spcBef>
                <a:spcPts val="1600"/>
              </a:spcBef>
              <a:spcAft>
                <a:spcPts val="0"/>
              </a:spcAft>
              <a:buClr>
                <a:schemeClr val="dk1"/>
              </a:buClr>
              <a:buSzPts val="7680"/>
              <a:buChar char="•"/>
              <a:defRPr sz="7680"/>
            </a:lvl3pPr>
            <a:lvl4pPr indent="-635000" lvl="3" marL="1828800" algn="l">
              <a:lnSpc>
                <a:spcPct val="90000"/>
              </a:lnSpc>
              <a:spcBef>
                <a:spcPts val="1600"/>
              </a:spcBef>
              <a:spcAft>
                <a:spcPts val="0"/>
              </a:spcAft>
              <a:buClr>
                <a:schemeClr val="dk1"/>
              </a:buClr>
              <a:buSzPts val="6400"/>
              <a:buChar char="•"/>
              <a:defRPr sz="6400"/>
            </a:lvl4pPr>
            <a:lvl5pPr indent="-635000" lvl="4" marL="2286000" algn="l">
              <a:lnSpc>
                <a:spcPct val="90000"/>
              </a:lnSpc>
              <a:spcBef>
                <a:spcPts val="1600"/>
              </a:spcBef>
              <a:spcAft>
                <a:spcPts val="0"/>
              </a:spcAft>
              <a:buClr>
                <a:schemeClr val="dk1"/>
              </a:buClr>
              <a:buSzPts val="6400"/>
              <a:buChar char="•"/>
              <a:defRPr sz="6400"/>
            </a:lvl5pPr>
            <a:lvl6pPr indent="-635000" lvl="5" marL="2743200" algn="l">
              <a:lnSpc>
                <a:spcPct val="90000"/>
              </a:lnSpc>
              <a:spcBef>
                <a:spcPts val="1600"/>
              </a:spcBef>
              <a:spcAft>
                <a:spcPts val="0"/>
              </a:spcAft>
              <a:buClr>
                <a:schemeClr val="dk1"/>
              </a:buClr>
              <a:buSzPts val="6400"/>
              <a:buChar char="•"/>
              <a:defRPr sz="6400"/>
            </a:lvl6pPr>
            <a:lvl7pPr indent="-635000" lvl="6" marL="3200400" algn="l">
              <a:lnSpc>
                <a:spcPct val="90000"/>
              </a:lnSpc>
              <a:spcBef>
                <a:spcPts val="1600"/>
              </a:spcBef>
              <a:spcAft>
                <a:spcPts val="0"/>
              </a:spcAft>
              <a:buClr>
                <a:schemeClr val="dk1"/>
              </a:buClr>
              <a:buSzPts val="6400"/>
              <a:buChar char="•"/>
              <a:defRPr sz="6400"/>
            </a:lvl7pPr>
            <a:lvl8pPr indent="-635000" lvl="7" marL="3657600" algn="l">
              <a:lnSpc>
                <a:spcPct val="90000"/>
              </a:lnSpc>
              <a:spcBef>
                <a:spcPts val="1600"/>
              </a:spcBef>
              <a:spcAft>
                <a:spcPts val="0"/>
              </a:spcAft>
              <a:buClr>
                <a:schemeClr val="dk1"/>
              </a:buClr>
              <a:buSzPts val="6400"/>
              <a:buChar char="•"/>
              <a:defRPr sz="6400"/>
            </a:lvl8pPr>
            <a:lvl9pPr indent="-635000" lvl="8" marL="4114800" algn="l">
              <a:lnSpc>
                <a:spcPct val="90000"/>
              </a:lnSpc>
              <a:spcBef>
                <a:spcPts val="1600"/>
              </a:spcBef>
              <a:spcAft>
                <a:spcPts val="0"/>
              </a:spcAft>
              <a:buClr>
                <a:schemeClr val="dk1"/>
              </a:buClr>
              <a:buSzPts val="6400"/>
              <a:buChar char="•"/>
              <a:defRPr sz="6400"/>
            </a:lvl9pPr>
          </a:lstStyle>
          <a:p/>
        </p:txBody>
      </p:sp>
      <p:sp>
        <p:nvSpPr>
          <p:cNvPr id="57" name="Google Shape;57;p10"/>
          <p:cNvSpPr txBox="1"/>
          <p:nvPr>
            <p:ph idx="2"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58" name="Google Shape;58;p10"/>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267428" y="1463040"/>
            <a:ext cx="10617041" cy="51206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0240"/>
              <a:buFont typeface="Calibri"/>
              <a:buNone/>
              <a:defRPr sz="102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3994608" y="3159765"/>
            <a:ext cx="16664940" cy="15595600"/>
          </a:xfrm>
          <a:prstGeom prst="rect">
            <a:avLst/>
          </a:prstGeom>
          <a:noFill/>
          <a:ln>
            <a:noFill/>
          </a:ln>
        </p:spPr>
      </p:sp>
      <p:sp>
        <p:nvSpPr>
          <p:cNvPr id="64" name="Google Shape;64;p11"/>
          <p:cNvSpPr txBox="1"/>
          <p:nvPr>
            <p:ph idx="1" type="body"/>
          </p:nvPr>
        </p:nvSpPr>
        <p:spPr>
          <a:xfrm>
            <a:off x="2267428" y="6583680"/>
            <a:ext cx="10617041" cy="1219708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3200"/>
              </a:spcBef>
              <a:spcAft>
                <a:spcPts val="0"/>
              </a:spcAft>
              <a:buClr>
                <a:schemeClr val="dk1"/>
              </a:buClr>
              <a:buSzPts val="5120"/>
              <a:buNone/>
              <a:defRPr sz="5120"/>
            </a:lvl1pPr>
            <a:lvl2pPr indent="-228600" lvl="1" marL="914400" algn="l">
              <a:lnSpc>
                <a:spcPct val="90000"/>
              </a:lnSpc>
              <a:spcBef>
                <a:spcPts val="1600"/>
              </a:spcBef>
              <a:spcAft>
                <a:spcPts val="0"/>
              </a:spcAft>
              <a:buClr>
                <a:schemeClr val="dk1"/>
              </a:buClr>
              <a:buSzPts val="4480"/>
              <a:buNone/>
              <a:defRPr sz="4480"/>
            </a:lvl2pPr>
            <a:lvl3pPr indent="-228600" lvl="2" marL="1371600" algn="l">
              <a:lnSpc>
                <a:spcPct val="90000"/>
              </a:lnSpc>
              <a:spcBef>
                <a:spcPts val="1600"/>
              </a:spcBef>
              <a:spcAft>
                <a:spcPts val="0"/>
              </a:spcAft>
              <a:buClr>
                <a:schemeClr val="dk1"/>
              </a:buClr>
              <a:buSzPts val="3840"/>
              <a:buNone/>
              <a:defRPr sz="3840"/>
            </a:lvl3pPr>
            <a:lvl4pPr indent="-228600" lvl="3" marL="1828800" algn="l">
              <a:lnSpc>
                <a:spcPct val="90000"/>
              </a:lnSpc>
              <a:spcBef>
                <a:spcPts val="1600"/>
              </a:spcBef>
              <a:spcAft>
                <a:spcPts val="0"/>
              </a:spcAft>
              <a:buClr>
                <a:schemeClr val="dk1"/>
              </a:buClr>
              <a:buSzPts val="3200"/>
              <a:buNone/>
              <a:defRPr sz="3200"/>
            </a:lvl4pPr>
            <a:lvl5pPr indent="-228600" lvl="4" marL="2286000" algn="l">
              <a:lnSpc>
                <a:spcPct val="90000"/>
              </a:lnSpc>
              <a:spcBef>
                <a:spcPts val="1600"/>
              </a:spcBef>
              <a:spcAft>
                <a:spcPts val="0"/>
              </a:spcAft>
              <a:buClr>
                <a:schemeClr val="dk1"/>
              </a:buClr>
              <a:buSzPts val="3200"/>
              <a:buNone/>
              <a:defRPr sz="3200"/>
            </a:lvl5pPr>
            <a:lvl6pPr indent="-228600" lvl="5" marL="2743200" algn="l">
              <a:lnSpc>
                <a:spcPct val="90000"/>
              </a:lnSpc>
              <a:spcBef>
                <a:spcPts val="1600"/>
              </a:spcBef>
              <a:spcAft>
                <a:spcPts val="0"/>
              </a:spcAft>
              <a:buClr>
                <a:schemeClr val="dk1"/>
              </a:buClr>
              <a:buSzPts val="3200"/>
              <a:buNone/>
              <a:defRPr sz="3200"/>
            </a:lvl6pPr>
            <a:lvl7pPr indent="-228600" lvl="6" marL="3200400" algn="l">
              <a:lnSpc>
                <a:spcPct val="90000"/>
              </a:lnSpc>
              <a:spcBef>
                <a:spcPts val="1600"/>
              </a:spcBef>
              <a:spcAft>
                <a:spcPts val="0"/>
              </a:spcAft>
              <a:buClr>
                <a:schemeClr val="dk1"/>
              </a:buClr>
              <a:buSzPts val="3200"/>
              <a:buNone/>
              <a:defRPr sz="3200"/>
            </a:lvl7pPr>
            <a:lvl8pPr indent="-228600" lvl="7" marL="3657600" algn="l">
              <a:lnSpc>
                <a:spcPct val="90000"/>
              </a:lnSpc>
              <a:spcBef>
                <a:spcPts val="1600"/>
              </a:spcBef>
              <a:spcAft>
                <a:spcPts val="0"/>
              </a:spcAft>
              <a:buClr>
                <a:schemeClr val="dk1"/>
              </a:buClr>
              <a:buSzPts val="3200"/>
              <a:buNone/>
              <a:defRPr sz="3200"/>
            </a:lvl8pPr>
            <a:lvl9pPr indent="-228600" lvl="8" marL="4114800" algn="l">
              <a:lnSpc>
                <a:spcPct val="90000"/>
              </a:lnSpc>
              <a:spcBef>
                <a:spcPts val="1600"/>
              </a:spcBef>
              <a:spcAft>
                <a:spcPts val="0"/>
              </a:spcAft>
              <a:buClr>
                <a:schemeClr val="dk1"/>
              </a:buClr>
              <a:buSzPts val="3200"/>
              <a:buNone/>
              <a:defRPr sz="3200"/>
            </a:lvl9pPr>
          </a:lstStyle>
          <a:p/>
        </p:txBody>
      </p:sp>
      <p:sp>
        <p:nvSpPr>
          <p:cNvPr id="65" name="Google Shape;65;p11"/>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263140" y="1168405"/>
            <a:ext cx="28392120" cy="42418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4080"/>
              <a:buFont typeface="Calibri"/>
              <a:buNone/>
              <a:defRPr b="0" i="0" sz="1408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263140" y="5842000"/>
            <a:ext cx="28392120" cy="13924282"/>
          </a:xfrm>
          <a:prstGeom prst="rect">
            <a:avLst/>
          </a:prstGeom>
          <a:noFill/>
          <a:ln>
            <a:noFill/>
          </a:ln>
        </p:spPr>
        <p:txBody>
          <a:bodyPr anchorCtr="0" anchor="t" bIns="45700" lIns="91425" spcFirstLastPara="1" rIns="91425" wrap="square" tIns="45700">
            <a:normAutofit/>
          </a:bodyPr>
          <a:lstStyle>
            <a:lvl1pPr indent="-797560" lvl="0" marL="457200" marR="0" rtl="0" algn="l">
              <a:lnSpc>
                <a:spcPct val="90000"/>
              </a:lnSpc>
              <a:spcBef>
                <a:spcPts val="3200"/>
              </a:spcBef>
              <a:spcAft>
                <a:spcPts val="0"/>
              </a:spcAft>
              <a:buClr>
                <a:schemeClr val="dk1"/>
              </a:buClr>
              <a:buSzPts val="8960"/>
              <a:buFont typeface="Arial"/>
              <a:buChar char="•"/>
              <a:defRPr b="0" i="0" sz="8960" u="none" cap="none" strike="noStrike">
                <a:solidFill>
                  <a:schemeClr val="dk1"/>
                </a:solidFill>
                <a:latin typeface="Calibri"/>
                <a:ea typeface="Calibri"/>
                <a:cs typeface="Calibri"/>
                <a:sym typeface="Calibri"/>
              </a:defRPr>
            </a:lvl1pPr>
            <a:lvl2pPr indent="-716280" lvl="1" marL="914400" marR="0" rtl="0" algn="l">
              <a:lnSpc>
                <a:spcPct val="90000"/>
              </a:lnSpc>
              <a:spcBef>
                <a:spcPts val="1600"/>
              </a:spcBef>
              <a:spcAft>
                <a:spcPts val="0"/>
              </a:spcAft>
              <a:buClr>
                <a:schemeClr val="dk1"/>
              </a:buClr>
              <a:buSzPts val="7680"/>
              <a:buFont typeface="Arial"/>
              <a:buChar char="•"/>
              <a:defRPr b="0" i="0" sz="7680" u="none" cap="none" strike="noStrike">
                <a:solidFill>
                  <a:schemeClr val="dk1"/>
                </a:solidFill>
                <a:latin typeface="Calibri"/>
                <a:ea typeface="Calibri"/>
                <a:cs typeface="Calibri"/>
                <a:sym typeface="Calibri"/>
              </a:defRPr>
            </a:lvl2pPr>
            <a:lvl3pPr indent="-635000" lvl="2" marL="1371600" marR="0" rtl="0" algn="l">
              <a:lnSpc>
                <a:spcPct val="90000"/>
              </a:lnSpc>
              <a:spcBef>
                <a:spcPts val="1600"/>
              </a:spcBef>
              <a:spcAft>
                <a:spcPts val="0"/>
              </a:spcAft>
              <a:buClr>
                <a:schemeClr val="dk1"/>
              </a:buClr>
              <a:buSzPts val="6400"/>
              <a:buFont typeface="Arial"/>
              <a:buChar char="•"/>
              <a:defRPr b="0" i="0" sz="6400" u="none" cap="none" strike="noStrike">
                <a:solidFill>
                  <a:schemeClr val="dk1"/>
                </a:solidFill>
                <a:latin typeface="Calibri"/>
                <a:ea typeface="Calibri"/>
                <a:cs typeface="Calibri"/>
                <a:sym typeface="Calibri"/>
              </a:defRPr>
            </a:lvl3pPr>
            <a:lvl4pPr indent="-594360" lvl="3" marL="1828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4pPr>
            <a:lvl5pPr indent="-594360" lvl="4" marL="22860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5pPr>
            <a:lvl6pPr indent="-594360" lvl="5" marL="27432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6pPr>
            <a:lvl7pPr indent="-594360" lvl="6" marL="32004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7pPr>
            <a:lvl8pPr indent="-594360" lvl="7" marL="36576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8pPr>
            <a:lvl9pPr indent="-594359" lvl="8" marL="4114800" marR="0" rtl="0" algn="l">
              <a:lnSpc>
                <a:spcPct val="90000"/>
              </a:lnSpc>
              <a:spcBef>
                <a:spcPts val="1600"/>
              </a:spcBef>
              <a:spcAft>
                <a:spcPts val="0"/>
              </a:spcAft>
              <a:buClr>
                <a:schemeClr val="dk1"/>
              </a:buClr>
              <a:buSzPts val="5760"/>
              <a:buFont typeface="Arial"/>
              <a:buChar char="•"/>
              <a:defRPr b="0" i="0" sz="576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263140" y="20340325"/>
            <a:ext cx="7406640" cy="11684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0904220" y="20340325"/>
            <a:ext cx="11109960" cy="11684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384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3248620" y="20340325"/>
            <a:ext cx="7406640" cy="11684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3840"/>
              <a:buFont typeface="Arial"/>
              <a:buNone/>
              <a:defRPr b="0" i="0" sz="384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7.jpg"/><Relationship Id="rId13" Type="http://schemas.openxmlformats.org/officeDocument/2006/relationships/image" Target="../media/image4.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3.png"/><Relationship Id="rId9" Type="http://schemas.openxmlformats.org/officeDocument/2006/relationships/image" Target="../media/image10.png"/><Relationship Id="rId5" Type="http://schemas.openxmlformats.org/officeDocument/2006/relationships/image" Target="../media/image9.jpg"/><Relationship Id="rId6" Type="http://schemas.openxmlformats.org/officeDocument/2006/relationships/image" Target="../media/image8.jpg"/><Relationship Id="rId7" Type="http://schemas.openxmlformats.org/officeDocument/2006/relationships/image" Target="../media/image5.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6C6C6"/>
            </a:gs>
            <a:gs pos="100000">
              <a:srgbClr val="858585"/>
            </a:gs>
          </a:gsLst>
          <a:path path="circle">
            <a:fillToRect b="50%" l="50%" r="50%" t="50%"/>
          </a:path>
          <a:tileRect/>
        </a:gradFill>
      </p:bgPr>
    </p:bg>
    <p:spTree>
      <p:nvGrpSpPr>
        <p:cNvPr id="83" name="Shape 83"/>
        <p:cNvGrpSpPr/>
        <p:nvPr/>
      </p:nvGrpSpPr>
      <p:grpSpPr>
        <a:xfrm>
          <a:off x="0" y="0"/>
          <a:ext cx="0" cy="0"/>
          <a:chOff x="0" y="0"/>
          <a:chExt cx="0" cy="0"/>
        </a:xfrm>
      </p:grpSpPr>
      <p:sp>
        <p:nvSpPr>
          <p:cNvPr id="84" name="Google Shape;84;p1"/>
          <p:cNvSpPr/>
          <p:nvPr/>
        </p:nvSpPr>
        <p:spPr>
          <a:xfrm>
            <a:off x="219750" y="3884400"/>
            <a:ext cx="8888700" cy="6647100"/>
          </a:xfrm>
          <a:prstGeom prst="roundRect">
            <a:avLst>
              <a:gd fmla="val 16667" name="adj"/>
            </a:avLst>
          </a:prstGeom>
          <a:solidFill>
            <a:srgbClr val="B6D7A8"/>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2300">
                <a:solidFill>
                  <a:schemeClr val="lt1"/>
                </a:solidFill>
                <a:latin typeface="Calibri"/>
                <a:ea typeface="Calibri"/>
                <a:cs typeface="Calibri"/>
                <a:sym typeface="Calibri"/>
              </a:rPr>
              <a:t>Abstract</a:t>
            </a:r>
            <a:endParaRPr b="1" sz="2300">
              <a:solidFill>
                <a:schemeClr val="lt1"/>
              </a:solidFill>
              <a:latin typeface="Calibri"/>
              <a:ea typeface="Calibri"/>
              <a:cs typeface="Calibri"/>
              <a:sym typeface="Calibri"/>
            </a:endParaRPr>
          </a:p>
          <a:p>
            <a:pPr indent="457200" lvl="0" marL="0" marR="0" rtl="0" algn="ctr">
              <a:lnSpc>
                <a:spcPct val="100000"/>
              </a:lnSpc>
              <a:spcBef>
                <a:spcPts val="0"/>
              </a:spcBef>
              <a:spcAft>
                <a:spcPts val="0"/>
              </a:spcAft>
              <a:buClr>
                <a:srgbClr val="000000"/>
              </a:buClr>
              <a:buSzPts val="2400"/>
              <a:buFont typeface="Arial"/>
              <a:buNone/>
            </a:pPr>
            <a:r>
              <a:rPr lang="en-US" sz="2300">
                <a:solidFill>
                  <a:schemeClr val="lt1"/>
                </a:solidFill>
                <a:latin typeface="Calibri"/>
                <a:ea typeface="Calibri"/>
                <a:cs typeface="Calibri"/>
                <a:sym typeface="Calibri"/>
              </a:rPr>
              <a:t>Habitats from all over the world are home to a great diversity of organisms. This experiment will determine which aquatic macroinvertebrates are in and around the creek in the Massapequa Preserve, approximately a half a mile away from Ames (Latitude: 40.6994 degrees N, Longitude: -73.4519 degrees W). The Massapequa Preserve has a bike bath that runs through it which fragments the ecosystem. Aquatic macroinvertebrates are animals that live in aquatic environments and lack a backbone.  Eleven invertebrates were collected and stored in ethanol in -20°C. Kick nets, shovels, and other tools were used to collect these invertebrates more easily which were found in and and out of the water. Further analysis will be conducted by DNA barcoding the samples to determine the species if possible. The results were that 9 </a:t>
            </a:r>
            <a:r>
              <a:rPr lang="en-US" sz="2300">
                <a:solidFill>
                  <a:schemeClr val="lt1"/>
                </a:solidFill>
                <a:latin typeface="Calibri"/>
                <a:ea typeface="Calibri"/>
                <a:cs typeface="Calibri"/>
                <a:sym typeface="Calibri"/>
              </a:rPr>
              <a:t>organisms were identified. This could be because DNA was lost in the process of crushing the organism. These results indicate relatively high biodiversity. This is because all of the 8 organisms identified were unique from each other. </a:t>
            </a:r>
            <a:r>
              <a:rPr lang="en-US" sz="2300">
                <a:solidFill>
                  <a:schemeClr val="lt1"/>
                </a:solidFill>
                <a:latin typeface="Calibri"/>
                <a:ea typeface="Calibri"/>
                <a:cs typeface="Calibri"/>
                <a:sym typeface="Calibri"/>
              </a:rPr>
              <a:t>Overall, there is </a:t>
            </a:r>
            <a:r>
              <a:rPr lang="en-US" sz="2300">
                <a:solidFill>
                  <a:schemeClr val="lt1"/>
                </a:solidFill>
                <a:latin typeface="Calibri"/>
                <a:ea typeface="Calibri"/>
                <a:cs typeface="Calibri"/>
                <a:sym typeface="Calibri"/>
              </a:rPr>
              <a:t>high biodiversity in the Massapequa Preserve.</a:t>
            </a:r>
            <a:endParaRPr sz="2500">
              <a:solidFill>
                <a:schemeClr val="lt2"/>
              </a:solidFill>
              <a:latin typeface="Calibri"/>
              <a:ea typeface="Calibri"/>
              <a:cs typeface="Calibri"/>
              <a:sym typeface="Calibri"/>
            </a:endParaRPr>
          </a:p>
        </p:txBody>
      </p:sp>
      <p:sp>
        <p:nvSpPr>
          <p:cNvPr id="85" name="Google Shape;85;p1"/>
          <p:cNvSpPr/>
          <p:nvPr/>
        </p:nvSpPr>
        <p:spPr>
          <a:xfrm>
            <a:off x="3362400" y="45725"/>
            <a:ext cx="26332800" cy="3654900"/>
          </a:xfrm>
          <a:prstGeom prst="roundRect">
            <a:avLst>
              <a:gd fmla="val 16667" name="adj"/>
            </a:avLst>
          </a:prstGeom>
          <a:solidFill>
            <a:srgbClr val="76A5AF"/>
          </a:solidFill>
          <a:ln cap="flat" cmpd="sng" w="381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lang="en-US" sz="3900">
                <a:solidFill>
                  <a:schemeClr val="lt1"/>
                </a:solidFill>
                <a:latin typeface="Chelsea Market"/>
                <a:ea typeface="Chelsea Market"/>
                <a:cs typeface="Chelsea Market"/>
                <a:sym typeface="Chelsea Market"/>
              </a:rPr>
              <a:t>DNA barcoding aquatic macroinvertebrates in the aquatic ecosystem of the Massapequa preserve</a:t>
            </a:r>
            <a:endParaRPr sz="3900">
              <a:solidFill>
                <a:schemeClr val="lt1"/>
              </a:solidFill>
              <a:latin typeface="Chelsea Market"/>
              <a:ea typeface="Chelsea Market"/>
              <a:cs typeface="Chelsea Market"/>
              <a:sym typeface="Chelsea Market"/>
            </a:endParaRPr>
          </a:p>
          <a:p>
            <a:pPr indent="0" lvl="0" marL="0" marR="0" rtl="0" algn="ctr">
              <a:lnSpc>
                <a:spcPct val="100000"/>
              </a:lnSpc>
              <a:spcBef>
                <a:spcPts val="0"/>
              </a:spcBef>
              <a:spcAft>
                <a:spcPts val="0"/>
              </a:spcAft>
              <a:buClr>
                <a:srgbClr val="000000"/>
              </a:buClr>
              <a:buSzPts val="4000"/>
              <a:buFont typeface="Arial"/>
              <a:buNone/>
            </a:pPr>
            <a:r>
              <a:t/>
            </a:r>
            <a:endParaRPr sz="1200">
              <a:solidFill>
                <a:schemeClr val="lt1"/>
              </a:solidFill>
              <a:latin typeface="Chelsea Market"/>
              <a:ea typeface="Chelsea Market"/>
              <a:cs typeface="Chelsea Market"/>
              <a:sym typeface="Chelsea Market"/>
            </a:endParaRPr>
          </a:p>
          <a:p>
            <a:pPr indent="0" lvl="0" marL="0" marR="0" rtl="0" algn="l">
              <a:lnSpc>
                <a:spcPct val="100000"/>
              </a:lnSpc>
              <a:spcBef>
                <a:spcPts val="0"/>
              </a:spcBef>
              <a:spcAft>
                <a:spcPts val="0"/>
              </a:spcAft>
              <a:buClr>
                <a:srgbClr val="000000"/>
              </a:buClr>
              <a:buSzPts val="4000"/>
              <a:buFont typeface="Arial"/>
              <a:buNone/>
            </a:pPr>
            <a:r>
              <a:rPr lang="en-US" sz="3300">
                <a:solidFill>
                  <a:schemeClr val="lt1"/>
                </a:solidFill>
                <a:latin typeface="Chelsea Market"/>
                <a:ea typeface="Chelsea Market"/>
                <a:cs typeface="Chelsea Market"/>
                <a:sym typeface="Chelsea Market"/>
              </a:rPr>
              <a:t>By: Alexander Green, Cole Madden, Christopher </a:t>
            </a:r>
            <a:r>
              <a:rPr lang="en-US" sz="3300">
                <a:solidFill>
                  <a:schemeClr val="lt1"/>
                </a:solidFill>
                <a:latin typeface="Chelsea Market"/>
                <a:ea typeface="Chelsea Market"/>
                <a:cs typeface="Chelsea Market"/>
                <a:sym typeface="Chelsea Market"/>
              </a:rPr>
              <a:t>Maiorino</a:t>
            </a:r>
            <a:r>
              <a:rPr lang="en-US" sz="3300">
                <a:solidFill>
                  <a:schemeClr val="lt1"/>
                </a:solidFill>
                <a:latin typeface="Chelsea Market"/>
                <a:ea typeface="Chelsea Market"/>
                <a:cs typeface="Chelsea Market"/>
                <a:sym typeface="Chelsea Market"/>
              </a:rPr>
              <a:t>, Lucas Rumberg, and August Eberling</a:t>
            </a:r>
            <a:endParaRPr sz="3300">
              <a:solidFill>
                <a:schemeClr val="lt1"/>
              </a:solidFill>
              <a:latin typeface="Chelsea Market"/>
              <a:ea typeface="Chelsea Market"/>
              <a:cs typeface="Chelsea Market"/>
              <a:sym typeface="Chelsea Market"/>
            </a:endParaRPr>
          </a:p>
        </p:txBody>
      </p:sp>
      <p:sp>
        <p:nvSpPr>
          <p:cNvPr id="86" name="Google Shape;86;p1"/>
          <p:cNvSpPr/>
          <p:nvPr/>
        </p:nvSpPr>
        <p:spPr>
          <a:xfrm>
            <a:off x="23825200" y="3884400"/>
            <a:ext cx="8636100" cy="4981200"/>
          </a:xfrm>
          <a:prstGeom prst="roundRect">
            <a:avLst>
              <a:gd fmla="val 16667" name="adj"/>
            </a:avLst>
          </a:prstGeom>
          <a:solidFill>
            <a:srgbClr val="38761D"/>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US" sz="2500">
                <a:solidFill>
                  <a:schemeClr val="lt1"/>
                </a:solidFill>
                <a:latin typeface="Calibri"/>
                <a:ea typeface="Calibri"/>
                <a:cs typeface="Calibri"/>
                <a:sym typeface="Calibri"/>
              </a:rPr>
              <a:t>R</a:t>
            </a:r>
            <a:r>
              <a:rPr b="1" lang="en-US" sz="2500">
                <a:solidFill>
                  <a:schemeClr val="lt1"/>
                </a:solidFill>
                <a:latin typeface="Calibri"/>
                <a:ea typeface="Calibri"/>
                <a:cs typeface="Calibri"/>
                <a:sym typeface="Calibri"/>
              </a:rPr>
              <a:t>esults</a:t>
            </a:r>
            <a:endParaRPr b="1" sz="2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latin typeface="Calibri"/>
                <a:ea typeface="Calibri"/>
                <a:cs typeface="Calibri"/>
                <a:sym typeface="Calibri"/>
              </a:rPr>
              <a:t>8 of the organisms were identified</a:t>
            </a:r>
            <a:r>
              <a:rPr lang="en-US" sz="2400">
                <a:solidFill>
                  <a:schemeClr val="lt1"/>
                </a:solidFill>
                <a:latin typeface="Calibri"/>
                <a:ea typeface="Calibri"/>
                <a:cs typeface="Calibri"/>
                <a:sym typeface="Calibri"/>
              </a:rPr>
              <a:t> . The reason that all 11 of the samples were not able to be identified was because there was not </a:t>
            </a:r>
            <a:r>
              <a:rPr lang="en-US" sz="2400">
                <a:solidFill>
                  <a:schemeClr val="lt1"/>
                </a:solidFill>
                <a:latin typeface="Calibri"/>
                <a:ea typeface="Calibri"/>
                <a:cs typeface="Calibri"/>
                <a:sym typeface="Calibri"/>
              </a:rPr>
              <a:t>enough DNA identified to come to a conclusion. It is possible that DNA was lost in the process of crushing the organism. Sample #3 turned out to be a novel sequence which has not been published in any DNA Barcoding Database. These results were found by blasting the CO1 sequence of the insects in GenBank.</a:t>
            </a:r>
            <a:endParaRPr b="0" i="0" sz="2400" u="none" cap="none" strike="noStrike">
              <a:solidFill>
                <a:srgbClr val="000000"/>
              </a:solidFill>
              <a:latin typeface="Arial"/>
              <a:ea typeface="Arial"/>
              <a:cs typeface="Arial"/>
              <a:sym typeface="Arial"/>
            </a:endParaRPr>
          </a:p>
        </p:txBody>
      </p:sp>
      <p:sp>
        <p:nvSpPr>
          <p:cNvPr id="87" name="Google Shape;87;p1"/>
          <p:cNvSpPr/>
          <p:nvPr/>
        </p:nvSpPr>
        <p:spPr>
          <a:xfrm>
            <a:off x="23764100" y="12915900"/>
            <a:ext cx="8636100" cy="8677800"/>
          </a:xfrm>
          <a:prstGeom prst="roundRect">
            <a:avLst>
              <a:gd fmla="val 16667" name="adj"/>
            </a:avLst>
          </a:prstGeom>
          <a:solidFill>
            <a:srgbClr val="6FA8DC"/>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457200" marR="0" rtl="0" algn="ctr">
              <a:lnSpc>
                <a:spcPct val="100000"/>
              </a:lnSpc>
              <a:spcBef>
                <a:spcPts val="0"/>
              </a:spcBef>
              <a:spcAft>
                <a:spcPts val="0"/>
              </a:spcAft>
              <a:buNone/>
            </a:pPr>
            <a:r>
              <a:rPr b="1" lang="en-US" sz="2400">
                <a:solidFill>
                  <a:schemeClr val="lt1"/>
                </a:solidFill>
                <a:latin typeface="Calibri"/>
                <a:ea typeface="Calibri"/>
                <a:cs typeface="Calibri"/>
                <a:sym typeface="Calibri"/>
              </a:rPr>
              <a:t>References</a:t>
            </a:r>
            <a:endParaRPr b="1" sz="2400">
              <a:solidFill>
                <a:schemeClr val="lt1"/>
              </a:solidFill>
              <a:latin typeface="Calibri"/>
              <a:ea typeface="Calibri"/>
              <a:cs typeface="Calibri"/>
              <a:sym typeface="Calibri"/>
            </a:endParaRPr>
          </a:p>
          <a:p>
            <a:pPr indent="-368300" lvl="0" marL="457200" marR="0" rtl="0" algn="ctr">
              <a:lnSpc>
                <a:spcPct val="100000"/>
              </a:lnSpc>
              <a:spcBef>
                <a:spcPts val="0"/>
              </a:spcBef>
              <a:spcAft>
                <a:spcPts val="0"/>
              </a:spcAft>
              <a:buClr>
                <a:schemeClr val="lt1"/>
              </a:buClr>
              <a:buSzPts val="2200"/>
              <a:buFont typeface="Calibri"/>
              <a:buAutoNum type="arabicPeriod"/>
            </a:pPr>
            <a:r>
              <a:rPr lang="en-US" sz="2200">
                <a:solidFill>
                  <a:schemeClr val="lt1"/>
                </a:solidFill>
                <a:latin typeface="Calibri"/>
                <a:ea typeface="Calibri"/>
                <a:cs typeface="Calibri"/>
                <a:sym typeface="Calibri"/>
              </a:rPr>
              <a:t>Derek PT, et al. A mid-term analysis of progress toward international biodiversity targets. Science 2014 Oct 10;346(6206):241-4. doi: 10.1126/science.1257484. Epub 2014 Oct 2. PMID: 25278504</a:t>
            </a:r>
            <a:endParaRPr sz="2200">
              <a:solidFill>
                <a:schemeClr val="lt1"/>
              </a:solidFill>
              <a:latin typeface="Calibri"/>
              <a:ea typeface="Calibri"/>
              <a:cs typeface="Calibri"/>
              <a:sym typeface="Calibri"/>
            </a:endParaRPr>
          </a:p>
          <a:p>
            <a:pPr indent="-368300" lvl="0" marL="457200" marR="0" rtl="0" algn="ctr">
              <a:lnSpc>
                <a:spcPct val="100000"/>
              </a:lnSpc>
              <a:spcBef>
                <a:spcPts val="0"/>
              </a:spcBef>
              <a:spcAft>
                <a:spcPts val="0"/>
              </a:spcAft>
              <a:buClr>
                <a:schemeClr val="lt1"/>
              </a:buClr>
              <a:buSzPts val="2200"/>
              <a:buFont typeface="Calibri"/>
              <a:buAutoNum type="arabicPeriod"/>
            </a:pPr>
            <a:r>
              <a:rPr lang="en-US" sz="2200">
                <a:solidFill>
                  <a:schemeClr val="lt1"/>
                </a:solidFill>
                <a:latin typeface="Calibri"/>
                <a:ea typeface="Calibri"/>
                <a:cs typeface="Calibri"/>
                <a:sym typeface="Calibri"/>
              </a:rPr>
              <a:t>Dudgeon D, Arthington AH, Gessner MO, Kawabata Z, Knowler DJ, Lévêque C, Naiman RJ, Prieur-Richard AH, Soto D, Stiassny ML, Sullivan CA. Freshwater biodiversity: importance, threats, status and conservation challenges. Biol Rev Camb Philos Soc. 2006 May;81(2):163-82. doi: 10.1017/S1464793105006950. Epub 2005 Dec 12. PMID: 16336747.</a:t>
            </a:r>
            <a:endParaRPr sz="22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sz="2200">
              <a:solidFill>
                <a:schemeClr val="lt1"/>
              </a:solidFill>
              <a:latin typeface="Calibri"/>
              <a:ea typeface="Calibri"/>
              <a:cs typeface="Calibri"/>
              <a:sym typeface="Calibri"/>
            </a:endParaRPr>
          </a:p>
        </p:txBody>
      </p:sp>
      <p:sp>
        <p:nvSpPr>
          <p:cNvPr id="88" name="Google Shape;88;p1"/>
          <p:cNvSpPr/>
          <p:nvPr/>
        </p:nvSpPr>
        <p:spPr>
          <a:xfrm>
            <a:off x="9902650" y="19059300"/>
            <a:ext cx="13433100" cy="2829900"/>
          </a:xfrm>
          <a:prstGeom prst="roundRect">
            <a:avLst>
              <a:gd fmla="val 16667" name="adj"/>
            </a:avLst>
          </a:prstGeom>
          <a:solidFill>
            <a:srgbClr val="45818E"/>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2600">
                <a:solidFill>
                  <a:schemeClr val="lt1"/>
                </a:solidFill>
                <a:latin typeface="Calibri"/>
                <a:ea typeface="Calibri"/>
                <a:cs typeface="Calibri"/>
                <a:sym typeface="Calibri"/>
              </a:rPr>
              <a:t>Acknowledgements</a:t>
            </a:r>
            <a:endParaRPr b="1" sz="2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latin typeface="Calibri"/>
                <a:ea typeface="Calibri"/>
                <a:cs typeface="Calibri"/>
                <a:sym typeface="Calibri"/>
              </a:rPr>
              <a:t>We acknowledge and thank Mr. Eberling for helping us and assisting us </a:t>
            </a:r>
            <a:r>
              <a:rPr lang="en-US" sz="2400">
                <a:solidFill>
                  <a:schemeClr val="lt1"/>
                </a:solidFill>
                <a:latin typeface="Calibri"/>
                <a:ea typeface="Calibri"/>
                <a:cs typeface="Calibri"/>
                <a:sym typeface="Calibri"/>
              </a:rPr>
              <a:t>within</a:t>
            </a:r>
            <a:r>
              <a:rPr lang="en-US" sz="2400">
                <a:solidFill>
                  <a:schemeClr val="lt1"/>
                </a:solidFill>
                <a:latin typeface="Calibri"/>
                <a:ea typeface="Calibri"/>
                <a:cs typeface="Calibri"/>
                <a:sym typeface="Calibri"/>
              </a:rPr>
              <a:t> this project and also taking us to the preserve to </a:t>
            </a:r>
            <a:r>
              <a:rPr lang="en-US" sz="2400">
                <a:solidFill>
                  <a:schemeClr val="lt1"/>
                </a:solidFill>
                <a:latin typeface="Calibri"/>
                <a:ea typeface="Calibri"/>
                <a:cs typeface="Calibri"/>
                <a:sym typeface="Calibri"/>
              </a:rPr>
              <a:t>acquire</a:t>
            </a:r>
            <a:r>
              <a:rPr lang="en-US" sz="2400">
                <a:solidFill>
                  <a:schemeClr val="lt1"/>
                </a:solidFill>
                <a:latin typeface="Calibri"/>
                <a:ea typeface="Calibri"/>
                <a:cs typeface="Calibri"/>
                <a:sym typeface="Calibri"/>
              </a:rPr>
              <a:t> the animals. We also thank Jeff who helped us majorly in helping with the gel </a:t>
            </a:r>
            <a:r>
              <a:rPr lang="en-US" sz="2400">
                <a:solidFill>
                  <a:schemeClr val="lt1"/>
                </a:solidFill>
                <a:latin typeface="Calibri"/>
                <a:ea typeface="Calibri"/>
                <a:cs typeface="Calibri"/>
                <a:sym typeface="Calibri"/>
              </a:rPr>
              <a:t>electrophoresis</a:t>
            </a:r>
            <a:r>
              <a:rPr lang="en-US" sz="2400">
                <a:solidFill>
                  <a:schemeClr val="lt1"/>
                </a:solidFill>
                <a:latin typeface="Calibri"/>
                <a:ea typeface="Calibri"/>
                <a:cs typeface="Calibri"/>
                <a:sym typeface="Calibri"/>
              </a:rPr>
              <a:t> and </a:t>
            </a:r>
            <a:r>
              <a:rPr lang="en-US" sz="2400">
                <a:solidFill>
                  <a:schemeClr val="lt1"/>
                </a:solidFill>
                <a:latin typeface="Calibri"/>
                <a:ea typeface="Calibri"/>
                <a:cs typeface="Calibri"/>
                <a:sym typeface="Calibri"/>
              </a:rPr>
              <a:t>getting</a:t>
            </a:r>
            <a:r>
              <a:rPr lang="en-US" sz="2400">
                <a:solidFill>
                  <a:schemeClr val="lt1"/>
                </a:solidFill>
                <a:latin typeface="Calibri"/>
                <a:ea typeface="Calibri"/>
                <a:cs typeface="Calibri"/>
                <a:sym typeface="Calibri"/>
              </a:rPr>
              <a:t> the results that  we now have. And lastly, We all thank the Cold Spring Harbour Labs in </a:t>
            </a:r>
            <a:r>
              <a:rPr lang="en-US" sz="2400">
                <a:solidFill>
                  <a:schemeClr val="lt1"/>
                </a:solidFill>
                <a:latin typeface="Calibri"/>
                <a:ea typeface="Calibri"/>
                <a:cs typeface="Calibri"/>
                <a:sym typeface="Calibri"/>
              </a:rPr>
              <a:t>giving</a:t>
            </a:r>
            <a:r>
              <a:rPr lang="en-US" sz="2400">
                <a:solidFill>
                  <a:schemeClr val="lt1"/>
                </a:solidFill>
                <a:latin typeface="Calibri"/>
                <a:ea typeface="Calibri"/>
                <a:cs typeface="Calibri"/>
                <a:sym typeface="Calibri"/>
              </a:rPr>
              <a:t> us the materials needed to conduct this experiment.</a:t>
            </a:r>
            <a:endParaRPr sz="2400">
              <a:solidFill>
                <a:schemeClr val="lt1"/>
              </a:solidFill>
              <a:latin typeface="Calibri"/>
              <a:ea typeface="Calibri"/>
              <a:cs typeface="Calibri"/>
              <a:sym typeface="Calibri"/>
            </a:endParaRPr>
          </a:p>
        </p:txBody>
      </p:sp>
      <p:sp>
        <p:nvSpPr>
          <p:cNvPr id="89" name="Google Shape;89;p1"/>
          <p:cNvSpPr/>
          <p:nvPr/>
        </p:nvSpPr>
        <p:spPr>
          <a:xfrm>
            <a:off x="219750" y="10675474"/>
            <a:ext cx="8888700" cy="2701500"/>
          </a:xfrm>
          <a:prstGeom prst="roundRect">
            <a:avLst>
              <a:gd fmla="val 16667" name="adj"/>
            </a:avLst>
          </a:prstGeom>
          <a:solidFill>
            <a:srgbClr val="93C47D"/>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500" u="none" cap="none" strike="noStrike">
                <a:solidFill>
                  <a:schemeClr val="lt1"/>
                </a:solidFill>
                <a:latin typeface="Calibri"/>
                <a:ea typeface="Calibri"/>
                <a:cs typeface="Calibri"/>
                <a:sym typeface="Calibri"/>
              </a:rPr>
              <a:t>Introduction</a:t>
            </a:r>
            <a:endParaRPr b="1" sz="25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lang="en-US" sz="2300">
                <a:solidFill>
                  <a:schemeClr val="lt1"/>
                </a:solidFill>
                <a:latin typeface="Calibri"/>
                <a:ea typeface="Calibri"/>
                <a:cs typeface="Calibri"/>
                <a:sym typeface="Calibri"/>
              </a:rPr>
              <a:t>The aim of this project is to observe, analyze, and discuss the biodiversity in a portion of the Massapequa Preserve. The importance of this experiment is to understand the impact of fragmentation in this ecosystem on the biodiversity. To do this, </a:t>
            </a:r>
            <a:r>
              <a:rPr lang="en-US" sz="2300">
                <a:solidFill>
                  <a:schemeClr val="lt1"/>
                </a:solidFill>
                <a:latin typeface="Calibri"/>
                <a:ea typeface="Calibri"/>
                <a:cs typeface="Calibri"/>
                <a:sym typeface="Calibri"/>
              </a:rPr>
              <a:t>aquatic</a:t>
            </a:r>
            <a:r>
              <a:rPr lang="en-US" sz="2300">
                <a:solidFill>
                  <a:schemeClr val="lt1"/>
                </a:solidFill>
                <a:latin typeface="Calibri"/>
                <a:ea typeface="Calibri"/>
                <a:cs typeface="Calibri"/>
                <a:sym typeface="Calibri"/>
              </a:rPr>
              <a:t> </a:t>
            </a:r>
            <a:r>
              <a:rPr lang="en-US" sz="2300">
                <a:solidFill>
                  <a:schemeClr val="lt1"/>
                </a:solidFill>
                <a:latin typeface="Calibri"/>
                <a:ea typeface="Calibri"/>
                <a:cs typeface="Calibri"/>
                <a:sym typeface="Calibri"/>
              </a:rPr>
              <a:t>macroinvertebrates</a:t>
            </a:r>
            <a:r>
              <a:rPr lang="en-US" sz="2300">
                <a:solidFill>
                  <a:schemeClr val="lt1"/>
                </a:solidFill>
                <a:latin typeface="Calibri"/>
                <a:ea typeface="Calibri"/>
                <a:cs typeface="Calibri"/>
                <a:sym typeface="Calibri"/>
              </a:rPr>
              <a:t> found near or in a stream along side the bike path in the preserve were collected and identified using gel electrophoresis.</a:t>
            </a:r>
            <a:endParaRPr sz="2300">
              <a:solidFill>
                <a:schemeClr val="lt1"/>
              </a:solidFill>
              <a:latin typeface="Calibri"/>
              <a:ea typeface="Calibri"/>
              <a:cs typeface="Calibri"/>
              <a:sym typeface="Calibri"/>
            </a:endParaRPr>
          </a:p>
        </p:txBody>
      </p:sp>
      <p:sp>
        <p:nvSpPr>
          <p:cNvPr id="90" name="Google Shape;90;p1"/>
          <p:cNvSpPr/>
          <p:nvPr/>
        </p:nvSpPr>
        <p:spPr>
          <a:xfrm>
            <a:off x="23825200" y="9064750"/>
            <a:ext cx="8636100" cy="3654900"/>
          </a:xfrm>
          <a:prstGeom prst="roundRect">
            <a:avLst>
              <a:gd fmla="val 16667" name="adj"/>
            </a:avLst>
          </a:prstGeom>
          <a:solidFill>
            <a:srgbClr val="274E13"/>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US" sz="2600">
                <a:solidFill>
                  <a:schemeClr val="lt1"/>
                </a:solidFill>
                <a:latin typeface="Calibri"/>
                <a:ea typeface="Calibri"/>
                <a:cs typeface="Calibri"/>
                <a:sym typeface="Calibri"/>
                <a:extLst>
                  <a:ext uri="http://customooxmlschemas.google.com/">
                    <go:slidesCustomData xmlns:go="http://customooxmlschemas.google.com/" textRoundtripDataId="0"/>
                  </a:ext>
                </a:extLst>
              </a:rPr>
              <a:t>Identification</a:t>
            </a:r>
            <a:endParaRPr b="1" sz="2500">
              <a:solidFill>
                <a:schemeClr val="lt1"/>
              </a:solidFill>
              <a:latin typeface="Calibri"/>
              <a:ea typeface="Calibri"/>
              <a:cs typeface="Calibri"/>
              <a:sym typeface="Calibri"/>
              <a:extLst>
                <a:ext uri="http://customooxmlschemas.google.com/">
                  <go:slidesCustomData xmlns:go="http://customooxmlschemas.google.com/" textRoundtripDataId="1"/>
                </a:ext>
              </a:extLst>
            </a:endParaRPr>
          </a:p>
          <a:p>
            <a:pPr indent="0" lvl="0" marL="0" rtl="0" algn="ctr">
              <a:spcBef>
                <a:spcPts val="0"/>
              </a:spcBef>
              <a:spcAft>
                <a:spcPts val="0"/>
              </a:spcAft>
              <a:buClr>
                <a:schemeClr val="dk1"/>
              </a:buClr>
              <a:buSzPts val="1100"/>
              <a:buFont typeface="Arial"/>
              <a:buNone/>
            </a:pPr>
            <a:r>
              <a:rPr lang="en-US" sz="2500">
                <a:solidFill>
                  <a:schemeClr val="lt1"/>
                </a:solidFill>
                <a:latin typeface="Calibri"/>
                <a:ea typeface="Calibri"/>
                <a:cs typeface="Calibri"/>
                <a:sym typeface="Calibri"/>
                <a:extLst>
                  <a:ext uri="http://customooxmlschemas.google.com/">
                    <go:slidesCustomData xmlns:go="http://customooxmlschemas.google.com/" textRoundtripDataId="2"/>
                  </a:ext>
                </a:extLst>
              </a:rPr>
              <a:t>8 organisms were </a:t>
            </a:r>
            <a:r>
              <a:rPr lang="en-US" sz="2500">
                <a:solidFill>
                  <a:schemeClr val="lt1"/>
                </a:solidFill>
                <a:latin typeface="Calibri"/>
                <a:ea typeface="Calibri"/>
                <a:cs typeface="Calibri"/>
                <a:sym typeface="Calibri"/>
                <a:extLst>
                  <a:ext uri="http://customooxmlschemas.google.com/">
                    <go:slidesCustomData xmlns:go="http://customooxmlschemas.google.com/" textRoundtripDataId="3"/>
                  </a:ext>
                </a:extLst>
              </a:rPr>
              <a:t>identified 8. CRY-003 was a long-jawed orb weaver. CRY-004 was a Proasellus. CRY-005 was a Floodwater Mosquito. CRY-006 was a Tipula Furca. CRY-007 was a Jumping Bush Cricket. CRY- 009 was unidentified CRY-010 was  a Pale Green Assassin Bug. CRY-011 was a Proasellus.</a:t>
            </a:r>
            <a:endParaRPr sz="25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25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sz="2500">
              <a:solidFill>
                <a:schemeClr val="lt1"/>
              </a:solidFill>
              <a:latin typeface="Calibri"/>
              <a:ea typeface="Calibri"/>
              <a:cs typeface="Calibri"/>
              <a:sym typeface="Calibri"/>
            </a:endParaRPr>
          </a:p>
        </p:txBody>
      </p:sp>
      <p:sp>
        <p:nvSpPr>
          <p:cNvPr id="91" name="Google Shape;91;p1"/>
          <p:cNvSpPr/>
          <p:nvPr/>
        </p:nvSpPr>
        <p:spPr>
          <a:xfrm>
            <a:off x="280800" y="13465750"/>
            <a:ext cx="8888700" cy="8423400"/>
          </a:xfrm>
          <a:prstGeom prst="roundRect">
            <a:avLst>
              <a:gd fmla="val 16667" name="adj"/>
            </a:avLst>
          </a:prstGeom>
          <a:solidFill>
            <a:srgbClr val="6AA84F"/>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600" u="none" cap="none" strike="noStrike">
                <a:solidFill>
                  <a:schemeClr val="lt1"/>
                </a:solidFill>
                <a:latin typeface="Calibri"/>
                <a:ea typeface="Calibri"/>
                <a:cs typeface="Calibri"/>
                <a:sym typeface="Calibri"/>
                <a:extLst>
                  <a:ext uri="http://customooxmlschemas.google.com/">
                    <go:slidesCustomData xmlns:go="http://customooxmlschemas.google.com/" textRoundtripDataId="4"/>
                  </a:ext>
                </a:extLst>
              </a:rPr>
              <a:t> Methods</a:t>
            </a:r>
            <a:endParaRPr b="1" sz="26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rPr lang="en-US" sz="2400">
                <a:solidFill>
                  <a:schemeClr val="lt1"/>
                </a:solidFill>
                <a:latin typeface="Calibri"/>
                <a:ea typeface="Calibri"/>
                <a:cs typeface="Calibri"/>
                <a:sym typeface="Calibri"/>
              </a:rPr>
              <a:t>Dirt was scooped up from the streams in the Preserve and transported it into a sifter.  From there rocks &amp; dirt was picked through to find aquatic organisms. This process was repeated multiple times with some success. Some of the sediment was scooped up with a small shovel next to the stream on land. This process was repeated as well but with little success. A kick net was also used to get organisms. To use a kick net, walk into the center of the stream and place the kick net at the base or bed of the stream about 2-3 feet below the surface of the water. From there one of the team members kick the sediment from the bed of the stream towards the kick net while facing down stream. This method has a greater success rate since there is more surface area for the aquatic organisms to land on. After collecting the samples, a chelex extraction was followed to get DNA. PCR was used to amplify C01 because it has the most variation for </a:t>
            </a:r>
            <a:r>
              <a:rPr lang="en-US" sz="2400">
                <a:solidFill>
                  <a:schemeClr val="lt1"/>
                </a:solidFill>
                <a:latin typeface="Calibri"/>
                <a:ea typeface="Calibri"/>
                <a:cs typeface="Calibri"/>
                <a:sym typeface="Calibri"/>
              </a:rPr>
              <a:t>macroinvertebrates</a:t>
            </a:r>
            <a:r>
              <a:rPr lang="en-US" sz="2400">
                <a:solidFill>
                  <a:schemeClr val="lt1"/>
                </a:solidFill>
                <a:latin typeface="Calibri"/>
                <a:ea typeface="Calibri"/>
                <a:cs typeface="Calibri"/>
                <a:sym typeface="Calibri"/>
              </a:rPr>
              <a:t>. Gel </a:t>
            </a:r>
            <a:r>
              <a:rPr lang="en-US" sz="2400">
                <a:solidFill>
                  <a:schemeClr val="lt1"/>
                </a:solidFill>
                <a:latin typeface="Calibri"/>
                <a:ea typeface="Calibri"/>
                <a:cs typeface="Calibri"/>
                <a:sym typeface="Calibri"/>
              </a:rPr>
              <a:t>electrophoresis</a:t>
            </a:r>
            <a:r>
              <a:rPr lang="en-US" sz="2400">
                <a:solidFill>
                  <a:schemeClr val="lt1"/>
                </a:solidFill>
                <a:latin typeface="Calibri"/>
                <a:ea typeface="Calibri"/>
                <a:cs typeface="Calibri"/>
                <a:sym typeface="Calibri"/>
              </a:rPr>
              <a:t> was then used in order to see if PCR was successful. These were sent for sequencing. From there, DNA subway was used to match the DNA sequences with the organisms. For the novel sequence found, </a:t>
            </a:r>
            <a:r>
              <a:rPr lang="en-US" sz="2400">
                <a:solidFill>
                  <a:schemeClr val="lt1"/>
                </a:solidFill>
                <a:latin typeface="Calibri"/>
                <a:ea typeface="Calibri"/>
                <a:cs typeface="Calibri"/>
                <a:sym typeface="Calibri"/>
              </a:rPr>
              <a:t>bugguide.com </a:t>
            </a:r>
            <a:r>
              <a:rPr lang="en-US" sz="2400">
                <a:solidFill>
                  <a:schemeClr val="lt1"/>
                </a:solidFill>
                <a:latin typeface="Calibri"/>
                <a:ea typeface="Calibri"/>
                <a:cs typeface="Calibri"/>
                <a:sym typeface="Calibri"/>
              </a:rPr>
              <a:t>was used to help figure out the organism.</a:t>
            </a:r>
            <a:endParaRPr sz="2400">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400"/>
              <a:buFont typeface="Arial"/>
              <a:buNone/>
            </a:pPr>
            <a:r>
              <a:t/>
            </a:r>
            <a:endParaRPr sz="2400">
              <a:solidFill>
                <a:schemeClr val="lt1"/>
              </a:solidFill>
              <a:latin typeface="Calibri"/>
              <a:ea typeface="Calibri"/>
              <a:cs typeface="Calibri"/>
              <a:sym typeface="Calibri"/>
            </a:endParaRPr>
          </a:p>
        </p:txBody>
      </p:sp>
      <p:pic>
        <p:nvPicPr>
          <p:cNvPr id="92" name="Google Shape;92;p1"/>
          <p:cNvPicPr preferRelativeResize="0"/>
          <p:nvPr/>
        </p:nvPicPr>
        <p:blipFill>
          <a:blip r:embed="rId4">
            <a:alphaModFix/>
          </a:blip>
          <a:stretch>
            <a:fillRect/>
          </a:stretch>
        </p:blipFill>
        <p:spPr>
          <a:xfrm>
            <a:off x="10712938" y="14740913"/>
            <a:ext cx="11812500" cy="3811200"/>
          </a:xfrm>
          <a:prstGeom prst="roundRect">
            <a:avLst>
              <a:gd fmla="val 16667" name="adj"/>
            </a:avLst>
          </a:prstGeom>
          <a:noFill/>
          <a:ln>
            <a:noFill/>
          </a:ln>
        </p:spPr>
      </p:pic>
      <p:pic>
        <p:nvPicPr>
          <p:cNvPr id="93" name="Google Shape;93;p1"/>
          <p:cNvPicPr preferRelativeResize="0"/>
          <p:nvPr/>
        </p:nvPicPr>
        <p:blipFill rotWithShape="1">
          <a:blip r:embed="rId5">
            <a:alphaModFix/>
          </a:blip>
          <a:srcRect b="29264" l="0" r="0" t="28297"/>
          <a:stretch/>
        </p:blipFill>
        <p:spPr>
          <a:xfrm>
            <a:off x="9945675" y="3779525"/>
            <a:ext cx="2918400" cy="1971300"/>
          </a:xfrm>
          <a:prstGeom prst="roundRect">
            <a:avLst>
              <a:gd fmla="val 16667" name="adj"/>
            </a:avLst>
          </a:prstGeom>
          <a:noFill/>
          <a:ln>
            <a:noFill/>
          </a:ln>
        </p:spPr>
      </p:pic>
      <p:pic>
        <p:nvPicPr>
          <p:cNvPr id="94" name="Google Shape;94;p1"/>
          <p:cNvPicPr preferRelativeResize="0"/>
          <p:nvPr/>
        </p:nvPicPr>
        <p:blipFill rotWithShape="1">
          <a:blip r:embed="rId6">
            <a:alphaModFix/>
          </a:blip>
          <a:srcRect b="28507" l="0" r="0" t="25117"/>
          <a:stretch/>
        </p:blipFill>
        <p:spPr>
          <a:xfrm>
            <a:off x="12932750" y="3792338"/>
            <a:ext cx="3362400" cy="2080500"/>
          </a:xfrm>
          <a:prstGeom prst="roundRect">
            <a:avLst>
              <a:gd fmla="val 16667" name="adj"/>
            </a:avLst>
          </a:prstGeom>
          <a:noFill/>
          <a:ln>
            <a:noFill/>
          </a:ln>
        </p:spPr>
      </p:pic>
      <p:pic>
        <p:nvPicPr>
          <p:cNvPr id="95" name="Google Shape;95;p1"/>
          <p:cNvPicPr preferRelativeResize="0"/>
          <p:nvPr/>
        </p:nvPicPr>
        <p:blipFill rotWithShape="1">
          <a:blip r:embed="rId7">
            <a:alphaModFix/>
          </a:blip>
          <a:srcRect b="29000" l="0" r="0" t="35533"/>
          <a:stretch/>
        </p:blipFill>
        <p:spPr>
          <a:xfrm>
            <a:off x="16363825" y="3856475"/>
            <a:ext cx="3362400" cy="1588200"/>
          </a:xfrm>
          <a:prstGeom prst="roundRect">
            <a:avLst>
              <a:gd fmla="val 16667" name="adj"/>
            </a:avLst>
          </a:prstGeom>
          <a:noFill/>
          <a:ln>
            <a:noFill/>
          </a:ln>
        </p:spPr>
      </p:pic>
      <p:sp>
        <p:nvSpPr>
          <p:cNvPr id="96" name="Google Shape;96;p1"/>
          <p:cNvSpPr txBox="1"/>
          <p:nvPr/>
        </p:nvSpPr>
        <p:spPr>
          <a:xfrm>
            <a:off x="10496550" y="5695950"/>
            <a:ext cx="1996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Calibri"/>
                <a:ea typeface="Calibri"/>
                <a:cs typeface="Calibri"/>
                <a:sym typeface="Calibri"/>
              </a:rPr>
              <a:t>Jumping Bush Cricket</a:t>
            </a:r>
            <a:endParaRPr sz="1600">
              <a:solidFill>
                <a:schemeClr val="dk1"/>
              </a:solidFill>
              <a:latin typeface="Calibri"/>
              <a:ea typeface="Calibri"/>
              <a:cs typeface="Calibri"/>
              <a:sym typeface="Calibri"/>
            </a:endParaRPr>
          </a:p>
        </p:txBody>
      </p:sp>
      <p:sp>
        <p:nvSpPr>
          <p:cNvPr id="97" name="Google Shape;97;p1"/>
          <p:cNvSpPr txBox="1"/>
          <p:nvPr/>
        </p:nvSpPr>
        <p:spPr>
          <a:xfrm>
            <a:off x="13396425" y="5893750"/>
            <a:ext cx="2705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Calibri"/>
                <a:ea typeface="Calibri"/>
                <a:cs typeface="Calibri"/>
                <a:sym typeface="Calibri"/>
              </a:rPr>
              <a:t>Pale Green </a:t>
            </a:r>
            <a:r>
              <a:rPr lang="en-US" sz="1600">
                <a:solidFill>
                  <a:schemeClr val="dk1"/>
                </a:solidFill>
                <a:latin typeface="Calibri"/>
                <a:ea typeface="Calibri"/>
                <a:cs typeface="Calibri"/>
                <a:sym typeface="Calibri"/>
              </a:rPr>
              <a:t>Assassin</a:t>
            </a:r>
            <a:r>
              <a:rPr lang="en-US" sz="1600">
                <a:solidFill>
                  <a:schemeClr val="dk1"/>
                </a:solidFill>
                <a:latin typeface="Calibri"/>
                <a:ea typeface="Calibri"/>
                <a:cs typeface="Calibri"/>
                <a:sym typeface="Calibri"/>
              </a:rPr>
              <a:t> Bug</a:t>
            </a:r>
            <a:endParaRPr sz="1600">
              <a:solidFill>
                <a:schemeClr val="dk1"/>
              </a:solidFill>
              <a:latin typeface="Calibri"/>
              <a:ea typeface="Calibri"/>
              <a:cs typeface="Calibri"/>
              <a:sym typeface="Calibri"/>
            </a:endParaRPr>
          </a:p>
        </p:txBody>
      </p:sp>
      <p:sp>
        <p:nvSpPr>
          <p:cNvPr id="98" name="Google Shape;98;p1"/>
          <p:cNvSpPr txBox="1"/>
          <p:nvPr/>
        </p:nvSpPr>
        <p:spPr>
          <a:xfrm>
            <a:off x="16897350" y="5467350"/>
            <a:ext cx="19968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Calibri"/>
                <a:ea typeface="Calibri"/>
                <a:cs typeface="Calibri"/>
                <a:sym typeface="Calibri"/>
              </a:rPr>
              <a:t>Floodwater Mosquito</a:t>
            </a:r>
            <a:endParaRPr sz="1600">
              <a:solidFill>
                <a:schemeClr val="dk1"/>
              </a:solidFill>
              <a:latin typeface="Calibri"/>
              <a:ea typeface="Calibri"/>
              <a:cs typeface="Calibri"/>
              <a:sym typeface="Calibri"/>
            </a:endParaRPr>
          </a:p>
        </p:txBody>
      </p:sp>
      <p:pic>
        <p:nvPicPr>
          <p:cNvPr id="99" name="Google Shape;99;p1"/>
          <p:cNvPicPr preferRelativeResize="0"/>
          <p:nvPr/>
        </p:nvPicPr>
        <p:blipFill rotWithShape="1">
          <a:blip r:embed="rId8">
            <a:alphaModFix/>
          </a:blip>
          <a:srcRect b="43041" l="0" r="1419" t="27898"/>
          <a:stretch/>
        </p:blipFill>
        <p:spPr>
          <a:xfrm>
            <a:off x="19802350" y="3856475"/>
            <a:ext cx="3362400" cy="1588200"/>
          </a:xfrm>
          <a:prstGeom prst="roundRect">
            <a:avLst>
              <a:gd fmla="val 16667" name="adj"/>
            </a:avLst>
          </a:prstGeom>
          <a:noFill/>
          <a:ln>
            <a:noFill/>
          </a:ln>
        </p:spPr>
      </p:pic>
      <p:sp>
        <p:nvSpPr>
          <p:cNvPr id="100" name="Google Shape;100;p1"/>
          <p:cNvSpPr txBox="1"/>
          <p:nvPr/>
        </p:nvSpPr>
        <p:spPr>
          <a:xfrm>
            <a:off x="20423450" y="5512750"/>
            <a:ext cx="27051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600">
                <a:solidFill>
                  <a:schemeClr val="dk1"/>
                </a:solidFill>
                <a:latin typeface="Calibri"/>
                <a:ea typeface="Calibri"/>
                <a:cs typeface="Calibri"/>
                <a:sym typeface="Calibri"/>
              </a:rPr>
              <a:t>Long-Jawed Orb Weaver</a:t>
            </a:r>
            <a:endParaRPr sz="1600">
              <a:solidFill>
                <a:schemeClr val="dk1"/>
              </a:solidFill>
              <a:latin typeface="Calibri"/>
              <a:ea typeface="Calibri"/>
              <a:cs typeface="Calibri"/>
              <a:sym typeface="Calibri"/>
            </a:endParaRPr>
          </a:p>
        </p:txBody>
      </p:sp>
      <p:pic>
        <p:nvPicPr>
          <p:cNvPr id="101" name="Google Shape;101;p1"/>
          <p:cNvPicPr preferRelativeResize="0"/>
          <p:nvPr/>
        </p:nvPicPr>
        <p:blipFill rotWithShape="1">
          <a:blip r:embed="rId9">
            <a:alphaModFix/>
          </a:blip>
          <a:srcRect b="22487" l="0" r="0" t="9369"/>
          <a:stretch/>
        </p:blipFill>
        <p:spPr>
          <a:xfrm>
            <a:off x="304800" y="103775"/>
            <a:ext cx="2705100" cy="3307800"/>
          </a:xfrm>
          <a:prstGeom prst="roundRect">
            <a:avLst>
              <a:gd fmla="val 16667" name="adj"/>
            </a:avLst>
          </a:prstGeom>
          <a:noFill/>
          <a:ln>
            <a:noFill/>
          </a:ln>
        </p:spPr>
      </p:pic>
      <p:pic>
        <p:nvPicPr>
          <p:cNvPr id="102" name="Google Shape;102;p1"/>
          <p:cNvPicPr preferRelativeResize="0"/>
          <p:nvPr/>
        </p:nvPicPr>
        <p:blipFill>
          <a:blip r:embed="rId10">
            <a:alphaModFix/>
          </a:blip>
          <a:stretch>
            <a:fillRect/>
          </a:stretch>
        </p:blipFill>
        <p:spPr>
          <a:xfrm>
            <a:off x="30000000" y="77200"/>
            <a:ext cx="2705100" cy="3403500"/>
          </a:xfrm>
          <a:prstGeom prst="roundRect">
            <a:avLst>
              <a:gd fmla="val 16667" name="adj"/>
            </a:avLst>
          </a:prstGeom>
          <a:noFill/>
          <a:ln>
            <a:noFill/>
          </a:ln>
        </p:spPr>
      </p:pic>
      <p:pic>
        <p:nvPicPr>
          <p:cNvPr id="103" name="Google Shape;103;p1"/>
          <p:cNvPicPr preferRelativeResize="0"/>
          <p:nvPr/>
        </p:nvPicPr>
        <p:blipFill>
          <a:blip r:embed="rId11">
            <a:alphaModFix/>
          </a:blip>
          <a:stretch>
            <a:fillRect/>
          </a:stretch>
        </p:blipFill>
        <p:spPr>
          <a:xfrm>
            <a:off x="12495275" y="-469425"/>
            <a:ext cx="8247813" cy="2416363"/>
          </a:xfrm>
          <a:prstGeom prst="rect">
            <a:avLst/>
          </a:prstGeom>
          <a:noFill/>
          <a:ln>
            <a:noFill/>
          </a:ln>
        </p:spPr>
      </p:pic>
      <p:pic>
        <p:nvPicPr>
          <p:cNvPr id="104" name="Google Shape;104;p1"/>
          <p:cNvPicPr preferRelativeResize="0"/>
          <p:nvPr/>
        </p:nvPicPr>
        <p:blipFill>
          <a:blip r:embed="rId12">
            <a:alphaModFix/>
          </a:blip>
          <a:stretch>
            <a:fillRect/>
          </a:stretch>
        </p:blipFill>
        <p:spPr>
          <a:xfrm>
            <a:off x="27331925" y="2096900"/>
            <a:ext cx="1622650" cy="1588351"/>
          </a:xfrm>
          <a:prstGeom prst="rect">
            <a:avLst/>
          </a:prstGeom>
          <a:noFill/>
          <a:ln>
            <a:noFill/>
          </a:ln>
        </p:spPr>
      </p:pic>
      <p:pic>
        <p:nvPicPr>
          <p:cNvPr id="105" name="Google Shape;105;p1"/>
          <p:cNvPicPr preferRelativeResize="0"/>
          <p:nvPr/>
        </p:nvPicPr>
        <p:blipFill>
          <a:blip r:embed="rId13">
            <a:alphaModFix/>
          </a:blip>
          <a:stretch>
            <a:fillRect/>
          </a:stretch>
        </p:blipFill>
        <p:spPr>
          <a:xfrm>
            <a:off x="9395112" y="7288552"/>
            <a:ext cx="14254987" cy="6290874"/>
          </a:xfrm>
          <a:prstGeom prst="rect">
            <a:avLst/>
          </a:prstGeom>
          <a:noFill/>
          <a:ln>
            <a:noFill/>
          </a:ln>
        </p:spPr>
      </p:pic>
      <p:sp>
        <p:nvSpPr>
          <p:cNvPr id="106" name="Google Shape;106;p1"/>
          <p:cNvSpPr/>
          <p:nvPr/>
        </p:nvSpPr>
        <p:spPr>
          <a:xfrm>
            <a:off x="30726300" y="2364875"/>
            <a:ext cx="284400" cy="67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00">
                <a:solidFill>
                  <a:schemeClr val="lt1"/>
                </a:solidFill>
                <a:latin typeface="Calibri"/>
                <a:ea typeface="Calibri"/>
                <a:cs typeface="Calibri"/>
                <a:sym typeface="Calibri"/>
              </a:rPr>
              <a:t>Donald said no</a:t>
            </a:r>
            <a:endParaRPr sz="100">
              <a:solidFill>
                <a:schemeClr val="lt1"/>
              </a:solidFill>
              <a:latin typeface="Calibri"/>
              <a:ea typeface="Calibri"/>
              <a:cs typeface="Calibri"/>
              <a:sym typeface="Calibri"/>
            </a:endParaRPr>
          </a:p>
        </p:txBody>
      </p:sp>
      <p:sp>
        <p:nvSpPr>
          <p:cNvPr id="107" name="Google Shape;107;p1"/>
          <p:cNvSpPr txBox="1"/>
          <p:nvPr/>
        </p:nvSpPr>
        <p:spPr>
          <a:xfrm>
            <a:off x="14956625" y="7487975"/>
            <a:ext cx="12192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500">
                <a:solidFill>
                  <a:schemeClr val="dk1"/>
                </a:solidFill>
                <a:latin typeface="Calibri"/>
                <a:ea typeface="Calibri"/>
                <a:cs typeface="Calibri"/>
                <a:sym typeface="Calibri"/>
              </a:rPr>
              <a:t>: Class results</a:t>
            </a:r>
            <a:endParaRPr sz="2500">
              <a:solidFill>
                <a:schemeClr val="dk1"/>
              </a:solidFill>
              <a:latin typeface="Calibri"/>
              <a:ea typeface="Calibri"/>
              <a:cs typeface="Calibri"/>
              <a:sym typeface="Calibri"/>
            </a:endParaRPr>
          </a:p>
        </p:txBody>
      </p:sp>
      <p:sp>
        <p:nvSpPr>
          <p:cNvPr id="108" name="Google Shape;108;p1"/>
          <p:cNvSpPr txBox="1"/>
          <p:nvPr/>
        </p:nvSpPr>
        <p:spPr>
          <a:xfrm>
            <a:off x="10651900" y="13786625"/>
            <a:ext cx="116298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5000">
                <a:solidFill>
                  <a:schemeClr val="dk1"/>
                </a:solidFill>
                <a:latin typeface="Calibri"/>
                <a:ea typeface="Calibri"/>
                <a:cs typeface="Calibri"/>
                <a:sym typeface="Calibri"/>
              </a:rPr>
              <a:t>DNA Subway sequence alignment</a:t>
            </a:r>
            <a:endParaRPr sz="50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2023-04-25T13:52:33Z</dcterms:created>
  <dc:creator>Eberling, August</dc:creator>
</cp:coreProperties>
</file>