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 roundtripDataSignature="AMtx7mjr3PeecKam9SlBVDwvCHI1wA6j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f8802f47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ff8802f4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f8802f47d_2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ff8802f47d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ff8802f47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ff8802f47d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2.png"/><Relationship Id="rId13" Type="http://schemas.openxmlformats.org/officeDocument/2006/relationships/image" Target="../media/image8.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png"/><Relationship Id="rId1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3" name="Shape 83"/>
        <p:cNvGrpSpPr/>
        <p:nvPr/>
      </p:nvGrpSpPr>
      <p:grpSpPr>
        <a:xfrm>
          <a:off x="0" y="0"/>
          <a:ext cx="0" cy="0"/>
          <a:chOff x="0" y="0"/>
          <a:chExt cx="0" cy="0"/>
        </a:xfrm>
      </p:grpSpPr>
      <p:sp>
        <p:nvSpPr>
          <p:cNvPr id="84" name="Google Shape;84;p1"/>
          <p:cNvSpPr/>
          <p:nvPr/>
        </p:nvSpPr>
        <p:spPr>
          <a:xfrm>
            <a:off x="457200" y="4145275"/>
            <a:ext cx="8534700" cy="56820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100">
                <a:solidFill>
                  <a:srgbClr val="434343"/>
                </a:solidFill>
              </a:rPr>
              <a:t>ABSTRACT:In the experiment, macroinvertebrates specimens were collected terrestrially and aquatically in the Massapequa Preserve. The primary intention was to identify the amount of biodiversity in the surrounding environment, in light of this, multiple species were found in each spot when searching for specimens, which overall leads to a more stable </a:t>
            </a:r>
            <a:r>
              <a:rPr lang="en-US" sz="2100">
                <a:solidFill>
                  <a:srgbClr val="434343"/>
                </a:solidFill>
              </a:rPr>
              <a:t>environment</a:t>
            </a:r>
            <a:r>
              <a:rPr lang="en-US" sz="2100">
                <a:solidFill>
                  <a:srgbClr val="434343"/>
                </a:solidFill>
              </a:rPr>
              <a:t> with more niches, and less competition among them allowing for a </a:t>
            </a:r>
            <a:r>
              <a:rPr lang="en-US" sz="2100">
                <a:solidFill>
                  <a:srgbClr val="434343"/>
                </a:solidFill>
              </a:rPr>
              <a:t>better</a:t>
            </a:r>
            <a:r>
              <a:rPr lang="en-US" sz="2100">
                <a:solidFill>
                  <a:srgbClr val="434343"/>
                </a:solidFill>
              </a:rPr>
              <a:t> chance to withstand negative </a:t>
            </a:r>
            <a:r>
              <a:rPr lang="en-US" sz="2100">
                <a:solidFill>
                  <a:srgbClr val="434343"/>
                </a:solidFill>
              </a:rPr>
              <a:t>environmental</a:t>
            </a:r>
            <a:r>
              <a:rPr lang="en-US" sz="2100">
                <a:solidFill>
                  <a:srgbClr val="434343"/>
                </a:solidFill>
              </a:rPr>
              <a:t> changes, Biodiversity will be </a:t>
            </a:r>
            <a:r>
              <a:rPr lang="en-US" sz="2100">
                <a:solidFill>
                  <a:srgbClr val="434343"/>
                </a:solidFill>
              </a:rPr>
              <a:t>more</a:t>
            </a:r>
            <a:r>
              <a:rPr lang="en-US" sz="2100">
                <a:solidFill>
                  <a:srgbClr val="434343"/>
                </a:solidFill>
              </a:rPr>
              <a:t> accurately measured using DNA barcoding </a:t>
            </a:r>
            <a:r>
              <a:rPr lang="en-US" sz="2100">
                <a:solidFill>
                  <a:srgbClr val="434343"/>
                </a:solidFill>
              </a:rPr>
              <a:t>which can be observed from </a:t>
            </a:r>
            <a:r>
              <a:rPr lang="en-US" sz="2100">
                <a:solidFill>
                  <a:srgbClr val="434343"/>
                </a:solidFill>
              </a:rPr>
              <a:t>macroinvertebrates that were collected using these methods. Overall, 10 macroinvertebrates were collected and put in 95% ethanol tubes.</a:t>
            </a:r>
            <a:endParaRPr sz="2100">
              <a:solidFill>
                <a:srgbClr val="434343"/>
              </a:solidFill>
            </a:endParaRPr>
          </a:p>
        </p:txBody>
      </p:sp>
      <p:sp>
        <p:nvSpPr>
          <p:cNvPr id="85" name="Google Shape;85;p1"/>
          <p:cNvSpPr/>
          <p:nvPr/>
        </p:nvSpPr>
        <p:spPr>
          <a:xfrm>
            <a:off x="457200" y="274325"/>
            <a:ext cx="32004000" cy="33528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US" sz="4200">
                <a:solidFill>
                  <a:srgbClr val="434343"/>
                </a:solidFill>
                <a:latin typeface="Calibri"/>
                <a:ea typeface="Calibri"/>
                <a:cs typeface="Calibri"/>
                <a:sym typeface="Calibri"/>
              </a:rPr>
              <a:t>Collection of Invertebrates in and near the creek in the Massapequa Preserve to determine biodiversity through the use of DNA barcoding</a:t>
            </a:r>
            <a:endParaRPr b="1" sz="4200">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1" lang="en-US" sz="4200">
                <a:solidFill>
                  <a:srgbClr val="434343"/>
                </a:solidFill>
                <a:latin typeface="Calibri"/>
                <a:ea typeface="Calibri"/>
                <a:cs typeface="Calibri"/>
                <a:sym typeface="Calibri"/>
              </a:rPr>
              <a:t>By Benjamin VanCura, Lia </a:t>
            </a:r>
            <a:r>
              <a:rPr b="1" lang="en-US" sz="4200">
                <a:solidFill>
                  <a:srgbClr val="434343"/>
                </a:solidFill>
                <a:latin typeface="Calibri"/>
                <a:ea typeface="Calibri"/>
                <a:cs typeface="Calibri"/>
                <a:sym typeface="Calibri"/>
              </a:rPr>
              <a:t>Ranieri &amp; Ioannis Mastoros</a:t>
            </a:r>
            <a:r>
              <a:rPr b="1" lang="en-US" sz="4200">
                <a:solidFill>
                  <a:srgbClr val="434343"/>
                </a:solidFill>
                <a:latin typeface="Calibri"/>
                <a:ea typeface="Calibri"/>
                <a:cs typeface="Calibri"/>
                <a:sym typeface="Calibri"/>
              </a:rPr>
              <a:t> </a:t>
            </a:r>
            <a:endParaRPr b="1" sz="4200">
              <a:solidFill>
                <a:srgbClr val="434343"/>
              </a:solidFill>
              <a:latin typeface="Calibri"/>
              <a:ea typeface="Calibri"/>
              <a:cs typeface="Calibri"/>
              <a:sym typeface="Calibri"/>
            </a:endParaRPr>
          </a:p>
        </p:txBody>
      </p:sp>
      <p:sp>
        <p:nvSpPr>
          <p:cNvPr id="86" name="Google Shape;86;p1"/>
          <p:cNvSpPr/>
          <p:nvPr/>
        </p:nvSpPr>
        <p:spPr>
          <a:xfrm>
            <a:off x="26107300" y="15752550"/>
            <a:ext cx="6354000" cy="5802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2100">
                <a:solidFill>
                  <a:srgbClr val="434343"/>
                </a:solidFill>
                <a:latin typeface="Calibri"/>
                <a:ea typeface="Calibri"/>
                <a:cs typeface="Calibri"/>
                <a:sym typeface="Calibri"/>
              </a:rPr>
              <a:t>The hypothesis states that if macroinvertebrates are collected in multiple spots around and in the water, then the chances of finding unique species are increased. Data was checked using DNA subway and their NIH (GENBANK) database. The data that was collected proves this hypothesis correct by proving most species collected were diverse. </a:t>
            </a:r>
            <a:r>
              <a:rPr lang="en-US" sz="2100">
                <a:solidFill>
                  <a:srgbClr val="434343"/>
                </a:solidFill>
                <a:latin typeface="Calibri"/>
                <a:ea typeface="Calibri"/>
                <a:cs typeface="Calibri"/>
                <a:sym typeface="Calibri"/>
              </a:rPr>
              <a:t>This is due to the fact that around half of the collected specimen were different </a:t>
            </a:r>
            <a:r>
              <a:rPr lang="en-US" sz="2100">
                <a:solidFill>
                  <a:srgbClr val="434343"/>
                </a:solidFill>
                <a:latin typeface="Calibri"/>
                <a:ea typeface="Calibri"/>
                <a:cs typeface="Calibri"/>
                <a:sym typeface="Calibri"/>
              </a:rPr>
              <a:t>Genera</a:t>
            </a:r>
            <a:r>
              <a:rPr lang="en-US" sz="2100">
                <a:solidFill>
                  <a:srgbClr val="434343"/>
                </a:solidFill>
                <a:latin typeface="Calibri"/>
                <a:ea typeface="Calibri"/>
                <a:cs typeface="Calibri"/>
                <a:sym typeface="Calibri"/>
              </a:rPr>
              <a:t>. This data leads to the conclusion that there is an increased amount of biodiversity, especially since many specimen that were similar were collected in the same 1 meter quadrant as other specimen.  Since the data has proved an increase in biodiversity, this data can support the protection of the Massapequa Preserve.</a:t>
            </a:r>
            <a:endParaRPr sz="2100">
              <a:solidFill>
                <a:srgbClr val="434343"/>
              </a:solidFill>
              <a:latin typeface="Calibri"/>
              <a:ea typeface="Calibri"/>
              <a:cs typeface="Calibri"/>
              <a:sym typeface="Calibri"/>
            </a:endParaRPr>
          </a:p>
        </p:txBody>
      </p:sp>
      <p:sp>
        <p:nvSpPr>
          <p:cNvPr id="87" name="Google Shape;87;p1"/>
          <p:cNvSpPr/>
          <p:nvPr/>
        </p:nvSpPr>
        <p:spPr>
          <a:xfrm>
            <a:off x="396100" y="10345425"/>
            <a:ext cx="8712300" cy="44652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100">
                <a:solidFill>
                  <a:srgbClr val="434343"/>
                </a:solidFill>
              </a:rPr>
              <a:t> As seen throughout data obtained, it is shown that pesticides are killing macroinvertebrate and reducing biodiversity frequently (Hiroshi, et al, 2020). In the Massapequa preserve, biodiversity was tested by obtaining macroinvertebrates near the creek. If macroinvertebrates are collected in multiple spots </a:t>
            </a:r>
            <a:r>
              <a:rPr lang="en-US" sz="2100">
                <a:solidFill>
                  <a:srgbClr val="434343"/>
                </a:solidFill>
              </a:rPr>
              <a:t>around</a:t>
            </a:r>
            <a:r>
              <a:rPr lang="en-US" sz="2100">
                <a:solidFill>
                  <a:srgbClr val="434343"/>
                </a:solidFill>
              </a:rPr>
              <a:t> and in the water, then the chances of finding unique species are increased. For specimens that were difficult to obtain, tweezers were used to put them out safely and cause them to not be stuck.  Logs were turned over for examination in a wooded area that was surrounded by bushes and fallen trees to find macroinvertebrates. </a:t>
            </a:r>
            <a:endParaRPr sz="2100">
              <a:solidFill>
                <a:srgbClr val="434343"/>
              </a:solidFill>
            </a:endParaRPr>
          </a:p>
          <a:p>
            <a:pPr indent="0" lvl="0" marL="0" marR="0" rtl="0" algn="ctr">
              <a:lnSpc>
                <a:spcPct val="100000"/>
              </a:lnSpc>
              <a:spcBef>
                <a:spcPts val="0"/>
              </a:spcBef>
              <a:spcAft>
                <a:spcPts val="0"/>
              </a:spcAft>
              <a:buClr>
                <a:srgbClr val="000000"/>
              </a:buClr>
              <a:buSzPts val="2400"/>
              <a:buFont typeface="Arial"/>
              <a:buNone/>
            </a:pPr>
            <a:r>
              <a:t/>
            </a:r>
            <a:endParaRPr sz="2100">
              <a:solidFill>
                <a:srgbClr val="434343"/>
              </a:solidFill>
            </a:endParaRPr>
          </a:p>
        </p:txBody>
      </p:sp>
      <p:sp>
        <p:nvSpPr>
          <p:cNvPr id="88" name="Google Shape;88;p1"/>
          <p:cNvSpPr/>
          <p:nvPr/>
        </p:nvSpPr>
        <p:spPr>
          <a:xfrm>
            <a:off x="457200" y="15252575"/>
            <a:ext cx="8712300" cy="711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457200" lvl="0" marL="0" marR="0" rtl="0" algn="ctr">
              <a:lnSpc>
                <a:spcPct val="100000"/>
              </a:lnSpc>
              <a:spcBef>
                <a:spcPts val="0"/>
              </a:spcBef>
              <a:spcAft>
                <a:spcPts val="0"/>
              </a:spcAft>
              <a:buNone/>
            </a:pPr>
            <a:r>
              <a:rPr lang="en-US" sz="2100" u="sng">
                <a:solidFill>
                  <a:srgbClr val="434343"/>
                </a:solidFill>
                <a:latin typeface="Calibri"/>
                <a:ea typeface="Calibri"/>
                <a:cs typeface="Calibri"/>
                <a:sym typeface="Calibri"/>
              </a:rPr>
              <a:t>METHODS</a:t>
            </a:r>
            <a:endParaRPr sz="2100" u="sng">
              <a:solidFill>
                <a:srgbClr val="434343"/>
              </a:solidFill>
              <a:latin typeface="Calibri"/>
              <a:ea typeface="Calibri"/>
              <a:cs typeface="Calibri"/>
              <a:sym typeface="Calibri"/>
            </a:endParaRPr>
          </a:p>
        </p:txBody>
      </p:sp>
      <p:sp>
        <p:nvSpPr>
          <p:cNvPr id="89" name="Google Shape;89;p1"/>
          <p:cNvSpPr/>
          <p:nvPr/>
        </p:nvSpPr>
        <p:spPr>
          <a:xfrm>
            <a:off x="23068675" y="18736050"/>
            <a:ext cx="2590200" cy="29277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2100" u="sng">
                <a:solidFill>
                  <a:srgbClr val="434343"/>
                </a:solidFill>
                <a:latin typeface="Calibri"/>
                <a:ea typeface="Calibri"/>
                <a:cs typeface="Calibri"/>
                <a:sym typeface="Calibri"/>
              </a:rPr>
              <a:t>CWX-002:</a:t>
            </a:r>
            <a:endParaRPr sz="2100" u="sng">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100">
                <a:solidFill>
                  <a:srgbClr val="434343"/>
                </a:solidFill>
                <a:latin typeface="Calibri"/>
                <a:ea typeface="Calibri"/>
                <a:cs typeface="Calibri"/>
                <a:sym typeface="Calibri"/>
              </a:rPr>
              <a:t> Genus: Proasellus</a:t>
            </a:r>
            <a:endParaRPr sz="2100">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u="sng">
                <a:solidFill>
                  <a:srgbClr val="434343"/>
                </a:solidFill>
                <a:latin typeface="Calibri"/>
                <a:ea typeface="Calibri"/>
                <a:cs typeface="Calibri"/>
                <a:sym typeface="Calibri"/>
              </a:rPr>
              <a:t>CWX-007:</a:t>
            </a:r>
            <a:endParaRPr sz="2100" u="sng">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a:solidFill>
                  <a:srgbClr val="434343"/>
                </a:solidFill>
                <a:latin typeface="Calibri"/>
                <a:ea typeface="Calibri"/>
                <a:cs typeface="Calibri"/>
                <a:sym typeface="Calibri"/>
              </a:rPr>
              <a:t> Genus: Nemertean</a:t>
            </a:r>
            <a:endParaRPr sz="2100">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u="sng">
                <a:solidFill>
                  <a:srgbClr val="434343"/>
                </a:solidFill>
                <a:latin typeface="Calibri"/>
                <a:ea typeface="Calibri"/>
                <a:cs typeface="Calibri"/>
                <a:sym typeface="Calibri"/>
              </a:rPr>
              <a:t>CWX-004:</a:t>
            </a:r>
            <a:endParaRPr sz="2100" u="sng">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a:solidFill>
                  <a:srgbClr val="434343"/>
                </a:solidFill>
                <a:latin typeface="Calibri"/>
                <a:ea typeface="Calibri"/>
                <a:cs typeface="Calibri"/>
                <a:sym typeface="Calibri"/>
              </a:rPr>
              <a:t>Genus: Leiobunum</a:t>
            </a:r>
            <a:endParaRPr sz="2100">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u="sng">
                <a:solidFill>
                  <a:srgbClr val="434343"/>
                </a:solidFill>
                <a:latin typeface="Calibri"/>
                <a:ea typeface="Calibri"/>
                <a:cs typeface="Calibri"/>
                <a:sym typeface="Calibri"/>
              </a:rPr>
              <a:t>CWX-010:</a:t>
            </a:r>
            <a:endParaRPr sz="2100" u="sng">
              <a:solidFill>
                <a:srgbClr val="434343"/>
              </a:solidFill>
              <a:latin typeface="Calibri"/>
              <a:ea typeface="Calibri"/>
              <a:cs typeface="Calibri"/>
              <a:sym typeface="Calibri"/>
            </a:endParaRPr>
          </a:p>
          <a:p>
            <a:pPr indent="0" lvl="0" marL="0" rtl="0" algn="ctr">
              <a:spcBef>
                <a:spcPts val="0"/>
              </a:spcBef>
              <a:spcAft>
                <a:spcPts val="0"/>
              </a:spcAft>
              <a:buClr>
                <a:schemeClr val="dk1"/>
              </a:buClr>
              <a:buSzPts val="2400"/>
              <a:buFont typeface="Arial"/>
              <a:buNone/>
            </a:pPr>
            <a:r>
              <a:rPr lang="en-US" sz="2100">
                <a:solidFill>
                  <a:srgbClr val="434343"/>
                </a:solidFill>
                <a:latin typeface="Calibri"/>
                <a:ea typeface="Calibri"/>
                <a:cs typeface="Calibri"/>
                <a:sym typeface="Calibri"/>
              </a:rPr>
              <a:t>Order: Coleoptera</a:t>
            </a:r>
            <a:endParaRPr sz="2100">
              <a:solidFill>
                <a:srgbClr val="434343"/>
              </a:solidFill>
              <a:latin typeface="Calibri"/>
              <a:ea typeface="Calibri"/>
              <a:cs typeface="Calibri"/>
              <a:sym typeface="Calibri"/>
            </a:endParaRPr>
          </a:p>
        </p:txBody>
      </p:sp>
      <p:pic>
        <p:nvPicPr>
          <p:cNvPr id="90" name="Google Shape;90;p1"/>
          <p:cNvPicPr preferRelativeResize="0"/>
          <p:nvPr/>
        </p:nvPicPr>
        <p:blipFill>
          <a:blip r:embed="rId3">
            <a:alphaModFix/>
          </a:blip>
          <a:stretch>
            <a:fillRect/>
          </a:stretch>
        </p:blipFill>
        <p:spPr>
          <a:xfrm>
            <a:off x="9348188" y="4394100"/>
            <a:ext cx="6562725" cy="4701654"/>
          </a:xfrm>
          <a:prstGeom prst="rect">
            <a:avLst/>
          </a:prstGeom>
          <a:solidFill>
            <a:schemeClr val="accent1"/>
          </a:solidFill>
          <a:ln cap="flat" cmpd="sng" w="76200">
            <a:solidFill>
              <a:srgbClr val="93C47D"/>
            </a:solidFill>
            <a:prstDash val="solid"/>
            <a:miter lim="8000"/>
            <a:headEnd len="sm" w="sm" type="none"/>
            <a:tailEnd len="sm" w="sm" type="none"/>
          </a:ln>
          <a:effectLst>
            <a:outerShdw blurRad="557213" rotWithShape="0" algn="bl" dir="240000" dist="19050">
              <a:srgbClr val="000000">
                <a:alpha val="50000"/>
              </a:srgbClr>
            </a:outerShdw>
          </a:effectLst>
        </p:spPr>
      </p:pic>
      <p:pic>
        <p:nvPicPr>
          <p:cNvPr id="91" name="Google Shape;91;p1"/>
          <p:cNvPicPr preferRelativeResize="0"/>
          <p:nvPr/>
        </p:nvPicPr>
        <p:blipFill>
          <a:blip r:embed="rId4">
            <a:alphaModFix/>
          </a:blip>
          <a:stretch>
            <a:fillRect/>
          </a:stretch>
        </p:blipFill>
        <p:spPr>
          <a:xfrm>
            <a:off x="27382912" y="9422175"/>
            <a:ext cx="5154525" cy="3750599"/>
          </a:xfrm>
          <a:prstGeom prst="rect">
            <a:avLst/>
          </a:prstGeom>
          <a:noFill/>
          <a:ln cap="flat" cmpd="sng" w="76200">
            <a:solidFill>
              <a:srgbClr val="434343"/>
            </a:solidFill>
            <a:prstDash val="solid"/>
            <a:round/>
            <a:headEnd len="sm" w="sm" type="none"/>
            <a:tailEnd len="sm" w="sm" type="none"/>
          </a:ln>
        </p:spPr>
      </p:pic>
      <p:pic>
        <p:nvPicPr>
          <p:cNvPr id="92" name="Google Shape;92;p1"/>
          <p:cNvPicPr preferRelativeResize="0"/>
          <p:nvPr/>
        </p:nvPicPr>
        <p:blipFill rotWithShape="1">
          <a:blip r:embed="rId5">
            <a:alphaModFix/>
          </a:blip>
          <a:srcRect b="0" l="0" r="0" t="0"/>
          <a:stretch/>
        </p:blipFill>
        <p:spPr>
          <a:xfrm>
            <a:off x="10106712" y="15252573"/>
            <a:ext cx="11427295" cy="4701650"/>
          </a:xfrm>
          <a:prstGeom prst="rect">
            <a:avLst/>
          </a:prstGeom>
          <a:noFill/>
          <a:ln cap="flat" cmpd="sng" w="76200">
            <a:solidFill>
              <a:srgbClr val="93C47D"/>
            </a:solidFill>
            <a:prstDash val="solid"/>
            <a:round/>
            <a:headEnd len="sm" w="sm" type="none"/>
            <a:tailEnd len="sm" w="sm" type="none"/>
          </a:ln>
          <a:effectLst>
            <a:outerShdw blurRad="571500" rotWithShape="0" algn="bl" dir="4800000" dist="19050">
              <a:srgbClr val="000000">
                <a:alpha val="50000"/>
              </a:srgbClr>
            </a:outerShdw>
          </a:effectLst>
        </p:spPr>
      </p:pic>
      <p:pic>
        <p:nvPicPr>
          <p:cNvPr id="93" name="Google Shape;93;p1"/>
          <p:cNvPicPr preferRelativeResize="0"/>
          <p:nvPr/>
        </p:nvPicPr>
        <p:blipFill rotWithShape="1">
          <a:blip r:embed="rId6">
            <a:alphaModFix/>
          </a:blip>
          <a:srcRect b="35730" l="20512" r="20305" t="35082"/>
          <a:stretch/>
        </p:blipFill>
        <p:spPr>
          <a:xfrm>
            <a:off x="16452575" y="4411425"/>
            <a:ext cx="16103699" cy="4701650"/>
          </a:xfrm>
          <a:prstGeom prst="rect">
            <a:avLst/>
          </a:prstGeom>
          <a:noFill/>
          <a:ln cap="flat" cmpd="sng" w="76200">
            <a:solidFill>
              <a:srgbClr val="93C47D"/>
            </a:solidFill>
            <a:prstDash val="solid"/>
            <a:round/>
            <a:headEnd len="sm" w="sm" type="none"/>
            <a:tailEnd len="sm" w="sm" type="none"/>
          </a:ln>
          <a:effectLst>
            <a:outerShdw blurRad="557213" rotWithShape="0" algn="bl" dir="240000" dist="19050">
              <a:srgbClr val="000000">
                <a:alpha val="50000"/>
              </a:srgbClr>
            </a:outerShdw>
          </a:effectLst>
        </p:spPr>
      </p:pic>
      <p:sp>
        <p:nvSpPr>
          <p:cNvPr id="94" name="Google Shape;94;p1"/>
          <p:cNvSpPr txBox="1"/>
          <p:nvPr/>
        </p:nvSpPr>
        <p:spPr>
          <a:xfrm>
            <a:off x="33412350" y="4103200"/>
            <a:ext cx="3095700" cy="375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2100" u="sng"/>
              <a:t>Hypothesis</a:t>
            </a:r>
            <a:endParaRPr sz="2100" u="sng"/>
          </a:p>
          <a:p>
            <a:pPr indent="0" lvl="0" marL="0" rtl="0" algn="ctr">
              <a:lnSpc>
                <a:spcPct val="115000"/>
              </a:lnSpc>
              <a:spcBef>
                <a:spcPts val="0"/>
              </a:spcBef>
              <a:spcAft>
                <a:spcPts val="0"/>
              </a:spcAft>
              <a:buNone/>
            </a:pPr>
            <a:r>
              <a:t/>
            </a:r>
            <a:endParaRPr sz="2100" u="sng"/>
          </a:p>
          <a:p>
            <a:pPr indent="0" lvl="0" marL="0" rtl="0" algn="ctr">
              <a:lnSpc>
                <a:spcPct val="115000"/>
              </a:lnSpc>
              <a:spcBef>
                <a:spcPts val="0"/>
              </a:spcBef>
              <a:spcAft>
                <a:spcPts val="0"/>
              </a:spcAft>
              <a:buClr>
                <a:schemeClr val="dk1"/>
              </a:buClr>
              <a:buSzPts val="1100"/>
              <a:buFont typeface="Arial"/>
              <a:buNone/>
            </a:pPr>
            <a:r>
              <a:rPr lang="en-US" sz="2100" u="sng"/>
              <a:t> If macroinvertebrates are collected in multiple spots around and in the water, then the chances of finding unique species are increased</a:t>
            </a:r>
            <a:endParaRPr sz="8960" u="sng">
              <a:latin typeface="Calibri"/>
              <a:ea typeface="Calibri"/>
              <a:cs typeface="Calibri"/>
              <a:sym typeface="Calibri"/>
            </a:endParaRPr>
          </a:p>
        </p:txBody>
      </p:sp>
      <p:sp>
        <p:nvSpPr>
          <p:cNvPr id="95" name="Google Shape;95;p1"/>
          <p:cNvSpPr/>
          <p:nvPr/>
        </p:nvSpPr>
        <p:spPr>
          <a:xfrm>
            <a:off x="9891576" y="20456950"/>
            <a:ext cx="12728700" cy="1206900"/>
          </a:xfrm>
          <a:prstGeom prst="flowChartAlternateProcess">
            <a:avLst/>
          </a:prstGeom>
          <a:solidFill>
            <a:srgbClr val="D9EAD3"/>
          </a:solidFill>
          <a:ln cap="flat" cmpd="sng" w="38100">
            <a:solidFill>
              <a:srgbClr val="93C47D"/>
            </a:solidFill>
            <a:prstDash val="solid"/>
            <a:round/>
            <a:headEnd len="sm" w="sm" type="none"/>
            <a:tailEnd len="sm" w="sm" type="none"/>
          </a:ln>
          <a:effectLst>
            <a:outerShdw blurRad="528638" rotWithShape="0" algn="bl">
              <a:srgbClr val="0C343D"/>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100">
                <a:solidFill>
                  <a:srgbClr val="434343"/>
                </a:solidFill>
                <a:latin typeface="Calibri"/>
                <a:ea typeface="Calibri"/>
                <a:cs typeface="Calibri"/>
                <a:sym typeface="Calibri"/>
              </a:rPr>
              <a:t>T</a:t>
            </a:r>
            <a:r>
              <a:rPr lang="en-US" sz="2100">
                <a:solidFill>
                  <a:srgbClr val="434343"/>
                </a:solidFill>
                <a:latin typeface="Calibri"/>
                <a:ea typeface="Calibri"/>
                <a:cs typeface="Calibri"/>
                <a:sym typeface="Calibri"/>
              </a:rPr>
              <a:t>he graph above shows the sequential differences between the corresponding organisms,  and their relation to one another. </a:t>
            </a:r>
            <a:endParaRPr sz="2100">
              <a:solidFill>
                <a:srgbClr val="434343"/>
              </a:solidFill>
              <a:latin typeface="Calibri"/>
              <a:ea typeface="Calibri"/>
              <a:cs typeface="Calibri"/>
              <a:sym typeface="Calibri"/>
            </a:endParaRPr>
          </a:p>
        </p:txBody>
      </p:sp>
      <p:sp>
        <p:nvSpPr>
          <p:cNvPr id="96" name="Google Shape;96;p1"/>
          <p:cNvSpPr/>
          <p:nvPr/>
        </p:nvSpPr>
        <p:spPr>
          <a:xfrm>
            <a:off x="27306675" y="13367550"/>
            <a:ext cx="5307000" cy="2137200"/>
          </a:xfrm>
          <a:prstGeom prst="flowChartAlternateProcess">
            <a:avLst/>
          </a:prstGeom>
          <a:solidFill>
            <a:srgbClr val="D9EAD3"/>
          </a:solidFill>
          <a:ln cap="flat" cmpd="sng" w="38100">
            <a:solidFill>
              <a:srgbClr val="93C47D"/>
            </a:solidFill>
            <a:prstDash val="solid"/>
            <a:round/>
            <a:headEnd len="sm" w="sm" type="none"/>
            <a:tailEnd len="sm" w="sm" type="none"/>
          </a:ln>
          <a:effectLst>
            <a:outerShdw blurRad="528638" rotWithShape="0" algn="bl">
              <a:srgbClr val="0C343D"/>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100">
                <a:solidFill>
                  <a:srgbClr val="434343"/>
                </a:solidFill>
                <a:latin typeface="Calibri"/>
                <a:ea typeface="Calibri"/>
                <a:cs typeface="Calibri"/>
                <a:sym typeface="Calibri"/>
              </a:rPr>
              <a:t>Highlighted by the </a:t>
            </a:r>
            <a:r>
              <a:rPr lang="en-US" sz="2100">
                <a:solidFill>
                  <a:srgbClr val="434343"/>
                </a:solidFill>
                <a:latin typeface="Calibri"/>
                <a:ea typeface="Calibri"/>
                <a:cs typeface="Calibri"/>
                <a:sym typeface="Calibri"/>
              </a:rPr>
              <a:t>gel electrophoresis</a:t>
            </a:r>
            <a:r>
              <a:rPr lang="en-US" sz="2100">
                <a:solidFill>
                  <a:srgbClr val="434343"/>
                </a:solidFill>
                <a:latin typeface="Calibri"/>
                <a:ea typeface="Calibri"/>
                <a:cs typeface="Calibri"/>
                <a:sym typeface="Calibri"/>
              </a:rPr>
              <a:t>, it shows the validity of the PCR results of the specimens, verifying COI amplification.</a:t>
            </a:r>
            <a:endParaRPr sz="2100">
              <a:solidFill>
                <a:srgbClr val="434343"/>
              </a:solidFill>
              <a:latin typeface="Calibri"/>
              <a:ea typeface="Calibri"/>
              <a:cs typeface="Calibri"/>
              <a:sym typeface="Calibri"/>
            </a:endParaRPr>
          </a:p>
        </p:txBody>
      </p:sp>
      <p:sp>
        <p:nvSpPr>
          <p:cNvPr id="97" name="Google Shape;97;p1"/>
          <p:cNvSpPr/>
          <p:nvPr/>
        </p:nvSpPr>
        <p:spPr>
          <a:xfrm>
            <a:off x="9285013" y="9312750"/>
            <a:ext cx="6689100" cy="1206900"/>
          </a:xfrm>
          <a:prstGeom prst="flowChartAlternateProcess">
            <a:avLst/>
          </a:prstGeom>
          <a:solidFill>
            <a:srgbClr val="D9EAD3"/>
          </a:solidFill>
          <a:ln cap="flat" cmpd="sng" w="38100">
            <a:solidFill>
              <a:srgbClr val="93C47D"/>
            </a:solidFill>
            <a:prstDash val="solid"/>
            <a:round/>
            <a:headEnd len="sm" w="sm" type="none"/>
            <a:tailEnd len="sm" w="sm" type="none"/>
          </a:ln>
          <a:effectLst>
            <a:outerShdw blurRad="528638" rotWithShape="0" algn="bl">
              <a:srgbClr val="0C343D"/>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100">
                <a:solidFill>
                  <a:srgbClr val="434343"/>
                </a:solidFill>
                <a:latin typeface="Calibri"/>
                <a:ea typeface="Calibri"/>
                <a:cs typeface="Calibri"/>
                <a:sym typeface="Calibri"/>
              </a:rPr>
              <a:t>The map above </a:t>
            </a:r>
            <a:r>
              <a:rPr lang="en-US" sz="2100">
                <a:solidFill>
                  <a:srgbClr val="434343"/>
                </a:solidFill>
                <a:latin typeface="Calibri"/>
                <a:ea typeface="Calibri"/>
                <a:cs typeface="Calibri"/>
                <a:sym typeface="Calibri"/>
              </a:rPr>
              <a:t>demonstrates</a:t>
            </a:r>
            <a:r>
              <a:rPr lang="en-US" sz="2100">
                <a:solidFill>
                  <a:srgbClr val="434343"/>
                </a:solidFill>
                <a:latin typeface="Calibri"/>
                <a:ea typeface="Calibri"/>
                <a:cs typeface="Calibri"/>
                <a:sym typeface="Calibri"/>
              </a:rPr>
              <a:t> the global </a:t>
            </a:r>
            <a:r>
              <a:rPr lang="en-US" sz="2100">
                <a:solidFill>
                  <a:srgbClr val="434343"/>
                </a:solidFill>
                <a:latin typeface="Calibri"/>
                <a:ea typeface="Calibri"/>
                <a:cs typeface="Calibri"/>
                <a:sym typeface="Calibri"/>
              </a:rPr>
              <a:t>positioning</a:t>
            </a:r>
            <a:r>
              <a:rPr lang="en-US" sz="2100">
                <a:solidFill>
                  <a:srgbClr val="434343"/>
                </a:solidFill>
                <a:latin typeface="Calibri"/>
                <a:ea typeface="Calibri"/>
                <a:cs typeface="Calibri"/>
                <a:sym typeface="Calibri"/>
              </a:rPr>
              <a:t> system in which all of the aquatic invertebrates were found</a:t>
            </a:r>
            <a:endParaRPr sz="2100">
              <a:solidFill>
                <a:srgbClr val="434343"/>
              </a:solidFill>
              <a:latin typeface="Calibri"/>
              <a:ea typeface="Calibri"/>
              <a:cs typeface="Calibri"/>
              <a:sym typeface="Calibri"/>
            </a:endParaRPr>
          </a:p>
        </p:txBody>
      </p:sp>
      <p:sp>
        <p:nvSpPr>
          <p:cNvPr id="98" name="Google Shape;98;p1"/>
          <p:cNvSpPr/>
          <p:nvPr/>
        </p:nvSpPr>
        <p:spPr>
          <a:xfrm>
            <a:off x="16357500" y="9422175"/>
            <a:ext cx="10393200" cy="923100"/>
          </a:xfrm>
          <a:prstGeom prst="flowChartAlternateProcess">
            <a:avLst/>
          </a:prstGeom>
          <a:solidFill>
            <a:srgbClr val="D9EAD3"/>
          </a:solidFill>
          <a:ln cap="flat" cmpd="sng" w="38100">
            <a:solidFill>
              <a:srgbClr val="93C47D"/>
            </a:solidFill>
            <a:prstDash val="solid"/>
            <a:round/>
            <a:headEnd len="sm" w="sm" type="none"/>
            <a:tailEnd len="sm" w="sm" type="none"/>
          </a:ln>
          <a:effectLst>
            <a:outerShdw blurRad="528638" rotWithShape="0" algn="bl">
              <a:srgbClr val="0C343D"/>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100">
                <a:solidFill>
                  <a:srgbClr val="434343"/>
                </a:solidFill>
                <a:latin typeface="Calibri"/>
                <a:ea typeface="Calibri"/>
                <a:cs typeface="Calibri"/>
                <a:sym typeface="Calibri"/>
              </a:rPr>
              <a:t>As demonstrated by the </a:t>
            </a:r>
            <a:r>
              <a:rPr lang="en-US" sz="2100">
                <a:solidFill>
                  <a:srgbClr val="434343"/>
                </a:solidFill>
                <a:latin typeface="Calibri"/>
                <a:ea typeface="Calibri"/>
                <a:cs typeface="Calibri"/>
                <a:sym typeface="Calibri"/>
              </a:rPr>
              <a:t>phylogenetic</a:t>
            </a:r>
            <a:r>
              <a:rPr lang="en-US" sz="2100">
                <a:solidFill>
                  <a:srgbClr val="434343"/>
                </a:solidFill>
                <a:latin typeface="Calibri"/>
                <a:ea typeface="Calibri"/>
                <a:cs typeface="Calibri"/>
                <a:sym typeface="Calibri"/>
              </a:rPr>
              <a:t> tree above, it shows the </a:t>
            </a:r>
            <a:r>
              <a:rPr lang="en-US" sz="2100">
                <a:solidFill>
                  <a:srgbClr val="434343"/>
                </a:solidFill>
                <a:latin typeface="Calibri"/>
                <a:ea typeface="Calibri"/>
                <a:cs typeface="Calibri"/>
                <a:sym typeface="Calibri"/>
              </a:rPr>
              <a:t>relationships</a:t>
            </a:r>
            <a:r>
              <a:rPr lang="en-US" sz="2100">
                <a:solidFill>
                  <a:srgbClr val="434343"/>
                </a:solidFill>
                <a:latin typeface="Calibri"/>
                <a:ea typeface="Calibri"/>
                <a:cs typeface="Calibri"/>
                <a:sym typeface="Calibri"/>
              </a:rPr>
              <a:t> </a:t>
            </a:r>
            <a:r>
              <a:rPr lang="en-US" sz="2100">
                <a:solidFill>
                  <a:srgbClr val="434343"/>
                </a:solidFill>
                <a:latin typeface="Calibri"/>
                <a:ea typeface="Calibri"/>
                <a:cs typeface="Calibri"/>
                <a:sym typeface="Calibri"/>
              </a:rPr>
              <a:t>between</a:t>
            </a:r>
            <a:r>
              <a:rPr lang="en-US" sz="2100">
                <a:solidFill>
                  <a:srgbClr val="434343"/>
                </a:solidFill>
                <a:latin typeface="Calibri"/>
                <a:ea typeface="Calibri"/>
                <a:cs typeface="Calibri"/>
                <a:sym typeface="Calibri"/>
              </a:rPr>
              <a:t> all of </a:t>
            </a:r>
            <a:r>
              <a:rPr lang="en-US" sz="2100">
                <a:solidFill>
                  <a:srgbClr val="434343"/>
                </a:solidFill>
                <a:latin typeface="Calibri"/>
                <a:ea typeface="Calibri"/>
                <a:cs typeface="Calibri"/>
                <a:sym typeface="Calibri"/>
              </a:rPr>
              <a:t>the</a:t>
            </a:r>
            <a:r>
              <a:rPr lang="en-US" sz="2100">
                <a:solidFill>
                  <a:srgbClr val="434343"/>
                </a:solidFill>
                <a:latin typeface="Calibri"/>
                <a:ea typeface="Calibri"/>
                <a:cs typeface="Calibri"/>
                <a:sym typeface="Calibri"/>
              </a:rPr>
              <a:t> organisms, and how </a:t>
            </a:r>
            <a:r>
              <a:rPr lang="en-US" sz="2100">
                <a:solidFill>
                  <a:srgbClr val="434343"/>
                </a:solidFill>
                <a:latin typeface="Calibri"/>
                <a:ea typeface="Calibri"/>
                <a:cs typeface="Calibri"/>
                <a:sym typeface="Calibri"/>
              </a:rPr>
              <a:t>similar</a:t>
            </a:r>
            <a:r>
              <a:rPr lang="en-US" sz="2100">
                <a:solidFill>
                  <a:srgbClr val="434343"/>
                </a:solidFill>
                <a:latin typeface="Calibri"/>
                <a:ea typeface="Calibri"/>
                <a:cs typeface="Calibri"/>
                <a:sym typeface="Calibri"/>
              </a:rPr>
              <a:t> their cytochrome oxidase 1</a:t>
            </a:r>
            <a:endParaRPr sz="2100">
              <a:solidFill>
                <a:srgbClr val="434343"/>
              </a:solidFill>
              <a:latin typeface="Calibri"/>
              <a:ea typeface="Calibri"/>
              <a:cs typeface="Calibri"/>
              <a:sym typeface="Calibri"/>
            </a:endParaRPr>
          </a:p>
        </p:txBody>
      </p:sp>
      <p:sp>
        <p:nvSpPr>
          <p:cNvPr id="99" name="Google Shape;99;p1"/>
          <p:cNvSpPr/>
          <p:nvPr/>
        </p:nvSpPr>
        <p:spPr>
          <a:xfrm>
            <a:off x="457200" y="16624175"/>
            <a:ext cx="8712300" cy="711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85788" rotWithShape="0" algn="bl">
              <a:srgbClr val="0C343D"/>
            </a:outerShdw>
          </a:effectLst>
        </p:spPr>
        <p:txBody>
          <a:bodyPr anchorCtr="0" anchor="ctr" bIns="45700" lIns="91425" spcFirstLastPara="1" rIns="91425" wrap="square" tIns="45700">
            <a:noAutofit/>
          </a:bodyPr>
          <a:lstStyle/>
          <a:p>
            <a:pPr indent="457200" lvl="0" marL="0" marR="0" rtl="0" algn="ctr">
              <a:lnSpc>
                <a:spcPct val="100000"/>
              </a:lnSpc>
              <a:spcBef>
                <a:spcPts val="0"/>
              </a:spcBef>
              <a:spcAft>
                <a:spcPts val="0"/>
              </a:spcAft>
              <a:buNone/>
            </a:pPr>
            <a:r>
              <a:rPr lang="en-US" sz="2100">
                <a:solidFill>
                  <a:srgbClr val="434343"/>
                </a:solidFill>
                <a:latin typeface="Calibri"/>
                <a:ea typeface="Calibri"/>
                <a:cs typeface="Calibri"/>
                <a:sym typeface="Calibri"/>
              </a:rPr>
              <a:t>Collected aquatic and </a:t>
            </a:r>
            <a:r>
              <a:rPr lang="en-US" sz="2100">
                <a:solidFill>
                  <a:srgbClr val="434343"/>
                </a:solidFill>
                <a:latin typeface="Calibri"/>
                <a:ea typeface="Calibri"/>
                <a:cs typeface="Calibri"/>
                <a:sym typeface="Calibri"/>
              </a:rPr>
              <a:t>terrestrial</a:t>
            </a:r>
            <a:r>
              <a:rPr lang="en-US" sz="2100">
                <a:solidFill>
                  <a:srgbClr val="434343"/>
                </a:solidFill>
                <a:latin typeface="Calibri"/>
                <a:ea typeface="Calibri"/>
                <a:cs typeface="Calibri"/>
                <a:sym typeface="Calibri"/>
              </a:rPr>
              <a:t> </a:t>
            </a:r>
            <a:r>
              <a:rPr lang="en-US" sz="2100">
                <a:solidFill>
                  <a:srgbClr val="434343"/>
                </a:solidFill>
                <a:latin typeface="Calibri"/>
                <a:ea typeface="Calibri"/>
                <a:cs typeface="Calibri"/>
                <a:sym typeface="Calibri"/>
              </a:rPr>
              <a:t>macroinvertebrates</a:t>
            </a:r>
            <a:r>
              <a:rPr lang="en-US" sz="2100">
                <a:solidFill>
                  <a:srgbClr val="434343"/>
                </a:solidFill>
                <a:latin typeface="Calibri"/>
                <a:ea typeface="Calibri"/>
                <a:cs typeface="Calibri"/>
                <a:sym typeface="Calibri"/>
              </a:rPr>
              <a:t> in Massapequa preserve</a:t>
            </a:r>
            <a:endParaRPr sz="2100">
              <a:solidFill>
                <a:srgbClr val="434343"/>
              </a:solidFill>
              <a:latin typeface="Calibri"/>
              <a:ea typeface="Calibri"/>
              <a:cs typeface="Calibri"/>
              <a:sym typeface="Calibri"/>
            </a:endParaRPr>
          </a:p>
        </p:txBody>
      </p:sp>
      <p:sp>
        <p:nvSpPr>
          <p:cNvPr id="100" name="Google Shape;100;p1"/>
          <p:cNvSpPr/>
          <p:nvPr/>
        </p:nvSpPr>
        <p:spPr>
          <a:xfrm>
            <a:off x="396100" y="18024150"/>
            <a:ext cx="8712300" cy="711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457200" lvl="0" marL="0" marR="0" rtl="0" algn="l">
              <a:lnSpc>
                <a:spcPct val="100000"/>
              </a:lnSpc>
              <a:spcBef>
                <a:spcPts val="0"/>
              </a:spcBef>
              <a:spcAft>
                <a:spcPts val="0"/>
              </a:spcAft>
              <a:buNone/>
            </a:pPr>
            <a:r>
              <a:rPr lang="en-US" sz="2100">
                <a:solidFill>
                  <a:srgbClr val="434343"/>
                </a:solidFill>
                <a:latin typeface="Calibri"/>
                <a:ea typeface="Calibri"/>
                <a:cs typeface="Calibri"/>
                <a:sym typeface="Calibri"/>
              </a:rPr>
              <a:t>Chelex DNA isolation - grinded up specimens, added kelacks agent</a:t>
            </a:r>
            <a:endParaRPr sz="2100">
              <a:solidFill>
                <a:srgbClr val="434343"/>
              </a:solidFill>
              <a:latin typeface="Calibri"/>
              <a:ea typeface="Calibri"/>
              <a:cs typeface="Calibri"/>
              <a:sym typeface="Calibri"/>
            </a:endParaRPr>
          </a:p>
        </p:txBody>
      </p:sp>
      <p:sp>
        <p:nvSpPr>
          <p:cNvPr id="101" name="Google Shape;101;p1"/>
          <p:cNvSpPr/>
          <p:nvPr/>
        </p:nvSpPr>
        <p:spPr>
          <a:xfrm>
            <a:off x="396100" y="19471950"/>
            <a:ext cx="8712300" cy="711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2100">
                <a:solidFill>
                  <a:srgbClr val="434343"/>
                </a:solidFill>
                <a:latin typeface="Calibri"/>
                <a:ea typeface="Calibri"/>
                <a:cs typeface="Calibri"/>
                <a:sym typeface="Calibri"/>
              </a:rPr>
              <a:t>	DNA amplification - PCR in the CO1 </a:t>
            </a:r>
            <a:r>
              <a:rPr lang="en-US" sz="2100">
                <a:solidFill>
                  <a:srgbClr val="434343"/>
                </a:solidFill>
                <a:latin typeface="Calibri"/>
                <a:ea typeface="Calibri"/>
                <a:cs typeface="Calibri"/>
                <a:sym typeface="Calibri"/>
              </a:rPr>
              <a:t>region</a:t>
            </a:r>
            <a:r>
              <a:rPr lang="en-US" sz="2100">
                <a:solidFill>
                  <a:srgbClr val="434343"/>
                </a:solidFill>
                <a:latin typeface="Calibri"/>
                <a:ea typeface="Calibri"/>
                <a:cs typeface="Calibri"/>
                <a:sym typeface="Calibri"/>
              </a:rPr>
              <a:t> located in the </a:t>
            </a:r>
            <a:r>
              <a:rPr lang="en-US" sz="2100">
                <a:solidFill>
                  <a:srgbClr val="434343"/>
                </a:solidFill>
                <a:latin typeface="Calibri"/>
                <a:ea typeface="Calibri"/>
                <a:cs typeface="Calibri"/>
                <a:sym typeface="Calibri"/>
              </a:rPr>
              <a:t>mitochondria</a:t>
            </a:r>
            <a:endParaRPr sz="2100">
              <a:solidFill>
                <a:srgbClr val="434343"/>
              </a:solidFill>
              <a:latin typeface="Calibri"/>
              <a:ea typeface="Calibri"/>
              <a:cs typeface="Calibri"/>
              <a:sym typeface="Calibri"/>
            </a:endParaRPr>
          </a:p>
        </p:txBody>
      </p:sp>
      <p:sp>
        <p:nvSpPr>
          <p:cNvPr id="102" name="Google Shape;102;p1"/>
          <p:cNvSpPr/>
          <p:nvPr/>
        </p:nvSpPr>
        <p:spPr>
          <a:xfrm>
            <a:off x="396100" y="20843550"/>
            <a:ext cx="8712300" cy="7119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2100">
                <a:solidFill>
                  <a:srgbClr val="434343"/>
                </a:solidFill>
                <a:latin typeface="Calibri"/>
                <a:ea typeface="Calibri"/>
                <a:cs typeface="Calibri"/>
                <a:sym typeface="Calibri"/>
              </a:rPr>
              <a:t>	Sanger sequencing of DNA - </a:t>
            </a:r>
            <a:r>
              <a:rPr lang="en-US" sz="2100">
                <a:solidFill>
                  <a:srgbClr val="434343"/>
                </a:solidFill>
                <a:latin typeface="Calibri"/>
                <a:ea typeface="Calibri"/>
                <a:cs typeface="Calibri"/>
                <a:sym typeface="Calibri"/>
              </a:rPr>
              <a:t>identifies</a:t>
            </a:r>
            <a:r>
              <a:rPr lang="en-US" sz="2100">
                <a:solidFill>
                  <a:srgbClr val="434343"/>
                </a:solidFill>
                <a:latin typeface="Calibri"/>
                <a:ea typeface="Calibri"/>
                <a:cs typeface="Calibri"/>
                <a:sym typeface="Calibri"/>
              </a:rPr>
              <a:t> the order of nitrogenous bases in the barcode and allows for disguinguation of specimens</a:t>
            </a:r>
            <a:endParaRPr sz="2100">
              <a:solidFill>
                <a:srgbClr val="434343"/>
              </a:solidFill>
              <a:latin typeface="Calibri"/>
              <a:ea typeface="Calibri"/>
              <a:cs typeface="Calibri"/>
              <a:sym typeface="Calibri"/>
            </a:endParaRPr>
          </a:p>
        </p:txBody>
      </p:sp>
      <p:sp>
        <p:nvSpPr>
          <p:cNvPr id="103" name="Google Shape;103;p1"/>
          <p:cNvSpPr/>
          <p:nvPr/>
        </p:nvSpPr>
        <p:spPr>
          <a:xfrm>
            <a:off x="4681250" y="16045800"/>
            <a:ext cx="544200" cy="507000"/>
          </a:xfrm>
          <a:prstGeom prst="downArrow">
            <a:avLst>
              <a:gd fmla="val 50000" name="adj1"/>
              <a:gd fmla="val 50000" name="adj2"/>
            </a:avLst>
          </a:prstGeom>
          <a:solidFill>
            <a:srgbClr val="D9EAD3"/>
          </a:solidFill>
          <a:ln cap="flat" cmpd="sng" w="19050">
            <a:solidFill>
              <a:srgbClr val="93C47D"/>
            </a:solidFill>
            <a:prstDash val="solid"/>
            <a:round/>
            <a:headEnd len="sm" w="sm" type="none"/>
            <a:tailEnd len="sm" w="sm" type="none"/>
          </a:ln>
          <a:effectLst>
            <a:outerShdw blurRad="200025" rotWithShape="0" algn="bl">
              <a:srgbClr val="0C343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2100">
              <a:latin typeface="Calibri"/>
              <a:ea typeface="Calibri"/>
              <a:cs typeface="Calibri"/>
              <a:sym typeface="Calibri"/>
            </a:endParaRPr>
          </a:p>
        </p:txBody>
      </p:sp>
      <p:sp>
        <p:nvSpPr>
          <p:cNvPr id="104" name="Google Shape;104;p1"/>
          <p:cNvSpPr/>
          <p:nvPr/>
        </p:nvSpPr>
        <p:spPr>
          <a:xfrm>
            <a:off x="4681250" y="17493600"/>
            <a:ext cx="544200" cy="507000"/>
          </a:xfrm>
          <a:prstGeom prst="downArrow">
            <a:avLst>
              <a:gd fmla="val 50000" name="adj1"/>
              <a:gd fmla="val 50000" name="adj2"/>
            </a:avLst>
          </a:prstGeom>
          <a:solidFill>
            <a:srgbClr val="D9EAD3"/>
          </a:solidFill>
          <a:ln cap="flat" cmpd="sng" w="19050">
            <a:solidFill>
              <a:srgbClr val="93C47D"/>
            </a:solidFill>
            <a:prstDash val="solid"/>
            <a:round/>
            <a:headEnd len="sm" w="sm" type="none"/>
            <a:tailEnd len="sm" w="sm" type="none"/>
          </a:ln>
          <a:effectLst>
            <a:outerShdw blurRad="200025" rotWithShape="0" algn="bl">
              <a:srgbClr val="0C343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2100">
              <a:latin typeface="Calibri"/>
              <a:ea typeface="Calibri"/>
              <a:cs typeface="Calibri"/>
              <a:sym typeface="Calibri"/>
            </a:endParaRPr>
          </a:p>
        </p:txBody>
      </p:sp>
      <p:sp>
        <p:nvSpPr>
          <p:cNvPr id="105" name="Google Shape;105;p1"/>
          <p:cNvSpPr/>
          <p:nvPr/>
        </p:nvSpPr>
        <p:spPr>
          <a:xfrm>
            <a:off x="4681250" y="18941400"/>
            <a:ext cx="544200" cy="507000"/>
          </a:xfrm>
          <a:prstGeom prst="downArrow">
            <a:avLst>
              <a:gd fmla="val 50000" name="adj1"/>
              <a:gd fmla="val 50000" name="adj2"/>
            </a:avLst>
          </a:prstGeom>
          <a:solidFill>
            <a:srgbClr val="D9EAD3"/>
          </a:solidFill>
          <a:ln cap="flat" cmpd="sng" w="19050">
            <a:solidFill>
              <a:srgbClr val="93C47D"/>
            </a:solidFill>
            <a:prstDash val="solid"/>
            <a:round/>
            <a:headEnd len="sm" w="sm" type="none"/>
            <a:tailEnd len="sm" w="sm" type="none"/>
          </a:ln>
          <a:effectLst>
            <a:outerShdw blurRad="200025" rotWithShape="0" algn="bl">
              <a:srgbClr val="0C343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2100">
              <a:latin typeface="Calibri"/>
              <a:ea typeface="Calibri"/>
              <a:cs typeface="Calibri"/>
              <a:sym typeface="Calibri"/>
            </a:endParaRPr>
          </a:p>
        </p:txBody>
      </p:sp>
      <p:sp>
        <p:nvSpPr>
          <p:cNvPr id="106" name="Google Shape;106;p1"/>
          <p:cNvSpPr/>
          <p:nvPr/>
        </p:nvSpPr>
        <p:spPr>
          <a:xfrm>
            <a:off x="4681250" y="20313000"/>
            <a:ext cx="544200" cy="507000"/>
          </a:xfrm>
          <a:prstGeom prst="downArrow">
            <a:avLst>
              <a:gd fmla="val 50000" name="adj1"/>
              <a:gd fmla="val 50000" name="adj2"/>
            </a:avLst>
          </a:prstGeom>
          <a:solidFill>
            <a:srgbClr val="D9EAD3"/>
          </a:solidFill>
          <a:ln cap="flat" cmpd="sng" w="19050">
            <a:solidFill>
              <a:srgbClr val="93C47D"/>
            </a:solidFill>
            <a:prstDash val="solid"/>
            <a:round/>
            <a:headEnd len="sm" w="sm" type="none"/>
            <a:tailEnd len="sm" w="sm" type="none"/>
          </a:ln>
          <a:effectLst>
            <a:outerShdw blurRad="200025" rotWithShape="0" algn="bl">
              <a:srgbClr val="0C343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2100">
              <a:latin typeface="Calibri"/>
              <a:ea typeface="Calibri"/>
              <a:cs typeface="Calibri"/>
              <a:sym typeface="Calibri"/>
            </a:endParaRPr>
          </a:p>
        </p:txBody>
      </p:sp>
      <p:pic>
        <p:nvPicPr>
          <p:cNvPr id="107" name="Google Shape;107;p1"/>
          <p:cNvPicPr preferRelativeResize="0"/>
          <p:nvPr/>
        </p:nvPicPr>
        <p:blipFill>
          <a:blip r:embed="rId7">
            <a:alphaModFix/>
          </a:blip>
          <a:stretch>
            <a:fillRect/>
          </a:stretch>
        </p:blipFill>
        <p:spPr>
          <a:xfrm>
            <a:off x="25834300" y="1838925"/>
            <a:ext cx="1788198" cy="1788198"/>
          </a:xfrm>
          <a:prstGeom prst="rect">
            <a:avLst/>
          </a:prstGeom>
          <a:solidFill>
            <a:srgbClr val="D9EAD3"/>
          </a:solidFill>
          <a:ln>
            <a:noFill/>
          </a:ln>
        </p:spPr>
      </p:pic>
      <p:pic>
        <p:nvPicPr>
          <p:cNvPr id="108" name="Google Shape;108;p1"/>
          <p:cNvPicPr preferRelativeResize="0"/>
          <p:nvPr/>
        </p:nvPicPr>
        <p:blipFill>
          <a:blip r:embed="rId8">
            <a:alphaModFix/>
          </a:blip>
          <a:stretch>
            <a:fillRect/>
          </a:stretch>
        </p:blipFill>
        <p:spPr>
          <a:xfrm>
            <a:off x="6365200" y="1838925"/>
            <a:ext cx="1788198" cy="1788198"/>
          </a:xfrm>
          <a:prstGeom prst="rect">
            <a:avLst/>
          </a:prstGeom>
          <a:noFill/>
          <a:ln>
            <a:noFill/>
          </a:ln>
        </p:spPr>
      </p:pic>
      <p:pic>
        <p:nvPicPr>
          <p:cNvPr id="109" name="Google Shape;109;p1"/>
          <p:cNvPicPr preferRelativeResize="0"/>
          <p:nvPr/>
        </p:nvPicPr>
        <p:blipFill>
          <a:blip r:embed="rId9">
            <a:alphaModFix/>
          </a:blip>
          <a:stretch>
            <a:fillRect/>
          </a:stretch>
        </p:blipFill>
        <p:spPr>
          <a:xfrm>
            <a:off x="2893050" y="1838925"/>
            <a:ext cx="1788198" cy="1788198"/>
          </a:xfrm>
          <a:prstGeom prst="rect">
            <a:avLst/>
          </a:prstGeom>
          <a:noFill/>
          <a:ln>
            <a:noFill/>
          </a:ln>
        </p:spPr>
      </p:pic>
      <p:pic>
        <p:nvPicPr>
          <p:cNvPr id="110" name="Google Shape;110;p1" title="Chart"/>
          <p:cNvPicPr preferRelativeResize="0"/>
          <p:nvPr/>
        </p:nvPicPr>
        <p:blipFill>
          <a:blip r:embed="rId10">
            <a:alphaModFix/>
          </a:blip>
          <a:stretch>
            <a:fillRect/>
          </a:stretch>
        </p:blipFill>
        <p:spPr>
          <a:xfrm>
            <a:off x="9714700" y="10848900"/>
            <a:ext cx="9979075" cy="3888351"/>
          </a:xfrm>
          <a:prstGeom prst="rect">
            <a:avLst/>
          </a:prstGeom>
          <a:solidFill>
            <a:srgbClr val="D9EAD3"/>
          </a:solidFill>
          <a:ln cap="flat" cmpd="sng" w="38100">
            <a:solidFill>
              <a:srgbClr val="93C47D"/>
            </a:solidFill>
            <a:prstDash val="solid"/>
            <a:miter lim="8000"/>
            <a:headEnd len="sm" w="sm" type="none"/>
            <a:tailEnd len="sm" w="sm" type="none"/>
          </a:ln>
          <a:effectLst>
            <a:outerShdw blurRad="528638" rotWithShape="0" algn="bl">
              <a:srgbClr val="0C343D"/>
            </a:outerShdw>
          </a:effectLst>
        </p:spPr>
      </p:pic>
      <p:sp>
        <p:nvSpPr>
          <p:cNvPr id="111" name="Google Shape;111;p1"/>
          <p:cNvSpPr/>
          <p:nvPr/>
        </p:nvSpPr>
        <p:spPr>
          <a:xfrm>
            <a:off x="20030087" y="10704175"/>
            <a:ext cx="2590200" cy="41895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lang="en-US" sz="2100">
                <a:solidFill>
                  <a:srgbClr val="434343"/>
                </a:solidFill>
                <a:latin typeface="Calibri"/>
                <a:ea typeface="Calibri"/>
                <a:cs typeface="Calibri"/>
                <a:sym typeface="Calibri"/>
              </a:rPr>
              <a:t>The graph to the left </a:t>
            </a:r>
            <a:r>
              <a:rPr lang="en-US" sz="2100">
                <a:solidFill>
                  <a:srgbClr val="434343"/>
                </a:solidFill>
                <a:latin typeface="Calibri"/>
                <a:ea typeface="Calibri"/>
                <a:cs typeface="Calibri"/>
                <a:sym typeface="Calibri"/>
              </a:rPr>
              <a:t>exhibits</a:t>
            </a:r>
            <a:r>
              <a:rPr lang="en-US" sz="2100">
                <a:solidFill>
                  <a:srgbClr val="434343"/>
                </a:solidFill>
                <a:latin typeface="Calibri"/>
                <a:ea typeface="Calibri"/>
                <a:cs typeface="Calibri"/>
                <a:sym typeface="Calibri"/>
              </a:rPr>
              <a:t> all the different </a:t>
            </a:r>
            <a:r>
              <a:rPr lang="en-US" sz="2100">
                <a:solidFill>
                  <a:srgbClr val="434343"/>
                </a:solidFill>
                <a:latin typeface="Calibri"/>
                <a:ea typeface="Calibri"/>
                <a:cs typeface="Calibri"/>
                <a:sym typeface="Calibri"/>
              </a:rPr>
              <a:t>genus</a:t>
            </a:r>
            <a:r>
              <a:rPr lang="en-US" sz="2100">
                <a:solidFill>
                  <a:srgbClr val="434343"/>
                </a:solidFill>
                <a:latin typeface="Calibri"/>
                <a:ea typeface="Calibri"/>
                <a:cs typeface="Calibri"/>
                <a:sym typeface="Calibri"/>
              </a:rPr>
              <a:t> found among the class, the most </a:t>
            </a:r>
            <a:r>
              <a:rPr lang="en-US" sz="2100">
                <a:solidFill>
                  <a:srgbClr val="434343"/>
                </a:solidFill>
                <a:latin typeface="Calibri"/>
                <a:ea typeface="Calibri"/>
                <a:cs typeface="Calibri"/>
                <a:sym typeface="Calibri"/>
              </a:rPr>
              <a:t>being</a:t>
            </a:r>
            <a:r>
              <a:rPr lang="en-US" sz="2100">
                <a:solidFill>
                  <a:srgbClr val="434343"/>
                </a:solidFill>
                <a:latin typeface="Calibri"/>
                <a:ea typeface="Calibri"/>
                <a:cs typeface="Calibri"/>
                <a:sym typeface="Calibri"/>
              </a:rPr>
              <a:t> Porasellus, showing a significantly large amount of biodiversity among the </a:t>
            </a:r>
            <a:r>
              <a:rPr lang="en-US" sz="2100">
                <a:solidFill>
                  <a:srgbClr val="434343"/>
                </a:solidFill>
                <a:latin typeface="Calibri"/>
                <a:ea typeface="Calibri"/>
                <a:cs typeface="Calibri"/>
                <a:sym typeface="Calibri"/>
              </a:rPr>
              <a:t>environment</a:t>
            </a:r>
            <a:endParaRPr sz="2100">
              <a:solidFill>
                <a:srgbClr val="434343"/>
              </a:solidFill>
              <a:latin typeface="Calibri"/>
              <a:ea typeface="Calibri"/>
              <a:cs typeface="Calibri"/>
              <a:sym typeface="Calibri"/>
            </a:endParaRPr>
          </a:p>
        </p:txBody>
      </p:sp>
      <p:pic>
        <p:nvPicPr>
          <p:cNvPr id="112" name="Google Shape;112;p1"/>
          <p:cNvPicPr preferRelativeResize="0"/>
          <p:nvPr/>
        </p:nvPicPr>
        <p:blipFill>
          <a:blip r:embed="rId11">
            <a:alphaModFix/>
          </a:blip>
          <a:stretch>
            <a:fillRect/>
          </a:stretch>
        </p:blipFill>
        <p:spPr>
          <a:xfrm>
            <a:off x="25333725" y="13314650"/>
            <a:ext cx="1788200" cy="1909138"/>
          </a:xfrm>
          <a:prstGeom prst="rect">
            <a:avLst/>
          </a:prstGeom>
          <a:noFill/>
          <a:ln cap="flat" cmpd="sng" w="28575">
            <a:solidFill>
              <a:srgbClr val="93C47D"/>
            </a:solidFill>
            <a:prstDash val="solid"/>
            <a:round/>
            <a:headEnd len="sm" w="sm" type="none"/>
            <a:tailEnd len="sm" w="sm" type="none"/>
          </a:ln>
          <a:effectLst>
            <a:outerShdw blurRad="928688" rotWithShape="0" algn="bl" dir="660000" dist="19050">
              <a:srgbClr val="000000">
                <a:alpha val="50000"/>
              </a:srgbClr>
            </a:outerShdw>
          </a:effectLst>
        </p:spPr>
      </p:pic>
      <p:pic>
        <p:nvPicPr>
          <p:cNvPr id="113" name="Google Shape;113;p1"/>
          <p:cNvPicPr preferRelativeResize="0"/>
          <p:nvPr/>
        </p:nvPicPr>
        <p:blipFill>
          <a:blip r:embed="rId12">
            <a:alphaModFix/>
          </a:blip>
          <a:stretch>
            <a:fillRect/>
          </a:stretch>
        </p:blipFill>
        <p:spPr>
          <a:xfrm>
            <a:off x="22956579" y="10654373"/>
            <a:ext cx="3095700" cy="2351178"/>
          </a:xfrm>
          <a:prstGeom prst="rect">
            <a:avLst/>
          </a:prstGeom>
          <a:noFill/>
          <a:ln cap="flat" cmpd="sng" w="28575">
            <a:solidFill>
              <a:srgbClr val="93C47D"/>
            </a:solidFill>
            <a:prstDash val="solid"/>
            <a:round/>
            <a:headEnd len="sm" w="sm" type="none"/>
            <a:tailEnd len="sm" w="sm" type="none"/>
          </a:ln>
          <a:effectLst>
            <a:outerShdw blurRad="928688" rotWithShape="0" algn="bl" dir="660000" dist="19050">
              <a:srgbClr val="000000">
                <a:alpha val="50000"/>
              </a:srgbClr>
            </a:outerShdw>
          </a:effectLst>
        </p:spPr>
      </p:pic>
      <p:pic>
        <p:nvPicPr>
          <p:cNvPr id="114" name="Google Shape;114;p1"/>
          <p:cNvPicPr preferRelativeResize="0"/>
          <p:nvPr/>
        </p:nvPicPr>
        <p:blipFill>
          <a:blip r:embed="rId13">
            <a:alphaModFix/>
          </a:blip>
          <a:stretch>
            <a:fillRect/>
          </a:stretch>
        </p:blipFill>
        <p:spPr>
          <a:xfrm>
            <a:off x="21855200" y="15384050"/>
            <a:ext cx="2814004" cy="2137200"/>
          </a:xfrm>
          <a:prstGeom prst="rect">
            <a:avLst/>
          </a:prstGeom>
          <a:noFill/>
          <a:ln cap="flat" cmpd="sng" w="28575">
            <a:solidFill>
              <a:srgbClr val="93C47D"/>
            </a:solidFill>
            <a:prstDash val="solid"/>
            <a:round/>
            <a:headEnd len="sm" w="sm" type="none"/>
            <a:tailEnd len="sm" w="sm" type="none"/>
          </a:ln>
          <a:effectLst>
            <a:outerShdw blurRad="928688" rotWithShape="0" algn="bl" dir="660000" dist="19050">
              <a:srgbClr val="000000">
                <a:alpha val="50000"/>
              </a:srgbClr>
            </a:outerShdw>
          </a:effectLst>
        </p:spPr>
      </p:pic>
      <p:pic>
        <p:nvPicPr>
          <p:cNvPr id="115" name="Google Shape;115;p1"/>
          <p:cNvPicPr preferRelativeResize="0"/>
          <p:nvPr/>
        </p:nvPicPr>
        <p:blipFill>
          <a:blip r:embed="rId14">
            <a:alphaModFix/>
          </a:blip>
          <a:stretch>
            <a:fillRect/>
          </a:stretch>
        </p:blipFill>
        <p:spPr>
          <a:xfrm>
            <a:off x="22799756" y="13300700"/>
            <a:ext cx="2354481" cy="1788200"/>
          </a:xfrm>
          <a:prstGeom prst="rect">
            <a:avLst/>
          </a:prstGeom>
          <a:noFill/>
          <a:ln cap="flat" cmpd="sng" w="28575">
            <a:solidFill>
              <a:srgbClr val="93C47D"/>
            </a:solidFill>
            <a:prstDash val="solid"/>
            <a:round/>
            <a:headEnd len="sm" w="sm" type="none"/>
            <a:tailEnd len="sm" w="sm" type="none"/>
          </a:ln>
          <a:effectLst>
            <a:outerShdw blurRad="928688" rotWithShape="0" algn="bl" dir="660000" dist="19050">
              <a:srgbClr val="000000">
                <a:alpha val="50000"/>
              </a:srgbClr>
            </a:outerShdw>
          </a:effectLst>
        </p:spPr>
      </p:pic>
      <p:sp>
        <p:nvSpPr>
          <p:cNvPr id="116" name="Google Shape;116;p1"/>
          <p:cNvSpPr/>
          <p:nvPr/>
        </p:nvSpPr>
        <p:spPr>
          <a:xfrm>
            <a:off x="21765800" y="17737425"/>
            <a:ext cx="4109700" cy="731100"/>
          </a:xfrm>
          <a:prstGeom prst="roundRect">
            <a:avLst>
              <a:gd fmla="val 16667" name="adj"/>
            </a:avLst>
          </a:prstGeom>
          <a:solidFill>
            <a:srgbClr val="D9EAD3"/>
          </a:solidFill>
          <a:ln cap="flat" cmpd="sng" w="38100">
            <a:solidFill>
              <a:srgbClr val="93C47D"/>
            </a:solidFill>
            <a:prstDash val="solid"/>
            <a:miter lim="800000"/>
            <a:headEnd len="sm" w="sm" type="none"/>
            <a:tailEnd len="sm" w="sm" type="none"/>
          </a:ln>
          <a:effectLst>
            <a:outerShdw blurRad="528638" rotWithShape="0" algn="bl">
              <a:srgbClr val="0C343D"/>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lang="en-US" sz="2100" u="sng">
                <a:solidFill>
                  <a:srgbClr val="434343"/>
                </a:solidFill>
                <a:latin typeface="Calibri"/>
                <a:ea typeface="Calibri"/>
                <a:cs typeface="Calibri"/>
                <a:sym typeface="Calibri"/>
              </a:rPr>
              <a:t>Pictures of specimen with DNA sequences</a:t>
            </a:r>
            <a:endParaRPr sz="2100">
              <a:solidFill>
                <a:srgbClr val="434343"/>
              </a:solidFill>
              <a:latin typeface="Calibri"/>
              <a:ea typeface="Calibri"/>
              <a:cs typeface="Calibri"/>
              <a:sym typeface="Calibri"/>
            </a:endParaRPr>
          </a:p>
        </p:txBody>
      </p:sp>
      <p:cxnSp>
        <p:nvCxnSpPr>
          <p:cNvPr id="117" name="Google Shape;117;p1"/>
          <p:cNvCxnSpPr/>
          <p:nvPr/>
        </p:nvCxnSpPr>
        <p:spPr>
          <a:xfrm>
            <a:off x="22050825" y="16687500"/>
            <a:ext cx="385800" cy="12000"/>
          </a:xfrm>
          <a:prstGeom prst="straightConnector1">
            <a:avLst/>
          </a:prstGeom>
          <a:noFill/>
          <a:ln cap="flat" cmpd="sng" w="28575">
            <a:solidFill>
              <a:schemeClr val="dk1"/>
            </a:solidFill>
            <a:prstDash val="solid"/>
            <a:round/>
            <a:headEnd len="med" w="med" type="none"/>
            <a:tailEnd len="med" w="med" type="none"/>
          </a:ln>
        </p:spPr>
      </p:cxnSp>
      <p:cxnSp>
        <p:nvCxnSpPr>
          <p:cNvPr id="118" name="Google Shape;118;p1"/>
          <p:cNvCxnSpPr/>
          <p:nvPr/>
        </p:nvCxnSpPr>
        <p:spPr>
          <a:xfrm flipH="1">
            <a:off x="22147200" y="16723675"/>
            <a:ext cx="301500" cy="422100"/>
          </a:xfrm>
          <a:prstGeom prst="straightConnector1">
            <a:avLst/>
          </a:prstGeom>
          <a:noFill/>
          <a:ln cap="flat" cmpd="sng" w="9525">
            <a:solidFill>
              <a:schemeClr val="dk2"/>
            </a:solidFill>
            <a:prstDash val="solid"/>
            <a:round/>
            <a:headEnd len="med" w="med" type="none"/>
            <a:tailEnd len="med" w="med" type="none"/>
          </a:ln>
        </p:spPr>
      </p:cxnSp>
      <p:cxnSp>
        <p:nvCxnSpPr>
          <p:cNvPr id="119" name="Google Shape;119;p1"/>
          <p:cNvCxnSpPr/>
          <p:nvPr/>
        </p:nvCxnSpPr>
        <p:spPr>
          <a:xfrm flipH="1">
            <a:off x="22074975" y="16699575"/>
            <a:ext cx="325500" cy="409800"/>
          </a:xfrm>
          <a:prstGeom prst="straightConnector1">
            <a:avLst/>
          </a:prstGeom>
          <a:noFill/>
          <a:ln cap="flat" cmpd="sng" w="28575">
            <a:solidFill>
              <a:schemeClr val="dk1"/>
            </a:solidFill>
            <a:prstDash val="solid"/>
            <a:round/>
            <a:headEnd len="med" w="med" type="none"/>
            <a:tailEnd len="med" w="med" type="none"/>
          </a:ln>
        </p:spPr>
      </p:cxnSp>
      <p:cxnSp>
        <p:nvCxnSpPr>
          <p:cNvPr id="120" name="Google Shape;120;p1"/>
          <p:cNvCxnSpPr/>
          <p:nvPr/>
        </p:nvCxnSpPr>
        <p:spPr>
          <a:xfrm>
            <a:off x="24446775" y="13536600"/>
            <a:ext cx="8100" cy="252300"/>
          </a:xfrm>
          <a:prstGeom prst="straightConnector1">
            <a:avLst/>
          </a:prstGeom>
          <a:noFill/>
          <a:ln cap="flat" cmpd="sng" w="28575">
            <a:solidFill>
              <a:srgbClr val="93C47D"/>
            </a:solidFill>
            <a:prstDash val="solid"/>
            <a:round/>
            <a:headEnd len="med" w="med" type="none"/>
            <a:tailEnd len="med" w="med" type="none"/>
          </a:ln>
          <a:effectLst>
            <a:outerShdw blurRad="928688" rotWithShape="0" algn="bl" dir="660000" dist="19050">
              <a:srgbClr val="000000">
                <a:alpha val="50000"/>
              </a:srgbClr>
            </a:outerShdw>
          </a:effectLst>
        </p:spPr>
      </p:cxnSp>
      <p:cxnSp>
        <p:nvCxnSpPr>
          <p:cNvPr id="121" name="Google Shape;121;p1"/>
          <p:cNvCxnSpPr/>
          <p:nvPr/>
        </p:nvCxnSpPr>
        <p:spPr>
          <a:xfrm>
            <a:off x="24568875" y="13559475"/>
            <a:ext cx="146700" cy="0"/>
          </a:xfrm>
          <a:prstGeom prst="straightConnector1">
            <a:avLst/>
          </a:prstGeom>
          <a:noFill/>
          <a:ln cap="flat" cmpd="sng" w="28575">
            <a:solidFill>
              <a:srgbClr val="93C47D"/>
            </a:solidFill>
            <a:prstDash val="solid"/>
            <a:round/>
            <a:headEnd len="med" w="med" type="none"/>
            <a:tailEnd len="med" w="med" type="none"/>
          </a:ln>
          <a:effectLst>
            <a:outerShdw blurRad="928688" rotWithShape="0" algn="bl" dir="660000" dist="19050">
              <a:srgbClr val="000000">
                <a:alpha val="50000"/>
              </a:srgbClr>
            </a:outerShdw>
          </a:effectLst>
        </p:spPr>
      </p:cxnSp>
      <p:cxnSp>
        <p:nvCxnSpPr>
          <p:cNvPr id="122" name="Google Shape;122;p1"/>
          <p:cNvCxnSpPr/>
          <p:nvPr/>
        </p:nvCxnSpPr>
        <p:spPr>
          <a:xfrm>
            <a:off x="24593300" y="13787425"/>
            <a:ext cx="138300" cy="0"/>
          </a:xfrm>
          <a:prstGeom prst="straightConnector1">
            <a:avLst/>
          </a:prstGeom>
          <a:noFill/>
          <a:ln cap="flat" cmpd="sng" w="28575">
            <a:solidFill>
              <a:srgbClr val="93C47D"/>
            </a:solidFill>
            <a:prstDash val="solid"/>
            <a:round/>
            <a:headEnd len="med" w="med" type="none"/>
            <a:tailEnd len="med" w="med" type="none"/>
          </a:ln>
          <a:effectLst>
            <a:outerShdw blurRad="928688" rotWithShape="0" algn="bl" dir="660000" dist="19050">
              <a:srgbClr val="000000">
                <a:alpha val="50000"/>
              </a:srgbClr>
            </a:outerShdw>
          </a:effectLst>
        </p:spPr>
      </p:cxnSp>
      <p:cxnSp>
        <p:nvCxnSpPr>
          <p:cNvPr id="123" name="Google Shape;123;p1"/>
          <p:cNvCxnSpPr/>
          <p:nvPr/>
        </p:nvCxnSpPr>
        <p:spPr>
          <a:xfrm>
            <a:off x="24569700" y="13572300"/>
            <a:ext cx="21300" cy="240900"/>
          </a:xfrm>
          <a:prstGeom prst="straightConnector1">
            <a:avLst/>
          </a:prstGeom>
          <a:noFill/>
          <a:ln cap="flat" cmpd="sng" w="28575">
            <a:solidFill>
              <a:srgbClr val="93C47D"/>
            </a:solidFill>
            <a:prstDash val="solid"/>
            <a:round/>
            <a:headEnd len="med" w="med" type="none"/>
            <a:tailEnd len="med" w="med" type="none"/>
          </a:ln>
          <a:effectLst>
            <a:outerShdw blurRad="928688" rotWithShape="0" algn="bl" dir="660000" dist="19050">
              <a:srgbClr val="000000">
                <a:alpha val="50000"/>
              </a:srgbClr>
            </a:outerShdw>
          </a:effectLst>
        </p:spPr>
      </p:cxnSp>
      <p:cxnSp>
        <p:nvCxnSpPr>
          <p:cNvPr id="124" name="Google Shape;124;p1"/>
          <p:cNvCxnSpPr/>
          <p:nvPr/>
        </p:nvCxnSpPr>
        <p:spPr>
          <a:xfrm>
            <a:off x="24711325" y="13561675"/>
            <a:ext cx="17700" cy="230100"/>
          </a:xfrm>
          <a:prstGeom prst="straightConnector1">
            <a:avLst/>
          </a:prstGeom>
          <a:noFill/>
          <a:ln cap="flat" cmpd="sng" w="28575">
            <a:solidFill>
              <a:srgbClr val="93C47D"/>
            </a:solidFill>
            <a:prstDash val="solid"/>
            <a:round/>
            <a:headEnd len="med" w="med" type="none"/>
            <a:tailEnd len="med" w="med" type="none"/>
          </a:ln>
          <a:effectLst>
            <a:outerShdw blurRad="928688" rotWithShape="0" algn="bl" dir="660000" dist="19050">
              <a:srgbClr val="000000">
                <a:alpha val="50000"/>
              </a:srgbClr>
            </a:outerShdw>
          </a:effectLst>
        </p:spPr>
      </p:cxnSp>
      <p:sp>
        <p:nvSpPr>
          <p:cNvPr id="125" name="Google Shape;125;p1"/>
          <p:cNvSpPr txBox="1"/>
          <p:nvPr/>
        </p:nvSpPr>
        <p:spPr>
          <a:xfrm>
            <a:off x="25333725" y="11449050"/>
            <a:ext cx="544200" cy="17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60">
                <a:solidFill>
                  <a:schemeClr val="dk1"/>
                </a:solidFill>
                <a:highlight>
                  <a:schemeClr val="lt1"/>
                </a:highlight>
                <a:latin typeface="Calibri"/>
                <a:ea typeface="Calibri"/>
                <a:cs typeface="Calibri"/>
                <a:sym typeface="Calibri"/>
              </a:rPr>
              <a:t>4</a:t>
            </a:r>
            <a:endParaRPr b="1" sz="8960">
              <a:solidFill>
                <a:schemeClr val="dk1"/>
              </a:solidFill>
              <a:highlight>
                <a:schemeClr val="lt1"/>
              </a:highlight>
              <a:latin typeface="Calibri"/>
              <a:ea typeface="Calibri"/>
              <a:cs typeface="Calibri"/>
              <a:sym typeface="Calibri"/>
            </a:endParaRPr>
          </a:p>
        </p:txBody>
      </p:sp>
      <p:sp>
        <p:nvSpPr>
          <p:cNvPr id="126" name="Google Shape;126;p1"/>
          <p:cNvSpPr txBox="1"/>
          <p:nvPr/>
        </p:nvSpPr>
        <p:spPr>
          <a:xfrm>
            <a:off x="26689050" y="14363700"/>
            <a:ext cx="5442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200">
                <a:solidFill>
                  <a:schemeClr val="dk1"/>
                </a:solidFill>
                <a:highlight>
                  <a:schemeClr val="lt1"/>
                </a:highlight>
                <a:latin typeface="Calibri"/>
                <a:ea typeface="Calibri"/>
                <a:cs typeface="Calibri"/>
                <a:sym typeface="Calibri"/>
              </a:rPr>
              <a:t>2</a:t>
            </a:r>
            <a:endParaRPr sz="5200">
              <a:solidFill>
                <a:schemeClr val="dk1"/>
              </a:solidFill>
              <a:highlight>
                <a:schemeClr val="lt1"/>
              </a:highlight>
              <a:latin typeface="Calibri"/>
              <a:ea typeface="Calibri"/>
              <a:cs typeface="Calibri"/>
              <a:sym typeface="Calibri"/>
            </a:endParaRPr>
          </a:p>
        </p:txBody>
      </p:sp>
      <p:sp>
        <p:nvSpPr>
          <p:cNvPr id="127" name="Google Shape;127;p1"/>
          <p:cNvSpPr txBox="1"/>
          <p:nvPr/>
        </p:nvSpPr>
        <p:spPr>
          <a:xfrm>
            <a:off x="24519025" y="13219138"/>
            <a:ext cx="8889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900">
                <a:solidFill>
                  <a:schemeClr val="dk1"/>
                </a:solidFill>
                <a:highlight>
                  <a:schemeClr val="lt1"/>
                </a:highlight>
                <a:latin typeface="Calibri"/>
                <a:ea typeface="Calibri"/>
                <a:cs typeface="Calibri"/>
                <a:sym typeface="Calibri"/>
              </a:rPr>
              <a:t>10</a:t>
            </a:r>
            <a:endParaRPr sz="3900">
              <a:solidFill>
                <a:schemeClr val="dk1"/>
              </a:solidFill>
              <a:highlight>
                <a:schemeClr val="lt1"/>
              </a:highlight>
              <a:latin typeface="Calibri"/>
              <a:ea typeface="Calibri"/>
              <a:cs typeface="Calibri"/>
              <a:sym typeface="Calibri"/>
            </a:endParaRPr>
          </a:p>
        </p:txBody>
      </p:sp>
      <p:sp>
        <p:nvSpPr>
          <p:cNvPr id="128" name="Google Shape;128;p1"/>
          <p:cNvSpPr txBox="1"/>
          <p:nvPr/>
        </p:nvSpPr>
        <p:spPr>
          <a:xfrm>
            <a:off x="21776450" y="16045800"/>
            <a:ext cx="7890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chemeClr val="dk1"/>
                </a:solidFill>
                <a:highlight>
                  <a:schemeClr val="lt1"/>
                </a:highlight>
                <a:latin typeface="Calibri"/>
                <a:ea typeface="Calibri"/>
                <a:cs typeface="Calibri"/>
                <a:sym typeface="Calibri"/>
              </a:rPr>
              <a:t>7</a:t>
            </a:r>
            <a:endParaRPr sz="70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ff8802f47d_1_0"/>
          <p:cNvSpPr txBox="1"/>
          <p:nvPr>
            <p:ph idx="1" type="body"/>
          </p:nvPr>
        </p:nvSpPr>
        <p:spPr>
          <a:xfrm>
            <a:off x="2263150" y="1274950"/>
            <a:ext cx="28392000" cy="18491400"/>
          </a:xfrm>
          <a:prstGeom prst="rect">
            <a:avLst/>
          </a:prstGeom>
        </p:spPr>
        <p:txBody>
          <a:bodyPr anchorCtr="0" anchor="t" bIns="45700" lIns="91425" spcFirstLastPara="1" rIns="91425" wrap="square" tIns="45700">
            <a:noAutofit/>
          </a:bodyPr>
          <a:lstStyle/>
          <a:p>
            <a:pPr indent="0" lvl="0" marL="0" rtl="0" algn="l">
              <a:lnSpc>
                <a:spcPct val="60000"/>
              </a:lnSpc>
              <a:spcBef>
                <a:spcPts val="3200"/>
              </a:spcBef>
              <a:spcAft>
                <a:spcPts val="0"/>
              </a:spcAft>
              <a:buSzPts val="688"/>
              <a:buNone/>
            </a:pPr>
            <a:r>
              <a:rPr lang="en-US" sz="3087"/>
              <a:t>-Introduction (Worms, </a:t>
            </a:r>
            <a:r>
              <a:rPr lang="en-US" sz="3087"/>
              <a:t>crustaceans</a:t>
            </a:r>
            <a:r>
              <a:rPr lang="en-US" sz="3087"/>
              <a:t>, ect.) biodiversity, niches, the more organisms  that is had, there is more bettering of </a:t>
            </a:r>
            <a:r>
              <a:rPr lang="en-US" sz="3087"/>
              <a:t>the</a:t>
            </a:r>
            <a:r>
              <a:rPr lang="en-US" sz="3087"/>
              <a:t> </a:t>
            </a:r>
            <a:r>
              <a:rPr lang="en-US" sz="3087"/>
              <a:t>environment</a:t>
            </a:r>
            <a:r>
              <a:rPr lang="en-US" sz="3087"/>
              <a:t>, if an organism goes extinct, </a:t>
            </a:r>
            <a:r>
              <a:rPr lang="en-US" sz="3087"/>
              <a:t>something</a:t>
            </a:r>
            <a:r>
              <a:rPr lang="en-US" sz="3087"/>
              <a:t> else can overtake them </a:t>
            </a:r>
            <a:r>
              <a:rPr lang="en-US" sz="3087"/>
              <a:t>because</a:t>
            </a:r>
            <a:r>
              <a:rPr lang="en-US" sz="3087"/>
              <a:t> it is a stable </a:t>
            </a:r>
            <a:r>
              <a:rPr lang="en-US" sz="3087"/>
              <a:t>environment</a:t>
            </a:r>
            <a:r>
              <a:rPr lang="en-US" sz="3087"/>
              <a:t>. Insects/aquatic </a:t>
            </a:r>
            <a:r>
              <a:rPr lang="en-US" sz="3087"/>
              <a:t>invertebrates</a:t>
            </a:r>
            <a:r>
              <a:rPr lang="en-US" sz="3087"/>
              <a:t> are good bio-indicators because they are </a:t>
            </a:r>
            <a:r>
              <a:rPr lang="en-US" sz="3087"/>
              <a:t>affected</a:t>
            </a:r>
            <a:r>
              <a:rPr lang="en-US" sz="3087"/>
              <a:t> first and are able to tell a lot about an </a:t>
            </a:r>
            <a:r>
              <a:rPr lang="en-US" sz="3087"/>
              <a:t>environment</a:t>
            </a:r>
            <a:r>
              <a:rPr lang="en-US" sz="3087"/>
              <a:t>. Throughout the past </a:t>
            </a:r>
            <a:r>
              <a:rPr lang="en-US" sz="3087"/>
              <a:t>there</a:t>
            </a:r>
            <a:r>
              <a:rPr lang="en-US" sz="3087"/>
              <a:t> have been a multitude of ways that this can been </a:t>
            </a:r>
            <a:r>
              <a:rPr lang="en-US" sz="3087"/>
              <a:t>brought</a:t>
            </a:r>
            <a:r>
              <a:rPr lang="en-US" sz="3087"/>
              <a:t> </a:t>
            </a:r>
            <a:r>
              <a:rPr lang="en-US" sz="3087"/>
              <a:t>about</a:t>
            </a:r>
            <a:r>
              <a:rPr lang="en-US" sz="3087"/>
              <a:t>, it has been monitored for a couple years from other </a:t>
            </a:r>
            <a:r>
              <a:rPr lang="en-US" sz="3087"/>
              <a:t>Massapequa</a:t>
            </a:r>
            <a:r>
              <a:rPr lang="en-US" sz="3087"/>
              <a:t> students</a:t>
            </a:r>
            <a:endParaRPr sz="3087"/>
          </a:p>
          <a:p>
            <a:pPr indent="0" lvl="0" marL="0" rtl="0" algn="l">
              <a:lnSpc>
                <a:spcPct val="60000"/>
              </a:lnSpc>
              <a:spcBef>
                <a:spcPts val="3200"/>
              </a:spcBef>
              <a:spcAft>
                <a:spcPts val="0"/>
              </a:spcAft>
              <a:buSzPts val="688"/>
              <a:buNone/>
            </a:pPr>
            <a:r>
              <a:rPr lang="en-US" sz="3087"/>
              <a:t>Sample group </a:t>
            </a:r>
            <a:endParaRPr sz="3087"/>
          </a:p>
          <a:p>
            <a:pPr indent="0" lvl="0" marL="0" rtl="0" algn="l">
              <a:lnSpc>
                <a:spcPct val="60000"/>
              </a:lnSpc>
              <a:spcBef>
                <a:spcPts val="3200"/>
              </a:spcBef>
              <a:spcAft>
                <a:spcPts val="0"/>
              </a:spcAft>
              <a:buSzPts val="688"/>
              <a:buNone/>
            </a:pPr>
            <a:r>
              <a:rPr lang="en-US" sz="3087"/>
              <a:t>Methods(brief)</a:t>
            </a:r>
            <a:endParaRPr sz="3087"/>
          </a:p>
          <a:p>
            <a:pPr indent="0" lvl="0" marL="0" rtl="0" algn="l">
              <a:lnSpc>
                <a:spcPct val="60000"/>
              </a:lnSpc>
              <a:spcBef>
                <a:spcPts val="3200"/>
              </a:spcBef>
              <a:spcAft>
                <a:spcPts val="0"/>
              </a:spcAft>
              <a:buSzPts val="688"/>
              <a:buNone/>
            </a:pPr>
            <a:r>
              <a:rPr lang="en-US" sz="3087"/>
              <a:t>-barcoding, the process, the </a:t>
            </a:r>
            <a:r>
              <a:rPr lang="en-US" sz="3087"/>
              <a:t>process</a:t>
            </a:r>
            <a:r>
              <a:rPr lang="en-US" sz="3087"/>
              <a:t> does not work for everything, there are certain </a:t>
            </a:r>
            <a:r>
              <a:rPr lang="en-US" sz="3087"/>
              <a:t>taxonomic</a:t>
            </a:r>
            <a:r>
              <a:rPr lang="en-US" sz="3087"/>
              <a:t> groups that it fails </a:t>
            </a:r>
            <a:r>
              <a:rPr lang="en-US" sz="3087"/>
              <a:t>completely</a:t>
            </a:r>
            <a:r>
              <a:rPr lang="en-US" sz="3087"/>
              <a:t>. In our area the red and black ants are different but barcode the same for the CO1 region</a:t>
            </a:r>
            <a:endParaRPr sz="3087"/>
          </a:p>
          <a:p>
            <a:pPr indent="-424656" lvl="0" marL="457200" rtl="0" algn="l">
              <a:lnSpc>
                <a:spcPct val="60000"/>
              </a:lnSpc>
              <a:spcBef>
                <a:spcPts val="3200"/>
              </a:spcBef>
              <a:spcAft>
                <a:spcPts val="0"/>
              </a:spcAft>
              <a:buSzPts val="3088"/>
              <a:buChar char="-"/>
            </a:pPr>
            <a:r>
              <a:rPr lang="en-US" sz="3087"/>
              <a:t>Sample documentation, entails taking pictures and collecting them, we did tihs </a:t>
            </a:r>
            <a:r>
              <a:rPr lang="en-US" sz="3087"/>
              <a:t>because</a:t>
            </a:r>
            <a:r>
              <a:rPr lang="en-US" sz="3087"/>
              <a:t> we know for future </a:t>
            </a:r>
            <a:r>
              <a:rPr lang="en-US" sz="3087"/>
              <a:t>reference</a:t>
            </a:r>
            <a:r>
              <a:rPr lang="en-US" sz="3087"/>
              <a:t> and we can use the barcode to identify the organisms and verify it, if we got a barcode that is a </a:t>
            </a:r>
            <a:r>
              <a:rPr lang="en-US" sz="3087"/>
              <a:t>dragonfly</a:t>
            </a:r>
            <a:r>
              <a:rPr lang="en-US" sz="3087"/>
              <a:t> we can look at it and say that it is a dragon fly </a:t>
            </a:r>
            <a:endParaRPr sz="3087"/>
          </a:p>
          <a:p>
            <a:pPr indent="-424656" lvl="0" marL="457200" rtl="0" algn="l">
              <a:lnSpc>
                <a:spcPct val="60000"/>
              </a:lnSpc>
              <a:spcBef>
                <a:spcPts val="3200"/>
              </a:spcBef>
              <a:spcAft>
                <a:spcPts val="0"/>
              </a:spcAft>
              <a:buSzPts val="3088"/>
              <a:buChar char="-"/>
            </a:pPr>
            <a:r>
              <a:rPr lang="en-US" sz="3087"/>
              <a:t>kelacks DNA isolation, we get the DNA out of the creature, we grinded the specimen up in the kelacks agent, about 2 microliters</a:t>
            </a:r>
            <a:endParaRPr sz="3087"/>
          </a:p>
          <a:p>
            <a:pPr indent="-424656" lvl="0" marL="457200" rtl="0" algn="l">
              <a:lnSpc>
                <a:spcPct val="60000"/>
              </a:lnSpc>
              <a:spcBef>
                <a:spcPts val="3200"/>
              </a:spcBef>
              <a:spcAft>
                <a:spcPts val="0"/>
              </a:spcAft>
              <a:buSzPts val="3088"/>
              <a:buChar char="-"/>
            </a:pPr>
            <a:r>
              <a:rPr lang="en-US" sz="3087"/>
              <a:t>DNA amplification - focused in the </a:t>
            </a:r>
            <a:r>
              <a:rPr lang="en-US" sz="3087"/>
              <a:t>mitochondria, the region of CO1, or cytochrome oxidase 1, it was utilized because it is different for every species, we want a difference of every sequence so we can distuinguissh every organism from one another. PCR was used, polymerase chain reaction, it makes lots of copies of CO1 and nothing else</a:t>
            </a:r>
            <a:endParaRPr sz="3087"/>
          </a:p>
          <a:p>
            <a:pPr indent="-424656" lvl="0" marL="457200" rtl="0" algn="l">
              <a:lnSpc>
                <a:spcPct val="60000"/>
              </a:lnSpc>
              <a:spcBef>
                <a:spcPts val="3200"/>
              </a:spcBef>
              <a:spcAft>
                <a:spcPts val="0"/>
              </a:spcAft>
              <a:buSzPts val="3088"/>
              <a:buChar char="-"/>
            </a:pPr>
            <a:r>
              <a:rPr lang="en-US" sz="3087"/>
              <a:t>Gel </a:t>
            </a:r>
            <a:r>
              <a:rPr lang="en-US" sz="3087"/>
              <a:t>electrophoresis - we used it to see the banding pattern so that way we can identify the organism, it was used to make sure that we actually replicated the CO1, it said that the PCR was successful, it is critical and standard practice, the same barcode marker regions are the same size, although they have different sequences, it just says that it is successful, </a:t>
            </a:r>
            <a:endParaRPr sz="3087"/>
          </a:p>
          <a:p>
            <a:pPr indent="-424656" lvl="0" marL="457200" rtl="0" algn="l">
              <a:lnSpc>
                <a:spcPct val="60000"/>
              </a:lnSpc>
              <a:spcBef>
                <a:spcPts val="3200"/>
              </a:spcBef>
              <a:spcAft>
                <a:spcPts val="0"/>
              </a:spcAft>
              <a:buSzPts val="3088"/>
              <a:buChar char="-"/>
            </a:pPr>
            <a:r>
              <a:rPr lang="en-US" sz="3087"/>
              <a:t>sequence of DNA (sanger sequencing) it determines the order of ATCG’s in the gel and it allows us to come up  with the order of our bases and the type of organism that it is.</a:t>
            </a:r>
            <a:endParaRPr sz="3087"/>
          </a:p>
          <a:p>
            <a:pPr indent="0" lvl="0" marL="0" rtl="0" algn="l">
              <a:lnSpc>
                <a:spcPct val="60000"/>
              </a:lnSpc>
              <a:spcBef>
                <a:spcPts val="3200"/>
              </a:spcBef>
              <a:spcAft>
                <a:spcPts val="0"/>
              </a:spcAft>
              <a:buSzPts val="688"/>
              <a:buNone/>
            </a:pPr>
            <a:r>
              <a:rPr lang="en-US" sz="3087"/>
              <a:t>data </a:t>
            </a:r>
            <a:r>
              <a:rPr lang="en-US" sz="3087"/>
              <a:t>Analysis</a:t>
            </a:r>
            <a:endParaRPr sz="3087"/>
          </a:p>
          <a:p>
            <a:pPr indent="-424656" lvl="0" marL="457200" rtl="0" algn="l">
              <a:lnSpc>
                <a:spcPct val="60000"/>
              </a:lnSpc>
              <a:spcBef>
                <a:spcPts val="3200"/>
              </a:spcBef>
              <a:spcAft>
                <a:spcPts val="0"/>
              </a:spcAft>
              <a:buSzPts val="3088"/>
              <a:buChar char="-"/>
            </a:pPr>
            <a:r>
              <a:rPr lang="en-US" sz="3087"/>
              <a:t>DNA subway, the blue line specifically, it was used to trim and prepare the sequence for </a:t>
            </a:r>
            <a:r>
              <a:rPr lang="en-US" sz="3087"/>
              <a:t>analysis</a:t>
            </a:r>
            <a:r>
              <a:rPr lang="en-US" sz="3087"/>
              <a:t>, we then BLASTIN, genbank is the database that scientists can put their specimens into and see if anyone else knows it (virtural collection of </a:t>
            </a:r>
            <a:r>
              <a:rPr lang="en-US" sz="3087"/>
              <a:t>sequences</a:t>
            </a:r>
            <a:r>
              <a:rPr lang="en-US" sz="3087"/>
              <a:t>)</a:t>
            </a:r>
            <a:endParaRPr sz="3087"/>
          </a:p>
          <a:p>
            <a:pPr indent="-424656" lvl="0" marL="457200" rtl="0" algn="l">
              <a:lnSpc>
                <a:spcPct val="60000"/>
              </a:lnSpc>
              <a:spcBef>
                <a:spcPts val="3200"/>
              </a:spcBef>
              <a:spcAft>
                <a:spcPts val="0"/>
              </a:spcAft>
              <a:buSzPts val="3088"/>
              <a:buChar char="-"/>
            </a:pPr>
            <a:r>
              <a:rPr lang="en-US" sz="3087"/>
              <a:t>Sequence </a:t>
            </a:r>
            <a:r>
              <a:rPr lang="en-US" sz="3087"/>
              <a:t>analysis</a:t>
            </a:r>
            <a:r>
              <a:rPr lang="en-US" sz="3087"/>
              <a:t> </a:t>
            </a:r>
            <a:endParaRPr sz="3087"/>
          </a:p>
          <a:p>
            <a:pPr indent="-424656" lvl="0" marL="457200" rtl="0" algn="l">
              <a:lnSpc>
                <a:spcPct val="60000"/>
              </a:lnSpc>
              <a:spcBef>
                <a:spcPts val="3200"/>
              </a:spcBef>
              <a:spcAft>
                <a:spcPts val="0"/>
              </a:spcAft>
              <a:buSzPts val="3088"/>
              <a:buChar char="-"/>
            </a:pPr>
            <a:r>
              <a:rPr lang="en-US" sz="3087"/>
              <a:t>Species identification (include pictures comparisons, </a:t>
            </a:r>
            <a:r>
              <a:rPr lang="en-US" sz="3087"/>
              <a:t>common</a:t>
            </a:r>
            <a:r>
              <a:rPr lang="en-US" sz="3087"/>
              <a:t> name)</a:t>
            </a:r>
            <a:endParaRPr sz="3087"/>
          </a:p>
          <a:p>
            <a:pPr indent="-424656" lvl="0" marL="457200" rtl="0" algn="l">
              <a:lnSpc>
                <a:spcPct val="60000"/>
              </a:lnSpc>
              <a:spcBef>
                <a:spcPts val="3200"/>
              </a:spcBef>
              <a:spcAft>
                <a:spcPts val="0"/>
              </a:spcAft>
              <a:buSzPts val="3088"/>
              <a:buChar char="-"/>
            </a:pPr>
            <a:r>
              <a:rPr lang="en-US" sz="3087"/>
              <a:t>Species comparison (</a:t>
            </a:r>
            <a:r>
              <a:rPr lang="en-US" sz="3087"/>
              <a:t>species</a:t>
            </a:r>
            <a:r>
              <a:rPr lang="en-US" sz="3087"/>
              <a:t> similarity/</a:t>
            </a:r>
            <a:r>
              <a:rPr lang="en-US" sz="3087"/>
              <a:t>phylogenetic</a:t>
            </a:r>
            <a:r>
              <a:rPr lang="en-US" sz="3087"/>
              <a:t> </a:t>
            </a:r>
            <a:r>
              <a:rPr lang="en-US" sz="3087"/>
              <a:t>tree</a:t>
            </a:r>
            <a:endParaRPr sz="3087"/>
          </a:p>
          <a:p>
            <a:pPr indent="0" lvl="0" marL="457200" rtl="0" algn="l">
              <a:lnSpc>
                <a:spcPct val="60000"/>
              </a:lnSpc>
              <a:spcBef>
                <a:spcPts val="3200"/>
              </a:spcBef>
              <a:spcAft>
                <a:spcPts val="0"/>
              </a:spcAft>
              <a:buSzPts val="688"/>
              <a:buNone/>
            </a:pPr>
            <a:r>
              <a:rPr lang="en-US" sz="3087"/>
              <a:t>Barcode of life database (BOLD)</a:t>
            </a:r>
            <a:endParaRPr sz="3087"/>
          </a:p>
          <a:p>
            <a:pPr indent="0" lvl="0" marL="457200" rtl="0" algn="l">
              <a:lnSpc>
                <a:spcPct val="60000"/>
              </a:lnSpc>
              <a:spcBef>
                <a:spcPts val="3200"/>
              </a:spcBef>
              <a:spcAft>
                <a:spcPts val="0"/>
              </a:spcAft>
              <a:buSzPts val="688"/>
              <a:buNone/>
            </a:pPr>
            <a:r>
              <a:rPr lang="en-US" sz="3087"/>
              <a:t>Data </a:t>
            </a:r>
            <a:r>
              <a:rPr lang="en-US" sz="3087"/>
              <a:t>interpretation</a:t>
            </a:r>
            <a:endParaRPr sz="3087"/>
          </a:p>
          <a:p>
            <a:pPr indent="-424656" lvl="0" marL="457200" rtl="0" algn="l">
              <a:lnSpc>
                <a:spcPct val="60000"/>
              </a:lnSpc>
              <a:spcBef>
                <a:spcPts val="3200"/>
              </a:spcBef>
              <a:spcAft>
                <a:spcPts val="0"/>
              </a:spcAft>
              <a:buSzPts val="3088"/>
              <a:buChar char="-"/>
            </a:pPr>
            <a:r>
              <a:rPr lang="en-US" sz="3087"/>
              <a:t>Were you able to identify your species? why  or why not? Did </a:t>
            </a:r>
            <a:r>
              <a:rPr lang="en-US" sz="3087"/>
              <a:t>taxonomic</a:t>
            </a:r>
            <a:r>
              <a:rPr lang="en-US" sz="3087"/>
              <a:t> identification help?</a:t>
            </a:r>
            <a:endParaRPr sz="3087"/>
          </a:p>
          <a:p>
            <a:pPr indent="-424656" lvl="0" marL="457200" rtl="0" algn="l">
              <a:lnSpc>
                <a:spcPct val="60000"/>
              </a:lnSpc>
              <a:spcBef>
                <a:spcPts val="3200"/>
              </a:spcBef>
              <a:spcAft>
                <a:spcPts val="0"/>
              </a:spcAft>
              <a:buSzPts val="3088"/>
              <a:buChar char="-"/>
            </a:pPr>
            <a:r>
              <a:rPr lang="en-US" sz="3087"/>
              <a:t>What </a:t>
            </a:r>
            <a:r>
              <a:rPr lang="en-US" sz="3087"/>
              <a:t>did</a:t>
            </a:r>
            <a:r>
              <a:rPr lang="en-US" sz="3087"/>
              <a:t> you learn about your samples? Were you </a:t>
            </a:r>
            <a:r>
              <a:rPr lang="en-US" sz="3087"/>
              <a:t>results</a:t>
            </a:r>
            <a:r>
              <a:rPr lang="en-US" sz="3087"/>
              <a:t> what you expected?</a:t>
            </a:r>
            <a:endParaRPr sz="3087"/>
          </a:p>
          <a:p>
            <a:pPr indent="-424656" lvl="0" marL="457200" rtl="0" algn="l">
              <a:lnSpc>
                <a:spcPct val="60000"/>
              </a:lnSpc>
              <a:spcBef>
                <a:spcPts val="3200"/>
              </a:spcBef>
              <a:spcAft>
                <a:spcPts val="0"/>
              </a:spcAft>
              <a:buSzPts val="3088"/>
              <a:buChar char="-"/>
            </a:pPr>
            <a:r>
              <a:rPr lang="en-US" sz="3087"/>
              <a:t>What </a:t>
            </a:r>
            <a:r>
              <a:rPr lang="en-US" sz="3087"/>
              <a:t>exactly</a:t>
            </a:r>
            <a:r>
              <a:rPr lang="en-US" sz="3087"/>
              <a:t> does our </a:t>
            </a:r>
            <a:r>
              <a:rPr lang="en-US" sz="3087"/>
              <a:t>project</a:t>
            </a:r>
            <a:r>
              <a:rPr lang="en-US" sz="3087"/>
              <a:t> show it shows how fragmented the biodiversity is by the </a:t>
            </a:r>
            <a:r>
              <a:rPr lang="en-US" sz="3087"/>
              <a:t>preserve</a:t>
            </a:r>
            <a:endParaRPr sz="3087"/>
          </a:p>
          <a:p>
            <a:pPr indent="-424656" lvl="0" marL="457200" rtl="0" algn="l">
              <a:lnSpc>
                <a:spcPct val="60000"/>
              </a:lnSpc>
              <a:spcBef>
                <a:spcPts val="3200"/>
              </a:spcBef>
              <a:spcAft>
                <a:spcPts val="0"/>
              </a:spcAft>
              <a:buSzPts val="3088"/>
              <a:buChar char="-"/>
            </a:pPr>
            <a:r>
              <a:rPr lang="en-US" sz="3087"/>
              <a:t>Ask people if there are any opportunities to conduct research in a couple of years </a:t>
            </a:r>
            <a:endParaRPr sz="3087"/>
          </a:p>
          <a:p>
            <a:pPr indent="-424656" lvl="0" marL="457200" rtl="0" algn="l">
              <a:lnSpc>
                <a:spcPct val="60000"/>
              </a:lnSpc>
              <a:spcBef>
                <a:spcPts val="3200"/>
              </a:spcBef>
              <a:spcAft>
                <a:spcPts val="0"/>
              </a:spcAft>
              <a:buSzPts val="3088"/>
              <a:buChar char="-"/>
            </a:pPr>
            <a:r>
              <a:t/>
            </a:r>
            <a:endParaRPr sz="3087"/>
          </a:p>
          <a:p>
            <a:pPr indent="0" lvl="0" marL="0" rtl="0" algn="l">
              <a:lnSpc>
                <a:spcPct val="60000"/>
              </a:lnSpc>
              <a:spcBef>
                <a:spcPts val="3200"/>
              </a:spcBef>
              <a:spcAft>
                <a:spcPts val="0"/>
              </a:spcAft>
              <a:buSzPts val="688"/>
              <a:buNone/>
            </a:pPr>
            <a:r>
              <a:rPr lang="en-US" sz="3087"/>
              <a:t>    Things to mention</a:t>
            </a:r>
            <a:endParaRPr sz="3087"/>
          </a:p>
          <a:p>
            <a:pPr indent="0" lvl="0" marL="0" rtl="0" algn="l">
              <a:lnSpc>
                <a:spcPct val="60000"/>
              </a:lnSpc>
              <a:spcBef>
                <a:spcPts val="3200"/>
              </a:spcBef>
              <a:spcAft>
                <a:spcPts val="0"/>
              </a:spcAft>
              <a:buSzPts val="688"/>
              <a:buNone/>
            </a:pPr>
            <a:r>
              <a:rPr lang="en-US" sz="3087"/>
              <a:t>-barcoding (many forget)                -Chelex DNA isolation</a:t>
            </a:r>
            <a:endParaRPr sz="3087"/>
          </a:p>
          <a:p>
            <a:pPr indent="0" lvl="0" marL="0" rtl="0" algn="l">
              <a:lnSpc>
                <a:spcPct val="60000"/>
              </a:lnSpc>
              <a:spcBef>
                <a:spcPts val="3200"/>
              </a:spcBef>
              <a:spcAft>
                <a:spcPts val="0"/>
              </a:spcAft>
              <a:buSzPts val="688"/>
              <a:buNone/>
            </a:pPr>
            <a:r>
              <a:rPr lang="en-US" sz="3087"/>
              <a:t>-ways/</a:t>
            </a:r>
            <a:r>
              <a:rPr lang="en-US" sz="3087"/>
              <a:t>process</a:t>
            </a:r>
            <a:r>
              <a:rPr lang="en-US" sz="3087"/>
              <a:t> in which bugs were collected     -How Dna subway was used (blasting in the NIAH database) </a:t>
            </a:r>
            <a:r>
              <a:rPr lang="en-US" sz="3087"/>
              <a:t>GENBANK</a:t>
            </a:r>
            <a:endParaRPr sz="3087"/>
          </a:p>
          <a:p>
            <a:pPr indent="0" lvl="0" marL="0" rtl="0" algn="l">
              <a:lnSpc>
                <a:spcPct val="60000"/>
              </a:lnSpc>
              <a:spcBef>
                <a:spcPts val="3200"/>
              </a:spcBef>
              <a:spcAft>
                <a:spcPts val="0"/>
              </a:spcAft>
              <a:buSzPts val="688"/>
              <a:buNone/>
            </a:pPr>
            <a:r>
              <a:rPr lang="en-US" sz="3087"/>
              <a:t>-Companies that helped (Funding)(MAHS)</a:t>
            </a:r>
            <a:endParaRPr sz="3087"/>
          </a:p>
          <a:p>
            <a:pPr indent="0" lvl="0" marL="0" rtl="0" algn="l">
              <a:lnSpc>
                <a:spcPct val="60000"/>
              </a:lnSpc>
              <a:spcBef>
                <a:spcPts val="3200"/>
              </a:spcBef>
              <a:spcAft>
                <a:spcPts val="0"/>
              </a:spcAft>
              <a:buSzPts val="688"/>
              <a:buNone/>
            </a:pPr>
            <a:r>
              <a:rPr lang="en-US" sz="3087"/>
              <a:t>-evolutionary relationships between parasitic ants</a:t>
            </a:r>
            <a:endParaRPr sz="3087"/>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ff8802f47d_2_92"/>
          <p:cNvSpPr txBox="1"/>
          <p:nvPr>
            <p:ph type="title"/>
          </p:nvPr>
        </p:nvSpPr>
        <p:spPr>
          <a:xfrm>
            <a:off x="2263140" y="1168405"/>
            <a:ext cx="28392000" cy="424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Sample photos</a:t>
            </a:r>
            <a:endParaRPr/>
          </a:p>
        </p:txBody>
      </p:sp>
      <p:pic>
        <p:nvPicPr>
          <p:cNvPr id="139" name="Google Shape;139;g1ff8802f47d_2_92"/>
          <p:cNvPicPr preferRelativeResize="0"/>
          <p:nvPr/>
        </p:nvPicPr>
        <p:blipFill>
          <a:blip r:embed="rId3">
            <a:alphaModFix/>
          </a:blip>
          <a:stretch>
            <a:fillRect/>
          </a:stretch>
        </p:blipFill>
        <p:spPr>
          <a:xfrm>
            <a:off x="152400" y="5562487"/>
            <a:ext cx="9746700" cy="10405725"/>
          </a:xfrm>
          <a:prstGeom prst="rect">
            <a:avLst/>
          </a:prstGeom>
          <a:noFill/>
          <a:ln>
            <a:noFill/>
          </a:ln>
        </p:spPr>
      </p:pic>
      <p:pic>
        <p:nvPicPr>
          <p:cNvPr id="140" name="Google Shape;140;g1ff8802f47d_2_92"/>
          <p:cNvPicPr preferRelativeResize="0"/>
          <p:nvPr/>
        </p:nvPicPr>
        <p:blipFill>
          <a:blip r:embed="rId4">
            <a:alphaModFix/>
          </a:blip>
          <a:stretch>
            <a:fillRect/>
          </a:stretch>
        </p:blipFill>
        <p:spPr>
          <a:xfrm>
            <a:off x="10051500" y="5562495"/>
            <a:ext cx="7502850" cy="5698375"/>
          </a:xfrm>
          <a:prstGeom prst="rect">
            <a:avLst/>
          </a:prstGeom>
          <a:noFill/>
          <a:ln>
            <a:noFill/>
          </a:ln>
        </p:spPr>
      </p:pic>
      <p:pic>
        <p:nvPicPr>
          <p:cNvPr id="141" name="Google Shape;141;g1ff8802f47d_2_92"/>
          <p:cNvPicPr preferRelativeResize="0"/>
          <p:nvPr/>
        </p:nvPicPr>
        <p:blipFill>
          <a:blip r:embed="rId5">
            <a:alphaModFix/>
          </a:blip>
          <a:stretch>
            <a:fillRect/>
          </a:stretch>
        </p:blipFill>
        <p:spPr>
          <a:xfrm>
            <a:off x="18492400" y="1843766"/>
            <a:ext cx="10785875" cy="8191800"/>
          </a:xfrm>
          <a:prstGeom prst="rect">
            <a:avLst/>
          </a:prstGeom>
          <a:noFill/>
          <a:ln>
            <a:noFill/>
          </a:ln>
        </p:spPr>
      </p:pic>
      <p:sp>
        <p:nvSpPr>
          <p:cNvPr id="142" name="Google Shape;142;g1ff8802f47d_2_92"/>
          <p:cNvSpPr txBox="1"/>
          <p:nvPr/>
        </p:nvSpPr>
        <p:spPr>
          <a:xfrm>
            <a:off x="22155100" y="314250"/>
            <a:ext cx="6285300" cy="8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960">
                <a:solidFill>
                  <a:schemeClr val="dk1"/>
                </a:solidFill>
                <a:latin typeface="Calibri"/>
                <a:ea typeface="Calibri"/>
                <a:cs typeface="Calibri"/>
                <a:sym typeface="Calibri"/>
              </a:rPr>
              <a:t>CWX-007</a:t>
            </a:r>
            <a:endParaRPr sz="8960">
              <a:solidFill>
                <a:schemeClr val="dk1"/>
              </a:solidFill>
              <a:latin typeface="Calibri"/>
              <a:ea typeface="Calibri"/>
              <a:cs typeface="Calibri"/>
              <a:sym typeface="Calibri"/>
            </a:endParaRPr>
          </a:p>
        </p:txBody>
      </p:sp>
      <p:pic>
        <p:nvPicPr>
          <p:cNvPr id="143" name="Google Shape;143;g1ff8802f47d_2_92"/>
          <p:cNvPicPr preferRelativeResize="0"/>
          <p:nvPr/>
        </p:nvPicPr>
        <p:blipFill>
          <a:blip r:embed="rId6">
            <a:alphaModFix/>
          </a:blip>
          <a:stretch>
            <a:fillRect/>
          </a:stretch>
        </p:blipFill>
        <p:spPr>
          <a:xfrm>
            <a:off x="18545125" y="12269299"/>
            <a:ext cx="10785893" cy="8191800"/>
          </a:xfrm>
          <a:prstGeom prst="rect">
            <a:avLst/>
          </a:prstGeom>
          <a:noFill/>
          <a:ln>
            <a:noFill/>
          </a:ln>
        </p:spPr>
      </p:pic>
      <p:sp>
        <p:nvSpPr>
          <p:cNvPr id="144" name="Google Shape;144;g1ff8802f47d_2_92"/>
          <p:cNvSpPr txBox="1"/>
          <p:nvPr/>
        </p:nvSpPr>
        <p:spPr>
          <a:xfrm>
            <a:off x="21631350" y="10422850"/>
            <a:ext cx="4504500" cy="15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960">
                <a:solidFill>
                  <a:schemeClr val="dk1"/>
                </a:solidFill>
                <a:latin typeface="Calibri"/>
                <a:ea typeface="Calibri"/>
                <a:cs typeface="Calibri"/>
                <a:sym typeface="Calibri"/>
              </a:rPr>
              <a:t>CWX-010</a:t>
            </a:r>
            <a:endParaRPr sz="896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ff8802f47d_2_5"/>
          <p:cNvSpPr/>
          <p:nvPr/>
        </p:nvSpPr>
        <p:spPr>
          <a:xfrm>
            <a:off x="457200" y="4145280"/>
            <a:ext cx="8712300" cy="69036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Calibri"/>
                <a:ea typeface="Calibri"/>
                <a:cs typeface="Calibri"/>
                <a:sym typeface="Calibri"/>
              </a:rPr>
              <a:t>Abstract</a:t>
            </a:r>
            <a:endParaRPr/>
          </a:p>
        </p:txBody>
      </p:sp>
      <p:sp>
        <p:nvSpPr>
          <p:cNvPr id="150" name="Google Shape;150;g1ff8802f47d_2_5"/>
          <p:cNvSpPr/>
          <p:nvPr/>
        </p:nvSpPr>
        <p:spPr>
          <a:xfrm>
            <a:off x="457200" y="274320"/>
            <a:ext cx="32004000" cy="3352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libri"/>
                <a:ea typeface="Calibri"/>
                <a:cs typeface="Calibri"/>
                <a:sym typeface="Calibri"/>
              </a:rPr>
              <a:t>Title</a:t>
            </a:r>
            <a:endParaRPr/>
          </a:p>
        </p:txBody>
      </p:sp>
      <p:sp>
        <p:nvSpPr>
          <p:cNvPr id="151" name="Google Shape;151;g1ff8802f47d_2_5"/>
          <p:cNvSpPr/>
          <p:nvPr/>
        </p:nvSpPr>
        <p:spPr>
          <a:xfrm>
            <a:off x="23825200" y="4145280"/>
            <a:ext cx="8636100" cy="8285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Discussion</a:t>
            </a:r>
            <a:endParaRPr/>
          </a:p>
        </p:txBody>
      </p:sp>
      <p:sp>
        <p:nvSpPr>
          <p:cNvPr id="152" name="Google Shape;152;g1ff8802f47d_2_5"/>
          <p:cNvSpPr/>
          <p:nvPr/>
        </p:nvSpPr>
        <p:spPr>
          <a:xfrm>
            <a:off x="23825200" y="12893040"/>
            <a:ext cx="8636100" cy="4907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References</a:t>
            </a:r>
            <a:endParaRPr/>
          </a:p>
        </p:txBody>
      </p:sp>
      <p:sp>
        <p:nvSpPr>
          <p:cNvPr id="153" name="Google Shape;153;g1ff8802f47d_2_5"/>
          <p:cNvSpPr/>
          <p:nvPr/>
        </p:nvSpPr>
        <p:spPr>
          <a:xfrm>
            <a:off x="23825200" y="18262600"/>
            <a:ext cx="8636100" cy="31749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Acknowledgements</a:t>
            </a:r>
            <a:endParaRPr/>
          </a:p>
        </p:txBody>
      </p:sp>
      <p:sp>
        <p:nvSpPr>
          <p:cNvPr id="154" name="Google Shape;154;g1ff8802f47d_2_5"/>
          <p:cNvSpPr/>
          <p:nvPr/>
        </p:nvSpPr>
        <p:spPr>
          <a:xfrm>
            <a:off x="457200" y="11353800"/>
            <a:ext cx="8712300" cy="44652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Intro</a:t>
            </a:r>
            <a:endParaRPr/>
          </a:p>
        </p:txBody>
      </p:sp>
      <p:sp>
        <p:nvSpPr>
          <p:cNvPr id="155" name="Google Shape;155;g1ff8802f47d_2_5"/>
          <p:cNvSpPr/>
          <p:nvPr/>
        </p:nvSpPr>
        <p:spPr>
          <a:xfrm>
            <a:off x="457200" y="16337280"/>
            <a:ext cx="8712300" cy="51003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Materials &amp; Methods</a:t>
            </a:r>
            <a:endParaRPr/>
          </a:p>
        </p:txBody>
      </p:sp>
      <p:sp>
        <p:nvSpPr>
          <p:cNvPr id="156" name="Google Shape;156;g1ff8802f47d_2_5"/>
          <p:cNvSpPr/>
          <p:nvPr/>
        </p:nvSpPr>
        <p:spPr>
          <a:xfrm>
            <a:off x="9921240" y="18034000"/>
            <a:ext cx="13091100" cy="34035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Results</a:t>
            </a:r>
            <a:endParaRPr/>
          </a:p>
        </p:txBody>
      </p:sp>
      <p:sp>
        <p:nvSpPr>
          <p:cNvPr id="157" name="Google Shape;157;g1ff8802f47d_2_5"/>
          <p:cNvSpPr/>
          <p:nvPr/>
        </p:nvSpPr>
        <p:spPr>
          <a:xfrm>
            <a:off x="9921240" y="4145280"/>
            <a:ext cx="13091100" cy="133299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Tables/Graphs</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Maps of GPS</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Table of BLAST search results</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Phylogenetic trees</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lang="en-US" sz="2400">
                <a:solidFill>
                  <a:schemeClr val="lt1"/>
                </a:solidFill>
                <a:latin typeface="Calibri"/>
                <a:ea typeface="Calibri"/>
                <a:cs typeface="Calibri"/>
                <a:sym typeface="Calibri"/>
              </a:rPr>
              <a:t>Table showing sequence similarities</a:t>
            </a:r>
            <a:endParaRPr sz="2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