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21945600" cx="32918400"/>
  <p:notesSz cx="6858000" cy="9144000"/>
  <p:embeddedFontLst>
    <p:embeddedFont>
      <p:font typeface="EB Garamond"/>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iTAigiK/Bp/2WB1U6AGbigfeqL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customschemas.google.com/relationships/presentationmetadata" Target="metadata"/><Relationship Id="rId9" Type="http://schemas.openxmlformats.org/officeDocument/2006/relationships/font" Target="fonts/EBGaramond-boldItalic.fntdata"/><Relationship Id="rId5" Type="http://schemas.openxmlformats.org/officeDocument/2006/relationships/slide" Target="slides/slide1.xml"/><Relationship Id="rId6" Type="http://schemas.openxmlformats.org/officeDocument/2006/relationships/font" Target="fonts/EBGaramond-regular.fntdata"/><Relationship Id="rId7" Type="http://schemas.openxmlformats.org/officeDocument/2006/relationships/font" Target="fonts/EBGaramond-bold.fntdata"/><Relationship Id="rId8" Type="http://schemas.openxmlformats.org/officeDocument/2006/relationships/font" Target="fonts/EBGaramon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 Id="rId10" Type="http://schemas.openxmlformats.org/officeDocument/2006/relationships/image" Target="../media/image8.png"/><Relationship Id="rId9"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4.jp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83" name="Shape 83"/>
        <p:cNvGrpSpPr/>
        <p:nvPr/>
      </p:nvGrpSpPr>
      <p:grpSpPr>
        <a:xfrm>
          <a:off x="0" y="0"/>
          <a:ext cx="0" cy="0"/>
          <a:chOff x="0" y="0"/>
          <a:chExt cx="0" cy="0"/>
        </a:xfrm>
      </p:grpSpPr>
      <p:sp>
        <p:nvSpPr>
          <p:cNvPr id="84" name="Google Shape;84;p1"/>
          <p:cNvSpPr/>
          <p:nvPr/>
        </p:nvSpPr>
        <p:spPr>
          <a:xfrm>
            <a:off x="627450" y="5012401"/>
            <a:ext cx="8712300" cy="8030100"/>
          </a:xfrm>
          <a:prstGeom prst="roundRect">
            <a:avLst>
              <a:gd fmla="val 14001" name="adj"/>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2400" u="sng" cap="none" strike="noStrike">
                <a:solidFill>
                  <a:srgbClr val="FF9900"/>
                </a:solidFill>
                <a:latin typeface="Calibri"/>
                <a:ea typeface="Calibri"/>
                <a:cs typeface="Calibri"/>
                <a:sym typeface="Calibri"/>
              </a:rPr>
              <a:t>Abstract</a:t>
            </a:r>
            <a:br>
              <a:rPr b="0" i="0" lang="en-US" sz="2400" u="none" cap="none" strike="noStrike">
                <a:solidFill>
                  <a:srgbClr val="FF9900"/>
                </a:solidFill>
                <a:latin typeface="Calibri"/>
                <a:ea typeface="Calibri"/>
                <a:cs typeface="Calibri"/>
                <a:sym typeface="Calibri"/>
              </a:rPr>
            </a:br>
            <a:r>
              <a:rPr lang="en-US" sz="2400">
                <a:solidFill>
                  <a:srgbClr val="FF9900"/>
                </a:solidFill>
                <a:latin typeface="Calibri"/>
                <a:ea typeface="Calibri"/>
                <a:cs typeface="Calibri"/>
                <a:sym typeface="Calibri"/>
              </a:rPr>
              <a:t>An analysis of the local organisms inhabiting the Massapequa Preserve can help to better understand the biodiversity of the nearby region. To more efficiently assess the potential data of the local area. The main objective during the expedition was to gather aquatic and terrestrial macroinvertebrates to help to better understand  the biodiversity within the Massapequa Preserve. While work was being done within the creek, various materials and methods were used, such as a kicknet in the deeper waters, as well as a strainer to help find any organisms that may be hiding within the dirt and sand of the creek. They were then stored within ethanol alcohol at low temperatures to better preserve the essential parts of the macroinvertebrates. After the organisms were stored for approximately a month, data was then collected using the process of DNA barcoding. The genus of the organisms collected were CRA-001: Ocrepeira Ectypa, CRA-002: Amara Aenea, CRA-003: Stenolophus Orchopezus. The genus of the fourth organism was indecisive. The data collected shows a lack of biodiversity in the preserve. </a:t>
            </a:r>
            <a:endParaRPr sz="2400">
              <a:solidFill>
                <a:srgbClr val="FF99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sz="2400">
              <a:solidFill>
                <a:srgbClr val="FF9900"/>
              </a:solidFill>
              <a:latin typeface="Calibri"/>
              <a:ea typeface="Calibri"/>
              <a:cs typeface="Calibri"/>
              <a:sym typeface="Calibri"/>
            </a:endParaRPr>
          </a:p>
        </p:txBody>
      </p:sp>
      <p:sp>
        <p:nvSpPr>
          <p:cNvPr id="85" name="Google Shape;85;p1"/>
          <p:cNvSpPr/>
          <p:nvPr/>
        </p:nvSpPr>
        <p:spPr>
          <a:xfrm>
            <a:off x="457200" y="274320"/>
            <a:ext cx="32004000" cy="3352800"/>
          </a:xfrm>
          <a:prstGeom prst="roundRect">
            <a:avLst>
              <a:gd fmla="val 16667" name="adj"/>
            </a:avLst>
          </a:prstGeom>
          <a:solidFill>
            <a:schemeClr val="dk1"/>
          </a:solidFill>
          <a:ln cap="flat" cmpd="sng" w="12700">
            <a:solidFill>
              <a:srgbClr val="FF99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i="0" lang="en-US" sz="13000" u="none" cap="none" strike="noStrike">
                <a:solidFill>
                  <a:srgbClr val="FF9900"/>
                </a:solidFill>
                <a:latin typeface="EB Garamond"/>
                <a:ea typeface="EB Garamond"/>
                <a:cs typeface="EB Garamond"/>
                <a:sym typeface="EB Garamond"/>
              </a:rPr>
              <a:t>Macroinvertebrate Barcoding</a:t>
            </a:r>
            <a:endParaRPr i="0" sz="13000" u="none" cap="none" strike="noStrike">
              <a:solidFill>
                <a:srgbClr val="FF9900"/>
              </a:solidFill>
              <a:latin typeface="EB Garamond"/>
              <a:ea typeface="EB Garamond"/>
              <a:cs typeface="EB Garamond"/>
              <a:sym typeface="EB Garamond"/>
            </a:endParaRPr>
          </a:p>
          <a:p>
            <a:pPr indent="0" lvl="0" marL="0" marR="0" rtl="0" algn="ctr">
              <a:lnSpc>
                <a:spcPct val="100000"/>
              </a:lnSpc>
              <a:spcBef>
                <a:spcPts val="0"/>
              </a:spcBef>
              <a:spcAft>
                <a:spcPts val="0"/>
              </a:spcAft>
              <a:buClr>
                <a:schemeClr val="dk1"/>
              </a:buClr>
              <a:buSzPts val="1100"/>
              <a:buFont typeface="Arial"/>
              <a:buNone/>
            </a:pPr>
            <a:r>
              <a:rPr lang="en-US" sz="6000">
                <a:solidFill>
                  <a:srgbClr val="FF9900"/>
                </a:solidFill>
                <a:latin typeface="EB Garamond"/>
                <a:ea typeface="EB Garamond"/>
                <a:cs typeface="EB Garamond"/>
                <a:sym typeface="EB Garamond"/>
              </a:rPr>
              <a:t>Patrikios Constanti, August Emberling</a:t>
            </a:r>
            <a:endParaRPr i="0" sz="6000" u="none" cap="none" strike="noStrike">
              <a:solidFill>
                <a:srgbClr val="FF9900"/>
              </a:solidFill>
              <a:latin typeface="EB Garamond"/>
              <a:ea typeface="EB Garamond"/>
              <a:cs typeface="EB Garamond"/>
              <a:sym typeface="EB Garamond"/>
            </a:endParaRPr>
          </a:p>
        </p:txBody>
      </p:sp>
      <p:sp>
        <p:nvSpPr>
          <p:cNvPr id="86" name="Google Shape;86;p1"/>
          <p:cNvSpPr/>
          <p:nvPr/>
        </p:nvSpPr>
        <p:spPr>
          <a:xfrm>
            <a:off x="9613550" y="17964650"/>
            <a:ext cx="14108100" cy="3583800"/>
          </a:xfrm>
          <a:prstGeom prst="roundRect">
            <a:avLst>
              <a:gd fmla="val 16667" name="adj"/>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2800" u="sng" cap="none" strike="noStrike">
                <a:solidFill>
                  <a:srgbClr val="FF9900"/>
                </a:solidFill>
                <a:latin typeface="Calibri"/>
                <a:ea typeface="Calibri"/>
                <a:cs typeface="Calibri"/>
                <a:sym typeface="Calibri"/>
              </a:rPr>
              <a:t>Discussion</a:t>
            </a:r>
            <a:endParaRPr b="1" i="0" sz="2800" u="sng" cap="none" strike="noStrike">
              <a:solidFill>
                <a:srgbClr val="FF99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sz="2400">
                <a:solidFill>
                  <a:srgbClr val="FF9900"/>
                </a:solidFill>
                <a:latin typeface="Calibri"/>
                <a:ea typeface="Calibri"/>
                <a:cs typeface="Calibri"/>
                <a:sym typeface="Calibri"/>
              </a:rPr>
              <a:t>The results of this experiment indicate a lack of biodiversity within the Massapequa Preserve. Usually a lack of biodiversity would be a problem to the region that it is correlated with, however, due to my lack of numbers I was only able to collect four samples. This indicates that </a:t>
            </a:r>
            <a:r>
              <a:rPr lang="en-US" sz="2400">
                <a:solidFill>
                  <a:srgbClr val="FF9900"/>
                </a:solidFill>
                <a:latin typeface="Calibri"/>
                <a:ea typeface="Calibri"/>
                <a:cs typeface="Calibri"/>
                <a:sym typeface="Calibri"/>
              </a:rPr>
              <a:t>the</a:t>
            </a:r>
            <a:r>
              <a:rPr lang="en-US" sz="2400">
                <a:solidFill>
                  <a:srgbClr val="FF9900"/>
                </a:solidFill>
                <a:latin typeface="Calibri"/>
                <a:ea typeface="Calibri"/>
                <a:cs typeface="Calibri"/>
                <a:sym typeface="Calibri"/>
              </a:rPr>
              <a:t> overall biodiversity of Massapequa Preserve requires more data and specimens to make a </a:t>
            </a:r>
            <a:r>
              <a:rPr lang="en-US" sz="2400">
                <a:solidFill>
                  <a:srgbClr val="FF9900"/>
                </a:solidFill>
                <a:latin typeface="Calibri"/>
                <a:ea typeface="Calibri"/>
                <a:cs typeface="Calibri"/>
                <a:sym typeface="Calibri"/>
              </a:rPr>
              <a:t>valid</a:t>
            </a:r>
            <a:r>
              <a:rPr lang="en-US" sz="2400">
                <a:solidFill>
                  <a:srgbClr val="FF9900"/>
                </a:solidFill>
                <a:latin typeface="Calibri"/>
                <a:ea typeface="Calibri"/>
                <a:cs typeface="Calibri"/>
                <a:sym typeface="Calibri"/>
              </a:rPr>
              <a:t> claim.Of the four collected only three were able to be </a:t>
            </a:r>
            <a:r>
              <a:rPr lang="en-US" sz="2400">
                <a:solidFill>
                  <a:srgbClr val="FF9900"/>
                </a:solidFill>
                <a:latin typeface="Calibri"/>
                <a:ea typeface="Calibri"/>
                <a:cs typeface="Calibri"/>
                <a:sym typeface="Calibri"/>
              </a:rPr>
              <a:t>identified, as the fourth was unfortunately messed up during the gel electrophoresis stage. If my teams numbers were to increase, and the weather conditions at the time of collection were more optimal I might of been able to get better valued data and a more in depth discussion. </a:t>
            </a:r>
            <a:endParaRPr b="0" i="0" sz="2400" u="none" cap="none" strike="noStrike">
              <a:solidFill>
                <a:srgbClr val="FF9900"/>
              </a:solidFill>
              <a:latin typeface="Arial"/>
              <a:ea typeface="Arial"/>
              <a:cs typeface="Arial"/>
              <a:sym typeface="Arial"/>
            </a:endParaRPr>
          </a:p>
        </p:txBody>
      </p:sp>
      <p:sp>
        <p:nvSpPr>
          <p:cNvPr id="87" name="Google Shape;87;p1"/>
          <p:cNvSpPr/>
          <p:nvPr/>
        </p:nvSpPr>
        <p:spPr>
          <a:xfrm>
            <a:off x="23578650" y="5012400"/>
            <a:ext cx="8712300" cy="8030100"/>
          </a:xfrm>
          <a:prstGeom prst="roundRect">
            <a:avLst>
              <a:gd fmla="val 11632" name="adj"/>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800" u="sng" cap="none" strike="noStrike">
                <a:solidFill>
                  <a:srgbClr val="FF9900"/>
                </a:solidFill>
                <a:latin typeface="Calibri"/>
                <a:ea typeface="Calibri"/>
                <a:cs typeface="Calibri"/>
                <a:sym typeface="Calibri"/>
              </a:rPr>
              <a:t>Materials &amp; Methods </a:t>
            </a:r>
            <a:br>
              <a:rPr b="1" i="0" lang="en-US" sz="2900" u="sng" cap="none" strike="noStrike">
                <a:solidFill>
                  <a:srgbClr val="FF9900"/>
                </a:solidFill>
                <a:latin typeface="Calibri"/>
                <a:ea typeface="Calibri"/>
                <a:cs typeface="Calibri"/>
                <a:sym typeface="Calibri"/>
              </a:rPr>
            </a:br>
            <a:r>
              <a:rPr b="0" i="0" lang="en-US" sz="2400" u="none" cap="none" strike="noStrike">
                <a:solidFill>
                  <a:srgbClr val="FF9900"/>
                </a:solidFill>
                <a:latin typeface="Arial"/>
                <a:ea typeface="Arial"/>
                <a:cs typeface="Arial"/>
                <a:sym typeface="Arial"/>
              </a:rPr>
              <a:t>Materials:</a:t>
            </a:r>
            <a:r>
              <a:rPr lang="en-US" sz="2400">
                <a:solidFill>
                  <a:srgbClr val="FF9900"/>
                </a:solidFill>
              </a:rPr>
              <a:t> kicknet, </a:t>
            </a:r>
            <a:r>
              <a:rPr b="0" i="0" lang="en-US" sz="2400" u="none" cap="none" strike="noStrike">
                <a:solidFill>
                  <a:srgbClr val="FF9900"/>
                </a:solidFill>
                <a:latin typeface="Arial"/>
                <a:ea typeface="Arial"/>
                <a:cs typeface="Arial"/>
                <a:sym typeface="Arial"/>
              </a:rPr>
              <a:t>gloves, </a:t>
            </a:r>
            <a:r>
              <a:rPr b="0" i="0" lang="en-US" sz="2400" u="none" cap="none" strike="noStrike">
                <a:solidFill>
                  <a:srgbClr val="FF9900"/>
                </a:solidFill>
                <a:latin typeface="Arial"/>
                <a:ea typeface="Arial"/>
                <a:cs typeface="Arial"/>
                <a:sym typeface="Arial"/>
              </a:rPr>
              <a:t>a sieve, </a:t>
            </a:r>
            <a:r>
              <a:rPr b="0" i="0" lang="en-US" sz="2400" u="none" cap="none" strike="noStrike">
                <a:solidFill>
                  <a:srgbClr val="FF9900"/>
                </a:solidFill>
                <a:latin typeface="Arial"/>
                <a:ea typeface="Arial"/>
                <a:cs typeface="Arial"/>
                <a:sym typeface="Arial"/>
              </a:rPr>
              <a:t>collection tubes containing ethyl</a:t>
            </a:r>
            <a:r>
              <a:rPr b="0" i="0" lang="en-US" sz="2400" u="none" cap="none" strike="noStrike">
                <a:solidFill>
                  <a:srgbClr val="FF9900"/>
                </a:solidFill>
                <a:latin typeface="Arial"/>
                <a:ea typeface="Arial"/>
                <a:cs typeface="Arial"/>
                <a:sym typeface="Arial"/>
              </a:rPr>
              <a:t> alcohol</a:t>
            </a:r>
            <a:br>
              <a:rPr b="0" i="0" lang="en-US" sz="2400" u="none" cap="none" strike="noStrike">
                <a:solidFill>
                  <a:srgbClr val="FF9900"/>
                </a:solidFill>
                <a:latin typeface="Arial"/>
                <a:ea typeface="Arial"/>
                <a:cs typeface="Arial"/>
                <a:sym typeface="Arial"/>
              </a:rPr>
            </a:br>
            <a:br>
              <a:rPr b="0" i="0" lang="en-US" sz="2400" u="none" cap="none" strike="noStrike">
                <a:solidFill>
                  <a:srgbClr val="FF9900"/>
                </a:solidFill>
                <a:latin typeface="Arial"/>
                <a:ea typeface="Arial"/>
                <a:cs typeface="Arial"/>
                <a:sym typeface="Arial"/>
              </a:rPr>
            </a:br>
            <a:r>
              <a:rPr b="0" i="0" lang="en-US" sz="2400" u="none" cap="none" strike="noStrike">
                <a:solidFill>
                  <a:srgbClr val="FF9900"/>
                </a:solidFill>
                <a:latin typeface="Arial"/>
                <a:ea typeface="Arial"/>
                <a:cs typeface="Arial"/>
                <a:sym typeface="Arial"/>
              </a:rPr>
              <a:t>Method:</a:t>
            </a:r>
            <a:br>
              <a:rPr b="0" i="0" lang="en-US" sz="2400" u="none" cap="none" strike="noStrike">
                <a:solidFill>
                  <a:srgbClr val="FF9900"/>
                </a:solidFill>
                <a:latin typeface="Calibri"/>
                <a:ea typeface="Calibri"/>
                <a:cs typeface="Calibri"/>
                <a:sym typeface="Calibri"/>
              </a:rPr>
            </a:br>
            <a:r>
              <a:rPr b="0" i="0" lang="en-US" sz="2400" u="none" cap="none" strike="noStrike">
                <a:solidFill>
                  <a:srgbClr val="FF9900"/>
                </a:solidFill>
                <a:latin typeface="Calibri"/>
                <a:ea typeface="Calibri"/>
                <a:cs typeface="Calibri"/>
                <a:sym typeface="Calibri"/>
              </a:rPr>
              <a:t>1. Locate a body of freshwater with a shallow entry point</a:t>
            </a:r>
            <a:r>
              <a:rPr lang="en-US" sz="2400">
                <a:solidFill>
                  <a:srgbClr val="FF9900"/>
                </a:solidFill>
                <a:latin typeface="Calibri"/>
                <a:ea typeface="Calibri"/>
                <a:cs typeface="Calibri"/>
                <a:sym typeface="Calibri"/>
              </a:rPr>
              <a:t>, using Google maps, obtain the coordinates </a:t>
            </a:r>
            <a:br>
              <a:rPr b="0" i="0" lang="en-US" sz="2400" u="none" cap="none" strike="noStrike">
                <a:solidFill>
                  <a:srgbClr val="FF9900"/>
                </a:solidFill>
                <a:latin typeface="Calibri"/>
                <a:ea typeface="Calibri"/>
                <a:cs typeface="Calibri"/>
                <a:sym typeface="Calibri"/>
              </a:rPr>
            </a:br>
            <a:br>
              <a:rPr b="0" i="0" lang="en-US" sz="2400" u="none" cap="none" strike="noStrike">
                <a:solidFill>
                  <a:srgbClr val="FF9900"/>
                </a:solidFill>
                <a:latin typeface="Calibri"/>
                <a:ea typeface="Calibri"/>
                <a:cs typeface="Calibri"/>
                <a:sym typeface="Calibri"/>
              </a:rPr>
            </a:br>
            <a:r>
              <a:rPr b="0" i="0" lang="en-US" sz="2400" u="none" cap="none" strike="noStrike">
                <a:solidFill>
                  <a:srgbClr val="FF9900"/>
                </a:solidFill>
                <a:latin typeface="Calibri"/>
                <a:ea typeface="Calibri"/>
                <a:cs typeface="Calibri"/>
                <a:sym typeface="Calibri"/>
              </a:rPr>
              <a:t>2.</a:t>
            </a:r>
            <a:r>
              <a:rPr lang="en-US" sz="2400">
                <a:solidFill>
                  <a:srgbClr val="FF9900"/>
                </a:solidFill>
                <a:latin typeface="Calibri"/>
                <a:ea typeface="Calibri"/>
                <a:cs typeface="Calibri"/>
                <a:sym typeface="Calibri"/>
              </a:rPr>
              <a:t> Enter the water and g</a:t>
            </a:r>
            <a:r>
              <a:rPr b="0" i="0" lang="en-US" sz="2400" u="none" cap="none" strike="noStrike">
                <a:solidFill>
                  <a:srgbClr val="FF9900"/>
                </a:solidFill>
                <a:latin typeface="Calibri"/>
                <a:ea typeface="Calibri"/>
                <a:cs typeface="Calibri"/>
                <a:sym typeface="Calibri"/>
              </a:rPr>
              <a:t>ather various materials, such as rocks, logs, sticks, soil, and aquatic plants, and sift through them.</a:t>
            </a:r>
            <a:br>
              <a:rPr b="0" i="0" lang="en-US" sz="2400" u="none" cap="none" strike="noStrike">
                <a:solidFill>
                  <a:srgbClr val="FF9900"/>
                </a:solidFill>
                <a:latin typeface="Calibri"/>
                <a:ea typeface="Calibri"/>
                <a:cs typeface="Calibri"/>
                <a:sym typeface="Calibri"/>
              </a:rPr>
            </a:br>
            <a:br>
              <a:rPr b="0" i="0" lang="en-US" sz="2400" u="none" cap="none" strike="noStrike">
                <a:solidFill>
                  <a:srgbClr val="FF9900"/>
                </a:solidFill>
                <a:latin typeface="Calibri"/>
                <a:ea typeface="Calibri"/>
                <a:cs typeface="Calibri"/>
                <a:sym typeface="Calibri"/>
              </a:rPr>
            </a:br>
            <a:r>
              <a:rPr b="0" i="0" lang="en-US" sz="2400" u="none" cap="none" strike="noStrike">
                <a:solidFill>
                  <a:srgbClr val="FF9900"/>
                </a:solidFill>
                <a:latin typeface="Calibri"/>
                <a:ea typeface="Calibri"/>
                <a:cs typeface="Calibri"/>
                <a:sym typeface="Calibri"/>
              </a:rPr>
              <a:t>3. The discovered macroinvertebrates were photographed, put into collection tubes filled with ethyl alcohol and labeled. The tubes were frozen at -20 degrees celsius.</a:t>
            </a:r>
            <a:br>
              <a:rPr b="0" i="0" lang="en-US" sz="2400" u="none" cap="none" strike="noStrike">
                <a:solidFill>
                  <a:srgbClr val="FF9900"/>
                </a:solidFill>
                <a:latin typeface="Calibri"/>
                <a:ea typeface="Calibri"/>
                <a:cs typeface="Calibri"/>
                <a:sym typeface="Calibri"/>
              </a:rPr>
            </a:br>
            <a:br>
              <a:rPr b="0" i="0" lang="en-US" sz="2400" u="none" cap="none" strike="noStrike">
                <a:solidFill>
                  <a:srgbClr val="FF9900"/>
                </a:solidFill>
                <a:latin typeface="Calibri"/>
                <a:ea typeface="Calibri"/>
                <a:cs typeface="Calibri"/>
                <a:sym typeface="Calibri"/>
              </a:rPr>
            </a:br>
            <a:r>
              <a:rPr b="0" i="0" lang="en-US" sz="2400" u="none" cap="none" strike="noStrike">
                <a:solidFill>
                  <a:srgbClr val="FF9900"/>
                </a:solidFill>
                <a:latin typeface="Calibri"/>
                <a:ea typeface="Calibri"/>
                <a:cs typeface="Calibri"/>
                <a:sym typeface="Calibri"/>
              </a:rPr>
              <a:t>4. DNA from the procedure was isolated using chelex </a:t>
            </a:r>
            <a:r>
              <a:rPr lang="en-US" sz="2400">
                <a:solidFill>
                  <a:srgbClr val="FF9900"/>
                </a:solidFill>
                <a:latin typeface="Calibri"/>
                <a:ea typeface="Calibri"/>
                <a:cs typeface="Calibri"/>
                <a:sym typeface="Calibri"/>
              </a:rPr>
              <a:t>reagent</a:t>
            </a:r>
            <a:r>
              <a:rPr b="0" i="0" lang="en-US" sz="2400" u="none" cap="none" strike="noStrike">
                <a:solidFill>
                  <a:srgbClr val="FF9900"/>
                </a:solidFill>
                <a:latin typeface="Calibri"/>
                <a:ea typeface="Calibri"/>
                <a:cs typeface="Calibri"/>
                <a:sym typeface="Calibri"/>
              </a:rPr>
              <a:t>, amplified</a:t>
            </a:r>
            <a:r>
              <a:rPr lang="en-US" sz="2400">
                <a:solidFill>
                  <a:srgbClr val="FF9900"/>
                </a:solidFill>
                <a:latin typeface="Calibri"/>
                <a:ea typeface="Calibri"/>
                <a:cs typeface="Calibri"/>
                <a:sym typeface="Calibri"/>
              </a:rPr>
              <a:t> using PCR</a:t>
            </a:r>
            <a:r>
              <a:rPr b="0" i="0" lang="en-US" sz="2400" u="none" cap="none" strike="noStrike">
                <a:solidFill>
                  <a:srgbClr val="FF9900"/>
                </a:solidFill>
                <a:latin typeface="Calibri"/>
                <a:ea typeface="Calibri"/>
                <a:cs typeface="Calibri"/>
                <a:sym typeface="Calibri"/>
              </a:rPr>
              <a:t>,</a:t>
            </a:r>
            <a:r>
              <a:rPr lang="en-US" sz="2400">
                <a:solidFill>
                  <a:srgbClr val="FF9900"/>
                </a:solidFill>
                <a:latin typeface="Calibri"/>
                <a:ea typeface="Calibri"/>
                <a:cs typeface="Calibri"/>
                <a:sym typeface="Calibri"/>
              </a:rPr>
              <a:t> then did gel </a:t>
            </a:r>
            <a:r>
              <a:rPr lang="en-US" sz="2400">
                <a:solidFill>
                  <a:srgbClr val="FF9900"/>
                </a:solidFill>
                <a:latin typeface="Calibri"/>
                <a:ea typeface="Calibri"/>
                <a:cs typeface="Calibri"/>
                <a:sym typeface="Calibri"/>
              </a:rPr>
              <a:t>electrophoresis</a:t>
            </a:r>
            <a:r>
              <a:rPr b="0" i="0" lang="en-US" sz="2400" u="none" cap="none" strike="noStrike">
                <a:solidFill>
                  <a:srgbClr val="FF9900"/>
                </a:solidFill>
                <a:latin typeface="Calibri"/>
                <a:ea typeface="Calibri"/>
                <a:cs typeface="Calibri"/>
                <a:sym typeface="Calibri"/>
              </a:rPr>
              <a:t>, and sequenced using S</a:t>
            </a:r>
            <a:r>
              <a:rPr lang="en-US" sz="2400">
                <a:solidFill>
                  <a:srgbClr val="FF9900"/>
                </a:solidFill>
                <a:latin typeface="Calibri"/>
                <a:ea typeface="Calibri"/>
                <a:cs typeface="Calibri"/>
                <a:sym typeface="Calibri"/>
              </a:rPr>
              <a:t>anger sequencing. </a:t>
            </a:r>
            <a:endParaRPr b="1" i="0" sz="1900" u="sng" cap="none" strike="noStrike">
              <a:solidFill>
                <a:srgbClr val="FF9900"/>
              </a:solidFill>
              <a:latin typeface="Arial"/>
              <a:ea typeface="Arial"/>
              <a:cs typeface="Arial"/>
              <a:sym typeface="Arial"/>
            </a:endParaRPr>
          </a:p>
        </p:txBody>
      </p:sp>
      <p:sp>
        <p:nvSpPr>
          <p:cNvPr id="88" name="Google Shape;88;p1"/>
          <p:cNvSpPr/>
          <p:nvPr/>
        </p:nvSpPr>
        <p:spPr>
          <a:xfrm>
            <a:off x="23397175" y="13870350"/>
            <a:ext cx="9281400" cy="3951000"/>
          </a:xfrm>
          <a:prstGeom prst="roundRect">
            <a:avLst>
              <a:gd fmla="val 16667" name="adj"/>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800" u="sng" cap="none" strike="noStrike">
                <a:solidFill>
                  <a:srgbClr val="FF9900"/>
                </a:solidFill>
                <a:latin typeface="Calibri"/>
                <a:ea typeface="Calibri"/>
                <a:cs typeface="Calibri"/>
                <a:sym typeface="Calibri"/>
              </a:rPr>
              <a:t>Results </a:t>
            </a:r>
            <a:br>
              <a:rPr b="1" i="0" lang="en-US" sz="2800" u="sng" cap="none" strike="noStrike">
                <a:solidFill>
                  <a:srgbClr val="FF9900"/>
                </a:solidFill>
                <a:latin typeface="Calibri"/>
                <a:ea typeface="Calibri"/>
                <a:cs typeface="Calibri"/>
                <a:sym typeface="Calibri"/>
              </a:rPr>
            </a:br>
            <a:r>
              <a:rPr lang="en-US" sz="2400">
                <a:solidFill>
                  <a:srgbClr val="FF9900"/>
                </a:solidFill>
                <a:latin typeface="Calibri"/>
                <a:ea typeface="Calibri"/>
                <a:cs typeface="Calibri"/>
                <a:sym typeface="Calibri"/>
              </a:rPr>
              <a:t>Samples were </a:t>
            </a:r>
            <a:r>
              <a:rPr lang="en-US" sz="2400">
                <a:solidFill>
                  <a:srgbClr val="FF9900"/>
                </a:solidFill>
                <a:latin typeface="Calibri"/>
                <a:ea typeface="Calibri"/>
                <a:cs typeface="Calibri"/>
                <a:sym typeface="Calibri"/>
              </a:rPr>
              <a:t>analyzed</a:t>
            </a:r>
            <a:r>
              <a:rPr lang="en-US" sz="2400">
                <a:solidFill>
                  <a:srgbClr val="FF9900"/>
                </a:solidFill>
                <a:latin typeface="Calibri"/>
                <a:ea typeface="Calibri"/>
                <a:cs typeface="Calibri"/>
                <a:sym typeface="Calibri"/>
              </a:rPr>
              <a:t> using DNA subway. Samples were also BLASTed using GenBank. Three out of the five samples genus and species was able to be found while one was unable to be read. Sample CSA 001: species was </a:t>
            </a:r>
            <a:r>
              <a:rPr i="1" lang="en-US" sz="2400">
                <a:solidFill>
                  <a:srgbClr val="FF9900"/>
                </a:solidFill>
                <a:latin typeface="Calibri"/>
                <a:ea typeface="Calibri"/>
                <a:cs typeface="Calibri"/>
                <a:sym typeface="Calibri"/>
              </a:rPr>
              <a:t>Ocrepiera</a:t>
            </a:r>
            <a:r>
              <a:rPr lang="en-US" sz="2400">
                <a:solidFill>
                  <a:srgbClr val="FF9900"/>
                </a:solidFill>
                <a:latin typeface="Calibri"/>
                <a:ea typeface="Calibri"/>
                <a:cs typeface="Calibri"/>
                <a:sym typeface="Calibri"/>
              </a:rPr>
              <a:t> </a:t>
            </a:r>
            <a:r>
              <a:rPr i="1" lang="en-US" sz="2400">
                <a:solidFill>
                  <a:srgbClr val="FF9900"/>
                </a:solidFill>
                <a:latin typeface="Calibri"/>
                <a:ea typeface="Calibri"/>
                <a:cs typeface="Calibri"/>
                <a:sym typeface="Calibri"/>
              </a:rPr>
              <a:t>ectypa</a:t>
            </a:r>
            <a:r>
              <a:rPr lang="en-US" sz="2400">
                <a:solidFill>
                  <a:srgbClr val="FF9900"/>
                </a:solidFill>
                <a:latin typeface="Calibri"/>
                <a:ea typeface="Calibri"/>
                <a:cs typeface="Calibri"/>
                <a:sym typeface="Calibri"/>
              </a:rPr>
              <a:t>, CSA </a:t>
            </a:r>
            <a:r>
              <a:rPr lang="en-US" sz="2400">
                <a:solidFill>
                  <a:srgbClr val="FF9900"/>
                </a:solidFill>
                <a:latin typeface="Calibri"/>
                <a:ea typeface="Calibri"/>
                <a:cs typeface="Calibri"/>
                <a:sym typeface="Calibri"/>
              </a:rPr>
              <a:t>-002 species was </a:t>
            </a:r>
            <a:r>
              <a:rPr i="1" lang="en-US" sz="2400">
                <a:solidFill>
                  <a:srgbClr val="FF9900"/>
                </a:solidFill>
                <a:latin typeface="Calibri"/>
                <a:ea typeface="Calibri"/>
                <a:cs typeface="Calibri"/>
                <a:sym typeface="Calibri"/>
              </a:rPr>
              <a:t>Amara</a:t>
            </a:r>
            <a:r>
              <a:rPr lang="en-US" sz="2400">
                <a:solidFill>
                  <a:srgbClr val="FF9900"/>
                </a:solidFill>
                <a:latin typeface="Calibri"/>
                <a:ea typeface="Calibri"/>
                <a:cs typeface="Calibri"/>
                <a:sym typeface="Calibri"/>
              </a:rPr>
              <a:t> </a:t>
            </a:r>
            <a:r>
              <a:rPr i="1" lang="en-US" sz="2400">
                <a:solidFill>
                  <a:srgbClr val="FF9900"/>
                </a:solidFill>
                <a:latin typeface="Calibri"/>
                <a:ea typeface="Calibri"/>
                <a:cs typeface="Calibri"/>
                <a:sym typeface="Calibri"/>
              </a:rPr>
              <a:t>aenea</a:t>
            </a:r>
            <a:r>
              <a:rPr lang="en-US" sz="2400">
                <a:solidFill>
                  <a:srgbClr val="FF9900"/>
                </a:solidFill>
                <a:latin typeface="Calibri"/>
                <a:ea typeface="Calibri"/>
                <a:cs typeface="Calibri"/>
                <a:sym typeface="Calibri"/>
              </a:rPr>
              <a:t> and lastly CSA 003: species was </a:t>
            </a:r>
            <a:r>
              <a:rPr i="1" lang="en-US" sz="2400">
                <a:solidFill>
                  <a:srgbClr val="FF9900"/>
                </a:solidFill>
                <a:latin typeface="Calibri"/>
                <a:ea typeface="Calibri"/>
                <a:cs typeface="Calibri"/>
                <a:sym typeface="Calibri"/>
              </a:rPr>
              <a:t>Stenolophus</a:t>
            </a:r>
            <a:r>
              <a:rPr lang="en-US" sz="2400">
                <a:solidFill>
                  <a:srgbClr val="FF9900"/>
                </a:solidFill>
                <a:latin typeface="Calibri"/>
                <a:ea typeface="Calibri"/>
                <a:cs typeface="Calibri"/>
                <a:sym typeface="Calibri"/>
              </a:rPr>
              <a:t> </a:t>
            </a:r>
            <a:r>
              <a:rPr i="1" lang="en-US" sz="2400">
                <a:solidFill>
                  <a:srgbClr val="FF9900"/>
                </a:solidFill>
                <a:latin typeface="Calibri"/>
                <a:ea typeface="Calibri"/>
                <a:cs typeface="Calibri"/>
                <a:sym typeface="Calibri"/>
              </a:rPr>
              <a:t>ochropezus</a:t>
            </a:r>
            <a:r>
              <a:rPr lang="en-US" sz="2400">
                <a:solidFill>
                  <a:srgbClr val="FF9900"/>
                </a:solidFill>
                <a:latin typeface="Calibri"/>
                <a:ea typeface="Calibri"/>
                <a:cs typeface="Calibri"/>
                <a:sym typeface="Calibri"/>
              </a:rPr>
              <a:t>. </a:t>
            </a:r>
            <a:r>
              <a:rPr lang="en-US" sz="2400">
                <a:solidFill>
                  <a:srgbClr val="FF9900"/>
                </a:solidFill>
                <a:latin typeface="Calibri"/>
                <a:ea typeface="Calibri"/>
                <a:cs typeface="Calibri"/>
                <a:sym typeface="Calibri"/>
              </a:rPr>
              <a:t> </a:t>
            </a:r>
            <a:endParaRPr b="0" i="0" sz="2400" u="none" cap="none" strike="noStrike">
              <a:solidFill>
                <a:srgbClr val="FF9900"/>
              </a:solidFill>
              <a:latin typeface="Calibri"/>
              <a:ea typeface="Calibri"/>
              <a:cs typeface="Calibri"/>
              <a:sym typeface="Calibri"/>
            </a:endParaRPr>
          </a:p>
        </p:txBody>
      </p:sp>
      <p:sp>
        <p:nvSpPr>
          <p:cNvPr id="89" name="Google Shape;89;p1"/>
          <p:cNvSpPr/>
          <p:nvPr/>
        </p:nvSpPr>
        <p:spPr>
          <a:xfrm>
            <a:off x="239825" y="13686750"/>
            <a:ext cx="9281400" cy="3951000"/>
          </a:xfrm>
          <a:prstGeom prst="roundRect">
            <a:avLst>
              <a:gd fmla="val 16667" name="adj"/>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200" u="sng" cap="none" strike="noStrike">
                <a:solidFill>
                  <a:srgbClr val="FF9900"/>
                </a:solidFill>
                <a:latin typeface="Calibri"/>
                <a:ea typeface="Calibri"/>
                <a:cs typeface="Calibri"/>
                <a:sym typeface="Calibri"/>
              </a:rPr>
              <a:t>Introduction</a:t>
            </a:r>
            <a:br>
              <a:rPr b="1" i="0" lang="en-US" sz="2200" u="sng" cap="none" strike="noStrike">
                <a:solidFill>
                  <a:srgbClr val="FF9900"/>
                </a:solidFill>
                <a:latin typeface="Calibri"/>
                <a:ea typeface="Calibri"/>
                <a:cs typeface="Calibri"/>
                <a:sym typeface="Calibri"/>
              </a:rPr>
            </a:br>
            <a:r>
              <a:rPr lang="en-US" sz="2200">
                <a:solidFill>
                  <a:srgbClr val="FF9900"/>
                </a:solidFill>
                <a:latin typeface="Calibri"/>
                <a:ea typeface="Calibri"/>
                <a:cs typeface="Calibri"/>
                <a:sym typeface="Calibri"/>
              </a:rPr>
              <a:t>The recent changes in the environment and additions of new and foreign pesticides such as, the various pesticides and fertilizers used by local citizens, that may change the stability of a local ecosystem. (Bekerov, et al, 2013,)  Therefore, the  information of the collected organisms can help to suggest any change or development that may have occurred to the local biodiversity. The specimens were then brought to a lab for more in depth and better analysis of the organisms using the process of DNA barcoding. Based on the data collected via DNA barcoding, the information and awareness of the biodiversity regarding the local and nearby region can be used to better understand the stability of the ecosystem. </a:t>
            </a:r>
            <a:endParaRPr b="0" i="0" sz="2200" u="none" cap="none" strike="noStrike">
              <a:solidFill>
                <a:srgbClr val="FF9900"/>
              </a:solidFill>
              <a:latin typeface="Calibri"/>
              <a:ea typeface="Calibri"/>
              <a:cs typeface="Calibri"/>
              <a:sym typeface="Calibri"/>
            </a:endParaRPr>
          </a:p>
        </p:txBody>
      </p:sp>
      <p:sp>
        <p:nvSpPr>
          <p:cNvPr id="90" name="Google Shape;90;p1"/>
          <p:cNvSpPr/>
          <p:nvPr/>
        </p:nvSpPr>
        <p:spPr>
          <a:xfrm>
            <a:off x="9913640" y="4226530"/>
            <a:ext cx="13091100" cy="13329900"/>
          </a:xfrm>
          <a:prstGeom prst="roundRect">
            <a:avLst>
              <a:gd fmla="val 16667" name="adj"/>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91" name="Google Shape;91;p1"/>
          <p:cNvSpPr/>
          <p:nvPr/>
        </p:nvSpPr>
        <p:spPr>
          <a:xfrm>
            <a:off x="10676850" y="6246763"/>
            <a:ext cx="11564700" cy="4227900"/>
          </a:xfrm>
          <a:prstGeom prst="roundRect">
            <a:avLst>
              <a:gd fmla="val 16667" name="adj"/>
            </a:avLst>
          </a:prstGeom>
          <a:solidFill>
            <a:schemeClr val="lt1"/>
          </a:solidFill>
          <a:ln cap="flat" cmpd="sng" w="12700">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blip>
          <a:srcRect b="0" l="-220" r="220" t="0"/>
          <a:stretch/>
        </p:blipFill>
        <p:spPr>
          <a:xfrm>
            <a:off x="10349149" y="13048473"/>
            <a:ext cx="12121001" cy="3097902"/>
          </a:xfrm>
          <a:prstGeom prst="rect">
            <a:avLst/>
          </a:prstGeom>
          <a:noFill/>
          <a:ln>
            <a:noFill/>
          </a:ln>
        </p:spPr>
      </p:pic>
      <p:sp>
        <p:nvSpPr>
          <p:cNvPr id="93" name="Google Shape;93;p1"/>
          <p:cNvSpPr txBox="1"/>
          <p:nvPr/>
        </p:nvSpPr>
        <p:spPr>
          <a:xfrm>
            <a:off x="15465750" y="5160800"/>
            <a:ext cx="1986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Calibri"/>
                <a:ea typeface="Calibri"/>
                <a:cs typeface="Calibri"/>
                <a:sym typeface="Calibri"/>
              </a:rPr>
              <a:t>  </a:t>
            </a:r>
            <a:r>
              <a:rPr b="1" i="0" lang="en-US" sz="2800" u="none" cap="none" strike="noStrike">
                <a:solidFill>
                  <a:schemeClr val="accent2"/>
                </a:solidFill>
                <a:latin typeface="Calibri"/>
                <a:ea typeface="Calibri"/>
                <a:cs typeface="Calibri"/>
                <a:sym typeface="Calibri"/>
              </a:rPr>
              <a:t>ML-Tree</a:t>
            </a:r>
            <a:endParaRPr b="1" i="0" sz="2800" u="none" cap="none" strike="noStrike">
              <a:solidFill>
                <a:schemeClr val="accent2"/>
              </a:solidFill>
              <a:latin typeface="Calibri"/>
              <a:ea typeface="Calibri"/>
              <a:cs typeface="Calibri"/>
              <a:sym typeface="Calibri"/>
            </a:endParaRPr>
          </a:p>
        </p:txBody>
      </p:sp>
      <p:sp>
        <p:nvSpPr>
          <p:cNvPr id="94" name="Google Shape;94;p1"/>
          <p:cNvSpPr txBox="1"/>
          <p:nvPr/>
        </p:nvSpPr>
        <p:spPr>
          <a:xfrm>
            <a:off x="14896650" y="11288413"/>
            <a:ext cx="3125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Calibri"/>
                <a:ea typeface="Calibri"/>
                <a:cs typeface="Calibri"/>
                <a:sym typeface="Calibri"/>
              </a:rPr>
              <a:t>  </a:t>
            </a:r>
            <a:r>
              <a:rPr b="1" i="0" lang="en-US" sz="2800" u="none" cap="none" strike="noStrike">
                <a:solidFill>
                  <a:schemeClr val="accent2"/>
                </a:solidFill>
                <a:latin typeface="Calibri"/>
                <a:ea typeface="Calibri"/>
                <a:cs typeface="Calibri"/>
                <a:sym typeface="Calibri"/>
              </a:rPr>
              <a:t>Alignment Viewer</a:t>
            </a:r>
            <a:endParaRPr b="1" i="0" sz="2800" u="none" cap="none" strike="noStrike">
              <a:solidFill>
                <a:schemeClr val="accent2"/>
              </a:solidFill>
              <a:latin typeface="Calibri"/>
              <a:ea typeface="Calibri"/>
              <a:cs typeface="Calibri"/>
              <a:sym typeface="Calibri"/>
            </a:endParaRPr>
          </a:p>
        </p:txBody>
      </p:sp>
      <p:pic>
        <p:nvPicPr>
          <p:cNvPr id="95" name="Google Shape;95;p1"/>
          <p:cNvPicPr preferRelativeResize="0"/>
          <p:nvPr/>
        </p:nvPicPr>
        <p:blipFill>
          <a:blip r:embed="rId4">
            <a:alphaModFix/>
          </a:blip>
          <a:stretch>
            <a:fillRect/>
          </a:stretch>
        </p:blipFill>
        <p:spPr>
          <a:xfrm>
            <a:off x="10934700" y="6817350"/>
            <a:ext cx="11011325" cy="2892569"/>
          </a:xfrm>
          <a:prstGeom prst="rect">
            <a:avLst/>
          </a:prstGeom>
          <a:noFill/>
          <a:ln>
            <a:noFill/>
          </a:ln>
        </p:spPr>
      </p:pic>
      <p:pic>
        <p:nvPicPr>
          <p:cNvPr id="96" name="Google Shape;96;p1"/>
          <p:cNvPicPr preferRelativeResize="0"/>
          <p:nvPr/>
        </p:nvPicPr>
        <p:blipFill>
          <a:blip r:embed="rId5">
            <a:alphaModFix/>
          </a:blip>
          <a:stretch>
            <a:fillRect/>
          </a:stretch>
        </p:blipFill>
        <p:spPr>
          <a:xfrm>
            <a:off x="23950250" y="17973750"/>
            <a:ext cx="2938375" cy="2203781"/>
          </a:xfrm>
          <a:prstGeom prst="rect">
            <a:avLst/>
          </a:prstGeom>
          <a:noFill/>
          <a:ln cap="flat" cmpd="sng" w="9525">
            <a:solidFill>
              <a:schemeClr val="accent2"/>
            </a:solidFill>
            <a:prstDash val="solid"/>
            <a:round/>
            <a:headEnd len="sm" w="sm" type="none"/>
            <a:tailEnd len="sm" w="sm" type="none"/>
          </a:ln>
        </p:spPr>
      </p:pic>
      <p:pic>
        <p:nvPicPr>
          <p:cNvPr id="97" name="Google Shape;97;p1"/>
          <p:cNvPicPr preferRelativeResize="0"/>
          <p:nvPr/>
        </p:nvPicPr>
        <p:blipFill>
          <a:blip r:embed="rId6">
            <a:alphaModFix/>
          </a:blip>
          <a:stretch>
            <a:fillRect/>
          </a:stretch>
        </p:blipFill>
        <p:spPr>
          <a:xfrm>
            <a:off x="29893850" y="17973750"/>
            <a:ext cx="3125100" cy="2343817"/>
          </a:xfrm>
          <a:prstGeom prst="rect">
            <a:avLst/>
          </a:prstGeom>
          <a:noFill/>
          <a:ln cap="flat" cmpd="sng" w="9525">
            <a:solidFill>
              <a:schemeClr val="accent2"/>
            </a:solidFill>
            <a:prstDash val="solid"/>
            <a:round/>
            <a:headEnd len="sm" w="sm" type="none"/>
            <a:tailEnd len="sm" w="sm" type="none"/>
          </a:ln>
        </p:spPr>
      </p:pic>
      <p:pic>
        <p:nvPicPr>
          <p:cNvPr id="98" name="Google Shape;98;p1"/>
          <p:cNvPicPr preferRelativeResize="0"/>
          <p:nvPr/>
        </p:nvPicPr>
        <p:blipFill>
          <a:blip r:embed="rId7">
            <a:alphaModFix/>
          </a:blip>
          <a:stretch>
            <a:fillRect/>
          </a:stretch>
        </p:blipFill>
        <p:spPr>
          <a:xfrm>
            <a:off x="26998250" y="17973750"/>
            <a:ext cx="2938375" cy="2203775"/>
          </a:xfrm>
          <a:prstGeom prst="rect">
            <a:avLst/>
          </a:prstGeom>
          <a:noFill/>
          <a:ln cap="flat" cmpd="sng" w="9525">
            <a:solidFill>
              <a:schemeClr val="accent2"/>
            </a:solidFill>
            <a:prstDash val="solid"/>
            <a:round/>
            <a:headEnd len="sm" w="sm" type="none"/>
            <a:tailEnd len="sm" w="sm" type="none"/>
          </a:ln>
        </p:spPr>
      </p:pic>
      <p:sp>
        <p:nvSpPr>
          <p:cNvPr id="99" name="Google Shape;99;p1"/>
          <p:cNvSpPr txBox="1"/>
          <p:nvPr/>
        </p:nvSpPr>
        <p:spPr>
          <a:xfrm>
            <a:off x="23702825" y="20329925"/>
            <a:ext cx="8975700" cy="914400"/>
          </a:xfrm>
          <a:prstGeom prst="rect">
            <a:avLst/>
          </a:prstGeom>
          <a:solidFill>
            <a:schemeClr val="dk1"/>
          </a:solidFill>
          <a:ln cap="flat" cmpd="sng" w="952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9900"/>
                </a:solidFill>
                <a:latin typeface="Calibri"/>
                <a:ea typeface="Calibri"/>
                <a:cs typeface="Calibri"/>
                <a:sym typeface="Calibri"/>
              </a:rPr>
              <a:t>CSA-001                      CSA-002                     CSA-003</a:t>
            </a:r>
            <a:endParaRPr sz="3000">
              <a:solidFill>
                <a:srgbClr val="FF9900"/>
              </a:solidFill>
              <a:latin typeface="Calibri"/>
              <a:ea typeface="Calibri"/>
              <a:cs typeface="Calibri"/>
              <a:sym typeface="Calibri"/>
            </a:endParaRPr>
          </a:p>
        </p:txBody>
      </p:sp>
      <p:sp>
        <p:nvSpPr>
          <p:cNvPr id="100" name="Google Shape;100;p1"/>
          <p:cNvSpPr/>
          <p:nvPr/>
        </p:nvSpPr>
        <p:spPr>
          <a:xfrm>
            <a:off x="627450" y="18282000"/>
            <a:ext cx="7326300" cy="2343900"/>
          </a:xfrm>
          <a:prstGeom prst="roundRect">
            <a:avLst>
              <a:gd fmla="val 16667" name="adj"/>
            </a:avLst>
          </a:prstGeom>
          <a:solidFill>
            <a:schemeClr val="dk1"/>
          </a:solidFill>
          <a:ln cap="flat"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en-US" sz="2800" u="sng">
                <a:solidFill>
                  <a:srgbClr val="FF9900"/>
                </a:solidFill>
                <a:latin typeface="Calibri"/>
                <a:ea typeface="Calibri"/>
                <a:cs typeface="Calibri"/>
                <a:sym typeface="Calibri"/>
              </a:rPr>
              <a:t>Acknowledgements: </a:t>
            </a:r>
            <a:r>
              <a:rPr lang="en-US" sz="2800">
                <a:solidFill>
                  <a:srgbClr val="FF9900"/>
                </a:solidFill>
                <a:latin typeface="Calibri"/>
                <a:ea typeface="Calibri"/>
                <a:cs typeface="Calibri"/>
                <a:sym typeface="Calibri"/>
              </a:rPr>
              <a:t>Great thanks to August Eberling and Jeff Petracca. </a:t>
            </a:r>
            <a:endParaRPr i="0" sz="2400" cap="none" strike="noStrike">
              <a:solidFill>
                <a:srgbClr val="FF9900"/>
              </a:solidFill>
              <a:latin typeface="Calibri"/>
              <a:ea typeface="Calibri"/>
              <a:cs typeface="Calibri"/>
              <a:sym typeface="Calibri"/>
            </a:endParaRPr>
          </a:p>
        </p:txBody>
      </p:sp>
      <p:pic>
        <p:nvPicPr>
          <p:cNvPr id="101" name="Google Shape;101;p1"/>
          <p:cNvPicPr preferRelativeResize="0"/>
          <p:nvPr/>
        </p:nvPicPr>
        <p:blipFill>
          <a:blip r:embed="rId8">
            <a:alphaModFix/>
          </a:blip>
          <a:stretch>
            <a:fillRect/>
          </a:stretch>
        </p:blipFill>
        <p:spPr>
          <a:xfrm>
            <a:off x="627450" y="274323"/>
            <a:ext cx="6672625" cy="2533825"/>
          </a:xfrm>
          <a:prstGeom prst="rect">
            <a:avLst/>
          </a:prstGeom>
          <a:noFill/>
          <a:ln>
            <a:noFill/>
          </a:ln>
        </p:spPr>
      </p:pic>
      <p:sp>
        <p:nvSpPr>
          <p:cNvPr id="102" name="Google Shape;102;p1"/>
          <p:cNvSpPr/>
          <p:nvPr/>
        </p:nvSpPr>
        <p:spPr>
          <a:xfrm>
            <a:off x="26555853" y="798300"/>
            <a:ext cx="5334000" cy="148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03" name="Google Shape;103;p1"/>
          <p:cNvPicPr preferRelativeResize="0"/>
          <p:nvPr/>
        </p:nvPicPr>
        <p:blipFill>
          <a:blip r:embed="rId9">
            <a:alphaModFix/>
          </a:blip>
          <a:stretch>
            <a:fillRect/>
          </a:stretch>
        </p:blipFill>
        <p:spPr>
          <a:xfrm>
            <a:off x="26617413" y="925582"/>
            <a:ext cx="4906035" cy="1231300"/>
          </a:xfrm>
          <a:prstGeom prst="rect">
            <a:avLst/>
          </a:prstGeom>
          <a:noFill/>
          <a:ln>
            <a:noFill/>
          </a:ln>
        </p:spPr>
      </p:pic>
      <p:pic>
        <p:nvPicPr>
          <p:cNvPr id="104" name="Google Shape;104;p1"/>
          <p:cNvPicPr preferRelativeResize="0"/>
          <p:nvPr/>
        </p:nvPicPr>
        <p:blipFill>
          <a:blip r:embed="rId10">
            <a:alphaModFix/>
          </a:blip>
          <a:stretch>
            <a:fillRect/>
          </a:stretch>
        </p:blipFill>
        <p:spPr>
          <a:xfrm>
            <a:off x="627450" y="3085163"/>
            <a:ext cx="1760251" cy="16502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