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sDGB+/TXhd4SaXApr7zBOsHy1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8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8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840" u="none" cap="none" strike="noStrike">
                <a:solidFill>
                  <a:srgbClr val="888888"/>
                </a:solidFill>
                <a:latin typeface="Calibri"/>
                <a:ea typeface="Calibri"/>
                <a:cs typeface="Calibri"/>
                <a:sym typeface="Calibri"/>
              </a:defRPr>
            </a:lvl1pPr>
            <a:lvl2pPr indent="0" lvl="1" marL="0" marR="0" rtl="0" algn="r">
              <a:spcBef>
                <a:spcPts val="0"/>
              </a:spcBef>
              <a:buNone/>
              <a:defRPr b="0" i="0" sz="3840" u="none" cap="none" strike="noStrike">
                <a:solidFill>
                  <a:srgbClr val="888888"/>
                </a:solidFill>
                <a:latin typeface="Calibri"/>
                <a:ea typeface="Calibri"/>
                <a:cs typeface="Calibri"/>
                <a:sym typeface="Calibri"/>
              </a:defRPr>
            </a:lvl2pPr>
            <a:lvl3pPr indent="0" lvl="2" marL="0" marR="0" rtl="0" algn="r">
              <a:spcBef>
                <a:spcPts val="0"/>
              </a:spcBef>
              <a:buNone/>
              <a:defRPr b="0" i="0" sz="3840" u="none" cap="none" strike="noStrike">
                <a:solidFill>
                  <a:srgbClr val="888888"/>
                </a:solidFill>
                <a:latin typeface="Calibri"/>
                <a:ea typeface="Calibri"/>
                <a:cs typeface="Calibri"/>
                <a:sym typeface="Calibri"/>
              </a:defRPr>
            </a:lvl3pPr>
            <a:lvl4pPr indent="0" lvl="3" marL="0" marR="0" rtl="0" algn="r">
              <a:spcBef>
                <a:spcPts val="0"/>
              </a:spcBef>
              <a:buNone/>
              <a:defRPr b="0" i="0" sz="3840" u="none" cap="none" strike="noStrike">
                <a:solidFill>
                  <a:srgbClr val="888888"/>
                </a:solidFill>
                <a:latin typeface="Calibri"/>
                <a:ea typeface="Calibri"/>
                <a:cs typeface="Calibri"/>
                <a:sym typeface="Calibri"/>
              </a:defRPr>
            </a:lvl4pPr>
            <a:lvl5pPr indent="0" lvl="4" marL="0" marR="0" rtl="0" algn="r">
              <a:spcBef>
                <a:spcPts val="0"/>
              </a:spcBef>
              <a:buNone/>
              <a:defRPr b="0" i="0" sz="3840" u="none" cap="none" strike="noStrike">
                <a:solidFill>
                  <a:srgbClr val="888888"/>
                </a:solidFill>
                <a:latin typeface="Calibri"/>
                <a:ea typeface="Calibri"/>
                <a:cs typeface="Calibri"/>
                <a:sym typeface="Calibri"/>
              </a:defRPr>
            </a:lvl5pPr>
            <a:lvl6pPr indent="0" lvl="5" marL="0" marR="0" rtl="0" algn="r">
              <a:spcBef>
                <a:spcPts val="0"/>
              </a:spcBef>
              <a:buNone/>
              <a:defRPr b="0" i="0" sz="3840" u="none" cap="none" strike="noStrike">
                <a:solidFill>
                  <a:srgbClr val="888888"/>
                </a:solidFill>
                <a:latin typeface="Calibri"/>
                <a:ea typeface="Calibri"/>
                <a:cs typeface="Calibri"/>
                <a:sym typeface="Calibri"/>
              </a:defRPr>
            </a:lvl6pPr>
            <a:lvl7pPr indent="0" lvl="6" marL="0" marR="0" rtl="0" algn="r">
              <a:spcBef>
                <a:spcPts val="0"/>
              </a:spcBef>
              <a:buNone/>
              <a:defRPr b="0" i="0" sz="3840" u="none" cap="none" strike="noStrike">
                <a:solidFill>
                  <a:srgbClr val="888888"/>
                </a:solidFill>
                <a:latin typeface="Calibri"/>
                <a:ea typeface="Calibri"/>
                <a:cs typeface="Calibri"/>
                <a:sym typeface="Calibri"/>
              </a:defRPr>
            </a:lvl7pPr>
            <a:lvl8pPr indent="0" lvl="7" marL="0" marR="0" rtl="0" algn="r">
              <a:spcBef>
                <a:spcPts val="0"/>
              </a:spcBef>
              <a:buNone/>
              <a:defRPr b="0" i="0" sz="3840" u="none" cap="none" strike="noStrike">
                <a:solidFill>
                  <a:srgbClr val="888888"/>
                </a:solidFill>
                <a:latin typeface="Calibri"/>
                <a:ea typeface="Calibri"/>
                <a:cs typeface="Calibri"/>
                <a:sym typeface="Calibri"/>
              </a:defRPr>
            </a:lvl8pPr>
            <a:lvl9pPr indent="0" lvl="8" marL="0" marR="0" rtl="0" algn="r">
              <a:spcBef>
                <a:spcPts val="0"/>
              </a:spcBef>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2.png"/><Relationship Id="rId13" Type="http://schemas.openxmlformats.org/officeDocument/2006/relationships/image" Target="../media/image13.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3.png"/><Relationship Id="rId15" Type="http://schemas.openxmlformats.org/officeDocument/2006/relationships/image" Target="../media/image6.png"/><Relationship Id="rId14" Type="http://schemas.openxmlformats.org/officeDocument/2006/relationships/image" Target="../media/image9.jpg"/><Relationship Id="rId5" Type="http://schemas.openxmlformats.org/officeDocument/2006/relationships/image" Target="../media/image12.png"/><Relationship Id="rId6" Type="http://schemas.openxmlformats.org/officeDocument/2006/relationships/image" Target="../media/image1.jpg"/><Relationship Id="rId7" Type="http://schemas.openxmlformats.org/officeDocument/2006/relationships/image" Target="../media/image10.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23519425" y="11794400"/>
            <a:ext cx="9073800" cy="5961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chemeClr val="lt1"/>
                </a:solidFill>
                <a:latin typeface="Calibri"/>
                <a:ea typeface="Calibri"/>
                <a:cs typeface="Calibri"/>
                <a:sym typeface="Calibri"/>
              </a:rPr>
              <a:t>/</a:t>
            </a:r>
            <a:br>
              <a:rPr lang="en-US" sz="3600">
                <a:solidFill>
                  <a:schemeClr val="lt1"/>
                </a:solidFill>
                <a:latin typeface="Calibri"/>
                <a:ea typeface="Calibri"/>
                <a:cs typeface="Calibri"/>
                <a:sym typeface="Calibri"/>
              </a:rPr>
            </a:br>
            <a:r>
              <a:rPr lang="en-US" sz="3600">
                <a:solidFill>
                  <a:schemeClr val="lt1"/>
                </a:solidFill>
                <a:latin typeface="Calibri"/>
                <a:ea typeface="Calibri"/>
                <a:cs typeface="Calibri"/>
                <a:sym typeface="Calibri"/>
              </a:rPr>
              <a:t>m </a:t>
            </a:r>
            <a:r>
              <a:rPr baseline="30000" lang="en-US" sz="3600">
                <a:solidFill>
                  <a:schemeClr val="lt1"/>
                </a:solidFill>
                <a:latin typeface="Calibri"/>
                <a:ea typeface="Calibri"/>
                <a:cs typeface="Calibri"/>
                <a:sym typeface="Calibri"/>
              </a:rPr>
              <a:t>  </a:t>
            </a:r>
            <a:endParaRPr baseline="30000" sz="3600">
              <a:solidFill>
                <a:schemeClr val="lt1"/>
              </a:solidFill>
              <a:latin typeface="Calibri"/>
              <a:ea typeface="Calibri"/>
              <a:cs typeface="Calibri"/>
              <a:sym typeface="Calibri"/>
            </a:endParaRPr>
          </a:p>
        </p:txBody>
      </p:sp>
      <p:sp>
        <p:nvSpPr>
          <p:cNvPr id="85" name="Google Shape;85;p1"/>
          <p:cNvSpPr/>
          <p:nvPr/>
        </p:nvSpPr>
        <p:spPr>
          <a:xfrm>
            <a:off x="279000" y="4145275"/>
            <a:ext cx="9486900" cy="59616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en-US" sz="2800">
                <a:solidFill>
                  <a:schemeClr val="lt1"/>
                </a:solidFill>
                <a:latin typeface="Calibri"/>
                <a:ea typeface="Calibri"/>
                <a:cs typeface="Calibri"/>
                <a:sym typeface="Calibri"/>
              </a:rPr>
              <a:t>Abstract</a:t>
            </a:r>
            <a:endParaRPr sz="2800">
              <a:solidFill>
                <a:schemeClr val="lt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600">
                <a:solidFill>
                  <a:schemeClr val="lt1"/>
                </a:solidFill>
                <a:latin typeface="Calibri"/>
                <a:ea typeface="Calibri"/>
                <a:cs typeface="Calibri"/>
                <a:sym typeface="Calibri"/>
              </a:rPr>
              <a:t>In the environment, biodiversity is very important in the environment. Biodiversity of natural environments can be both positive and negative, with certain physical, mental and social health.  Biodiversity is necessary for life in the environment and since the rate of it is declining at a concerning rate, the quality of life of all humans is being threatened. In order to find the biodiversity of the stream, DNA barcoding will be used, which is finding the sizes of DNA in the specimens to find the species of the organisms. The question that is being proposed is how is biodiversity changing on a yearly basis?  The objective of this research is to see how the biodiversity changes on a yearly scale and what creatures are abundant in the environment of the massapequa preserve. </a:t>
            </a:r>
            <a:endParaRPr sz="2600">
              <a:solidFill>
                <a:schemeClr val="lt1"/>
              </a:solidFill>
            </a:endParaRPr>
          </a:p>
        </p:txBody>
      </p:sp>
      <p:sp>
        <p:nvSpPr>
          <p:cNvPr id="86" name="Google Shape;86;p1"/>
          <p:cNvSpPr/>
          <p:nvPr/>
        </p:nvSpPr>
        <p:spPr>
          <a:xfrm>
            <a:off x="457200" y="274325"/>
            <a:ext cx="32004000" cy="3704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t/>
            </a:r>
            <a:endParaRPr sz="56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5900">
                <a:solidFill>
                  <a:schemeClr val="lt1"/>
                </a:solidFill>
                <a:latin typeface="Calibri"/>
                <a:ea typeface="Calibri"/>
                <a:cs typeface="Calibri"/>
                <a:sym typeface="Calibri"/>
              </a:rPr>
              <a:t>Surveying the Biodiversity of a Freshwater Creek in the Massapequa Preserve</a:t>
            </a:r>
            <a:endParaRPr b="1" sz="5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5000">
                <a:solidFill>
                  <a:schemeClr val="lt1"/>
                </a:solidFill>
                <a:latin typeface="Calibri"/>
                <a:ea typeface="Calibri"/>
                <a:cs typeface="Calibri"/>
                <a:sym typeface="Calibri"/>
              </a:rPr>
              <a:t>Authors: James Pramataris</a:t>
            </a:r>
            <a:r>
              <a:rPr baseline="30000" lang="en-US" sz="5000">
                <a:solidFill>
                  <a:schemeClr val="lt1"/>
                </a:solidFill>
                <a:latin typeface="Calibri"/>
                <a:ea typeface="Calibri"/>
                <a:cs typeface="Calibri"/>
                <a:sym typeface="Calibri"/>
              </a:rPr>
              <a:t>1</a:t>
            </a:r>
            <a:r>
              <a:rPr lang="en-US" sz="5000">
                <a:solidFill>
                  <a:schemeClr val="lt1"/>
                </a:solidFill>
                <a:latin typeface="Calibri"/>
                <a:ea typeface="Calibri"/>
                <a:cs typeface="Calibri"/>
                <a:sym typeface="Calibri"/>
              </a:rPr>
              <a:t>, Dennis Ringel</a:t>
            </a:r>
            <a:r>
              <a:rPr baseline="30000" lang="en-US" sz="5000">
                <a:solidFill>
                  <a:schemeClr val="lt1"/>
                </a:solidFill>
                <a:latin typeface="Calibri"/>
                <a:ea typeface="Calibri"/>
                <a:cs typeface="Calibri"/>
                <a:sym typeface="Calibri"/>
              </a:rPr>
              <a:t>1</a:t>
            </a:r>
            <a:r>
              <a:rPr lang="en-US" sz="5000">
                <a:solidFill>
                  <a:schemeClr val="lt1"/>
                </a:solidFill>
                <a:latin typeface="Calibri"/>
                <a:ea typeface="Calibri"/>
                <a:cs typeface="Calibri"/>
                <a:sym typeface="Calibri"/>
              </a:rPr>
              <a:t>, </a:t>
            </a:r>
            <a:r>
              <a:rPr lang="en-US" sz="5100">
                <a:solidFill>
                  <a:schemeClr val="lt1"/>
                </a:solidFill>
                <a:latin typeface="Calibri"/>
                <a:ea typeface="Calibri"/>
                <a:cs typeface="Calibri"/>
                <a:sym typeface="Calibri"/>
              </a:rPr>
              <a:t>Liam St George</a:t>
            </a:r>
            <a:r>
              <a:rPr baseline="30000" lang="en-US" sz="5000">
                <a:solidFill>
                  <a:schemeClr val="lt1"/>
                </a:solidFill>
                <a:latin typeface="Calibri"/>
                <a:ea typeface="Calibri"/>
                <a:cs typeface="Calibri"/>
                <a:sym typeface="Calibri"/>
              </a:rPr>
              <a:t>1</a:t>
            </a:r>
            <a:endParaRPr sz="50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5000">
                <a:solidFill>
                  <a:schemeClr val="lt1"/>
                </a:solidFill>
                <a:latin typeface="Calibri"/>
                <a:ea typeface="Calibri"/>
                <a:cs typeface="Calibri"/>
                <a:sym typeface="Calibri"/>
              </a:rPr>
              <a:t>Mentors: Jeff Petracca</a:t>
            </a:r>
            <a:r>
              <a:rPr baseline="30000" lang="en-US" sz="5000">
                <a:solidFill>
                  <a:schemeClr val="lt1"/>
                </a:solidFill>
                <a:latin typeface="Calibri"/>
                <a:ea typeface="Calibri"/>
                <a:cs typeface="Calibri"/>
                <a:sym typeface="Calibri"/>
              </a:rPr>
              <a:t>2</a:t>
            </a:r>
            <a:r>
              <a:rPr lang="en-US" sz="5000">
                <a:solidFill>
                  <a:schemeClr val="lt1"/>
                </a:solidFill>
                <a:latin typeface="Calibri"/>
                <a:ea typeface="Calibri"/>
                <a:cs typeface="Calibri"/>
                <a:sym typeface="Calibri"/>
              </a:rPr>
              <a:t>, August Eberling</a:t>
            </a:r>
            <a:r>
              <a:rPr baseline="30000" lang="en-US" sz="5000">
                <a:solidFill>
                  <a:schemeClr val="lt1"/>
                </a:solidFill>
                <a:latin typeface="Calibri"/>
                <a:ea typeface="Calibri"/>
                <a:cs typeface="Calibri"/>
                <a:sym typeface="Calibri"/>
              </a:rPr>
              <a:t>1</a:t>
            </a:r>
            <a:r>
              <a:rPr lang="en-US" sz="5000">
                <a:solidFill>
                  <a:schemeClr val="lt1"/>
                </a:solidFill>
                <a:latin typeface="Calibri"/>
                <a:ea typeface="Calibri"/>
                <a:cs typeface="Calibri"/>
                <a:sym typeface="Calibri"/>
              </a:rPr>
              <a:t> and Sharon Pepenella</a:t>
            </a:r>
            <a:r>
              <a:rPr baseline="30000" lang="en-US" sz="5000">
                <a:solidFill>
                  <a:schemeClr val="lt1"/>
                </a:solidFill>
                <a:latin typeface="Calibri"/>
                <a:ea typeface="Calibri"/>
                <a:cs typeface="Calibri"/>
                <a:sym typeface="Calibri"/>
              </a:rPr>
              <a:t>3</a:t>
            </a:r>
            <a:endParaRPr baseline="30000" sz="50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aseline="30000" lang="en-US" sz="5000">
                <a:solidFill>
                  <a:schemeClr val="lt1"/>
                </a:solidFill>
                <a:latin typeface="Calibri"/>
                <a:ea typeface="Calibri"/>
                <a:cs typeface="Calibri"/>
                <a:sym typeface="Calibri"/>
              </a:rPr>
              <a:t>1</a:t>
            </a:r>
            <a:r>
              <a:rPr lang="en-US" sz="5000">
                <a:solidFill>
                  <a:schemeClr val="lt1"/>
                </a:solidFill>
                <a:latin typeface="Calibri"/>
                <a:ea typeface="Calibri"/>
                <a:cs typeface="Calibri"/>
                <a:sym typeface="Calibri"/>
              </a:rPr>
              <a:t>Massapequa High School Ames Campus, </a:t>
            </a:r>
            <a:r>
              <a:rPr baseline="30000" lang="en-US" sz="5000">
                <a:solidFill>
                  <a:schemeClr val="lt1"/>
                </a:solidFill>
                <a:latin typeface="Calibri"/>
                <a:ea typeface="Calibri"/>
                <a:cs typeface="Calibri"/>
                <a:sym typeface="Calibri"/>
              </a:rPr>
              <a:t>2</a:t>
            </a:r>
            <a:r>
              <a:rPr lang="en-US" sz="5000">
                <a:solidFill>
                  <a:schemeClr val="lt1"/>
                </a:solidFill>
                <a:latin typeface="Calibri"/>
                <a:ea typeface="Calibri"/>
                <a:cs typeface="Calibri"/>
                <a:sym typeface="Calibri"/>
              </a:rPr>
              <a:t>Cold</a:t>
            </a:r>
            <a:r>
              <a:rPr lang="en-US" sz="5000">
                <a:solidFill>
                  <a:schemeClr val="lt1"/>
                </a:solidFill>
                <a:latin typeface="Calibri"/>
                <a:ea typeface="Calibri"/>
                <a:cs typeface="Calibri"/>
                <a:sym typeface="Calibri"/>
              </a:rPr>
              <a:t> Spring Harbour Laboratory and </a:t>
            </a:r>
            <a:r>
              <a:rPr baseline="30000" lang="en-US" sz="5000">
                <a:solidFill>
                  <a:schemeClr val="lt1"/>
                </a:solidFill>
                <a:latin typeface="Calibri"/>
                <a:ea typeface="Calibri"/>
                <a:cs typeface="Calibri"/>
                <a:sym typeface="Calibri"/>
              </a:rPr>
              <a:t>3</a:t>
            </a:r>
            <a:r>
              <a:rPr lang="en-US" sz="5000">
                <a:solidFill>
                  <a:schemeClr val="lt1"/>
                </a:solidFill>
                <a:latin typeface="Calibri"/>
                <a:ea typeface="Calibri"/>
                <a:cs typeface="Calibri"/>
                <a:sym typeface="Calibri"/>
              </a:rPr>
              <a:t>Brookhaven</a:t>
            </a:r>
            <a:r>
              <a:rPr lang="en-US" sz="5000">
                <a:solidFill>
                  <a:schemeClr val="lt1"/>
                </a:solidFill>
                <a:latin typeface="Calibri"/>
                <a:ea typeface="Calibri"/>
                <a:cs typeface="Calibri"/>
                <a:sym typeface="Calibri"/>
              </a:rPr>
              <a:t> National Laboratory</a:t>
            </a:r>
            <a:endParaRPr sz="51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5200">
              <a:solidFill>
                <a:schemeClr val="lt1"/>
              </a:solidFill>
              <a:latin typeface="Calibri"/>
              <a:ea typeface="Calibri"/>
              <a:cs typeface="Calibri"/>
              <a:sym typeface="Calibri"/>
            </a:endParaRPr>
          </a:p>
        </p:txBody>
      </p:sp>
      <p:sp>
        <p:nvSpPr>
          <p:cNvPr id="87" name="Google Shape;87;p1"/>
          <p:cNvSpPr/>
          <p:nvPr/>
        </p:nvSpPr>
        <p:spPr>
          <a:xfrm>
            <a:off x="23167650" y="4193925"/>
            <a:ext cx="9486900" cy="7417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Discussion</a:t>
            </a:r>
            <a:endParaRPr b="1" sz="2800">
              <a:solidFill>
                <a:schemeClr val="lt1"/>
              </a:solidFill>
              <a:latin typeface="Calibri"/>
              <a:ea typeface="Calibri"/>
              <a:cs typeface="Calibri"/>
              <a:sym typeface="Calibri"/>
            </a:endParaRPr>
          </a:p>
          <a:p>
            <a:pPr indent="0" lvl="0" marL="0" marR="0" rtl="0" algn="just">
              <a:spcBef>
                <a:spcPts val="0"/>
              </a:spcBef>
              <a:spcAft>
                <a:spcPts val="0"/>
              </a:spcAft>
              <a:buNone/>
            </a:pPr>
            <a:r>
              <a:rPr lang="en-US" sz="2800">
                <a:solidFill>
                  <a:schemeClr val="lt1"/>
                </a:solidFill>
                <a:latin typeface="Calibri"/>
                <a:ea typeface="Calibri"/>
                <a:cs typeface="Calibri"/>
                <a:sym typeface="Calibri"/>
              </a:rPr>
              <a:t>In </a:t>
            </a:r>
            <a:r>
              <a:rPr lang="en-US" sz="2800">
                <a:solidFill>
                  <a:schemeClr val="lt1"/>
                </a:solidFill>
                <a:latin typeface="Calibri"/>
                <a:ea typeface="Calibri"/>
                <a:cs typeface="Calibri"/>
                <a:sym typeface="Calibri"/>
              </a:rPr>
              <a:t>conclusion, all of the species collected in the streams of the massapequa preserve were unique. This indicates that there is a high amount of biodiversity in the area, however these results may be inaccurate. This is because some samples collected in the stream weren’t able to be tested, as their DNA sequences were not pure or accurate enough to be able to find the species of the animal collected. Some of these animals collected could have been the same as previous animals, meaning that there would be a lower amount of biodiversity in the massapequa preserve area. One interesting subject collected was CXP-010, or </a:t>
            </a:r>
            <a:r>
              <a:rPr i="1" lang="en-US" sz="2800">
                <a:solidFill>
                  <a:schemeClr val="lt1"/>
                </a:solidFill>
                <a:latin typeface="Calibri"/>
                <a:ea typeface="Calibri"/>
                <a:cs typeface="Calibri"/>
                <a:sym typeface="Calibri"/>
              </a:rPr>
              <a:t>Cyclosa conica</a:t>
            </a:r>
            <a:r>
              <a:rPr lang="en-US" sz="2800">
                <a:solidFill>
                  <a:schemeClr val="lt1"/>
                </a:solidFill>
                <a:latin typeface="Calibri"/>
                <a:ea typeface="Calibri"/>
                <a:cs typeface="Calibri"/>
                <a:sym typeface="Calibri"/>
              </a:rPr>
              <a:t>, as its behaviour is very interesting. When making a web, Cyclosa conica uses small materials like straw and dead animals as camouflage, to hide from larger predators.</a:t>
            </a:r>
            <a:endParaRPr sz="1800"/>
          </a:p>
        </p:txBody>
      </p:sp>
      <p:sp>
        <p:nvSpPr>
          <p:cNvPr id="88" name="Google Shape;88;p1"/>
          <p:cNvSpPr/>
          <p:nvPr/>
        </p:nvSpPr>
        <p:spPr>
          <a:xfrm>
            <a:off x="23738700" y="17999812"/>
            <a:ext cx="8651100" cy="39339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a:solidFill>
                  <a:schemeClr val="lt1"/>
                </a:solidFill>
              </a:rPr>
              <a:t>Acknowledgements and references</a:t>
            </a:r>
            <a:endParaRPr b="1" sz="2100">
              <a:solidFill>
                <a:schemeClr val="lt1"/>
              </a:solidFill>
            </a:endParaRPr>
          </a:p>
        </p:txBody>
      </p:sp>
      <p:sp>
        <p:nvSpPr>
          <p:cNvPr id="89" name="Google Shape;89;p1"/>
          <p:cNvSpPr/>
          <p:nvPr/>
        </p:nvSpPr>
        <p:spPr>
          <a:xfrm>
            <a:off x="279050" y="10273425"/>
            <a:ext cx="9486900" cy="55497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2800">
                <a:solidFill>
                  <a:schemeClr val="lt1"/>
                </a:solidFill>
                <a:latin typeface="Calibri"/>
                <a:ea typeface="Calibri"/>
                <a:cs typeface="Calibri"/>
                <a:sym typeface="Calibri"/>
              </a:rPr>
              <a:t>Introduction</a:t>
            </a:r>
            <a:endParaRPr b="1" sz="2800">
              <a:solidFill>
                <a:schemeClr val="lt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700">
                <a:solidFill>
                  <a:schemeClr val="lt1"/>
                </a:solidFill>
                <a:latin typeface="Calibri"/>
                <a:ea typeface="Calibri"/>
                <a:cs typeface="Calibri"/>
                <a:sym typeface="Calibri"/>
              </a:rPr>
              <a:t>As humans know, there has been a large loss in biodiversity as humans have been doing a lot of deforestation to make room for more cities since urbanization has been greatly increasing.  In order to see if biodiversity is changing in certain areas, we collected bug samples in the Massapequa Preserve then did DNA barcoding to see all the different species in the Preserve, to see how the biodiversity has been changing.  DNA barcoding is when you look at specific piece of DNA in an organisms which helps to figure out the species of the organism.  As the study done by Ben Woodcock, it was proven that as time has been passing on, there has been a loss of biodiversity in areas due to human activities, like pesticide use.</a:t>
            </a:r>
            <a:endParaRPr sz="2700"/>
          </a:p>
        </p:txBody>
      </p:sp>
      <p:sp>
        <p:nvSpPr>
          <p:cNvPr id="90" name="Google Shape;90;p1"/>
          <p:cNvSpPr/>
          <p:nvPr/>
        </p:nvSpPr>
        <p:spPr>
          <a:xfrm>
            <a:off x="121025" y="15989675"/>
            <a:ext cx="9486900" cy="59616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sz="2200">
                <a:solidFill>
                  <a:schemeClr val="lt1"/>
                </a:solidFill>
                <a:latin typeface="Times New Roman"/>
                <a:ea typeface="Times New Roman"/>
                <a:cs typeface="Times New Roman"/>
                <a:sym typeface="Times New Roman"/>
              </a:rPr>
              <a:t>.</a:t>
            </a:r>
            <a:endParaRPr sz="220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1100"/>
              <a:buNone/>
            </a:pPr>
            <a:r>
              <a:t/>
            </a:r>
            <a:endParaRPr sz="220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1100"/>
              <a:buNone/>
            </a:pPr>
            <a:r>
              <a:rPr b="1" lang="en-US" sz="2800">
                <a:solidFill>
                  <a:schemeClr val="lt1"/>
                </a:solidFill>
                <a:latin typeface="Calibri"/>
                <a:ea typeface="Calibri"/>
                <a:cs typeface="Calibri"/>
                <a:sym typeface="Calibri"/>
              </a:rPr>
              <a:t>Materials/Methods</a:t>
            </a:r>
            <a:endParaRPr b="1" sz="2800">
              <a:solidFill>
                <a:schemeClr val="lt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300">
                <a:solidFill>
                  <a:schemeClr val="lt1"/>
                </a:solidFill>
                <a:latin typeface="Calibri"/>
                <a:ea typeface="Calibri"/>
                <a:cs typeface="Calibri"/>
                <a:sym typeface="Calibri"/>
              </a:rPr>
              <a:t>First, we gathered supplies, including protective waders, kicknets, means of locating latitude and longitude, test tubes filled with ethanol and trowels. Next, we traveled into the Massapequa preserve where samples will be collected. Then, we set up a place to put all your items and samples near water.  We then headed to the water with a kicknet and waders. We place a net opposing the current and kick up sediments into the net. Next we took the sediment out of water, and dumped all the sediment on the ground. Then, we sorted through the dirt looking for anything living. Once an organism was located, it was placed inside a test tube with alcohol inside.  We continued using kicknets to find samples until satisfactory amounts are found. Then we Gathered our supplies and headed back to the lab.  Finally, we analyzed the organisms we collected and took pictures of them. Next, we isolated the DNA. After this we amplified the DNA using PCR. After we used gel electrophoresis to get the final results.</a:t>
            </a:r>
            <a:endParaRPr sz="23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lt1"/>
              </a:solidFill>
              <a:latin typeface="Calibri"/>
              <a:ea typeface="Calibri"/>
              <a:cs typeface="Calibri"/>
              <a:sym typeface="Calibri"/>
            </a:endParaRPr>
          </a:p>
        </p:txBody>
      </p:sp>
      <p:sp>
        <p:nvSpPr>
          <p:cNvPr id="91" name="Google Shape;91;p1"/>
          <p:cNvSpPr/>
          <p:nvPr/>
        </p:nvSpPr>
        <p:spPr>
          <a:xfrm>
            <a:off x="9921250" y="4145275"/>
            <a:ext cx="13091100" cy="175107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The following samples were trimmed and blasted against Genbank.  A variety of species were found when looking at the creatures with the least amount of mismatches compared to our creature.  The species that were found along with their sample are listed below:</a:t>
            </a:r>
            <a:endParaRPr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CXP-002-</a:t>
            </a:r>
            <a:r>
              <a:rPr i="1" lang="en-US" sz="2600">
                <a:solidFill>
                  <a:schemeClr val="lt1"/>
                </a:solidFill>
                <a:latin typeface="Calibri"/>
                <a:ea typeface="Calibri"/>
                <a:cs typeface="Calibri"/>
                <a:sym typeface="Calibri"/>
              </a:rPr>
              <a:t>Caecidotea racovitzai</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CXP-003-</a:t>
            </a:r>
            <a:r>
              <a:rPr i="1" lang="en-US" sz="2600">
                <a:solidFill>
                  <a:schemeClr val="lt1"/>
                </a:solidFill>
                <a:latin typeface="Calibri"/>
                <a:ea typeface="Calibri"/>
                <a:cs typeface="Calibri"/>
                <a:sym typeface="Calibri"/>
              </a:rPr>
              <a:t>Neoporus clypealis</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CXP-006-</a:t>
            </a:r>
            <a:r>
              <a:rPr i="1" lang="en-US" sz="2600">
                <a:solidFill>
                  <a:schemeClr val="lt1"/>
                </a:solidFill>
                <a:latin typeface="Calibri"/>
                <a:ea typeface="Calibri"/>
                <a:cs typeface="Calibri"/>
                <a:sym typeface="Calibri"/>
              </a:rPr>
              <a:t>Hyalella azteca</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CXP-008-</a:t>
            </a:r>
            <a:r>
              <a:rPr i="1" lang="en-US" sz="2600">
                <a:solidFill>
                  <a:schemeClr val="lt1"/>
                </a:solidFill>
                <a:latin typeface="Calibri"/>
                <a:ea typeface="Calibri"/>
                <a:cs typeface="Calibri"/>
                <a:sym typeface="Calibri"/>
              </a:rPr>
              <a:t>Ancyronyx procerus                                                                    </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CXP-010-</a:t>
            </a:r>
            <a:r>
              <a:rPr i="1" lang="en-US" sz="2600">
                <a:solidFill>
                  <a:schemeClr val="lt1"/>
                </a:solidFill>
                <a:latin typeface="Calibri"/>
                <a:ea typeface="Calibri"/>
                <a:cs typeface="Calibri"/>
                <a:sym typeface="Calibri"/>
              </a:rPr>
              <a:t>Cyclosa Conica</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CXP-011-</a:t>
            </a:r>
            <a:r>
              <a:rPr i="1" lang="en-US" sz="2600">
                <a:solidFill>
                  <a:schemeClr val="lt1"/>
                </a:solidFill>
                <a:latin typeface="Calibri"/>
                <a:ea typeface="Calibri"/>
                <a:cs typeface="Calibri"/>
                <a:sym typeface="Calibri"/>
              </a:rPr>
              <a:t>Metopeurum fuscoviride</a:t>
            </a:r>
            <a:endParaRPr i="1"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CXP-012 No sequence</a:t>
            </a:r>
            <a:endParaRPr sz="2600">
              <a:solidFill>
                <a:schemeClr val="lt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lt1"/>
                </a:solidFill>
                <a:latin typeface="Calibri"/>
                <a:ea typeface="Calibri"/>
                <a:cs typeface="Calibri"/>
                <a:sym typeface="Calibri"/>
              </a:rPr>
              <a:t>CXP-013-</a:t>
            </a:r>
            <a:r>
              <a:rPr i="1" lang="en-US" sz="2600">
                <a:solidFill>
                  <a:schemeClr val="lt1"/>
                </a:solidFill>
                <a:latin typeface="Calibri"/>
                <a:ea typeface="Calibri"/>
                <a:cs typeface="Calibri"/>
                <a:sym typeface="Calibri"/>
              </a:rPr>
              <a:t>Eurydema gebleri</a:t>
            </a:r>
            <a:endParaRPr i="1" sz="2600">
              <a:solidFill>
                <a:schemeClr val="lt1"/>
              </a:solidFill>
              <a:latin typeface="Calibri"/>
              <a:ea typeface="Calibri"/>
              <a:cs typeface="Calibri"/>
              <a:sym typeface="Calibri"/>
            </a:endParaRPr>
          </a:p>
        </p:txBody>
      </p:sp>
      <p:pic>
        <p:nvPicPr>
          <p:cNvPr id="92" name="Google Shape;92;p1"/>
          <p:cNvPicPr preferRelativeResize="0"/>
          <p:nvPr/>
        </p:nvPicPr>
        <p:blipFill>
          <a:blip r:embed="rId3">
            <a:alphaModFix/>
          </a:blip>
          <a:stretch>
            <a:fillRect/>
          </a:stretch>
        </p:blipFill>
        <p:spPr>
          <a:xfrm>
            <a:off x="15841422" y="8714287"/>
            <a:ext cx="6733200" cy="3933900"/>
          </a:xfrm>
          <a:prstGeom prst="roundRect">
            <a:avLst>
              <a:gd fmla="val 16667" name="adj"/>
            </a:avLst>
          </a:prstGeom>
          <a:solidFill>
            <a:schemeClr val="accent1"/>
          </a:solidFill>
          <a:ln cap="flat" cmpd="sng" w="19050">
            <a:solidFill>
              <a:schemeClr val="dk1"/>
            </a:solidFill>
            <a:prstDash val="solid"/>
            <a:miter lim="8000"/>
            <a:headEnd len="sm" w="sm" type="none"/>
            <a:tailEnd len="sm" w="sm" type="none"/>
          </a:ln>
        </p:spPr>
      </p:pic>
      <p:pic>
        <p:nvPicPr>
          <p:cNvPr id="93" name="Google Shape;93;p1"/>
          <p:cNvPicPr preferRelativeResize="0"/>
          <p:nvPr/>
        </p:nvPicPr>
        <p:blipFill>
          <a:blip r:embed="rId4">
            <a:alphaModFix/>
          </a:blip>
          <a:stretch>
            <a:fillRect/>
          </a:stretch>
        </p:blipFill>
        <p:spPr>
          <a:xfrm>
            <a:off x="994325" y="855885"/>
            <a:ext cx="2962275" cy="1420278"/>
          </a:xfrm>
          <a:prstGeom prst="rect">
            <a:avLst/>
          </a:prstGeom>
          <a:solidFill>
            <a:schemeClr val="accent1"/>
          </a:solidFill>
          <a:ln>
            <a:noFill/>
          </a:ln>
        </p:spPr>
      </p:pic>
      <p:pic>
        <p:nvPicPr>
          <p:cNvPr id="94" name="Google Shape;94;p1"/>
          <p:cNvPicPr preferRelativeResize="0"/>
          <p:nvPr/>
        </p:nvPicPr>
        <p:blipFill rotWithShape="1">
          <a:blip r:embed="rId5">
            <a:alphaModFix/>
          </a:blip>
          <a:srcRect b="24811" l="15244" r="16055" t="20210"/>
          <a:stretch/>
        </p:blipFill>
        <p:spPr>
          <a:xfrm>
            <a:off x="4624250" y="1600423"/>
            <a:ext cx="1655095" cy="1324374"/>
          </a:xfrm>
          <a:prstGeom prst="rect">
            <a:avLst/>
          </a:prstGeom>
          <a:solidFill>
            <a:schemeClr val="accent1"/>
          </a:solidFill>
          <a:ln>
            <a:noFill/>
          </a:ln>
        </p:spPr>
      </p:pic>
      <p:pic>
        <p:nvPicPr>
          <p:cNvPr id="95" name="Google Shape;95;p1" title="download.jpg"/>
          <p:cNvPicPr preferRelativeResize="0"/>
          <p:nvPr/>
        </p:nvPicPr>
        <p:blipFill>
          <a:blip r:embed="rId6">
            <a:alphaModFix/>
          </a:blip>
          <a:stretch>
            <a:fillRect/>
          </a:stretch>
        </p:blipFill>
        <p:spPr>
          <a:xfrm>
            <a:off x="15248532" y="17999788"/>
            <a:ext cx="3753025" cy="2811125"/>
          </a:xfrm>
          <a:prstGeom prst="rect">
            <a:avLst/>
          </a:prstGeom>
          <a:solidFill>
            <a:schemeClr val="accent1"/>
          </a:solidFill>
          <a:ln cap="flat" cmpd="sng" w="19050">
            <a:solidFill>
              <a:schemeClr val="dk1"/>
            </a:solidFill>
            <a:prstDash val="solid"/>
            <a:miter lim="8000"/>
            <a:headEnd len="sm" w="sm" type="none"/>
            <a:tailEnd len="sm" w="sm" type="none"/>
          </a:ln>
        </p:spPr>
      </p:pic>
      <p:pic>
        <p:nvPicPr>
          <p:cNvPr id="96" name="Google Shape;96;p1" title="Screenshot 2025-04-29 10.50.20 AM.png"/>
          <p:cNvPicPr preferRelativeResize="0"/>
          <p:nvPr/>
        </p:nvPicPr>
        <p:blipFill>
          <a:blip r:embed="rId7">
            <a:alphaModFix/>
          </a:blip>
          <a:stretch>
            <a:fillRect/>
          </a:stretch>
        </p:blipFill>
        <p:spPr>
          <a:xfrm>
            <a:off x="10323934" y="12974538"/>
            <a:ext cx="12361916" cy="3403600"/>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97" name="Google Shape;97;p1"/>
          <p:cNvPicPr preferRelativeResize="0"/>
          <p:nvPr/>
        </p:nvPicPr>
        <p:blipFill>
          <a:blip r:embed="rId8">
            <a:alphaModFix/>
          </a:blip>
          <a:stretch>
            <a:fillRect/>
          </a:stretch>
        </p:blipFill>
        <p:spPr>
          <a:xfrm>
            <a:off x="28883525" y="794488"/>
            <a:ext cx="2962275" cy="1543050"/>
          </a:xfrm>
          <a:prstGeom prst="rect">
            <a:avLst/>
          </a:prstGeom>
          <a:noFill/>
          <a:ln>
            <a:noFill/>
          </a:ln>
        </p:spPr>
      </p:pic>
      <p:pic>
        <p:nvPicPr>
          <p:cNvPr id="98" name="Google Shape;98;p1"/>
          <p:cNvPicPr preferRelativeResize="0"/>
          <p:nvPr/>
        </p:nvPicPr>
        <p:blipFill>
          <a:blip r:embed="rId9">
            <a:alphaModFix/>
          </a:blip>
          <a:stretch>
            <a:fillRect/>
          </a:stretch>
        </p:blipFill>
        <p:spPr>
          <a:xfrm>
            <a:off x="24642150" y="18807550"/>
            <a:ext cx="3303900" cy="2976525"/>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99" name="Google Shape;99;p1"/>
          <p:cNvPicPr preferRelativeResize="0"/>
          <p:nvPr/>
        </p:nvPicPr>
        <p:blipFill>
          <a:blip r:embed="rId10">
            <a:alphaModFix/>
          </a:blip>
          <a:stretch>
            <a:fillRect/>
          </a:stretch>
        </p:blipFill>
        <p:spPr>
          <a:xfrm>
            <a:off x="25311718" y="1874477"/>
            <a:ext cx="3092931" cy="776250"/>
          </a:xfrm>
          <a:prstGeom prst="rect">
            <a:avLst/>
          </a:prstGeom>
          <a:noFill/>
          <a:ln>
            <a:noFill/>
          </a:ln>
        </p:spPr>
      </p:pic>
      <p:sp>
        <p:nvSpPr>
          <p:cNvPr id="100" name="Google Shape;100;p1"/>
          <p:cNvSpPr txBox="1"/>
          <p:nvPr/>
        </p:nvSpPr>
        <p:spPr>
          <a:xfrm>
            <a:off x="7217238" y="9330475"/>
            <a:ext cx="117843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lt1"/>
                </a:solidFill>
                <a:latin typeface="Calibri"/>
                <a:ea typeface="Calibri"/>
                <a:cs typeface="Calibri"/>
                <a:sym typeface="Calibri"/>
              </a:rPr>
              <a:t>Figure 1: </a:t>
            </a:r>
            <a:r>
              <a:rPr lang="en-US" sz="2600">
                <a:solidFill>
                  <a:schemeClr val="lt1"/>
                </a:solidFill>
                <a:latin typeface="Calibri"/>
                <a:ea typeface="Calibri"/>
                <a:cs typeface="Calibri"/>
                <a:sym typeface="Calibri"/>
              </a:rPr>
              <a:t>Phylogenetic tree</a:t>
            </a:r>
            <a:endParaRPr sz="26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ctr">
              <a:spcBef>
                <a:spcPts val="0"/>
              </a:spcBef>
              <a:spcAft>
                <a:spcPts val="0"/>
              </a:spcAft>
              <a:buNone/>
            </a:pPr>
            <a:r>
              <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                          </a:t>
            </a:r>
            <a:endParaRPr sz="3200">
              <a:solidFill>
                <a:schemeClr val="lt1"/>
              </a:solidFill>
              <a:latin typeface="Calibri"/>
              <a:ea typeface="Calibri"/>
              <a:cs typeface="Calibri"/>
              <a:sym typeface="Calibri"/>
            </a:endParaRPr>
          </a:p>
        </p:txBody>
      </p:sp>
      <p:sp>
        <p:nvSpPr>
          <p:cNvPr id="101" name="Google Shape;101;p1"/>
          <p:cNvSpPr txBox="1"/>
          <p:nvPr/>
        </p:nvSpPr>
        <p:spPr>
          <a:xfrm>
            <a:off x="19001550" y="17552175"/>
            <a:ext cx="4242300" cy="24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chemeClr val="lt1"/>
              </a:solidFill>
              <a:latin typeface="Calibri"/>
              <a:ea typeface="Calibri"/>
              <a:cs typeface="Calibri"/>
              <a:sym typeface="Calibri"/>
            </a:endParaRPr>
          </a:p>
          <a:p>
            <a:pPr indent="0" lvl="0" marL="0" rtl="0" algn="ctr">
              <a:spcBef>
                <a:spcPts val="0"/>
              </a:spcBef>
              <a:spcAft>
                <a:spcPts val="0"/>
              </a:spcAft>
              <a:buNone/>
            </a:pPr>
            <a:r>
              <a:t/>
            </a:r>
            <a:endParaRPr b="1" sz="3600">
              <a:solidFill>
                <a:schemeClr val="lt1"/>
              </a:solidFill>
              <a:latin typeface="Calibri"/>
              <a:ea typeface="Calibri"/>
              <a:cs typeface="Calibri"/>
              <a:sym typeface="Calibri"/>
            </a:endParaRPr>
          </a:p>
          <a:p>
            <a:pPr indent="0" lvl="0" marL="0" rtl="0" algn="ctr">
              <a:spcBef>
                <a:spcPts val="0"/>
              </a:spcBef>
              <a:spcAft>
                <a:spcPts val="0"/>
              </a:spcAft>
              <a:buNone/>
            </a:pPr>
            <a:r>
              <a:rPr b="1" lang="en-US" sz="3600">
                <a:solidFill>
                  <a:schemeClr val="lt1"/>
                </a:solidFill>
                <a:latin typeface="Calibri"/>
                <a:ea typeface="Calibri"/>
                <a:cs typeface="Calibri"/>
                <a:sym typeface="Calibri"/>
              </a:rPr>
              <a:t>Figure 4</a:t>
            </a:r>
            <a:endParaRPr b="1" sz="3600">
              <a:solidFill>
                <a:schemeClr val="lt1"/>
              </a:solidFill>
              <a:latin typeface="Calibri"/>
              <a:ea typeface="Calibri"/>
              <a:cs typeface="Calibri"/>
              <a:sym typeface="Calibri"/>
            </a:endParaRPr>
          </a:p>
          <a:p>
            <a:pPr indent="0" lvl="0" marL="0" rtl="0" algn="l">
              <a:spcBef>
                <a:spcPts val="0"/>
              </a:spcBef>
              <a:spcAft>
                <a:spcPts val="0"/>
              </a:spcAft>
              <a:buNone/>
            </a:pPr>
            <a:r>
              <a:rPr lang="en-US" sz="3600">
                <a:solidFill>
                  <a:schemeClr val="lt1"/>
                </a:solidFill>
                <a:latin typeface="Calibri"/>
                <a:ea typeface="Calibri"/>
                <a:cs typeface="Calibri"/>
                <a:sym typeface="Calibri"/>
              </a:rPr>
              <a:t>CXP-002: </a:t>
            </a:r>
            <a:r>
              <a:rPr i="1" lang="en-US" sz="3600">
                <a:solidFill>
                  <a:schemeClr val="lt1"/>
                </a:solidFill>
                <a:latin typeface="Calibri"/>
                <a:ea typeface="Calibri"/>
                <a:cs typeface="Calibri"/>
                <a:sym typeface="Calibri"/>
              </a:rPr>
              <a:t>Caecidotea racovitzai</a:t>
            </a:r>
            <a:endParaRPr i="1"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02" name="Google Shape;102;p1"/>
          <p:cNvSpPr txBox="1"/>
          <p:nvPr/>
        </p:nvSpPr>
        <p:spPr>
          <a:xfrm>
            <a:off x="10323925" y="11049425"/>
            <a:ext cx="6337800" cy="19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600">
                <a:solidFill>
                  <a:schemeClr val="lt1"/>
                </a:solidFill>
                <a:latin typeface="Calibri"/>
                <a:ea typeface="Calibri"/>
                <a:cs typeface="Calibri"/>
                <a:sym typeface="Calibri"/>
              </a:rPr>
              <a:t>Figure 3: MUSCLE blast results</a:t>
            </a:r>
            <a:endParaRPr sz="2600">
              <a:solidFill>
                <a:schemeClr val="lt1"/>
              </a:solidFill>
              <a:latin typeface="Calibri"/>
              <a:ea typeface="Calibri"/>
              <a:cs typeface="Calibri"/>
              <a:sym typeface="Calibri"/>
            </a:endParaRPr>
          </a:p>
          <a:p>
            <a:pPr indent="0" lvl="0" marL="0" rtl="0" algn="l">
              <a:spcBef>
                <a:spcPts val="0"/>
              </a:spcBef>
              <a:spcAft>
                <a:spcPts val="0"/>
              </a:spcAft>
              <a:buNone/>
            </a:pPr>
            <a:r>
              <a:t/>
            </a:r>
            <a:endParaRPr sz="8960">
              <a:solidFill>
                <a:schemeClr val="dk1"/>
              </a:solidFill>
              <a:latin typeface="Calibri"/>
              <a:ea typeface="Calibri"/>
              <a:cs typeface="Calibri"/>
              <a:sym typeface="Calibri"/>
            </a:endParaRPr>
          </a:p>
        </p:txBody>
      </p:sp>
      <p:pic>
        <p:nvPicPr>
          <p:cNvPr id="103" name="Google Shape;103;p1"/>
          <p:cNvPicPr preferRelativeResize="0"/>
          <p:nvPr/>
        </p:nvPicPr>
        <p:blipFill>
          <a:blip r:embed="rId11">
            <a:alphaModFix/>
          </a:blip>
          <a:stretch>
            <a:fillRect/>
          </a:stretch>
        </p:blipFill>
        <p:spPr>
          <a:xfrm>
            <a:off x="29344336" y="13221158"/>
            <a:ext cx="2527226" cy="4331027"/>
          </a:xfrm>
          <a:prstGeom prst="rect">
            <a:avLst/>
          </a:prstGeom>
          <a:noFill/>
          <a:ln cap="flat" cmpd="sng" w="19050">
            <a:solidFill>
              <a:schemeClr val="dk1"/>
            </a:solidFill>
            <a:prstDash val="solid"/>
            <a:round/>
            <a:headEnd len="sm" w="sm" type="none"/>
            <a:tailEnd len="sm" w="sm" type="none"/>
          </a:ln>
        </p:spPr>
      </p:pic>
      <p:pic>
        <p:nvPicPr>
          <p:cNvPr id="104" name="Google Shape;104;p1"/>
          <p:cNvPicPr preferRelativeResize="0"/>
          <p:nvPr/>
        </p:nvPicPr>
        <p:blipFill>
          <a:blip r:embed="rId12">
            <a:alphaModFix/>
          </a:blip>
          <a:stretch>
            <a:fillRect/>
          </a:stretch>
        </p:blipFill>
        <p:spPr>
          <a:xfrm>
            <a:off x="11789423" y="5411413"/>
            <a:ext cx="8838252" cy="2976525"/>
          </a:xfrm>
          <a:prstGeom prst="rect">
            <a:avLst/>
          </a:prstGeom>
          <a:solidFill>
            <a:schemeClr val="accent1"/>
          </a:solidFill>
          <a:ln cap="flat" cmpd="sng" w="19050">
            <a:solidFill>
              <a:schemeClr val="dk1"/>
            </a:solidFill>
            <a:prstDash val="solid"/>
            <a:miter lim="8000"/>
            <a:headEnd len="sm" w="sm" type="none"/>
            <a:tailEnd len="sm" w="sm" type="none"/>
          </a:ln>
        </p:spPr>
      </p:pic>
      <p:pic>
        <p:nvPicPr>
          <p:cNvPr id="105" name="Google Shape;105;p1"/>
          <p:cNvPicPr preferRelativeResize="0"/>
          <p:nvPr/>
        </p:nvPicPr>
        <p:blipFill>
          <a:blip r:embed="rId13">
            <a:alphaModFix/>
          </a:blip>
          <a:stretch>
            <a:fillRect/>
          </a:stretch>
        </p:blipFill>
        <p:spPr>
          <a:xfrm>
            <a:off x="28705148" y="18264951"/>
            <a:ext cx="2527231" cy="3403600"/>
          </a:xfrm>
          <a:prstGeom prst="rect">
            <a:avLst/>
          </a:prstGeom>
          <a:noFill/>
          <a:ln cap="flat" cmpd="sng" w="19050">
            <a:solidFill>
              <a:schemeClr val="dk1"/>
            </a:solidFill>
            <a:prstDash val="solid"/>
            <a:round/>
            <a:headEnd len="sm" w="sm" type="none"/>
            <a:tailEnd len="sm" w="sm" type="none"/>
          </a:ln>
        </p:spPr>
      </p:pic>
      <p:sp>
        <p:nvSpPr>
          <p:cNvPr id="106" name="Google Shape;106;p1"/>
          <p:cNvSpPr txBox="1"/>
          <p:nvPr/>
        </p:nvSpPr>
        <p:spPr>
          <a:xfrm>
            <a:off x="10069500" y="10030050"/>
            <a:ext cx="5178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chemeClr val="lt1"/>
                </a:solidFill>
                <a:latin typeface="Calibri"/>
                <a:ea typeface="Calibri"/>
                <a:cs typeface="Calibri"/>
                <a:sym typeface="Calibri"/>
              </a:rPr>
              <a:t>Figure 2: Gel </a:t>
            </a:r>
            <a:r>
              <a:rPr lang="en-US" sz="2600">
                <a:solidFill>
                  <a:schemeClr val="lt1"/>
                </a:solidFill>
                <a:latin typeface="Calibri"/>
                <a:ea typeface="Calibri"/>
                <a:cs typeface="Calibri"/>
                <a:sym typeface="Calibri"/>
              </a:rPr>
              <a:t>Electrophoresis</a:t>
            </a:r>
            <a:r>
              <a:rPr lang="en-US" sz="2600">
                <a:solidFill>
                  <a:schemeClr val="lt1"/>
                </a:solidFill>
                <a:latin typeface="Calibri"/>
                <a:ea typeface="Calibri"/>
                <a:cs typeface="Calibri"/>
                <a:sym typeface="Calibri"/>
              </a:rPr>
              <a:t> Results</a:t>
            </a:r>
            <a:endParaRPr sz="2600">
              <a:solidFill>
                <a:schemeClr val="lt1"/>
              </a:solidFill>
              <a:latin typeface="Calibri"/>
              <a:ea typeface="Calibri"/>
              <a:cs typeface="Calibri"/>
              <a:sym typeface="Calibri"/>
            </a:endParaRPr>
          </a:p>
        </p:txBody>
      </p:sp>
      <p:sp>
        <p:nvSpPr>
          <p:cNvPr id="107" name="Google Shape;107;p1"/>
          <p:cNvSpPr txBox="1"/>
          <p:nvPr/>
        </p:nvSpPr>
        <p:spPr>
          <a:xfrm>
            <a:off x="15248525" y="4133025"/>
            <a:ext cx="1714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lt1"/>
                </a:solidFill>
                <a:latin typeface="Calibri"/>
                <a:ea typeface="Calibri"/>
                <a:cs typeface="Calibri"/>
                <a:sym typeface="Calibri"/>
              </a:rPr>
              <a:t>Results</a:t>
            </a:r>
            <a:endParaRPr b="1" sz="2800">
              <a:solidFill>
                <a:schemeClr val="lt1"/>
              </a:solidFill>
              <a:latin typeface="Calibri"/>
              <a:ea typeface="Calibri"/>
              <a:cs typeface="Calibri"/>
              <a:sym typeface="Calibri"/>
            </a:endParaRPr>
          </a:p>
        </p:txBody>
      </p:sp>
      <p:cxnSp>
        <p:nvCxnSpPr>
          <p:cNvPr id="108" name="Google Shape;108;p1"/>
          <p:cNvCxnSpPr>
            <a:stCxn id="100" idx="0"/>
            <a:endCxn id="104" idx="2"/>
          </p:cNvCxnSpPr>
          <p:nvPr/>
        </p:nvCxnSpPr>
        <p:spPr>
          <a:xfrm flipH="1" rot="10800000">
            <a:off x="13109388" y="8387875"/>
            <a:ext cx="3099300" cy="942600"/>
          </a:xfrm>
          <a:prstGeom prst="straightConnector1">
            <a:avLst/>
          </a:prstGeom>
          <a:noFill/>
          <a:ln cap="flat" cmpd="sng" w="19050">
            <a:solidFill>
              <a:schemeClr val="dk1"/>
            </a:solidFill>
            <a:prstDash val="solid"/>
            <a:round/>
            <a:headEnd len="med" w="med" type="none"/>
            <a:tailEnd len="med" w="med" type="none"/>
          </a:ln>
        </p:spPr>
      </p:cxnSp>
      <p:cxnSp>
        <p:nvCxnSpPr>
          <p:cNvPr id="109" name="Google Shape;109;p1"/>
          <p:cNvCxnSpPr/>
          <p:nvPr/>
        </p:nvCxnSpPr>
        <p:spPr>
          <a:xfrm>
            <a:off x="15064900" y="10341400"/>
            <a:ext cx="893100" cy="0"/>
          </a:xfrm>
          <a:prstGeom prst="straightConnector1">
            <a:avLst/>
          </a:prstGeom>
          <a:noFill/>
          <a:ln cap="flat" cmpd="sng" w="28575">
            <a:solidFill>
              <a:schemeClr val="dk1"/>
            </a:solidFill>
            <a:prstDash val="solid"/>
            <a:round/>
            <a:headEnd len="med" w="med" type="none"/>
            <a:tailEnd len="med" w="med" type="none"/>
          </a:ln>
        </p:spPr>
      </p:cxnSp>
      <p:cxnSp>
        <p:nvCxnSpPr>
          <p:cNvPr id="110" name="Google Shape;110;p1"/>
          <p:cNvCxnSpPr>
            <a:endCxn id="102" idx="2"/>
          </p:cNvCxnSpPr>
          <p:nvPr/>
        </p:nvCxnSpPr>
        <p:spPr>
          <a:xfrm>
            <a:off x="13481125" y="11645525"/>
            <a:ext cx="11700" cy="1368000"/>
          </a:xfrm>
          <a:prstGeom prst="straightConnector1">
            <a:avLst/>
          </a:prstGeom>
          <a:noFill/>
          <a:ln cap="flat" cmpd="sng" w="19050">
            <a:solidFill>
              <a:schemeClr val="dk1"/>
            </a:solidFill>
            <a:prstDash val="solid"/>
            <a:round/>
            <a:headEnd len="med" w="med" type="none"/>
            <a:tailEnd len="med" w="med" type="none"/>
          </a:ln>
        </p:spPr>
      </p:cxnSp>
      <p:pic>
        <p:nvPicPr>
          <p:cNvPr id="111" name="Google Shape;111;p1"/>
          <p:cNvPicPr preferRelativeResize="0"/>
          <p:nvPr/>
        </p:nvPicPr>
        <p:blipFill>
          <a:blip r:embed="rId14">
            <a:alphaModFix/>
          </a:blip>
          <a:stretch>
            <a:fillRect/>
          </a:stretch>
        </p:blipFill>
        <p:spPr>
          <a:xfrm>
            <a:off x="25311726" y="14915113"/>
            <a:ext cx="3639525" cy="2729650"/>
          </a:xfrm>
          <a:prstGeom prst="rect">
            <a:avLst/>
          </a:prstGeom>
          <a:noFill/>
          <a:ln cap="flat" cmpd="sng" w="19050">
            <a:solidFill>
              <a:schemeClr val="dk1"/>
            </a:solidFill>
            <a:prstDash val="solid"/>
            <a:round/>
            <a:headEnd len="sm" w="sm" type="none"/>
            <a:tailEnd len="sm" w="sm" type="none"/>
          </a:ln>
        </p:spPr>
      </p:pic>
      <p:sp>
        <p:nvSpPr>
          <p:cNvPr id="112" name="Google Shape;112;p1"/>
          <p:cNvSpPr txBox="1"/>
          <p:nvPr/>
        </p:nvSpPr>
        <p:spPr>
          <a:xfrm>
            <a:off x="28170163" y="12578775"/>
            <a:ext cx="4389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Figure 7 : </a:t>
            </a:r>
            <a:r>
              <a:rPr lang="en-US" sz="2400">
                <a:solidFill>
                  <a:schemeClr val="lt1"/>
                </a:solidFill>
                <a:latin typeface="Calibri"/>
                <a:ea typeface="Calibri"/>
                <a:cs typeface="Calibri"/>
                <a:sym typeface="Calibri"/>
              </a:rPr>
              <a:t>Cyclosa conica in a web.       </a:t>
            </a:r>
            <a:endParaRPr sz="2400">
              <a:solidFill>
                <a:schemeClr val="dk1"/>
              </a:solidFill>
              <a:latin typeface="Calibri"/>
              <a:ea typeface="Calibri"/>
              <a:cs typeface="Calibri"/>
              <a:sym typeface="Calibri"/>
            </a:endParaRPr>
          </a:p>
        </p:txBody>
      </p:sp>
      <p:sp>
        <p:nvSpPr>
          <p:cNvPr id="113" name="Google Shape;113;p1"/>
          <p:cNvSpPr txBox="1"/>
          <p:nvPr/>
        </p:nvSpPr>
        <p:spPr>
          <a:xfrm>
            <a:off x="23738700" y="15391550"/>
            <a:ext cx="1464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Figure 6 : CXP-010 (</a:t>
            </a:r>
            <a:r>
              <a:rPr i="1" lang="en-US" sz="2300">
                <a:solidFill>
                  <a:schemeClr val="lt1"/>
                </a:solidFill>
                <a:latin typeface="Calibri"/>
                <a:ea typeface="Calibri"/>
                <a:cs typeface="Calibri"/>
                <a:sym typeface="Calibri"/>
              </a:rPr>
              <a:t>Cyclosa conica</a:t>
            </a:r>
            <a:r>
              <a:rPr lang="en-US" sz="2300">
                <a:solidFill>
                  <a:schemeClr val="lt1"/>
                </a:solidFill>
                <a:latin typeface="Calibri"/>
                <a:ea typeface="Calibri"/>
                <a:cs typeface="Calibri"/>
                <a:sym typeface="Calibri"/>
              </a:rPr>
              <a:t>)</a:t>
            </a:r>
            <a:endParaRPr sz="2300">
              <a:solidFill>
                <a:schemeClr val="lt1"/>
              </a:solidFill>
              <a:latin typeface="Calibri"/>
              <a:ea typeface="Calibri"/>
              <a:cs typeface="Calibri"/>
              <a:sym typeface="Calibri"/>
            </a:endParaRPr>
          </a:p>
        </p:txBody>
      </p:sp>
      <p:sp>
        <p:nvSpPr>
          <p:cNvPr id="114" name="Google Shape;114;p1"/>
          <p:cNvSpPr txBox="1"/>
          <p:nvPr/>
        </p:nvSpPr>
        <p:spPr>
          <a:xfrm>
            <a:off x="27076225" y="11826913"/>
            <a:ext cx="762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lt1"/>
                </a:solidFill>
                <a:latin typeface="Calibri"/>
                <a:ea typeface="Calibri"/>
                <a:cs typeface="Calibri"/>
                <a:sym typeface="Calibri"/>
              </a:rPr>
              <a:t>Gallery</a:t>
            </a:r>
            <a:endParaRPr b="1" sz="2800">
              <a:solidFill>
                <a:schemeClr val="lt1"/>
              </a:solidFill>
              <a:latin typeface="Calibri"/>
              <a:ea typeface="Calibri"/>
              <a:cs typeface="Calibri"/>
              <a:sym typeface="Calibri"/>
            </a:endParaRPr>
          </a:p>
        </p:txBody>
      </p:sp>
      <p:pic>
        <p:nvPicPr>
          <p:cNvPr id="115" name="Google Shape;115;p1"/>
          <p:cNvPicPr preferRelativeResize="0"/>
          <p:nvPr/>
        </p:nvPicPr>
        <p:blipFill>
          <a:blip r:embed="rId15">
            <a:alphaModFix/>
          </a:blip>
          <a:stretch>
            <a:fillRect/>
          </a:stretch>
        </p:blipFill>
        <p:spPr>
          <a:xfrm>
            <a:off x="25231437" y="12886299"/>
            <a:ext cx="2125350" cy="1910125"/>
          </a:xfrm>
          <a:prstGeom prst="rect">
            <a:avLst/>
          </a:prstGeom>
          <a:solidFill>
            <a:schemeClr val="accent1"/>
          </a:solidFill>
          <a:ln cap="flat" cmpd="sng" w="19050">
            <a:solidFill>
              <a:schemeClr val="dk1"/>
            </a:solidFill>
            <a:prstDash val="solid"/>
            <a:round/>
            <a:headEnd len="sm" w="sm" type="none"/>
            <a:tailEnd len="sm" w="sm" type="none"/>
          </a:ln>
        </p:spPr>
      </p:pic>
      <p:sp>
        <p:nvSpPr>
          <p:cNvPr id="116" name="Google Shape;116;p1"/>
          <p:cNvSpPr txBox="1"/>
          <p:nvPr/>
        </p:nvSpPr>
        <p:spPr>
          <a:xfrm>
            <a:off x="23980400" y="12110800"/>
            <a:ext cx="3221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Figure 5 : CXP-008 (</a:t>
            </a:r>
            <a:r>
              <a:rPr i="1" lang="en-US" sz="2300">
                <a:solidFill>
                  <a:schemeClr val="lt1"/>
                </a:solidFill>
                <a:latin typeface="Calibri"/>
                <a:ea typeface="Calibri"/>
                <a:cs typeface="Calibri"/>
                <a:sym typeface="Calibri"/>
              </a:rPr>
              <a:t>Ancyronyx procerus)</a:t>
            </a:r>
            <a:endParaRPr sz="896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