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21945600" cx="32918400"/>
  <p:notesSz cx="6858000" cy="9144000"/>
  <p:embeddedFontLst>
    <p:embeddedFont>
      <p:font typeface="Merriweather"/>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gxHP+RuC+mk7BBKNpVzyqN75+c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font" Target="fonts/Merriweather-regular.fntdata"/><Relationship Id="rId7" Type="http://schemas.openxmlformats.org/officeDocument/2006/relationships/font" Target="fonts/Merriweather-bold.fntdata"/><Relationship Id="rId8" Type="http://schemas.openxmlformats.org/officeDocument/2006/relationships/font" Target="fonts/Merriweather-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40"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60"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9.jpg"/><Relationship Id="rId13"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8.png"/><Relationship Id="rId15" Type="http://schemas.openxmlformats.org/officeDocument/2006/relationships/image" Target="../media/image14.png"/><Relationship Id="rId14" Type="http://schemas.openxmlformats.org/officeDocument/2006/relationships/image" Target="../media/image12.png"/><Relationship Id="rId17" Type="http://schemas.openxmlformats.org/officeDocument/2006/relationships/image" Target="../media/image16.png"/><Relationship Id="rId16" Type="http://schemas.openxmlformats.org/officeDocument/2006/relationships/image" Target="../media/image13.png"/><Relationship Id="rId5" Type="http://schemas.openxmlformats.org/officeDocument/2006/relationships/image" Target="../media/image1.png"/><Relationship Id="rId19" Type="http://schemas.openxmlformats.org/officeDocument/2006/relationships/image" Target="../media/image17.png"/><Relationship Id="rId6" Type="http://schemas.openxmlformats.org/officeDocument/2006/relationships/image" Target="../media/image6.png"/><Relationship Id="rId18" Type="http://schemas.openxmlformats.org/officeDocument/2006/relationships/image" Target="../media/image15.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5680975" y="368475"/>
            <a:ext cx="20656500" cy="29469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5600" u="none" cap="none" strike="noStrike">
                <a:solidFill>
                  <a:srgbClr val="000000"/>
                </a:solidFill>
                <a:latin typeface="Merriweather"/>
                <a:ea typeface="Merriweather"/>
                <a:cs typeface="Merriweather"/>
                <a:sym typeface="Merriweather"/>
              </a:rPr>
              <a:t>An Investigation of freshwater Aquatic Macroinvertebrates to Learn the biodiversity of Massapequa park through DNA barcoding</a:t>
            </a:r>
            <a:endParaRPr sz="5600" u="none" cap="none" strike="noStrike">
              <a:solidFill>
                <a:srgbClr val="000000"/>
              </a:solidFill>
              <a:latin typeface="Merriweather"/>
              <a:ea typeface="Merriweather"/>
              <a:cs typeface="Merriweather"/>
              <a:sym typeface="Merriweather"/>
            </a:endParaRPr>
          </a:p>
        </p:txBody>
      </p:sp>
      <p:sp>
        <p:nvSpPr>
          <p:cNvPr id="85" name="Google Shape;85;p1"/>
          <p:cNvSpPr/>
          <p:nvPr/>
        </p:nvSpPr>
        <p:spPr>
          <a:xfrm>
            <a:off x="305220" y="13741098"/>
            <a:ext cx="8997300" cy="12570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Times New Roman"/>
                <a:ea typeface="Times New Roman"/>
                <a:cs typeface="Times New Roman"/>
                <a:sym typeface="Times New Roman"/>
              </a:rPr>
              <a:t>Introduction:</a:t>
            </a:r>
            <a:endParaRPr b="1" i="0" sz="3600" u="none" cap="none" strike="noStrike">
              <a:solidFill>
                <a:srgbClr val="000000"/>
              </a:solidFill>
              <a:latin typeface="Times New Roman"/>
              <a:ea typeface="Times New Roman"/>
              <a:cs typeface="Times New Roman"/>
              <a:sym typeface="Times New Roman"/>
            </a:endParaRPr>
          </a:p>
        </p:txBody>
      </p:sp>
      <p:sp>
        <p:nvSpPr>
          <p:cNvPr id="86" name="Google Shape;86;p1"/>
          <p:cNvSpPr/>
          <p:nvPr/>
        </p:nvSpPr>
        <p:spPr>
          <a:xfrm>
            <a:off x="24871700" y="3995449"/>
            <a:ext cx="6206400" cy="10536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3600">
                <a:latin typeface="Times New Roman"/>
                <a:ea typeface="Times New Roman"/>
                <a:cs typeface="Times New Roman"/>
                <a:sym typeface="Times New Roman"/>
              </a:rPr>
              <a:t>References :</a:t>
            </a:r>
            <a:endParaRPr b="1" i="0" sz="3600" u="none" cap="none" strike="noStrike">
              <a:solidFill>
                <a:srgbClr val="000000"/>
              </a:solidFill>
              <a:latin typeface="Times New Roman"/>
              <a:ea typeface="Times New Roman"/>
              <a:cs typeface="Times New Roman"/>
              <a:sym typeface="Times New Roman"/>
            </a:endParaRPr>
          </a:p>
        </p:txBody>
      </p:sp>
      <p:sp>
        <p:nvSpPr>
          <p:cNvPr id="87" name="Google Shape;87;p1"/>
          <p:cNvSpPr/>
          <p:nvPr/>
        </p:nvSpPr>
        <p:spPr>
          <a:xfrm>
            <a:off x="265526" y="4194350"/>
            <a:ext cx="9076800" cy="12570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Times New Roman"/>
                <a:ea typeface="Times New Roman"/>
                <a:cs typeface="Times New Roman"/>
                <a:sym typeface="Times New Roman"/>
              </a:rPr>
              <a:t>Abstract:</a:t>
            </a:r>
            <a:endParaRPr b="1" i="0" sz="3600" u="none" cap="none" strike="noStrike">
              <a:solidFill>
                <a:srgbClr val="000000"/>
              </a:solidFill>
              <a:latin typeface="Times New Roman"/>
              <a:ea typeface="Times New Roman"/>
              <a:cs typeface="Times New Roman"/>
              <a:sym typeface="Times New Roman"/>
            </a:endParaRPr>
          </a:p>
        </p:txBody>
      </p:sp>
      <p:sp>
        <p:nvSpPr>
          <p:cNvPr id="88" name="Google Shape;88;p1"/>
          <p:cNvSpPr/>
          <p:nvPr/>
        </p:nvSpPr>
        <p:spPr>
          <a:xfrm>
            <a:off x="10851200" y="4594351"/>
            <a:ext cx="8636100" cy="12273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3600" u="none" cap="none" strike="noStrike">
                <a:solidFill>
                  <a:srgbClr val="000000"/>
                </a:solidFill>
                <a:latin typeface="Times New Roman"/>
                <a:ea typeface="Times New Roman"/>
                <a:cs typeface="Times New Roman"/>
                <a:sym typeface="Times New Roman"/>
              </a:rPr>
              <a:t>Procedure:</a:t>
            </a:r>
            <a:endParaRPr b="1" i="0" sz="3600" u="none" cap="none" strike="noStrike">
              <a:solidFill>
                <a:srgbClr val="000000"/>
              </a:solidFill>
              <a:latin typeface="Times New Roman"/>
              <a:ea typeface="Times New Roman"/>
              <a:cs typeface="Times New Roman"/>
              <a:sym typeface="Times New Roman"/>
            </a:endParaRPr>
          </a:p>
        </p:txBody>
      </p:sp>
      <p:pic>
        <p:nvPicPr>
          <p:cNvPr id="89" name="Google Shape;89;p1" title="download-removebg-preview (4).png"/>
          <p:cNvPicPr preferRelativeResize="0"/>
          <p:nvPr/>
        </p:nvPicPr>
        <p:blipFill rotWithShape="1">
          <a:blip r:embed="rId3">
            <a:alphaModFix/>
          </a:blip>
          <a:srcRect b="0" l="0" r="0" t="0"/>
          <a:stretch/>
        </p:blipFill>
        <p:spPr>
          <a:xfrm>
            <a:off x="27724488" y="1047625"/>
            <a:ext cx="3884625" cy="2045200"/>
          </a:xfrm>
          <a:prstGeom prst="rect">
            <a:avLst/>
          </a:prstGeom>
          <a:noFill/>
          <a:ln>
            <a:noFill/>
          </a:ln>
        </p:spPr>
      </p:pic>
      <p:pic>
        <p:nvPicPr>
          <p:cNvPr id="90" name="Google Shape;90;p1" title="download-removebg-preview (5).png"/>
          <p:cNvPicPr preferRelativeResize="0"/>
          <p:nvPr/>
        </p:nvPicPr>
        <p:blipFill rotWithShape="1">
          <a:blip r:embed="rId4">
            <a:alphaModFix/>
          </a:blip>
          <a:srcRect b="0" l="0" r="0" t="0"/>
          <a:stretch/>
        </p:blipFill>
        <p:spPr>
          <a:xfrm>
            <a:off x="260125" y="817150"/>
            <a:ext cx="5353979" cy="2506150"/>
          </a:xfrm>
          <a:prstGeom prst="rect">
            <a:avLst/>
          </a:prstGeom>
          <a:noFill/>
          <a:ln>
            <a:noFill/>
          </a:ln>
        </p:spPr>
      </p:pic>
      <p:pic>
        <p:nvPicPr>
          <p:cNvPr id="91" name="Google Shape;91;p1" title="images-removebg-preview (2).png"/>
          <p:cNvPicPr preferRelativeResize="0"/>
          <p:nvPr/>
        </p:nvPicPr>
        <p:blipFill rotWithShape="1">
          <a:blip r:embed="rId5">
            <a:alphaModFix/>
          </a:blip>
          <a:srcRect b="0" l="0" r="0" t="0"/>
          <a:stretch/>
        </p:blipFill>
        <p:spPr>
          <a:xfrm>
            <a:off x="9909399" y="7241647"/>
            <a:ext cx="856200" cy="1082605"/>
          </a:xfrm>
          <a:prstGeom prst="rect">
            <a:avLst/>
          </a:prstGeom>
          <a:noFill/>
          <a:ln>
            <a:noFill/>
          </a:ln>
        </p:spPr>
      </p:pic>
      <p:sp>
        <p:nvSpPr>
          <p:cNvPr id="92" name="Google Shape;92;p1"/>
          <p:cNvSpPr txBox="1"/>
          <p:nvPr/>
        </p:nvSpPr>
        <p:spPr>
          <a:xfrm>
            <a:off x="131000" y="5634658"/>
            <a:ext cx="9566100" cy="80913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2700"/>
              <a:buFont typeface="Arial"/>
              <a:buNone/>
            </a:pPr>
            <a:r>
              <a:rPr lang="en-US" sz="2400">
                <a:solidFill>
                  <a:schemeClr val="dk1"/>
                </a:solidFill>
                <a:latin typeface="Times New Roman"/>
                <a:ea typeface="Times New Roman"/>
                <a:cs typeface="Times New Roman"/>
                <a:sym typeface="Times New Roman"/>
              </a:rPr>
              <a:t>The Massapequa park preserve is a public park based in a temperate deciduous forest that aims to protect the wildlife that live in its rivers. Although the Massapequa preserve is aimed at protecting </a:t>
            </a:r>
            <a:r>
              <a:rPr lang="en-US" sz="2400">
                <a:solidFill>
                  <a:schemeClr val="dk1"/>
                </a:solidFill>
                <a:latin typeface="Times New Roman"/>
                <a:ea typeface="Times New Roman"/>
                <a:cs typeface="Times New Roman"/>
                <a:sym typeface="Times New Roman"/>
              </a:rPr>
              <a:t>wildlife</a:t>
            </a:r>
            <a:r>
              <a:rPr lang="en-US" sz="2400">
                <a:solidFill>
                  <a:schemeClr val="dk1"/>
                </a:solidFill>
                <a:latin typeface="Times New Roman"/>
                <a:ea typeface="Times New Roman"/>
                <a:cs typeface="Times New Roman"/>
                <a:sym typeface="Times New Roman"/>
              </a:rPr>
              <a:t>, the water has been contaminated by human pollution/activities and has threatened the biodiversity of the area. The first step in testing for biodiversity was to take a trip down to the preserve and collect specimens. In the preserve, eight specimens were collected and dropped into an ethanol solution to preserve their bodies and DNA for testing. The </a:t>
            </a:r>
            <a:r>
              <a:rPr lang="en-US" sz="2400">
                <a:solidFill>
                  <a:schemeClr val="dk1"/>
                </a:solidFill>
                <a:latin typeface="Times New Roman"/>
                <a:ea typeface="Times New Roman"/>
                <a:cs typeface="Times New Roman"/>
                <a:sym typeface="Times New Roman"/>
              </a:rPr>
              <a:t>specimens</a:t>
            </a:r>
            <a:r>
              <a:rPr lang="en-US" sz="2400">
                <a:solidFill>
                  <a:schemeClr val="dk1"/>
                </a:solidFill>
                <a:latin typeface="Times New Roman"/>
                <a:ea typeface="Times New Roman"/>
                <a:cs typeface="Times New Roman"/>
                <a:sym typeface="Times New Roman"/>
              </a:rPr>
              <a:t> were crushed for better access to DNA and a PCR was done in order to make more copies of the CO1 region of DNA for testing. Once the DNA was copied, all the specimen’s DNA were loaded into an electrophoresis chamber where we could see if our PCR was effective. These results were finally sent over to DNA Subway where they were Sanger Sequenced and loaded into the DNA Subway database to get an accurate reading of what organisms were found. The results from the Sanger sequencing showed that specimens DMX-01 was a </a:t>
            </a:r>
            <a:r>
              <a:rPr i="1" lang="en-US" sz="2400">
                <a:solidFill>
                  <a:schemeClr val="dk1"/>
                </a:solidFill>
                <a:latin typeface="Times New Roman"/>
                <a:ea typeface="Times New Roman"/>
                <a:cs typeface="Times New Roman"/>
                <a:sym typeface="Times New Roman"/>
              </a:rPr>
              <a:t>Caecidotea racovitzai,</a:t>
            </a:r>
            <a:r>
              <a:rPr lang="en-US" sz="2400">
                <a:solidFill>
                  <a:schemeClr val="dk1"/>
                </a:solidFill>
                <a:latin typeface="Times New Roman"/>
                <a:ea typeface="Times New Roman"/>
                <a:cs typeface="Times New Roman"/>
                <a:sym typeface="Times New Roman"/>
              </a:rPr>
              <a:t> DMX-02 was a </a:t>
            </a:r>
            <a:r>
              <a:rPr i="1" lang="en-US" sz="2400">
                <a:solidFill>
                  <a:schemeClr val="dk1"/>
                </a:solidFill>
                <a:latin typeface="Times New Roman"/>
                <a:ea typeface="Times New Roman"/>
                <a:cs typeface="Times New Roman"/>
                <a:sym typeface="Times New Roman"/>
              </a:rPr>
              <a:t>Trichocorixa Sexcinta Voucher, </a:t>
            </a:r>
            <a:r>
              <a:rPr lang="en-US" sz="2400">
                <a:solidFill>
                  <a:schemeClr val="dk1"/>
                </a:solidFill>
                <a:latin typeface="Times New Roman"/>
                <a:ea typeface="Times New Roman"/>
                <a:cs typeface="Times New Roman"/>
                <a:sym typeface="Times New Roman"/>
              </a:rPr>
              <a:t>DMX-04</a:t>
            </a:r>
            <a:r>
              <a:rPr i="1" lang="en-US" sz="2400">
                <a:solidFill>
                  <a:schemeClr val="dk1"/>
                </a:solidFill>
                <a:latin typeface="Times New Roman"/>
                <a:ea typeface="Times New Roman"/>
                <a:cs typeface="Times New Roman"/>
                <a:sym typeface="Times New Roman"/>
              </a:rPr>
              <a:t> Philoscia Muscorum Isolate</a:t>
            </a:r>
            <a:r>
              <a:rPr lang="en-US" sz="2400">
                <a:solidFill>
                  <a:schemeClr val="dk1"/>
                </a:solidFill>
                <a:latin typeface="Times New Roman"/>
                <a:ea typeface="Times New Roman"/>
                <a:cs typeface="Times New Roman"/>
                <a:sym typeface="Times New Roman"/>
              </a:rPr>
              <a:t>, DMX-06 was </a:t>
            </a:r>
            <a:r>
              <a:rPr i="1" lang="en-US" sz="2400">
                <a:solidFill>
                  <a:schemeClr val="dk1"/>
                </a:solidFill>
                <a:latin typeface="Times New Roman"/>
                <a:ea typeface="Times New Roman"/>
                <a:cs typeface="Times New Roman"/>
                <a:sym typeface="Times New Roman"/>
              </a:rPr>
              <a:t>Corbicula Fluminea</a:t>
            </a:r>
            <a:r>
              <a:rPr lang="en-US" sz="2400">
                <a:solidFill>
                  <a:schemeClr val="dk1"/>
                </a:solidFill>
                <a:latin typeface="Times New Roman"/>
                <a:ea typeface="Times New Roman"/>
                <a:cs typeface="Times New Roman"/>
                <a:sym typeface="Times New Roman"/>
              </a:rPr>
              <a:t>, and DMX-07 was </a:t>
            </a:r>
            <a:r>
              <a:rPr i="1" lang="en-US" sz="2400">
                <a:solidFill>
                  <a:schemeClr val="dk1"/>
                </a:solidFill>
                <a:latin typeface="Times New Roman"/>
                <a:ea typeface="Times New Roman"/>
                <a:cs typeface="Times New Roman"/>
                <a:sym typeface="Times New Roman"/>
              </a:rPr>
              <a:t>Chironomidae</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When looking at our final taxonomy of the species we can conclude that there is still a stable amount of biodiversity since none of the specimens resided to the same species classification; none of the specimens were the same species.</a:t>
            </a:r>
            <a:endParaRPr sz="2400">
              <a:solidFill>
                <a:schemeClr val="dk1"/>
              </a:solidFill>
              <a:latin typeface="Times New Roman"/>
              <a:ea typeface="Times New Roman"/>
              <a:cs typeface="Times New Roman"/>
              <a:sym typeface="Times New Roman"/>
            </a:endParaRPr>
          </a:p>
          <a:p>
            <a:pPr indent="457200" lvl="0" marL="0" marR="0" rtl="0" algn="l">
              <a:lnSpc>
                <a:spcPct val="100000"/>
              </a:lnSpc>
              <a:spcBef>
                <a:spcPts val="0"/>
              </a:spcBef>
              <a:spcAft>
                <a:spcPts val="0"/>
              </a:spcAft>
              <a:buClr>
                <a:srgbClr val="000000"/>
              </a:buClr>
              <a:buSzPts val="2700"/>
              <a:buFont typeface="Arial"/>
              <a:buNone/>
            </a:pPr>
            <a:r>
              <a:t/>
            </a:r>
            <a:endParaRPr sz="2400">
              <a:solidFill>
                <a:schemeClr val="dk1"/>
              </a:solidFill>
              <a:latin typeface="Times New Roman"/>
              <a:ea typeface="Times New Roman"/>
              <a:cs typeface="Times New Roman"/>
              <a:sym typeface="Times New Roman"/>
            </a:endParaRPr>
          </a:p>
        </p:txBody>
      </p:sp>
      <p:sp>
        <p:nvSpPr>
          <p:cNvPr id="93" name="Google Shape;93;p1"/>
          <p:cNvSpPr txBox="1"/>
          <p:nvPr/>
        </p:nvSpPr>
        <p:spPr>
          <a:xfrm>
            <a:off x="131000" y="14998108"/>
            <a:ext cx="9566100" cy="60702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2700"/>
              <a:buFont typeface="Arial"/>
              <a:buNone/>
            </a:pPr>
            <a:r>
              <a:rPr i="0" lang="en-US" sz="2400" u="none" cap="none" strike="noStrike">
                <a:solidFill>
                  <a:schemeClr val="dk1"/>
                </a:solidFill>
                <a:latin typeface="Times New Roman"/>
                <a:ea typeface="Times New Roman"/>
                <a:cs typeface="Times New Roman"/>
                <a:sym typeface="Times New Roman"/>
              </a:rPr>
              <a:t>Long island is getting busier and more urbanized by the day, </a:t>
            </a:r>
            <a:r>
              <a:rPr lang="en-US" sz="2400">
                <a:solidFill>
                  <a:schemeClr val="dk1"/>
                </a:solidFill>
                <a:latin typeface="Times New Roman"/>
                <a:ea typeface="Times New Roman"/>
                <a:cs typeface="Times New Roman"/>
                <a:sym typeface="Times New Roman"/>
              </a:rPr>
              <a:t>There was an population increase of about 34,000, an astonishing 2.4% increase in nassau county. “</a:t>
            </a:r>
            <a:r>
              <a:rPr i="0" lang="en-US" sz="2400" u="none" cap="none" strike="noStrike">
                <a:solidFill>
                  <a:schemeClr val="dk1"/>
                </a:solidFill>
                <a:latin typeface="Times New Roman"/>
                <a:ea typeface="Times New Roman"/>
                <a:cs typeface="Times New Roman"/>
                <a:sym typeface="Times New Roman"/>
              </a:rPr>
              <a:t>There was a decrease of ecological and phylogenetic richness with the intensity of disturbance” (Cote</a:t>
            </a:r>
            <a:r>
              <a:rPr lang="en-US" sz="2400">
                <a:solidFill>
                  <a:schemeClr val="dk1"/>
                </a:solidFill>
                <a:latin typeface="Times New Roman"/>
                <a:ea typeface="Times New Roman"/>
                <a:cs typeface="Times New Roman"/>
                <a:sym typeface="Times New Roman"/>
              </a:rPr>
              <a:t>, </a:t>
            </a:r>
            <a:r>
              <a:rPr i="0" lang="en-US" sz="2400" u="none" cap="none" strike="noStrike">
                <a:solidFill>
                  <a:schemeClr val="dk1"/>
                </a:solidFill>
                <a:latin typeface="Times New Roman"/>
                <a:ea typeface="Times New Roman"/>
                <a:cs typeface="Times New Roman"/>
                <a:sym typeface="Times New Roman"/>
              </a:rPr>
              <a:t>2023). Through the surge in population, biodiversity of aquatic microvertebrates is decreasing from increased pollution of </a:t>
            </a:r>
            <a:r>
              <a:rPr lang="en-US" sz="2400">
                <a:solidFill>
                  <a:schemeClr val="dk1"/>
                </a:solidFill>
                <a:latin typeface="Times New Roman"/>
                <a:ea typeface="Times New Roman"/>
                <a:cs typeface="Times New Roman"/>
                <a:sym typeface="Times New Roman"/>
              </a:rPr>
              <a:t>freshwater</a:t>
            </a:r>
            <a:r>
              <a:rPr i="0" lang="en-US" sz="2400" u="none" cap="none" strike="noStrike">
                <a:solidFill>
                  <a:schemeClr val="dk1"/>
                </a:solidFill>
                <a:latin typeface="Times New Roman"/>
                <a:ea typeface="Times New Roman"/>
                <a:cs typeface="Times New Roman"/>
                <a:sym typeface="Times New Roman"/>
              </a:rPr>
              <a:t> bodies like rivers and ponds. </a:t>
            </a:r>
            <a:r>
              <a:rPr lang="en-US" sz="2400">
                <a:solidFill>
                  <a:schemeClr val="dk1"/>
                </a:solidFill>
                <a:latin typeface="Times New Roman"/>
                <a:ea typeface="Times New Roman"/>
                <a:cs typeface="Times New Roman"/>
                <a:sym typeface="Times New Roman"/>
              </a:rPr>
              <a:t>The biodiversity is thought to be lower and </a:t>
            </a:r>
            <a:r>
              <a:rPr lang="en-US" sz="2400">
                <a:solidFill>
                  <a:schemeClr val="dk1"/>
                </a:solidFill>
                <a:latin typeface="Times New Roman"/>
                <a:ea typeface="Times New Roman"/>
                <a:cs typeface="Times New Roman"/>
                <a:sym typeface="Times New Roman"/>
              </a:rPr>
              <a:t>unstable when an ecosystem is exposed to human interaction.</a:t>
            </a:r>
            <a:r>
              <a:rPr i="0" lang="en-US" sz="2400" u="none" cap="none" strike="noStrike">
                <a:solidFill>
                  <a:schemeClr val="dk1"/>
                </a:solidFill>
                <a:latin typeface="Times New Roman"/>
                <a:ea typeface="Times New Roman"/>
                <a:cs typeface="Times New Roman"/>
                <a:sym typeface="Times New Roman"/>
              </a:rPr>
              <a:t> To find the biodiversity, the number of species in an area, </a:t>
            </a:r>
            <a:r>
              <a:rPr lang="en-US" sz="2400">
                <a:solidFill>
                  <a:schemeClr val="dk1"/>
                </a:solidFill>
                <a:latin typeface="Times New Roman"/>
                <a:ea typeface="Times New Roman"/>
                <a:cs typeface="Times New Roman"/>
                <a:sym typeface="Times New Roman"/>
              </a:rPr>
              <a:t>freshwater</a:t>
            </a:r>
            <a:r>
              <a:rPr i="0" lang="en-US" sz="2400" u="none" cap="none" strike="noStrike">
                <a:solidFill>
                  <a:schemeClr val="dk1"/>
                </a:solidFill>
                <a:latin typeface="Times New Roman"/>
                <a:ea typeface="Times New Roman"/>
                <a:cs typeface="Times New Roman"/>
                <a:sym typeface="Times New Roman"/>
              </a:rPr>
              <a:t> aquatic </a:t>
            </a:r>
            <a:r>
              <a:rPr lang="en-US" sz="2400">
                <a:solidFill>
                  <a:schemeClr val="dk1"/>
                </a:solidFill>
                <a:latin typeface="Times New Roman"/>
                <a:ea typeface="Times New Roman"/>
                <a:cs typeface="Times New Roman"/>
                <a:sym typeface="Times New Roman"/>
              </a:rPr>
              <a:t>macroinvertebrates</a:t>
            </a:r>
            <a:r>
              <a:rPr i="0" lang="en-US" sz="2400" u="none" cap="none" strike="noStrike">
                <a:solidFill>
                  <a:schemeClr val="dk1"/>
                </a:solidFill>
                <a:latin typeface="Times New Roman"/>
                <a:ea typeface="Times New Roman"/>
                <a:cs typeface="Times New Roman"/>
                <a:sym typeface="Times New Roman"/>
              </a:rPr>
              <a:t> will be sampled and identified using </a:t>
            </a:r>
            <a:r>
              <a:rPr lang="en-US" sz="2400">
                <a:solidFill>
                  <a:schemeClr val="dk1"/>
                </a:solidFill>
                <a:latin typeface="Times New Roman"/>
                <a:ea typeface="Times New Roman"/>
                <a:cs typeface="Times New Roman"/>
                <a:sym typeface="Times New Roman"/>
              </a:rPr>
              <a:t>blast results from the </a:t>
            </a:r>
            <a:r>
              <a:rPr lang="en-US" sz="2400">
                <a:solidFill>
                  <a:schemeClr val="dk1"/>
                </a:solidFill>
                <a:latin typeface="Times New Roman"/>
                <a:ea typeface="Times New Roman"/>
                <a:cs typeface="Times New Roman"/>
                <a:sym typeface="Times New Roman"/>
              </a:rPr>
              <a:t>GenBank</a:t>
            </a:r>
            <a:r>
              <a:rPr lang="en-US" sz="2400">
                <a:solidFill>
                  <a:schemeClr val="dk1"/>
                </a:solidFill>
                <a:latin typeface="Times New Roman"/>
                <a:ea typeface="Times New Roman"/>
                <a:cs typeface="Times New Roman"/>
                <a:sym typeface="Times New Roman"/>
              </a:rPr>
              <a:t> database of </a:t>
            </a:r>
            <a:r>
              <a:rPr lang="en-US" sz="2400">
                <a:solidFill>
                  <a:schemeClr val="dk1"/>
                </a:solidFill>
                <a:latin typeface="Times New Roman"/>
                <a:ea typeface="Times New Roman"/>
                <a:cs typeface="Times New Roman"/>
                <a:sym typeface="Times New Roman"/>
              </a:rPr>
              <a:t>Macroinvertebrates</a:t>
            </a:r>
            <a:r>
              <a:rPr i="0" lang="en-US" sz="2400" u="none" cap="none" strike="noStrike">
                <a:solidFill>
                  <a:schemeClr val="dk1"/>
                </a:solidFill>
                <a:latin typeface="Times New Roman"/>
                <a:ea typeface="Times New Roman"/>
                <a:cs typeface="Times New Roman"/>
                <a:sym typeface="Times New Roman"/>
              </a:rPr>
              <a:t>. Knowing the biodiversity of an area is very important because it will show how stable the ecosystem is. All diversity shows important responses to climate and human disturbances. </a:t>
            </a:r>
            <a:r>
              <a:rPr lang="en-US" sz="2400">
                <a:solidFill>
                  <a:schemeClr val="dk1"/>
                </a:solidFill>
                <a:latin typeface="Times New Roman"/>
                <a:ea typeface="Times New Roman"/>
                <a:cs typeface="Times New Roman"/>
                <a:sym typeface="Times New Roman"/>
              </a:rPr>
              <a:t>This experiment tests diversity by looking at the CO1 region of DNA present in all macroinvertebrates. This region of DNA is found in the mitochondria and is responsible for the area of the </a:t>
            </a:r>
            <a:r>
              <a:rPr lang="en-US" sz="2400">
                <a:solidFill>
                  <a:schemeClr val="dk1"/>
                </a:solidFill>
                <a:latin typeface="Times New Roman"/>
                <a:ea typeface="Times New Roman"/>
                <a:cs typeface="Times New Roman"/>
                <a:sym typeface="Times New Roman"/>
              </a:rPr>
              <a:t>mitochondria</a:t>
            </a:r>
            <a:r>
              <a:rPr lang="en-US" sz="2400">
                <a:solidFill>
                  <a:schemeClr val="dk1"/>
                </a:solidFill>
                <a:latin typeface="Times New Roman"/>
                <a:ea typeface="Times New Roman"/>
                <a:cs typeface="Times New Roman"/>
                <a:sym typeface="Times New Roman"/>
              </a:rPr>
              <a:t> responsible for the electron transport chain. The reason the CO1 region was used was because of its high variability between organisms.</a:t>
            </a:r>
            <a:endParaRPr i="0" sz="2400" u="none" cap="none" strike="noStrike">
              <a:solidFill>
                <a:schemeClr val="dk1"/>
              </a:solidFill>
              <a:latin typeface="Times New Roman"/>
              <a:ea typeface="Times New Roman"/>
              <a:cs typeface="Times New Roman"/>
              <a:sym typeface="Times New Roman"/>
            </a:endParaRPr>
          </a:p>
        </p:txBody>
      </p:sp>
      <p:pic>
        <p:nvPicPr>
          <p:cNvPr id="94" name="Google Shape;94;p1"/>
          <p:cNvPicPr preferRelativeResize="0"/>
          <p:nvPr/>
        </p:nvPicPr>
        <p:blipFill>
          <a:blip r:embed="rId6">
            <a:alphaModFix/>
          </a:blip>
          <a:stretch>
            <a:fillRect/>
          </a:stretch>
        </p:blipFill>
        <p:spPr>
          <a:xfrm>
            <a:off x="11332426" y="6190689"/>
            <a:ext cx="1502519" cy="3167509"/>
          </a:xfrm>
          <a:prstGeom prst="rect">
            <a:avLst/>
          </a:prstGeom>
          <a:noFill/>
          <a:ln>
            <a:noFill/>
          </a:ln>
        </p:spPr>
      </p:pic>
      <p:pic>
        <p:nvPicPr>
          <p:cNvPr id="95" name="Google Shape;95;p1" title="images-removebg-preview (2).png"/>
          <p:cNvPicPr preferRelativeResize="0"/>
          <p:nvPr/>
        </p:nvPicPr>
        <p:blipFill rotWithShape="1">
          <a:blip r:embed="rId5">
            <a:alphaModFix/>
          </a:blip>
          <a:srcRect b="0" l="0" r="0" t="0"/>
          <a:stretch/>
        </p:blipFill>
        <p:spPr>
          <a:xfrm>
            <a:off x="11880388" y="8076077"/>
            <a:ext cx="406610" cy="631397"/>
          </a:xfrm>
          <a:prstGeom prst="rect">
            <a:avLst/>
          </a:prstGeom>
          <a:noFill/>
          <a:ln>
            <a:noFill/>
          </a:ln>
        </p:spPr>
      </p:pic>
      <p:pic>
        <p:nvPicPr>
          <p:cNvPr id="96" name="Google Shape;96;p1"/>
          <p:cNvPicPr preferRelativeResize="0"/>
          <p:nvPr/>
        </p:nvPicPr>
        <p:blipFill>
          <a:blip r:embed="rId6">
            <a:alphaModFix/>
          </a:blip>
          <a:stretch>
            <a:fillRect/>
          </a:stretch>
        </p:blipFill>
        <p:spPr>
          <a:xfrm>
            <a:off x="13056370" y="6182917"/>
            <a:ext cx="1672800" cy="3167513"/>
          </a:xfrm>
          <a:prstGeom prst="rect">
            <a:avLst/>
          </a:prstGeom>
          <a:noFill/>
          <a:ln>
            <a:noFill/>
          </a:ln>
        </p:spPr>
      </p:pic>
      <p:sp>
        <p:nvSpPr>
          <p:cNvPr id="97" name="Google Shape;97;p1"/>
          <p:cNvSpPr txBox="1"/>
          <p:nvPr/>
        </p:nvSpPr>
        <p:spPr>
          <a:xfrm>
            <a:off x="16980065" y="11563347"/>
            <a:ext cx="5124600" cy="19107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300">
                <a:solidFill>
                  <a:schemeClr val="dk1"/>
                </a:solidFill>
                <a:latin typeface="Times New Roman"/>
                <a:ea typeface="Times New Roman"/>
                <a:cs typeface="Times New Roman"/>
                <a:sym typeface="Times New Roman"/>
              </a:rPr>
              <a:t>DMX-01 </a:t>
            </a:r>
            <a:r>
              <a:rPr i="1" lang="en-US" sz="2300">
                <a:solidFill>
                  <a:schemeClr val="dk1"/>
                </a:solidFill>
                <a:latin typeface="Times New Roman"/>
                <a:ea typeface="Times New Roman"/>
                <a:cs typeface="Times New Roman"/>
                <a:sym typeface="Times New Roman"/>
              </a:rPr>
              <a:t>Caecidotea Racovitzai</a:t>
            </a:r>
            <a:endParaRPr i="1" sz="2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300">
                <a:solidFill>
                  <a:schemeClr val="dk1"/>
                </a:solidFill>
                <a:latin typeface="Times New Roman"/>
                <a:ea typeface="Times New Roman"/>
                <a:cs typeface="Times New Roman"/>
                <a:sym typeface="Times New Roman"/>
              </a:rPr>
              <a:t>DMX-02 </a:t>
            </a:r>
            <a:r>
              <a:rPr i="1" lang="en-US" sz="2300">
                <a:solidFill>
                  <a:schemeClr val="dk1"/>
                </a:solidFill>
                <a:latin typeface="Times New Roman"/>
                <a:ea typeface="Times New Roman"/>
                <a:cs typeface="Times New Roman"/>
                <a:sym typeface="Times New Roman"/>
              </a:rPr>
              <a:t>Trichocorixa Sexcinta Voucher</a:t>
            </a:r>
            <a:r>
              <a:rPr lang="en-US" sz="2300">
                <a:solidFill>
                  <a:schemeClr val="dk1"/>
                </a:solidFill>
                <a:latin typeface="Times New Roman"/>
                <a:ea typeface="Times New Roman"/>
                <a:cs typeface="Times New Roman"/>
                <a:sym typeface="Times New Roman"/>
              </a:rPr>
              <a:t> DMX-04 </a:t>
            </a:r>
            <a:r>
              <a:rPr i="1" lang="en-US" sz="2300">
                <a:solidFill>
                  <a:schemeClr val="dk1"/>
                </a:solidFill>
                <a:latin typeface="Times New Roman"/>
                <a:ea typeface="Times New Roman"/>
                <a:cs typeface="Times New Roman"/>
                <a:sym typeface="Times New Roman"/>
              </a:rPr>
              <a:t>Philoscia Muscorum Isolate </a:t>
            </a:r>
            <a:r>
              <a:rPr lang="en-US" sz="2300">
                <a:solidFill>
                  <a:schemeClr val="dk1"/>
                </a:solidFill>
                <a:latin typeface="Times New Roman"/>
                <a:ea typeface="Times New Roman"/>
                <a:cs typeface="Times New Roman"/>
                <a:sym typeface="Times New Roman"/>
              </a:rPr>
              <a:t> </a:t>
            </a:r>
            <a:endParaRPr sz="2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300">
                <a:solidFill>
                  <a:schemeClr val="dk1"/>
                </a:solidFill>
                <a:latin typeface="Times New Roman"/>
                <a:ea typeface="Times New Roman"/>
                <a:cs typeface="Times New Roman"/>
                <a:sym typeface="Times New Roman"/>
              </a:rPr>
              <a:t>DMX-06 </a:t>
            </a:r>
            <a:r>
              <a:rPr i="1" lang="en-US" sz="2300">
                <a:solidFill>
                  <a:schemeClr val="dk1"/>
                </a:solidFill>
                <a:latin typeface="Times New Roman"/>
                <a:ea typeface="Times New Roman"/>
                <a:cs typeface="Times New Roman"/>
                <a:sym typeface="Times New Roman"/>
              </a:rPr>
              <a:t>Corbicula Fluminea</a:t>
            </a:r>
            <a:endParaRPr i="1" sz="2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300">
                <a:solidFill>
                  <a:schemeClr val="dk1"/>
                </a:solidFill>
                <a:latin typeface="Times New Roman"/>
                <a:ea typeface="Times New Roman"/>
                <a:cs typeface="Times New Roman"/>
                <a:sym typeface="Times New Roman"/>
              </a:rPr>
              <a:t>DMX-07 </a:t>
            </a:r>
            <a:r>
              <a:rPr i="1" lang="en-US" sz="2300">
                <a:solidFill>
                  <a:schemeClr val="dk1"/>
                </a:solidFill>
                <a:latin typeface="Times New Roman"/>
                <a:ea typeface="Times New Roman"/>
                <a:cs typeface="Times New Roman"/>
                <a:sym typeface="Times New Roman"/>
              </a:rPr>
              <a:t>Chironominae </a:t>
            </a:r>
            <a:endParaRPr i="1" sz="2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p:txBody>
      </p:sp>
      <p:pic>
        <p:nvPicPr>
          <p:cNvPr id="98" name="Google Shape;98;p1"/>
          <p:cNvPicPr preferRelativeResize="0"/>
          <p:nvPr/>
        </p:nvPicPr>
        <p:blipFill>
          <a:blip r:embed="rId7">
            <a:alphaModFix/>
          </a:blip>
          <a:stretch>
            <a:fillRect/>
          </a:stretch>
        </p:blipFill>
        <p:spPr>
          <a:xfrm>
            <a:off x="27274031" y="5374639"/>
            <a:ext cx="1952625" cy="1910723"/>
          </a:xfrm>
          <a:prstGeom prst="rect">
            <a:avLst/>
          </a:prstGeom>
          <a:noFill/>
          <a:ln>
            <a:noFill/>
          </a:ln>
        </p:spPr>
      </p:pic>
      <p:pic>
        <p:nvPicPr>
          <p:cNvPr id="99" name="Google Shape;99;p1" title="Screenshot 2026-05-06 7.38.29 AM.png"/>
          <p:cNvPicPr preferRelativeResize="0"/>
          <p:nvPr/>
        </p:nvPicPr>
        <p:blipFill>
          <a:blip r:embed="rId8">
            <a:alphaModFix/>
          </a:blip>
          <a:stretch>
            <a:fillRect/>
          </a:stretch>
        </p:blipFill>
        <p:spPr>
          <a:xfrm>
            <a:off x="17535077" y="13999975"/>
            <a:ext cx="2094575" cy="1162434"/>
          </a:xfrm>
          <a:prstGeom prst="rect">
            <a:avLst/>
          </a:prstGeom>
          <a:noFill/>
          <a:ln>
            <a:noFill/>
          </a:ln>
        </p:spPr>
      </p:pic>
      <p:sp>
        <p:nvSpPr>
          <p:cNvPr id="100" name="Google Shape;100;p1"/>
          <p:cNvSpPr txBox="1"/>
          <p:nvPr/>
        </p:nvSpPr>
        <p:spPr>
          <a:xfrm>
            <a:off x="9931075" y="17346050"/>
            <a:ext cx="11701200" cy="51477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After </a:t>
            </a:r>
            <a:r>
              <a:rPr lang="en-US" sz="2400">
                <a:solidFill>
                  <a:schemeClr val="dk1"/>
                </a:solidFill>
                <a:latin typeface="Times New Roman"/>
                <a:ea typeface="Times New Roman"/>
                <a:cs typeface="Times New Roman"/>
                <a:sym typeface="Times New Roman"/>
              </a:rPr>
              <a:t>running</a:t>
            </a:r>
            <a:r>
              <a:rPr lang="en-US" sz="2400">
                <a:solidFill>
                  <a:schemeClr val="dk1"/>
                </a:solidFill>
                <a:latin typeface="Times New Roman"/>
                <a:ea typeface="Times New Roman"/>
                <a:cs typeface="Times New Roman"/>
                <a:sym typeface="Times New Roman"/>
              </a:rPr>
              <a:t> through the </a:t>
            </a:r>
            <a:r>
              <a:rPr lang="en-US" sz="2400">
                <a:solidFill>
                  <a:schemeClr val="dk1"/>
                </a:solidFill>
                <a:latin typeface="Times New Roman"/>
                <a:ea typeface="Times New Roman"/>
                <a:cs typeface="Times New Roman"/>
                <a:sym typeface="Times New Roman"/>
              </a:rPr>
              <a:t>results</a:t>
            </a:r>
            <a:r>
              <a:rPr lang="en-US" sz="2400">
                <a:solidFill>
                  <a:schemeClr val="dk1"/>
                </a:solidFill>
                <a:latin typeface="Times New Roman"/>
                <a:ea typeface="Times New Roman"/>
                <a:cs typeface="Times New Roman"/>
                <a:sym typeface="Times New Roman"/>
              </a:rPr>
              <a:t> and </a:t>
            </a:r>
            <a:r>
              <a:rPr lang="en-US" sz="2400">
                <a:solidFill>
                  <a:schemeClr val="dk1"/>
                </a:solidFill>
                <a:latin typeface="Times New Roman"/>
                <a:ea typeface="Times New Roman"/>
                <a:cs typeface="Times New Roman"/>
                <a:sym typeface="Times New Roman"/>
              </a:rPr>
              <a:t>analyzing</a:t>
            </a:r>
            <a:r>
              <a:rPr lang="en-US" sz="2400">
                <a:solidFill>
                  <a:schemeClr val="dk1"/>
                </a:solidFill>
                <a:latin typeface="Times New Roman"/>
                <a:ea typeface="Times New Roman"/>
                <a:cs typeface="Times New Roman"/>
                <a:sym typeface="Times New Roman"/>
              </a:rPr>
              <a:t> the results from DNA subway, five different species were able to be </a:t>
            </a:r>
            <a:r>
              <a:rPr lang="en-US" sz="2400">
                <a:solidFill>
                  <a:schemeClr val="dk1"/>
                </a:solidFill>
                <a:latin typeface="Times New Roman"/>
                <a:ea typeface="Times New Roman"/>
                <a:cs typeface="Times New Roman"/>
                <a:sym typeface="Times New Roman"/>
              </a:rPr>
              <a:t>identified</a:t>
            </a:r>
            <a:r>
              <a:rPr lang="en-US" sz="2400">
                <a:solidFill>
                  <a:schemeClr val="dk1"/>
                </a:solidFill>
                <a:latin typeface="Times New Roman"/>
                <a:ea typeface="Times New Roman"/>
                <a:cs typeface="Times New Roman"/>
                <a:sym typeface="Times New Roman"/>
              </a:rPr>
              <a:t>. Due to a mistake </a:t>
            </a:r>
            <a:r>
              <a:rPr lang="en-US" sz="2400">
                <a:solidFill>
                  <a:schemeClr val="dk1"/>
                </a:solidFill>
                <a:latin typeface="Times New Roman"/>
                <a:ea typeface="Times New Roman"/>
                <a:cs typeface="Times New Roman"/>
                <a:sym typeface="Times New Roman"/>
              </a:rPr>
              <a:t>labeling, there was no DMX - 05 and DMX - 03 was unable to be identified so the sample is not shown in the results</a:t>
            </a:r>
            <a:r>
              <a:rPr lang="en-US" sz="2400">
                <a:solidFill>
                  <a:schemeClr val="dk1"/>
                </a:solidFill>
                <a:latin typeface="Times New Roman"/>
                <a:ea typeface="Times New Roman"/>
                <a:cs typeface="Times New Roman"/>
                <a:sym typeface="Times New Roman"/>
              </a:rPr>
              <a:t>. DMX - 01 was </a:t>
            </a:r>
            <a:r>
              <a:rPr lang="en-US" sz="2400">
                <a:solidFill>
                  <a:schemeClr val="dk1"/>
                </a:solidFill>
                <a:latin typeface="Times New Roman"/>
                <a:ea typeface="Times New Roman"/>
                <a:cs typeface="Times New Roman"/>
                <a:sym typeface="Times New Roman"/>
              </a:rPr>
              <a:t>identified</a:t>
            </a:r>
            <a:r>
              <a:rPr lang="en-US" sz="2400">
                <a:solidFill>
                  <a:schemeClr val="dk1"/>
                </a:solidFill>
                <a:latin typeface="Times New Roman"/>
                <a:ea typeface="Times New Roman"/>
                <a:cs typeface="Times New Roman"/>
                <a:sym typeface="Times New Roman"/>
              </a:rPr>
              <a:t> as </a:t>
            </a:r>
            <a:r>
              <a:rPr i="1" lang="en-US" sz="2400">
                <a:solidFill>
                  <a:schemeClr val="dk1"/>
                </a:solidFill>
                <a:latin typeface="Times New Roman"/>
                <a:ea typeface="Times New Roman"/>
                <a:cs typeface="Times New Roman"/>
                <a:sym typeface="Times New Roman"/>
              </a:rPr>
              <a:t>Caecidotea racovitzai</a:t>
            </a:r>
            <a:r>
              <a:rPr lang="en-US" sz="2400">
                <a:solidFill>
                  <a:schemeClr val="dk1"/>
                </a:solidFill>
                <a:latin typeface="Times New Roman"/>
                <a:ea typeface="Times New Roman"/>
                <a:cs typeface="Times New Roman"/>
                <a:sym typeface="Times New Roman"/>
              </a:rPr>
              <a:t>, a </a:t>
            </a:r>
            <a:r>
              <a:rPr lang="en-US" sz="2400">
                <a:solidFill>
                  <a:schemeClr val="dk1"/>
                </a:solidFill>
                <a:latin typeface="Times New Roman"/>
                <a:ea typeface="Times New Roman"/>
                <a:cs typeface="Times New Roman"/>
                <a:sym typeface="Times New Roman"/>
              </a:rPr>
              <a:t>freshwater</a:t>
            </a:r>
            <a:r>
              <a:rPr lang="en-US" sz="2400">
                <a:solidFill>
                  <a:schemeClr val="dk1"/>
                </a:solidFill>
                <a:latin typeface="Times New Roman"/>
                <a:ea typeface="Times New Roman"/>
                <a:cs typeface="Times New Roman"/>
                <a:sym typeface="Times New Roman"/>
              </a:rPr>
              <a:t> isopod </a:t>
            </a:r>
            <a:r>
              <a:rPr lang="en-US" sz="2400">
                <a:solidFill>
                  <a:schemeClr val="dk1"/>
                </a:solidFill>
                <a:latin typeface="Times New Roman"/>
                <a:ea typeface="Times New Roman"/>
                <a:cs typeface="Times New Roman"/>
                <a:sym typeface="Times New Roman"/>
              </a:rPr>
              <a:t>typically</a:t>
            </a:r>
            <a:r>
              <a:rPr lang="en-US" sz="2400">
                <a:solidFill>
                  <a:schemeClr val="dk1"/>
                </a:solidFill>
                <a:latin typeface="Times New Roman"/>
                <a:ea typeface="Times New Roman"/>
                <a:cs typeface="Times New Roman"/>
                <a:sym typeface="Times New Roman"/>
              </a:rPr>
              <a:t> found where we found it, in North America. DMX - 02 is known as </a:t>
            </a:r>
            <a:r>
              <a:rPr i="1" lang="en-US" sz="2400">
                <a:solidFill>
                  <a:schemeClr val="dk1"/>
                </a:solidFill>
                <a:latin typeface="Times New Roman"/>
                <a:ea typeface="Times New Roman"/>
                <a:cs typeface="Times New Roman"/>
                <a:sym typeface="Times New Roman"/>
              </a:rPr>
              <a:t>Trichocorixa sexcincta</a:t>
            </a:r>
            <a:r>
              <a:rPr lang="en-US" sz="2400">
                <a:solidFill>
                  <a:schemeClr val="dk1"/>
                </a:solidFill>
                <a:latin typeface="Times New Roman"/>
                <a:ea typeface="Times New Roman"/>
                <a:cs typeface="Times New Roman"/>
                <a:sym typeface="Times New Roman"/>
              </a:rPr>
              <a:t> which is part of the water </a:t>
            </a:r>
            <a:r>
              <a:rPr lang="en-US" sz="2400">
                <a:solidFill>
                  <a:schemeClr val="dk1"/>
                </a:solidFill>
                <a:latin typeface="Times New Roman"/>
                <a:ea typeface="Times New Roman"/>
                <a:cs typeface="Times New Roman"/>
                <a:sym typeface="Times New Roman"/>
              </a:rPr>
              <a:t>boatman</a:t>
            </a:r>
            <a:r>
              <a:rPr lang="en-US" sz="2400">
                <a:solidFill>
                  <a:schemeClr val="dk1"/>
                </a:solidFill>
                <a:latin typeface="Times New Roman"/>
                <a:ea typeface="Times New Roman"/>
                <a:cs typeface="Times New Roman"/>
                <a:sym typeface="Times New Roman"/>
              </a:rPr>
              <a:t> family and is also found in north america. DMX - 04 is known as </a:t>
            </a:r>
            <a:r>
              <a:rPr i="1" lang="en-US" sz="2400">
                <a:solidFill>
                  <a:schemeClr val="dk1"/>
                </a:solidFill>
                <a:latin typeface="Times New Roman"/>
                <a:ea typeface="Times New Roman"/>
                <a:cs typeface="Times New Roman"/>
                <a:sym typeface="Times New Roman"/>
              </a:rPr>
              <a:t>Philoscia muscorum</a:t>
            </a:r>
            <a:r>
              <a:rPr lang="en-US" sz="2400">
                <a:solidFill>
                  <a:schemeClr val="dk1"/>
                </a:solidFill>
                <a:latin typeface="Times New Roman"/>
                <a:ea typeface="Times New Roman"/>
                <a:cs typeface="Times New Roman"/>
                <a:sym typeface="Times New Roman"/>
              </a:rPr>
              <a:t>, originating in </a:t>
            </a:r>
            <a:r>
              <a:rPr lang="en-US" sz="2400">
                <a:solidFill>
                  <a:schemeClr val="dk1"/>
                </a:solidFill>
                <a:latin typeface="Times New Roman"/>
                <a:ea typeface="Times New Roman"/>
                <a:cs typeface="Times New Roman"/>
                <a:sym typeface="Times New Roman"/>
              </a:rPr>
              <a:t>europe</a:t>
            </a:r>
            <a:r>
              <a:rPr lang="en-US" sz="2400">
                <a:solidFill>
                  <a:schemeClr val="dk1"/>
                </a:solidFill>
                <a:latin typeface="Times New Roman"/>
                <a:ea typeface="Times New Roman"/>
                <a:cs typeface="Times New Roman"/>
                <a:sym typeface="Times New Roman"/>
              </a:rPr>
              <a:t>, it was introduced to new england through </a:t>
            </a:r>
            <a:r>
              <a:rPr lang="en-US" sz="2400">
                <a:solidFill>
                  <a:schemeClr val="dk1"/>
                </a:solidFill>
                <a:latin typeface="Times New Roman"/>
                <a:ea typeface="Times New Roman"/>
                <a:cs typeface="Times New Roman"/>
                <a:sym typeface="Times New Roman"/>
              </a:rPr>
              <a:t>transatlantic</a:t>
            </a:r>
            <a:r>
              <a:rPr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commerce</a:t>
            </a:r>
            <a:r>
              <a:rPr lang="en-US" sz="2400">
                <a:solidFill>
                  <a:schemeClr val="dk1"/>
                </a:solidFill>
                <a:latin typeface="Times New Roman"/>
                <a:ea typeface="Times New Roman"/>
                <a:cs typeface="Times New Roman"/>
                <a:sym typeface="Times New Roman"/>
              </a:rPr>
              <a:t>. DMX - 06 was found to be</a:t>
            </a:r>
            <a:r>
              <a:rPr i="1" lang="en-US" sz="2400">
                <a:solidFill>
                  <a:schemeClr val="dk1"/>
                </a:solidFill>
                <a:latin typeface="Times New Roman"/>
                <a:ea typeface="Times New Roman"/>
                <a:cs typeface="Times New Roman"/>
                <a:sym typeface="Times New Roman"/>
              </a:rPr>
              <a:t> Corbicula fluminea</a:t>
            </a:r>
            <a:r>
              <a:rPr lang="en-US" sz="2400">
                <a:solidFill>
                  <a:schemeClr val="dk1"/>
                </a:solidFill>
                <a:latin typeface="Times New Roman"/>
                <a:ea typeface="Times New Roman"/>
                <a:cs typeface="Times New Roman"/>
                <a:sym typeface="Times New Roman"/>
              </a:rPr>
              <a:t>, a </a:t>
            </a:r>
            <a:r>
              <a:rPr lang="en-US" sz="2400">
                <a:solidFill>
                  <a:schemeClr val="dk1"/>
                </a:solidFill>
                <a:latin typeface="Times New Roman"/>
                <a:ea typeface="Times New Roman"/>
                <a:cs typeface="Times New Roman"/>
                <a:sym typeface="Times New Roman"/>
              </a:rPr>
              <a:t>freshwater</a:t>
            </a:r>
            <a:r>
              <a:rPr lang="en-US" sz="2400">
                <a:solidFill>
                  <a:schemeClr val="dk1"/>
                </a:solidFill>
                <a:latin typeface="Times New Roman"/>
                <a:ea typeface="Times New Roman"/>
                <a:cs typeface="Times New Roman"/>
                <a:sym typeface="Times New Roman"/>
              </a:rPr>
              <a:t> clam  native to Asia and was introduced to North America as a food source. Lastly DMX - 07 is a </a:t>
            </a:r>
            <a:r>
              <a:rPr i="1" lang="en-US" sz="2400">
                <a:solidFill>
                  <a:schemeClr val="dk1"/>
                </a:solidFill>
                <a:latin typeface="Times New Roman"/>
                <a:ea typeface="Times New Roman"/>
                <a:cs typeface="Times New Roman"/>
                <a:sym typeface="Times New Roman"/>
              </a:rPr>
              <a:t>C</a:t>
            </a:r>
            <a:r>
              <a:rPr i="1" lang="en-US" sz="2400">
                <a:solidFill>
                  <a:schemeClr val="dk1"/>
                </a:solidFill>
                <a:latin typeface="Times New Roman"/>
                <a:ea typeface="Times New Roman"/>
                <a:cs typeface="Times New Roman"/>
                <a:sym typeface="Times New Roman"/>
              </a:rPr>
              <a:t>hironomidae</a:t>
            </a:r>
            <a:r>
              <a:rPr i="1" lang="en-US" sz="2400">
                <a:solidFill>
                  <a:schemeClr val="dk1"/>
                </a:solidFill>
                <a:latin typeface="Times New Roman"/>
                <a:ea typeface="Times New Roman"/>
                <a:cs typeface="Times New Roman"/>
                <a:sym typeface="Times New Roman"/>
              </a:rPr>
              <a:t> l</a:t>
            </a:r>
            <a:r>
              <a:rPr i="1" lang="en-US" sz="2400">
                <a:solidFill>
                  <a:schemeClr val="dk1"/>
                </a:solidFill>
                <a:latin typeface="Times New Roman"/>
                <a:ea typeface="Times New Roman"/>
                <a:cs typeface="Times New Roman"/>
                <a:sym typeface="Times New Roman"/>
              </a:rPr>
              <a:t>arvae</a:t>
            </a:r>
            <a:r>
              <a:rPr lang="en-US" sz="2400">
                <a:solidFill>
                  <a:schemeClr val="dk1"/>
                </a:solidFill>
                <a:latin typeface="Times New Roman"/>
                <a:ea typeface="Times New Roman"/>
                <a:cs typeface="Times New Roman"/>
                <a:sym typeface="Times New Roman"/>
              </a:rPr>
              <a:t>. Due to most organisms being from different areas and being in different </a:t>
            </a:r>
            <a:r>
              <a:rPr lang="en-US" sz="2400">
                <a:solidFill>
                  <a:schemeClr val="dk1"/>
                </a:solidFill>
                <a:latin typeface="Times New Roman"/>
                <a:ea typeface="Times New Roman"/>
                <a:cs typeface="Times New Roman"/>
                <a:sym typeface="Times New Roman"/>
              </a:rPr>
              <a:t>families</a:t>
            </a:r>
            <a:r>
              <a:rPr lang="en-US" sz="2400">
                <a:solidFill>
                  <a:schemeClr val="dk1"/>
                </a:solidFill>
                <a:latin typeface="Times New Roman"/>
                <a:ea typeface="Times New Roman"/>
                <a:cs typeface="Times New Roman"/>
                <a:sym typeface="Times New Roman"/>
              </a:rPr>
              <a:t> of insects, it can be concluded that there is biodiversity.</a:t>
            </a:r>
            <a:endParaRPr sz="2400">
              <a:solidFill>
                <a:schemeClr val="dk1"/>
              </a:solidFill>
              <a:latin typeface="Times New Roman"/>
              <a:ea typeface="Times New Roman"/>
              <a:cs typeface="Times New Roman"/>
              <a:sym typeface="Times New Roman"/>
            </a:endParaRPr>
          </a:p>
        </p:txBody>
      </p:sp>
      <p:sp>
        <p:nvSpPr>
          <p:cNvPr id="101" name="Google Shape;101;p1"/>
          <p:cNvSpPr txBox="1"/>
          <p:nvPr/>
        </p:nvSpPr>
        <p:spPr>
          <a:xfrm>
            <a:off x="20108019" y="9840415"/>
            <a:ext cx="4397100" cy="631500"/>
          </a:xfrm>
          <a:prstGeom prst="rect">
            <a:avLst/>
          </a:prstGeom>
          <a:noFill/>
          <a:ln>
            <a:noFill/>
          </a:ln>
        </p:spPr>
        <p:txBody>
          <a:bodyPr anchorCtr="0" anchor="t" bIns="77950" lIns="77950" spcFirstLastPara="1" rIns="77950" wrap="square" tIns="77950">
            <a:noAutofit/>
          </a:bodyPr>
          <a:lstStyle/>
          <a:p>
            <a:pPr indent="0" lvl="0" marL="0" rtl="0" algn="ctr">
              <a:spcBef>
                <a:spcPts val="0"/>
              </a:spcBef>
              <a:spcAft>
                <a:spcPts val="0"/>
              </a:spcAft>
              <a:buNone/>
            </a:pPr>
            <a:r>
              <a:rPr lang="en-US" sz="2047">
                <a:solidFill>
                  <a:schemeClr val="dk1"/>
                </a:solidFill>
                <a:latin typeface="Times New Roman"/>
                <a:ea typeface="Times New Roman"/>
                <a:cs typeface="Times New Roman"/>
                <a:sym typeface="Times New Roman"/>
              </a:rPr>
              <a:t>KOD P</a:t>
            </a:r>
            <a:r>
              <a:rPr lang="en-US" sz="2047">
                <a:solidFill>
                  <a:schemeClr val="dk1"/>
                </a:solidFill>
                <a:latin typeface="Times New Roman"/>
                <a:ea typeface="Times New Roman"/>
                <a:cs typeface="Times New Roman"/>
                <a:sym typeface="Times New Roman"/>
              </a:rPr>
              <a:t>olymerase</a:t>
            </a:r>
            <a:r>
              <a:rPr lang="en-US" sz="2047">
                <a:solidFill>
                  <a:schemeClr val="dk1"/>
                </a:solidFill>
                <a:latin typeface="Times New Roman"/>
                <a:ea typeface="Times New Roman"/>
                <a:cs typeface="Times New Roman"/>
                <a:sym typeface="Times New Roman"/>
              </a:rPr>
              <a:t> Amplification of Gel.</a:t>
            </a:r>
            <a:endParaRPr sz="2047">
              <a:solidFill>
                <a:schemeClr val="dk1"/>
              </a:solidFill>
              <a:latin typeface="Times New Roman"/>
              <a:ea typeface="Times New Roman"/>
              <a:cs typeface="Times New Roman"/>
              <a:sym typeface="Times New Roman"/>
            </a:endParaRPr>
          </a:p>
        </p:txBody>
      </p:sp>
      <p:sp>
        <p:nvSpPr>
          <p:cNvPr id="102" name="Google Shape;102;p1"/>
          <p:cNvSpPr/>
          <p:nvPr/>
        </p:nvSpPr>
        <p:spPr>
          <a:xfrm>
            <a:off x="33774625" y="6104763"/>
            <a:ext cx="7272300" cy="839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700">
                <a:latin typeface="Calibri"/>
                <a:ea typeface="Calibri"/>
                <a:cs typeface="Calibri"/>
                <a:sym typeface="Calibri"/>
              </a:rPr>
              <a:t>MAKE SURE YOU KNOW WHAT WE DID </a:t>
            </a:r>
            <a:r>
              <a:rPr lang="en-US" sz="2700">
                <a:latin typeface="Calibri"/>
                <a:ea typeface="Calibri"/>
                <a:cs typeface="Calibri"/>
                <a:sym typeface="Calibri"/>
              </a:rPr>
              <a:t>IN CASE</a:t>
            </a:r>
            <a:r>
              <a:rPr lang="en-US" sz="2700">
                <a:latin typeface="Calibri"/>
                <a:ea typeface="Calibri"/>
                <a:cs typeface="Calibri"/>
                <a:sym typeface="Calibri"/>
              </a:rPr>
              <a:t> </a:t>
            </a:r>
            <a:r>
              <a:rPr lang="en-US" sz="2700">
                <a:latin typeface="Calibri"/>
                <a:ea typeface="Calibri"/>
                <a:cs typeface="Calibri"/>
                <a:sym typeface="Calibri"/>
              </a:rPr>
              <a:t>SOMEONE</a:t>
            </a:r>
            <a:r>
              <a:rPr lang="en-US" sz="2700">
                <a:latin typeface="Calibri"/>
                <a:ea typeface="Calibri"/>
                <a:cs typeface="Calibri"/>
                <a:sym typeface="Calibri"/>
              </a:rPr>
              <a:t> ASKS YOU AT SYMPOSIUM!!!!!!</a:t>
            </a:r>
            <a:endParaRPr sz="2700">
              <a:latin typeface="Calibri"/>
              <a:ea typeface="Calibri"/>
              <a:cs typeface="Calibri"/>
              <a:sym typeface="Calibri"/>
            </a:endParaRPr>
          </a:p>
          <a:p>
            <a:pPr indent="0" lvl="0" marL="0" rtl="0" algn="l">
              <a:spcBef>
                <a:spcPts val="0"/>
              </a:spcBef>
              <a:spcAft>
                <a:spcPts val="0"/>
              </a:spcAft>
              <a:buNone/>
            </a:pPr>
            <a:r>
              <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Put yourself out there to bring people to board</a:t>
            </a:r>
            <a:endParaRPr sz="2700">
              <a:latin typeface="Calibri"/>
              <a:ea typeface="Calibri"/>
              <a:cs typeface="Calibri"/>
              <a:sym typeface="Calibri"/>
            </a:endParaRPr>
          </a:p>
          <a:p>
            <a:pPr indent="0" lvl="0" marL="0" rtl="0" algn="l">
              <a:spcBef>
                <a:spcPts val="0"/>
              </a:spcBef>
              <a:spcAft>
                <a:spcPts val="0"/>
              </a:spcAft>
              <a:buNone/>
            </a:pPr>
            <a:r>
              <a:t/>
            </a:r>
            <a:endParaRPr sz="2700">
              <a:latin typeface="Calibri"/>
              <a:ea typeface="Calibri"/>
              <a:cs typeface="Calibri"/>
              <a:sym typeface="Calibri"/>
            </a:endParaRPr>
          </a:p>
          <a:p>
            <a:pPr indent="457200" lvl="0" marL="1828800" rtl="0" algn="l">
              <a:spcBef>
                <a:spcPts val="0"/>
              </a:spcBef>
              <a:spcAft>
                <a:spcPts val="0"/>
              </a:spcAft>
              <a:buNone/>
            </a:pPr>
            <a:r>
              <a:rPr lang="en-US" sz="2700">
                <a:latin typeface="Calibri"/>
                <a:ea typeface="Calibri"/>
                <a:cs typeface="Calibri"/>
                <a:sym typeface="Calibri"/>
              </a:rPr>
              <a:t>THINGS  TO ADD:</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2014 - 1,358,627  2024 - 1,392,438 (nassau county) (Increase of about 40,000</a:t>
            </a:r>
            <a:endParaRPr sz="2400">
              <a:solidFill>
                <a:schemeClr val="dk1"/>
              </a:solidFill>
            </a:endParaRPr>
          </a:p>
          <a:p>
            <a:pPr indent="0" lvl="0" marL="0" rtl="0" algn="ctr">
              <a:spcBef>
                <a:spcPts val="0"/>
              </a:spcBef>
              <a:spcAft>
                <a:spcPts val="0"/>
              </a:spcAft>
              <a:buNone/>
            </a:pPr>
            <a:r>
              <a:t/>
            </a:r>
            <a:endParaRPr sz="2700">
              <a:latin typeface="Calibri"/>
              <a:ea typeface="Calibri"/>
              <a:cs typeface="Calibri"/>
              <a:sym typeface="Calibri"/>
            </a:endParaRPr>
          </a:p>
        </p:txBody>
      </p:sp>
      <p:sp>
        <p:nvSpPr>
          <p:cNvPr id="103" name="Google Shape;103;p1"/>
          <p:cNvSpPr/>
          <p:nvPr/>
        </p:nvSpPr>
        <p:spPr>
          <a:xfrm>
            <a:off x="11421263" y="15856027"/>
            <a:ext cx="8636100" cy="12570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3500">
                <a:latin typeface="Times New Roman"/>
                <a:ea typeface="Times New Roman"/>
                <a:cs typeface="Times New Roman"/>
                <a:sym typeface="Times New Roman"/>
              </a:rPr>
              <a:t>Results:</a:t>
            </a:r>
            <a:endParaRPr b="1" i="0" sz="3500" u="none" cap="none" strike="noStrike">
              <a:solidFill>
                <a:srgbClr val="000000"/>
              </a:solidFill>
              <a:latin typeface="Times New Roman"/>
              <a:ea typeface="Times New Roman"/>
              <a:cs typeface="Times New Roman"/>
              <a:sym typeface="Times New Roman"/>
            </a:endParaRPr>
          </a:p>
        </p:txBody>
      </p:sp>
      <p:sp>
        <p:nvSpPr>
          <p:cNvPr id="104" name="Google Shape;104;p1"/>
          <p:cNvSpPr/>
          <p:nvPr/>
        </p:nvSpPr>
        <p:spPr>
          <a:xfrm>
            <a:off x="24719092" y="7639728"/>
            <a:ext cx="7462200" cy="11643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3600">
                <a:latin typeface="Times New Roman"/>
                <a:ea typeface="Times New Roman"/>
                <a:cs typeface="Times New Roman"/>
                <a:sym typeface="Times New Roman"/>
              </a:rPr>
              <a:t>Conclusion:</a:t>
            </a:r>
            <a:endParaRPr b="1" i="0" sz="3600" u="none" cap="none" strike="noStrike">
              <a:solidFill>
                <a:srgbClr val="000000"/>
              </a:solidFill>
              <a:latin typeface="Times New Roman"/>
              <a:ea typeface="Times New Roman"/>
              <a:cs typeface="Times New Roman"/>
              <a:sym typeface="Times New Roman"/>
            </a:endParaRPr>
          </a:p>
        </p:txBody>
      </p:sp>
      <p:pic>
        <p:nvPicPr>
          <p:cNvPr id="105" name="Google Shape;105;p1"/>
          <p:cNvPicPr preferRelativeResize="0"/>
          <p:nvPr/>
        </p:nvPicPr>
        <p:blipFill>
          <a:blip r:embed="rId9">
            <a:alphaModFix/>
          </a:blip>
          <a:stretch>
            <a:fillRect/>
          </a:stretch>
        </p:blipFill>
        <p:spPr>
          <a:xfrm>
            <a:off x="24589176" y="18130227"/>
            <a:ext cx="7905925" cy="3884149"/>
          </a:xfrm>
          <a:prstGeom prst="rect">
            <a:avLst/>
          </a:prstGeom>
          <a:noFill/>
          <a:ln>
            <a:noFill/>
          </a:ln>
        </p:spPr>
      </p:pic>
      <p:sp>
        <p:nvSpPr>
          <p:cNvPr id="106" name="Google Shape;106;p1"/>
          <p:cNvSpPr txBox="1"/>
          <p:nvPr/>
        </p:nvSpPr>
        <p:spPr>
          <a:xfrm>
            <a:off x="24601950" y="8988050"/>
            <a:ext cx="8174700" cy="74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Due to the order of all five identified organisms being different besides for two being the same, we can say the hypothesis that stated that there would be less biodiversity due to high amount of pollution, was refuted. As seen on figure 2 below, there was only one repetition of Isopod. There was one Dipteran (DMX - 07), one Hemipteran (DMX - 02) and one Veneroid (DMX - 06). Figure 1 shows similar results, with the two isopods (DMX - 01 and DMX - 04) being the most closely related. It also shows the rest not being closely related. With this data showing the little correlation between the organism, it can be concluded that the biodiversity is relatively high, even though data was limited. As stated before, this causes the hypothesis to be refuted as there is high biodiversity despite the high pollution rates.</a:t>
            </a:r>
            <a:endParaRPr sz="2400">
              <a:solidFill>
                <a:schemeClr val="dk1"/>
              </a:solidFill>
              <a:latin typeface="Times New Roman"/>
              <a:ea typeface="Times New Roman"/>
              <a:cs typeface="Times New Roman"/>
              <a:sym typeface="Times New Roman"/>
            </a:endParaRPr>
          </a:p>
        </p:txBody>
      </p:sp>
      <p:grpSp>
        <p:nvGrpSpPr>
          <p:cNvPr id="107" name="Google Shape;107;p1"/>
          <p:cNvGrpSpPr/>
          <p:nvPr/>
        </p:nvGrpSpPr>
        <p:grpSpPr>
          <a:xfrm>
            <a:off x="20520061" y="7617778"/>
            <a:ext cx="3944564" cy="2014975"/>
            <a:chOff x="6569009" y="1568464"/>
            <a:chExt cx="4957974" cy="2493472"/>
          </a:xfrm>
        </p:grpSpPr>
        <p:pic>
          <p:nvPicPr>
            <p:cNvPr descr="A close-up of a yellow light&#10;&#10;AI-generated content may be incorrect." id="108" name="Google Shape;108;p1"/>
            <p:cNvPicPr preferRelativeResize="0"/>
            <p:nvPr/>
          </p:nvPicPr>
          <p:blipFill rotWithShape="1">
            <a:blip r:embed="rId10">
              <a:alphaModFix/>
            </a:blip>
            <a:srcRect b="33739" l="7418" r="11248" t="43232"/>
            <a:stretch/>
          </p:blipFill>
          <p:spPr>
            <a:xfrm>
              <a:off x="6569009" y="1568464"/>
              <a:ext cx="4957974" cy="2493472"/>
            </a:xfrm>
            <a:prstGeom prst="rect">
              <a:avLst/>
            </a:prstGeom>
            <a:noFill/>
            <a:ln>
              <a:noFill/>
            </a:ln>
          </p:spPr>
        </p:pic>
        <p:sp>
          <p:nvSpPr>
            <p:cNvPr id="109" name="Google Shape;109;p1"/>
            <p:cNvSpPr txBox="1"/>
            <p:nvPr/>
          </p:nvSpPr>
          <p:spPr>
            <a:xfrm>
              <a:off x="6832058" y="1778493"/>
              <a:ext cx="4471500" cy="319800"/>
            </a:xfrm>
            <a:prstGeom prst="rect">
              <a:avLst/>
            </a:prstGeom>
            <a:noFill/>
            <a:ln>
              <a:noFill/>
            </a:ln>
          </p:spPr>
          <p:txBody>
            <a:bodyPr anchorCtr="0" anchor="t" bIns="31950" lIns="63950" spcFirstLastPara="1" rIns="63950" wrap="square" tIns="31950">
              <a:spAutoFit/>
            </a:bodyPr>
            <a:lstStyle/>
            <a:p>
              <a:pPr indent="0" lvl="0" marL="0" marR="0" rtl="0" algn="l">
                <a:spcBef>
                  <a:spcPts val="0"/>
                </a:spcBef>
                <a:spcAft>
                  <a:spcPts val="0"/>
                </a:spcAft>
                <a:buNone/>
              </a:pPr>
              <a:r>
                <a:rPr lang="en-US" sz="1259">
                  <a:solidFill>
                    <a:srgbClr val="FFFFFF"/>
                  </a:solidFill>
                  <a:latin typeface="Arial"/>
                  <a:ea typeface="Arial"/>
                  <a:cs typeface="Arial"/>
                  <a:sym typeface="Arial"/>
                </a:rPr>
                <a:t>L    </a:t>
              </a:r>
              <a:r>
                <a:rPr lang="en-US" sz="1259">
                  <a:solidFill>
                    <a:srgbClr val="FFFFFF"/>
                  </a:solidFill>
                </a:rPr>
                <a:t> </a:t>
              </a:r>
              <a:r>
                <a:rPr lang="en-US" sz="1259">
                  <a:solidFill>
                    <a:srgbClr val="FFFFFF"/>
                  </a:solidFill>
                  <a:latin typeface="Arial"/>
                  <a:ea typeface="Arial"/>
                  <a:cs typeface="Arial"/>
                  <a:sym typeface="Arial"/>
                </a:rPr>
                <a:t>001  </a:t>
              </a:r>
              <a:r>
                <a:rPr lang="en-US" sz="1259">
                  <a:solidFill>
                    <a:srgbClr val="FFFFFF"/>
                  </a:solidFill>
                </a:rPr>
                <a:t> </a:t>
              </a:r>
              <a:r>
                <a:rPr lang="en-US" sz="1259">
                  <a:solidFill>
                    <a:srgbClr val="FFFFFF"/>
                  </a:solidFill>
                  <a:latin typeface="Arial"/>
                  <a:ea typeface="Arial"/>
                  <a:cs typeface="Arial"/>
                  <a:sym typeface="Arial"/>
                </a:rPr>
                <a:t>002  </a:t>
              </a:r>
              <a:r>
                <a:rPr lang="en-US" sz="1259">
                  <a:solidFill>
                    <a:srgbClr val="FFFFFF"/>
                  </a:solidFill>
                </a:rPr>
                <a:t> </a:t>
              </a:r>
              <a:r>
                <a:rPr lang="en-US" sz="1259">
                  <a:solidFill>
                    <a:srgbClr val="FFFFFF"/>
                  </a:solidFill>
                  <a:latin typeface="Arial"/>
                  <a:ea typeface="Arial"/>
                  <a:cs typeface="Arial"/>
                  <a:sym typeface="Arial"/>
                </a:rPr>
                <a:t>003  </a:t>
              </a:r>
              <a:r>
                <a:rPr lang="en-US" sz="1259">
                  <a:solidFill>
                    <a:srgbClr val="FFFFFF"/>
                  </a:solidFill>
                </a:rPr>
                <a:t> </a:t>
              </a:r>
              <a:r>
                <a:rPr lang="en-US" sz="1259">
                  <a:solidFill>
                    <a:srgbClr val="FFFFFF"/>
                  </a:solidFill>
                  <a:latin typeface="Arial"/>
                  <a:ea typeface="Arial"/>
                  <a:cs typeface="Arial"/>
                  <a:sym typeface="Arial"/>
                </a:rPr>
                <a:t>004   005  006   007</a:t>
              </a:r>
              <a:endParaRPr sz="979"/>
            </a:p>
          </p:txBody>
        </p:sp>
      </p:grpSp>
      <p:sp>
        <p:nvSpPr>
          <p:cNvPr id="110" name="Google Shape;110;p1"/>
          <p:cNvSpPr txBox="1"/>
          <p:nvPr/>
        </p:nvSpPr>
        <p:spPr>
          <a:xfrm>
            <a:off x="10314925" y="15241588"/>
            <a:ext cx="18192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DMX- 01</a:t>
            </a:r>
            <a:endParaRPr sz="2400">
              <a:solidFill>
                <a:schemeClr val="dk1"/>
              </a:solidFill>
              <a:latin typeface="Times New Roman"/>
              <a:ea typeface="Times New Roman"/>
              <a:cs typeface="Times New Roman"/>
              <a:sym typeface="Times New Roman"/>
            </a:endParaRPr>
          </a:p>
        </p:txBody>
      </p:sp>
      <p:sp>
        <p:nvSpPr>
          <p:cNvPr id="111" name="Google Shape;111;p1"/>
          <p:cNvSpPr txBox="1"/>
          <p:nvPr/>
        </p:nvSpPr>
        <p:spPr>
          <a:xfrm>
            <a:off x="12532033" y="15241588"/>
            <a:ext cx="18192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DMX- 02</a:t>
            </a:r>
            <a:endParaRPr sz="2400">
              <a:solidFill>
                <a:schemeClr val="dk1"/>
              </a:solidFill>
              <a:latin typeface="Times New Roman"/>
              <a:ea typeface="Times New Roman"/>
              <a:cs typeface="Times New Roman"/>
              <a:sym typeface="Times New Roman"/>
            </a:endParaRPr>
          </a:p>
        </p:txBody>
      </p:sp>
      <p:sp>
        <p:nvSpPr>
          <p:cNvPr id="112" name="Google Shape;112;p1"/>
          <p:cNvSpPr txBox="1"/>
          <p:nvPr/>
        </p:nvSpPr>
        <p:spPr>
          <a:xfrm>
            <a:off x="15091696" y="15249367"/>
            <a:ext cx="18192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DMX- 04</a:t>
            </a:r>
            <a:endParaRPr sz="2400">
              <a:solidFill>
                <a:schemeClr val="dk1"/>
              </a:solidFill>
              <a:latin typeface="Times New Roman"/>
              <a:ea typeface="Times New Roman"/>
              <a:cs typeface="Times New Roman"/>
              <a:sym typeface="Times New Roman"/>
            </a:endParaRPr>
          </a:p>
        </p:txBody>
      </p:sp>
      <p:sp>
        <p:nvSpPr>
          <p:cNvPr id="113" name="Google Shape;113;p1"/>
          <p:cNvSpPr txBox="1"/>
          <p:nvPr/>
        </p:nvSpPr>
        <p:spPr>
          <a:xfrm>
            <a:off x="17651371" y="15249367"/>
            <a:ext cx="18192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DMX- 06</a:t>
            </a:r>
            <a:endParaRPr sz="2400">
              <a:solidFill>
                <a:schemeClr val="dk1"/>
              </a:solidFill>
              <a:latin typeface="Times New Roman"/>
              <a:ea typeface="Times New Roman"/>
              <a:cs typeface="Times New Roman"/>
              <a:sym typeface="Times New Roman"/>
            </a:endParaRPr>
          </a:p>
        </p:txBody>
      </p:sp>
      <p:sp>
        <p:nvSpPr>
          <p:cNvPr id="114" name="Google Shape;114;p1"/>
          <p:cNvSpPr txBox="1"/>
          <p:nvPr/>
        </p:nvSpPr>
        <p:spPr>
          <a:xfrm>
            <a:off x="20277758" y="15249367"/>
            <a:ext cx="18192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Times New Roman"/>
                <a:ea typeface="Times New Roman"/>
                <a:cs typeface="Times New Roman"/>
                <a:sym typeface="Times New Roman"/>
              </a:rPr>
              <a:t>DMX- 07</a:t>
            </a:r>
            <a:endParaRPr sz="2400">
              <a:solidFill>
                <a:schemeClr val="dk1"/>
              </a:solidFill>
              <a:latin typeface="Times New Roman"/>
              <a:ea typeface="Times New Roman"/>
              <a:cs typeface="Times New Roman"/>
              <a:sym typeface="Times New Roman"/>
            </a:endParaRPr>
          </a:p>
        </p:txBody>
      </p:sp>
      <p:sp>
        <p:nvSpPr>
          <p:cNvPr id="115" name="Google Shape;115;p1"/>
          <p:cNvSpPr txBox="1"/>
          <p:nvPr/>
        </p:nvSpPr>
        <p:spPr>
          <a:xfrm>
            <a:off x="21123391" y="8649184"/>
            <a:ext cx="3130200" cy="126000"/>
          </a:xfrm>
          <a:prstGeom prst="rect">
            <a:avLst/>
          </a:prstGeom>
          <a:noFill/>
          <a:ln cap="flat" cmpd="sng" w="24375">
            <a:solidFill>
              <a:schemeClr val="lt1"/>
            </a:solidFill>
            <a:prstDash val="solid"/>
            <a:round/>
            <a:headEnd len="sm" w="sm" type="none"/>
            <a:tailEnd len="sm" w="sm" type="none"/>
          </a:ln>
        </p:spPr>
        <p:txBody>
          <a:bodyPr anchorCtr="0" anchor="t" bIns="77950" lIns="77950" spcFirstLastPara="1" rIns="77950" wrap="square" tIns="77950">
            <a:noAutofit/>
          </a:bodyPr>
          <a:lstStyle/>
          <a:p>
            <a:pPr indent="0" lvl="0" marL="0" rtl="0" algn="l">
              <a:spcBef>
                <a:spcPts val="0"/>
              </a:spcBef>
              <a:spcAft>
                <a:spcPts val="0"/>
              </a:spcAft>
              <a:buNone/>
            </a:pPr>
            <a:r>
              <a:t/>
            </a:r>
            <a:endParaRPr sz="7641">
              <a:solidFill>
                <a:schemeClr val="dk1"/>
              </a:solidFill>
              <a:latin typeface="Calibri"/>
              <a:ea typeface="Calibri"/>
              <a:cs typeface="Calibri"/>
              <a:sym typeface="Calibri"/>
            </a:endParaRPr>
          </a:p>
        </p:txBody>
      </p:sp>
      <p:sp>
        <p:nvSpPr>
          <p:cNvPr id="116" name="Google Shape;116;p1"/>
          <p:cNvSpPr txBox="1"/>
          <p:nvPr/>
        </p:nvSpPr>
        <p:spPr>
          <a:xfrm>
            <a:off x="22438606" y="9179104"/>
            <a:ext cx="1565100" cy="199500"/>
          </a:xfrm>
          <a:prstGeom prst="rect">
            <a:avLst/>
          </a:prstGeom>
          <a:noFill/>
          <a:ln>
            <a:noFill/>
          </a:ln>
        </p:spPr>
        <p:txBody>
          <a:bodyPr anchorCtr="0" anchor="t" bIns="77950" lIns="77950" spcFirstLastPara="1" rIns="77950" wrap="square" tIns="77950">
            <a:noAutofit/>
          </a:bodyPr>
          <a:lstStyle/>
          <a:p>
            <a:pPr indent="0" lvl="0" marL="0" rtl="0" algn="l">
              <a:spcBef>
                <a:spcPts val="0"/>
              </a:spcBef>
              <a:spcAft>
                <a:spcPts val="0"/>
              </a:spcAft>
              <a:buNone/>
            </a:pPr>
            <a:r>
              <a:rPr lang="en-US" sz="1364">
                <a:solidFill>
                  <a:schemeClr val="lt1"/>
                </a:solidFill>
                <a:latin typeface="Times New Roman"/>
                <a:ea typeface="Times New Roman"/>
                <a:cs typeface="Times New Roman"/>
                <a:sym typeface="Times New Roman"/>
              </a:rPr>
              <a:t>CO1 Region</a:t>
            </a:r>
            <a:endParaRPr sz="1364">
              <a:solidFill>
                <a:schemeClr val="lt1"/>
              </a:solidFill>
              <a:latin typeface="Times New Roman"/>
              <a:ea typeface="Times New Roman"/>
              <a:cs typeface="Times New Roman"/>
              <a:sym typeface="Times New Roman"/>
            </a:endParaRPr>
          </a:p>
        </p:txBody>
      </p:sp>
      <p:cxnSp>
        <p:nvCxnSpPr>
          <p:cNvPr id="117" name="Google Shape;117;p1"/>
          <p:cNvCxnSpPr/>
          <p:nvPr/>
        </p:nvCxnSpPr>
        <p:spPr>
          <a:xfrm flipH="1" rot="10800000">
            <a:off x="23622212" y="8869699"/>
            <a:ext cx="11400" cy="604800"/>
          </a:xfrm>
          <a:prstGeom prst="straightConnector1">
            <a:avLst/>
          </a:prstGeom>
          <a:noFill/>
          <a:ln cap="flat" cmpd="sng" w="24375">
            <a:solidFill>
              <a:srgbClr val="FFFFFF"/>
            </a:solidFill>
            <a:prstDash val="solid"/>
            <a:round/>
            <a:headEnd len="med" w="med" type="none"/>
            <a:tailEnd len="med" w="med" type="triangle"/>
          </a:ln>
        </p:spPr>
      </p:cxnSp>
      <p:cxnSp>
        <p:nvCxnSpPr>
          <p:cNvPr id="118" name="Google Shape;118;p1"/>
          <p:cNvCxnSpPr>
            <a:stCxn id="91" idx="3"/>
            <a:endCxn id="94" idx="1"/>
          </p:cNvCxnSpPr>
          <p:nvPr/>
        </p:nvCxnSpPr>
        <p:spPr>
          <a:xfrm flipH="1" rot="10800000">
            <a:off x="10765599" y="7774550"/>
            <a:ext cx="566700" cy="8400"/>
          </a:xfrm>
          <a:prstGeom prst="straightConnector1">
            <a:avLst/>
          </a:prstGeom>
          <a:noFill/>
          <a:ln cap="flat" cmpd="sng" w="46550">
            <a:solidFill>
              <a:schemeClr val="dk1"/>
            </a:solidFill>
            <a:prstDash val="solid"/>
            <a:round/>
            <a:headEnd len="med" w="med" type="none"/>
            <a:tailEnd len="med" w="med" type="triangle"/>
          </a:ln>
        </p:spPr>
      </p:cxnSp>
      <p:sp>
        <p:nvSpPr>
          <p:cNvPr id="119" name="Google Shape;119;p1"/>
          <p:cNvSpPr txBox="1"/>
          <p:nvPr/>
        </p:nvSpPr>
        <p:spPr>
          <a:xfrm>
            <a:off x="9749663" y="8227325"/>
            <a:ext cx="1819200" cy="419100"/>
          </a:xfrm>
          <a:prstGeom prst="rect">
            <a:avLst/>
          </a:prstGeom>
          <a:noFill/>
          <a:ln>
            <a:noFill/>
          </a:ln>
        </p:spPr>
        <p:txBody>
          <a:bodyPr anchorCtr="0" anchor="t" bIns="111725" lIns="111725" spcFirstLastPara="1" rIns="111725" wrap="square" tIns="111725">
            <a:noAutofit/>
          </a:bodyPr>
          <a:lstStyle/>
          <a:p>
            <a:pPr indent="0" lvl="0" marL="0" rtl="0" algn="l">
              <a:spcBef>
                <a:spcPts val="0"/>
              </a:spcBef>
              <a:spcAft>
                <a:spcPts val="0"/>
              </a:spcAft>
              <a:buNone/>
            </a:pPr>
            <a:r>
              <a:rPr lang="en-US" sz="2014">
                <a:solidFill>
                  <a:schemeClr val="dk1"/>
                </a:solidFill>
                <a:latin typeface="Times New Roman"/>
                <a:ea typeface="Times New Roman"/>
                <a:cs typeface="Times New Roman"/>
                <a:sym typeface="Times New Roman"/>
              </a:rPr>
              <a:t>Collect</a:t>
            </a:r>
            <a:r>
              <a:rPr lang="en-US" sz="2014">
                <a:solidFill>
                  <a:schemeClr val="dk1"/>
                </a:solidFill>
                <a:latin typeface="Times New Roman"/>
                <a:ea typeface="Times New Roman"/>
                <a:cs typeface="Times New Roman"/>
                <a:sym typeface="Times New Roman"/>
              </a:rPr>
              <a:t> </a:t>
            </a:r>
            <a:r>
              <a:rPr lang="en-US" sz="2014">
                <a:solidFill>
                  <a:schemeClr val="dk1"/>
                </a:solidFill>
                <a:latin typeface="Times New Roman"/>
                <a:ea typeface="Times New Roman"/>
                <a:cs typeface="Times New Roman"/>
                <a:sym typeface="Times New Roman"/>
              </a:rPr>
              <a:t>Specimens</a:t>
            </a:r>
            <a:endParaRPr sz="2014">
              <a:solidFill>
                <a:schemeClr val="dk1"/>
              </a:solidFill>
              <a:latin typeface="Times New Roman"/>
              <a:ea typeface="Times New Roman"/>
              <a:cs typeface="Times New Roman"/>
              <a:sym typeface="Times New Roman"/>
            </a:endParaRPr>
          </a:p>
        </p:txBody>
      </p:sp>
      <p:sp>
        <p:nvSpPr>
          <p:cNvPr id="120" name="Google Shape;120;p1"/>
          <p:cNvSpPr txBox="1"/>
          <p:nvPr/>
        </p:nvSpPr>
        <p:spPr>
          <a:xfrm>
            <a:off x="10813111" y="9208274"/>
            <a:ext cx="2243400" cy="493800"/>
          </a:xfrm>
          <a:prstGeom prst="rect">
            <a:avLst/>
          </a:prstGeom>
          <a:noFill/>
          <a:ln>
            <a:noFill/>
          </a:ln>
        </p:spPr>
        <p:txBody>
          <a:bodyPr anchorCtr="0" anchor="t" bIns="111725" lIns="111725" spcFirstLastPara="1" rIns="111725" wrap="square" tIns="111725">
            <a:noAutofit/>
          </a:bodyPr>
          <a:lstStyle/>
          <a:p>
            <a:pPr indent="0" lvl="0" marL="0" rtl="0" algn="ctr">
              <a:spcBef>
                <a:spcPts val="0"/>
              </a:spcBef>
              <a:spcAft>
                <a:spcPts val="0"/>
              </a:spcAft>
              <a:buNone/>
            </a:pPr>
            <a:r>
              <a:rPr lang="en-US" sz="2014">
                <a:solidFill>
                  <a:schemeClr val="dk1"/>
                </a:solidFill>
                <a:latin typeface="Times New Roman"/>
                <a:ea typeface="Times New Roman"/>
                <a:cs typeface="Times New Roman"/>
                <a:sym typeface="Times New Roman"/>
              </a:rPr>
              <a:t>Preserve in </a:t>
            </a:r>
            <a:r>
              <a:rPr lang="en-US" sz="2014">
                <a:solidFill>
                  <a:schemeClr val="dk1"/>
                </a:solidFill>
                <a:latin typeface="Times New Roman"/>
                <a:ea typeface="Times New Roman"/>
                <a:cs typeface="Times New Roman"/>
                <a:sym typeface="Times New Roman"/>
              </a:rPr>
              <a:t>Ethanol</a:t>
            </a:r>
            <a:endParaRPr sz="2014">
              <a:solidFill>
                <a:schemeClr val="dk1"/>
              </a:solidFill>
              <a:latin typeface="Times New Roman"/>
              <a:ea typeface="Times New Roman"/>
              <a:cs typeface="Times New Roman"/>
              <a:sym typeface="Times New Roman"/>
            </a:endParaRPr>
          </a:p>
        </p:txBody>
      </p:sp>
      <p:cxnSp>
        <p:nvCxnSpPr>
          <p:cNvPr id="121" name="Google Shape;121;p1"/>
          <p:cNvCxnSpPr/>
          <p:nvPr/>
        </p:nvCxnSpPr>
        <p:spPr>
          <a:xfrm>
            <a:off x="12618548" y="7774450"/>
            <a:ext cx="586800" cy="0"/>
          </a:xfrm>
          <a:prstGeom prst="straightConnector1">
            <a:avLst/>
          </a:prstGeom>
          <a:noFill/>
          <a:ln cap="flat" cmpd="sng" w="46550">
            <a:solidFill>
              <a:schemeClr val="dk1"/>
            </a:solidFill>
            <a:prstDash val="solid"/>
            <a:round/>
            <a:headEnd len="med" w="med" type="none"/>
            <a:tailEnd len="med" w="med" type="triangle"/>
          </a:ln>
        </p:spPr>
      </p:cxnSp>
      <p:pic>
        <p:nvPicPr>
          <p:cNvPr id="122" name="Google Shape;122;p1" title="images-removebg-preview (2).png"/>
          <p:cNvPicPr preferRelativeResize="0"/>
          <p:nvPr/>
        </p:nvPicPr>
        <p:blipFill rotWithShape="1">
          <a:blip r:embed="rId5">
            <a:alphaModFix/>
          </a:blip>
          <a:srcRect b="65745" l="57199" r="0" t="0"/>
          <a:stretch/>
        </p:blipFill>
        <p:spPr>
          <a:xfrm rot="2043747">
            <a:off x="13725085" y="8300231"/>
            <a:ext cx="577742" cy="441712"/>
          </a:xfrm>
          <a:prstGeom prst="rect">
            <a:avLst/>
          </a:prstGeom>
          <a:noFill/>
          <a:ln>
            <a:noFill/>
          </a:ln>
        </p:spPr>
      </p:pic>
      <p:sp>
        <p:nvSpPr>
          <p:cNvPr id="123" name="Google Shape;123;p1"/>
          <p:cNvSpPr txBox="1"/>
          <p:nvPr/>
        </p:nvSpPr>
        <p:spPr>
          <a:xfrm>
            <a:off x="12985273" y="9197284"/>
            <a:ext cx="2243400" cy="493800"/>
          </a:xfrm>
          <a:prstGeom prst="rect">
            <a:avLst/>
          </a:prstGeom>
          <a:noFill/>
          <a:ln>
            <a:noFill/>
          </a:ln>
        </p:spPr>
        <p:txBody>
          <a:bodyPr anchorCtr="0" anchor="t" bIns="111725" lIns="111725" spcFirstLastPara="1" rIns="111725" wrap="square" tIns="111725">
            <a:noAutofit/>
          </a:bodyPr>
          <a:lstStyle/>
          <a:p>
            <a:pPr indent="0" lvl="0" marL="0" rtl="0" algn="l">
              <a:spcBef>
                <a:spcPts val="0"/>
              </a:spcBef>
              <a:spcAft>
                <a:spcPts val="0"/>
              </a:spcAft>
              <a:buNone/>
            </a:pPr>
            <a:r>
              <a:rPr lang="en-US" sz="2014">
                <a:solidFill>
                  <a:schemeClr val="dk1"/>
                </a:solidFill>
                <a:latin typeface="Times New Roman"/>
                <a:ea typeface="Times New Roman"/>
                <a:cs typeface="Times New Roman"/>
                <a:sym typeface="Times New Roman"/>
              </a:rPr>
              <a:t>Separate</a:t>
            </a:r>
            <a:r>
              <a:rPr lang="en-US" sz="2014">
                <a:solidFill>
                  <a:schemeClr val="dk1"/>
                </a:solidFill>
                <a:latin typeface="Times New Roman"/>
                <a:ea typeface="Times New Roman"/>
                <a:cs typeface="Times New Roman"/>
                <a:sym typeface="Times New Roman"/>
              </a:rPr>
              <a:t> &amp; Chelex</a:t>
            </a:r>
            <a:endParaRPr sz="2014">
              <a:solidFill>
                <a:schemeClr val="dk1"/>
              </a:solidFill>
              <a:latin typeface="Times New Roman"/>
              <a:ea typeface="Times New Roman"/>
              <a:cs typeface="Times New Roman"/>
              <a:sym typeface="Times New Roman"/>
            </a:endParaRPr>
          </a:p>
        </p:txBody>
      </p:sp>
      <p:cxnSp>
        <p:nvCxnSpPr>
          <p:cNvPr id="124" name="Google Shape;124;p1"/>
          <p:cNvCxnSpPr/>
          <p:nvPr/>
        </p:nvCxnSpPr>
        <p:spPr>
          <a:xfrm>
            <a:off x="14702432" y="7774468"/>
            <a:ext cx="586800" cy="0"/>
          </a:xfrm>
          <a:prstGeom prst="straightConnector1">
            <a:avLst/>
          </a:prstGeom>
          <a:noFill/>
          <a:ln cap="flat" cmpd="sng" w="46550">
            <a:solidFill>
              <a:schemeClr val="dk1"/>
            </a:solidFill>
            <a:prstDash val="solid"/>
            <a:round/>
            <a:headEnd len="med" w="med" type="none"/>
            <a:tailEnd len="med" w="med" type="triangle"/>
          </a:ln>
        </p:spPr>
      </p:cxnSp>
      <p:pic>
        <p:nvPicPr>
          <p:cNvPr id="125" name="Google Shape;125;p1"/>
          <p:cNvPicPr preferRelativeResize="0"/>
          <p:nvPr/>
        </p:nvPicPr>
        <p:blipFill>
          <a:blip r:embed="rId6">
            <a:alphaModFix/>
          </a:blip>
          <a:stretch>
            <a:fillRect/>
          </a:stretch>
        </p:blipFill>
        <p:spPr>
          <a:xfrm>
            <a:off x="17217758" y="6245438"/>
            <a:ext cx="1502519" cy="3167509"/>
          </a:xfrm>
          <a:prstGeom prst="rect">
            <a:avLst/>
          </a:prstGeom>
          <a:noFill/>
          <a:ln>
            <a:noFill/>
          </a:ln>
        </p:spPr>
      </p:pic>
      <p:sp>
        <p:nvSpPr>
          <p:cNvPr id="126" name="Google Shape;126;p1"/>
          <p:cNvSpPr txBox="1"/>
          <p:nvPr/>
        </p:nvSpPr>
        <p:spPr>
          <a:xfrm>
            <a:off x="16963668" y="9200603"/>
            <a:ext cx="2454600" cy="493800"/>
          </a:xfrm>
          <a:prstGeom prst="rect">
            <a:avLst/>
          </a:prstGeom>
          <a:noFill/>
          <a:ln>
            <a:noFill/>
          </a:ln>
        </p:spPr>
        <p:txBody>
          <a:bodyPr anchorCtr="0" anchor="t" bIns="111725" lIns="111725" spcFirstLastPara="1" rIns="111725" wrap="square" tIns="111725">
            <a:noAutofit/>
          </a:bodyPr>
          <a:lstStyle/>
          <a:p>
            <a:pPr indent="0" lvl="0" marL="0" rtl="0" algn="l">
              <a:spcBef>
                <a:spcPts val="0"/>
              </a:spcBef>
              <a:spcAft>
                <a:spcPts val="0"/>
              </a:spcAft>
              <a:buNone/>
            </a:pPr>
            <a:r>
              <a:rPr lang="en-US" sz="2014">
                <a:solidFill>
                  <a:schemeClr val="dk1"/>
                </a:solidFill>
                <a:latin typeface="Times New Roman"/>
                <a:ea typeface="Times New Roman"/>
                <a:cs typeface="Times New Roman"/>
                <a:sym typeface="Times New Roman"/>
              </a:rPr>
              <a:t>PCR (Thermocycler)</a:t>
            </a:r>
            <a:endParaRPr sz="2014">
              <a:solidFill>
                <a:schemeClr val="dk1"/>
              </a:solidFill>
              <a:latin typeface="Times New Roman"/>
              <a:ea typeface="Times New Roman"/>
              <a:cs typeface="Times New Roman"/>
              <a:sym typeface="Times New Roman"/>
            </a:endParaRPr>
          </a:p>
        </p:txBody>
      </p:sp>
      <p:pic>
        <p:nvPicPr>
          <p:cNvPr id="127" name="Google Shape;127;p1"/>
          <p:cNvPicPr preferRelativeResize="0"/>
          <p:nvPr/>
        </p:nvPicPr>
        <p:blipFill>
          <a:blip r:embed="rId6">
            <a:alphaModFix/>
          </a:blip>
          <a:stretch>
            <a:fillRect/>
          </a:stretch>
        </p:blipFill>
        <p:spPr>
          <a:xfrm>
            <a:off x="15297703" y="6182923"/>
            <a:ext cx="1502519" cy="3167509"/>
          </a:xfrm>
          <a:prstGeom prst="rect">
            <a:avLst/>
          </a:prstGeom>
          <a:noFill/>
          <a:ln>
            <a:noFill/>
          </a:ln>
        </p:spPr>
      </p:pic>
      <p:sp>
        <p:nvSpPr>
          <p:cNvPr id="128" name="Google Shape;128;p1"/>
          <p:cNvSpPr txBox="1"/>
          <p:nvPr/>
        </p:nvSpPr>
        <p:spPr>
          <a:xfrm>
            <a:off x="15358509" y="9178004"/>
            <a:ext cx="1412100" cy="493800"/>
          </a:xfrm>
          <a:prstGeom prst="rect">
            <a:avLst/>
          </a:prstGeom>
          <a:noFill/>
          <a:ln>
            <a:noFill/>
          </a:ln>
        </p:spPr>
        <p:txBody>
          <a:bodyPr anchorCtr="0" anchor="t" bIns="111725" lIns="111725" spcFirstLastPara="1" rIns="111725" wrap="square" tIns="111725">
            <a:noAutofit/>
          </a:bodyPr>
          <a:lstStyle/>
          <a:p>
            <a:pPr indent="0" lvl="0" marL="0" rtl="0" algn="l">
              <a:spcBef>
                <a:spcPts val="0"/>
              </a:spcBef>
              <a:spcAft>
                <a:spcPts val="0"/>
              </a:spcAft>
              <a:buNone/>
            </a:pPr>
            <a:r>
              <a:rPr lang="en-US" sz="2014">
                <a:solidFill>
                  <a:schemeClr val="dk1"/>
                </a:solidFill>
                <a:latin typeface="Times New Roman"/>
                <a:ea typeface="Times New Roman"/>
                <a:cs typeface="Times New Roman"/>
                <a:sym typeface="Times New Roman"/>
              </a:rPr>
              <a:t>Centrifuge</a:t>
            </a:r>
            <a:endParaRPr sz="2014">
              <a:solidFill>
                <a:schemeClr val="dk1"/>
              </a:solidFill>
              <a:latin typeface="Times New Roman"/>
              <a:ea typeface="Times New Roman"/>
              <a:cs typeface="Times New Roman"/>
              <a:sym typeface="Times New Roman"/>
            </a:endParaRPr>
          </a:p>
        </p:txBody>
      </p:sp>
      <p:sp>
        <p:nvSpPr>
          <p:cNvPr id="129" name="Google Shape;129;p1"/>
          <p:cNvSpPr/>
          <p:nvPr/>
        </p:nvSpPr>
        <p:spPr>
          <a:xfrm rot="5400000">
            <a:off x="15199291" y="8128660"/>
            <a:ext cx="1712700" cy="402900"/>
          </a:xfrm>
          <a:prstGeom prst="flowChartDelay">
            <a:avLst/>
          </a:prstGeom>
          <a:solidFill>
            <a:srgbClr val="7D5528">
              <a:alpha val="39240"/>
            </a:srgbClr>
          </a:solidFill>
          <a:ln cap="flat" cmpd="sng" w="11650">
            <a:solidFill>
              <a:schemeClr val="dk2"/>
            </a:solidFill>
            <a:prstDash val="solid"/>
            <a:round/>
            <a:headEnd len="sm" w="sm" type="none"/>
            <a:tailEnd len="sm" w="sm" type="none"/>
          </a:ln>
        </p:spPr>
        <p:txBody>
          <a:bodyPr anchorCtr="0" anchor="ctr" bIns="111725" lIns="111725" spcFirstLastPara="1" rIns="111725" wrap="square" tIns="111725">
            <a:noAutofit/>
          </a:bodyPr>
          <a:lstStyle/>
          <a:p>
            <a:pPr indent="0" lvl="0" marL="0" marR="0" rtl="0" algn="ctr">
              <a:lnSpc>
                <a:spcPct val="100000"/>
              </a:lnSpc>
              <a:spcBef>
                <a:spcPts val="0"/>
              </a:spcBef>
              <a:spcAft>
                <a:spcPts val="0"/>
              </a:spcAft>
              <a:buNone/>
            </a:pPr>
            <a:r>
              <a:t/>
            </a:r>
            <a:endParaRPr sz="1711">
              <a:latin typeface="Calibri"/>
              <a:ea typeface="Calibri"/>
              <a:cs typeface="Calibri"/>
              <a:sym typeface="Calibri"/>
            </a:endParaRPr>
          </a:p>
        </p:txBody>
      </p:sp>
      <p:cxnSp>
        <p:nvCxnSpPr>
          <p:cNvPr id="130" name="Google Shape;130;p1"/>
          <p:cNvCxnSpPr/>
          <p:nvPr/>
        </p:nvCxnSpPr>
        <p:spPr>
          <a:xfrm>
            <a:off x="16506897" y="7745010"/>
            <a:ext cx="586800" cy="0"/>
          </a:xfrm>
          <a:prstGeom prst="straightConnector1">
            <a:avLst/>
          </a:prstGeom>
          <a:noFill/>
          <a:ln cap="flat" cmpd="sng" w="46550">
            <a:solidFill>
              <a:schemeClr val="dk1"/>
            </a:solidFill>
            <a:prstDash val="solid"/>
            <a:round/>
            <a:headEnd len="med" w="med" type="none"/>
            <a:tailEnd len="med" w="med" type="triangle"/>
          </a:ln>
        </p:spPr>
      </p:cxnSp>
      <p:sp>
        <p:nvSpPr>
          <p:cNvPr id="131" name="Google Shape;131;p1"/>
          <p:cNvSpPr/>
          <p:nvPr/>
        </p:nvSpPr>
        <p:spPr>
          <a:xfrm rot="5400000">
            <a:off x="17121371" y="8155885"/>
            <a:ext cx="1712700" cy="402900"/>
          </a:xfrm>
          <a:prstGeom prst="flowChartDelay">
            <a:avLst/>
          </a:prstGeom>
          <a:solidFill>
            <a:srgbClr val="7D5528">
              <a:alpha val="39240"/>
            </a:srgbClr>
          </a:solidFill>
          <a:ln cap="flat" cmpd="sng" w="11650">
            <a:solidFill>
              <a:schemeClr val="dk2"/>
            </a:solidFill>
            <a:prstDash val="solid"/>
            <a:round/>
            <a:headEnd len="sm" w="sm" type="none"/>
            <a:tailEnd len="sm" w="sm" type="none"/>
          </a:ln>
        </p:spPr>
        <p:txBody>
          <a:bodyPr anchorCtr="0" anchor="ctr" bIns="111725" lIns="111725" spcFirstLastPara="1" rIns="111725" wrap="square" tIns="111725">
            <a:noAutofit/>
          </a:bodyPr>
          <a:lstStyle/>
          <a:p>
            <a:pPr indent="0" lvl="0" marL="0" marR="0" rtl="0" algn="ctr">
              <a:lnSpc>
                <a:spcPct val="100000"/>
              </a:lnSpc>
              <a:spcBef>
                <a:spcPts val="0"/>
              </a:spcBef>
              <a:spcAft>
                <a:spcPts val="0"/>
              </a:spcAft>
              <a:buNone/>
            </a:pPr>
            <a:r>
              <a:t/>
            </a:r>
            <a:endParaRPr sz="1711">
              <a:latin typeface="Calibri"/>
              <a:ea typeface="Calibri"/>
              <a:cs typeface="Calibri"/>
              <a:sym typeface="Calibri"/>
            </a:endParaRPr>
          </a:p>
        </p:txBody>
      </p:sp>
      <p:cxnSp>
        <p:nvCxnSpPr>
          <p:cNvPr id="132" name="Google Shape;132;p1"/>
          <p:cNvCxnSpPr/>
          <p:nvPr/>
        </p:nvCxnSpPr>
        <p:spPr>
          <a:xfrm rot="10800000">
            <a:off x="17465339" y="7219874"/>
            <a:ext cx="0" cy="1227300"/>
          </a:xfrm>
          <a:prstGeom prst="straightConnector1">
            <a:avLst/>
          </a:prstGeom>
          <a:noFill/>
          <a:ln cap="flat" cmpd="sng" w="34925">
            <a:solidFill>
              <a:srgbClr val="E06666"/>
            </a:solidFill>
            <a:prstDash val="solid"/>
            <a:round/>
            <a:headEnd len="med" w="med" type="none"/>
            <a:tailEnd len="med" w="med" type="triangle"/>
          </a:ln>
        </p:spPr>
      </p:cxnSp>
      <p:cxnSp>
        <p:nvCxnSpPr>
          <p:cNvPr id="133" name="Google Shape;133;p1"/>
          <p:cNvCxnSpPr/>
          <p:nvPr/>
        </p:nvCxnSpPr>
        <p:spPr>
          <a:xfrm>
            <a:off x="18488218" y="7334345"/>
            <a:ext cx="0" cy="1227300"/>
          </a:xfrm>
          <a:prstGeom prst="straightConnector1">
            <a:avLst/>
          </a:prstGeom>
          <a:noFill/>
          <a:ln cap="flat" cmpd="sng" w="34925">
            <a:solidFill>
              <a:srgbClr val="31538F"/>
            </a:solidFill>
            <a:prstDash val="solid"/>
            <a:round/>
            <a:headEnd len="med" w="med" type="none"/>
            <a:tailEnd len="med" w="med" type="triangle"/>
          </a:ln>
        </p:spPr>
      </p:cxnSp>
      <p:pic>
        <p:nvPicPr>
          <p:cNvPr id="134" name="Google Shape;134;p1"/>
          <p:cNvPicPr preferRelativeResize="0"/>
          <p:nvPr/>
        </p:nvPicPr>
        <p:blipFill>
          <a:blip r:embed="rId11">
            <a:alphaModFix/>
          </a:blip>
          <a:stretch>
            <a:fillRect/>
          </a:stretch>
        </p:blipFill>
        <p:spPr>
          <a:xfrm>
            <a:off x="15728087" y="7356206"/>
            <a:ext cx="490755" cy="733668"/>
          </a:xfrm>
          <a:prstGeom prst="rect">
            <a:avLst/>
          </a:prstGeom>
          <a:noFill/>
          <a:ln>
            <a:noFill/>
          </a:ln>
        </p:spPr>
      </p:pic>
      <p:pic>
        <p:nvPicPr>
          <p:cNvPr id="135" name="Google Shape;135;p1"/>
          <p:cNvPicPr preferRelativeResize="0"/>
          <p:nvPr/>
        </p:nvPicPr>
        <p:blipFill>
          <a:blip r:embed="rId11">
            <a:alphaModFix/>
          </a:blip>
          <a:stretch>
            <a:fillRect/>
          </a:stretch>
        </p:blipFill>
        <p:spPr>
          <a:xfrm>
            <a:off x="17736939" y="8805815"/>
            <a:ext cx="238133" cy="249531"/>
          </a:xfrm>
          <a:prstGeom prst="rect">
            <a:avLst/>
          </a:prstGeom>
          <a:noFill/>
          <a:ln>
            <a:noFill/>
          </a:ln>
        </p:spPr>
      </p:pic>
      <p:pic>
        <p:nvPicPr>
          <p:cNvPr id="136" name="Google Shape;136;p1"/>
          <p:cNvPicPr preferRelativeResize="0"/>
          <p:nvPr/>
        </p:nvPicPr>
        <p:blipFill>
          <a:blip r:embed="rId11">
            <a:alphaModFix/>
          </a:blip>
          <a:stretch>
            <a:fillRect/>
          </a:stretch>
        </p:blipFill>
        <p:spPr>
          <a:xfrm>
            <a:off x="17941047" y="8707471"/>
            <a:ext cx="238133" cy="249531"/>
          </a:xfrm>
          <a:prstGeom prst="rect">
            <a:avLst/>
          </a:prstGeom>
          <a:noFill/>
          <a:ln>
            <a:noFill/>
          </a:ln>
        </p:spPr>
      </p:pic>
      <p:pic>
        <p:nvPicPr>
          <p:cNvPr id="137" name="Google Shape;137;p1"/>
          <p:cNvPicPr preferRelativeResize="0"/>
          <p:nvPr/>
        </p:nvPicPr>
        <p:blipFill>
          <a:blip r:embed="rId11">
            <a:alphaModFix/>
          </a:blip>
          <a:stretch>
            <a:fillRect/>
          </a:stretch>
        </p:blipFill>
        <p:spPr>
          <a:xfrm>
            <a:off x="17776315" y="8319143"/>
            <a:ext cx="238133" cy="249531"/>
          </a:xfrm>
          <a:prstGeom prst="rect">
            <a:avLst/>
          </a:prstGeom>
          <a:noFill/>
          <a:ln>
            <a:noFill/>
          </a:ln>
        </p:spPr>
      </p:pic>
      <p:pic>
        <p:nvPicPr>
          <p:cNvPr id="138" name="Google Shape;138;p1"/>
          <p:cNvPicPr preferRelativeResize="0"/>
          <p:nvPr/>
        </p:nvPicPr>
        <p:blipFill>
          <a:blip r:embed="rId11">
            <a:alphaModFix/>
          </a:blip>
          <a:stretch>
            <a:fillRect/>
          </a:stretch>
        </p:blipFill>
        <p:spPr>
          <a:xfrm>
            <a:off x="17975071" y="7985141"/>
            <a:ext cx="238133" cy="249531"/>
          </a:xfrm>
          <a:prstGeom prst="rect">
            <a:avLst/>
          </a:prstGeom>
          <a:noFill/>
          <a:ln>
            <a:noFill/>
          </a:ln>
        </p:spPr>
      </p:pic>
      <p:pic>
        <p:nvPicPr>
          <p:cNvPr id="139" name="Google Shape;139;p1"/>
          <p:cNvPicPr preferRelativeResize="0"/>
          <p:nvPr/>
        </p:nvPicPr>
        <p:blipFill>
          <a:blip r:embed="rId11">
            <a:alphaModFix/>
          </a:blip>
          <a:stretch>
            <a:fillRect/>
          </a:stretch>
        </p:blipFill>
        <p:spPr>
          <a:xfrm>
            <a:off x="17689013" y="7745000"/>
            <a:ext cx="238133" cy="249531"/>
          </a:xfrm>
          <a:prstGeom prst="rect">
            <a:avLst/>
          </a:prstGeom>
          <a:noFill/>
          <a:ln>
            <a:noFill/>
          </a:ln>
        </p:spPr>
      </p:pic>
      <p:pic>
        <p:nvPicPr>
          <p:cNvPr id="140" name="Google Shape;140;p1"/>
          <p:cNvPicPr preferRelativeResize="0"/>
          <p:nvPr/>
        </p:nvPicPr>
        <p:blipFill>
          <a:blip r:embed="rId11">
            <a:alphaModFix/>
          </a:blip>
          <a:stretch>
            <a:fillRect/>
          </a:stretch>
        </p:blipFill>
        <p:spPr>
          <a:xfrm>
            <a:off x="17885685" y="8472801"/>
            <a:ext cx="238133" cy="249531"/>
          </a:xfrm>
          <a:prstGeom prst="rect">
            <a:avLst/>
          </a:prstGeom>
          <a:noFill/>
          <a:ln>
            <a:noFill/>
          </a:ln>
        </p:spPr>
      </p:pic>
      <p:pic>
        <p:nvPicPr>
          <p:cNvPr id="141" name="Google Shape;141;p1"/>
          <p:cNvPicPr preferRelativeResize="0"/>
          <p:nvPr/>
        </p:nvPicPr>
        <p:blipFill>
          <a:blip r:embed="rId11">
            <a:alphaModFix/>
          </a:blip>
          <a:stretch>
            <a:fillRect/>
          </a:stretch>
        </p:blipFill>
        <p:spPr>
          <a:xfrm>
            <a:off x="17885685" y="8955413"/>
            <a:ext cx="238133" cy="249531"/>
          </a:xfrm>
          <a:prstGeom prst="rect">
            <a:avLst/>
          </a:prstGeom>
          <a:noFill/>
          <a:ln>
            <a:noFill/>
          </a:ln>
        </p:spPr>
      </p:pic>
      <p:pic>
        <p:nvPicPr>
          <p:cNvPr id="142" name="Google Shape;142;p1"/>
          <p:cNvPicPr preferRelativeResize="0"/>
          <p:nvPr/>
        </p:nvPicPr>
        <p:blipFill>
          <a:blip r:embed="rId11">
            <a:alphaModFix/>
          </a:blip>
          <a:stretch>
            <a:fillRect/>
          </a:stretch>
        </p:blipFill>
        <p:spPr>
          <a:xfrm>
            <a:off x="17885685" y="7832472"/>
            <a:ext cx="238133" cy="249531"/>
          </a:xfrm>
          <a:prstGeom prst="rect">
            <a:avLst/>
          </a:prstGeom>
          <a:noFill/>
          <a:ln>
            <a:noFill/>
          </a:ln>
        </p:spPr>
      </p:pic>
      <p:pic>
        <p:nvPicPr>
          <p:cNvPr id="143" name="Google Shape;143;p1"/>
          <p:cNvPicPr preferRelativeResize="0"/>
          <p:nvPr/>
        </p:nvPicPr>
        <p:blipFill>
          <a:blip r:embed="rId11">
            <a:alphaModFix/>
          </a:blip>
          <a:stretch>
            <a:fillRect/>
          </a:stretch>
        </p:blipFill>
        <p:spPr>
          <a:xfrm>
            <a:off x="17705313" y="8108901"/>
            <a:ext cx="238133" cy="249531"/>
          </a:xfrm>
          <a:prstGeom prst="rect">
            <a:avLst/>
          </a:prstGeom>
          <a:noFill/>
          <a:ln>
            <a:noFill/>
          </a:ln>
        </p:spPr>
      </p:pic>
      <p:pic>
        <p:nvPicPr>
          <p:cNvPr id="144" name="Google Shape;144;p1"/>
          <p:cNvPicPr preferRelativeResize="0"/>
          <p:nvPr/>
        </p:nvPicPr>
        <p:blipFill>
          <a:blip r:embed="rId11">
            <a:alphaModFix/>
          </a:blip>
          <a:stretch>
            <a:fillRect/>
          </a:stretch>
        </p:blipFill>
        <p:spPr>
          <a:xfrm>
            <a:off x="17975071" y="8232713"/>
            <a:ext cx="238133" cy="249531"/>
          </a:xfrm>
          <a:prstGeom prst="rect">
            <a:avLst/>
          </a:prstGeom>
          <a:noFill/>
          <a:ln>
            <a:noFill/>
          </a:ln>
        </p:spPr>
      </p:pic>
      <p:pic>
        <p:nvPicPr>
          <p:cNvPr id="145" name="Google Shape;145;p1"/>
          <p:cNvPicPr preferRelativeResize="0"/>
          <p:nvPr/>
        </p:nvPicPr>
        <p:blipFill>
          <a:blip r:embed="rId11">
            <a:alphaModFix/>
          </a:blip>
          <a:stretch>
            <a:fillRect/>
          </a:stretch>
        </p:blipFill>
        <p:spPr>
          <a:xfrm>
            <a:off x="17908327" y="7556043"/>
            <a:ext cx="238133" cy="249531"/>
          </a:xfrm>
          <a:prstGeom prst="rect">
            <a:avLst/>
          </a:prstGeom>
          <a:noFill/>
          <a:ln>
            <a:noFill/>
          </a:ln>
        </p:spPr>
      </p:pic>
      <p:sp>
        <p:nvSpPr>
          <p:cNvPr id="146" name="Google Shape;146;p1"/>
          <p:cNvSpPr txBox="1"/>
          <p:nvPr/>
        </p:nvSpPr>
        <p:spPr>
          <a:xfrm>
            <a:off x="18520356" y="8680408"/>
            <a:ext cx="2082300" cy="419100"/>
          </a:xfrm>
          <a:prstGeom prst="rect">
            <a:avLst/>
          </a:prstGeom>
          <a:noFill/>
          <a:ln>
            <a:noFill/>
          </a:ln>
        </p:spPr>
        <p:txBody>
          <a:bodyPr anchorCtr="0" anchor="t" bIns="94775" lIns="94775" spcFirstLastPara="1" rIns="94775" wrap="square" tIns="94775">
            <a:noAutofit/>
          </a:bodyPr>
          <a:lstStyle/>
          <a:p>
            <a:pPr indent="0" lvl="0" marL="0" rtl="0" algn="l">
              <a:spcBef>
                <a:spcPts val="0"/>
              </a:spcBef>
              <a:spcAft>
                <a:spcPts val="0"/>
              </a:spcAft>
              <a:buNone/>
            </a:pPr>
            <a:r>
              <a:rPr lang="en-US" sz="1754">
                <a:solidFill>
                  <a:schemeClr val="dk1"/>
                </a:solidFill>
                <a:latin typeface="Times New Roman"/>
                <a:ea typeface="Times New Roman"/>
                <a:cs typeface="Times New Roman"/>
                <a:sym typeface="Times New Roman"/>
              </a:rPr>
              <a:t>Gel Electrophoresis</a:t>
            </a:r>
            <a:endParaRPr sz="1754">
              <a:solidFill>
                <a:schemeClr val="dk1"/>
              </a:solidFill>
              <a:latin typeface="Times New Roman"/>
              <a:ea typeface="Times New Roman"/>
              <a:cs typeface="Times New Roman"/>
              <a:sym typeface="Times New Roman"/>
            </a:endParaRPr>
          </a:p>
        </p:txBody>
      </p:sp>
      <p:pic>
        <p:nvPicPr>
          <p:cNvPr id="147" name="Google Shape;147;p1"/>
          <p:cNvPicPr preferRelativeResize="0"/>
          <p:nvPr/>
        </p:nvPicPr>
        <p:blipFill>
          <a:blip r:embed="rId12">
            <a:alphaModFix/>
          </a:blip>
          <a:stretch>
            <a:fillRect/>
          </a:stretch>
        </p:blipFill>
        <p:spPr>
          <a:xfrm>
            <a:off x="20329672" y="5838813"/>
            <a:ext cx="1197592" cy="1010701"/>
          </a:xfrm>
          <a:prstGeom prst="rect">
            <a:avLst/>
          </a:prstGeom>
          <a:noFill/>
          <a:ln>
            <a:noFill/>
          </a:ln>
        </p:spPr>
      </p:pic>
      <p:sp>
        <p:nvSpPr>
          <p:cNvPr id="148" name="Google Shape;148;p1"/>
          <p:cNvSpPr txBox="1"/>
          <p:nvPr/>
        </p:nvSpPr>
        <p:spPr>
          <a:xfrm>
            <a:off x="18539603" y="6833846"/>
            <a:ext cx="2082300" cy="419100"/>
          </a:xfrm>
          <a:prstGeom prst="rect">
            <a:avLst/>
          </a:prstGeom>
          <a:noFill/>
          <a:ln>
            <a:noFill/>
          </a:ln>
        </p:spPr>
        <p:txBody>
          <a:bodyPr anchorCtr="0" anchor="t" bIns="94775" lIns="94775" spcFirstLastPara="1" rIns="94775" wrap="square" tIns="94775">
            <a:noAutofit/>
          </a:bodyPr>
          <a:lstStyle/>
          <a:p>
            <a:pPr indent="0" lvl="0" marL="0" rtl="0" algn="l">
              <a:spcBef>
                <a:spcPts val="0"/>
              </a:spcBef>
              <a:spcAft>
                <a:spcPts val="0"/>
              </a:spcAft>
              <a:buNone/>
            </a:pPr>
            <a:r>
              <a:rPr lang="en-US" sz="1855">
                <a:solidFill>
                  <a:schemeClr val="dk1"/>
                </a:solidFill>
                <a:latin typeface="Times New Roman"/>
                <a:ea typeface="Times New Roman"/>
                <a:cs typeface="Times New Roman"/>
                <a:sym typeface="Times New Roman"/>
              </a:rPr>
              <a:t>Sanger Sequencing</a:t>
            </a:r>
            <a:endParaRPr sz="1855">
              <a:solidFill>
                <a:schemeClr val="dk1"/>
              </a:solidFill>
              <a:latin typeface="Times New Roman"/>
              <a:ea typeface="Times New Roman"/>
              <a:cs typeface="Times New Roman"/>
              <a:sym typeface="Times New Roman"/>
            </a:endParaRPr>
          </a:p>
        </p:txBody>
      </p:sp>
      <p:cxnSp>
        <p:nvCxnSpPr>
          <p:cNvPr id="149" name="Google Shape;149;p1"/>
          <p:cNvCxnSpPr/>
          <p:nvPr/>
        </p:nvCxnSpPr>
        <p:spPr>
          <a:xfrm>
            <a:off x="19231597" y="6369714"/>
            <a:ext cx="586800" cy="0"/>
          </a:xfrm>
          <a:prstGeom prst="straightConnector1">
            <a:avLst/>
          </a:prstGeom>
          <a:noFill/>
          <a:ln cap="flat" cmpd="sng" w="46550">
            <a:solidFill>
              <a:schemeClr val="dk1"/>
            </a:solidFill>
            <a:prstDash val="solid"/>
            <a:round/>
            <a:headEnd len="med" w="med" type="none"/>
            <a:tailEnd len="med" w="med" type="triangle"/>
          </a:ln>
        </p:spPr>
      </p:cxnSp>
      <p:cxnSp>
        <p:nvCxnSpPr>
          <p:cNvPr id="150" name="Google Shape;150;p1"/>
          <p:cNvCxnSpPr/>
          <p:nvPr/>
        </p:nvCxnSpPr>
        <p:spPr>
          <a:xfrm>
            <a:off x="19170755" y="8579249"/>
            <a:ext cx="586800" cy="0"/>
          </a:xfrm>
          <a:prstGeom prst="straightConnector1">
            <a:avLst/>
          </a:prstGeom>
          <a:noFill/>
          <a:ln cap="flat" cmpd="sng" w="46550">
            <a:solidFill>
              <a:schemeClr val="dk1"/>
            </a:solidFill>
            <a:prstDash val="solid"/>
            <a:round/>
            <a:headEnd len="med" w="med" type="none"/>
            <a:tailEnd len="med" w="med" type="triangle"/>
          </a:ln>
        </p:spPr>
      </p:cxnSp>
      <p:cxnSp>
        <p:nvCxnSpPr>
          <p:cNvPr id="151" name="Google Shape;151;p1"/>
          <p:cNvCxnSpPr/>
          <p:nvPr/>
        </p:nvCxnSpPr>
        <p:spPr>
          <a:xfrm>
            <a:off x="21767552" y="6364518"/>
            <a:ext cx="586800" cy="0"/>
          </a:xfrm>
          <a:prstGeom prst="straightConnector1">
            <a:avLst/>
          </a:prstGeom>
          <a:noFill/>
          <a:ln cap="flat" cmpd="sng" w="46550">
            <a:solidFill>
              <a:schemeClr val="dk1"/>
            </a:solidFill>
            <a:prstDash val="solid"/>
            <a:round/>
            <a:headEnd len="med" w="med" type="none"/>
            <a:tailEnd len="med" w="med" type="triangle"/>
          </a:ln>
        </p:spPr>
      </p:cxnSp>
      <p:pic>
        <p:nvPicPr>
          <p:cNvPr id="152" name="Google Shape;152;p1"/>
          <p:cNvPicPr preferRelativeResize="0"/>
          <p:nvPr/>
        </p:nvPicPr>
        <p:blipFill>
          <a:blip r:embed="rId13">
            <a:alphaModFix/>
          </a:blip>
          <a:stretch>
            <a:fillRect/>
          </a:stretch>
        </p:blipFill>
        <p:spPr>
          <a:xfrm>
            <a:off x="22482368" y="6108312"/>
            <a:ext cx="1873618" cy="556403"/>
          </a:xfrm>
          <a:prstGeom prst="rect">
            <a:avLst/>
          </a:prstGeom>
          <a:noFill/>
          <a:ln>
            <a:noFill/>
          </a:ln>
        </p:spPr>
      </p:pic>
      <p:sp>
        <p:nvSpPr>
          <p:cNvPr id="153" name="Google Shape;153;p1"/>
          <p:cNvSpPr txBox="1"/>
          <p:nvPr/>
        </p:nvSpPr>
        <p:spPr>
          <a:xfrm>
            <a:off x="21265606" y="6853853"/>
            <a:ext cx="2082300" cy="419100"/>
          </a:xfrm>
          <a:prstGeom prst="rect">
            <a:avLst/>
          </a:prstGeom>
          <a:noFill/>
          <a:ln>
            <a:noFill/>
          </a:ln>
        </p:spPr>
        <p:txBody>
          <a:bodyPr anchorCtr="0" anchor="t" bIns="94775" lIns="94775" spcFirstLastPara="1" rIns="94775" wrap="square" tIns="94775">
            <a:noAutofit/>
          </a:bodyPr>
          <a:lstStyle/>
          <a:p>
            <a:pPr indent="0" lvl="0" marL="0" rtl="0" algn="l">
              <a:spcBef>
                <a:spcPts val="0"/>
              </a:spcBef>
              <a:spcAft>
                <a:spcPts val="0"/>
              </a:spcAft>
              <a:buNone/>
            </a:pPr>
            <a:r>
              <a:rPr lang="en-US" sz="1754">
                <a:solidFill>
                  <a:schemeClr val="dk1"/>
                </a:solidFill>
                <a:latin typeface="Times New Roman"/>
                <a:ea typeface="Times New Roman"/>
                <a:cs typeface="Times New Roman"/>
                <a:sym typeface="Times New Roman"/>
              </a:rPr>
              <a:t>Trimming</a:t>
            </a:r>
            <a:r>
              <a:rPr lang="en-US" sz="1754">
                <a:solidFill>
                  <a:schemeClr val="dk1"/>
                </a:solidFill>
                <a:latin typeface="Times New Roman"/>
                <a:ea typeface="Times New Roman"/>
                <a:cs typeface="Times New Roman"/>
                <a:sym typeface="Times New Roman"/>
              </a:rPr>
              <a:t> &amp; Blast</a:t>
            </a:r>
            <a:endParaRPr sz="1754">
              <a:solidFill>
                <a:schemeClr val="dk1"/>
              </a:solidFill>
              <a:latin typeface="Times New Roman"/>
              <a:ea typeface="Times New Roman"/>
              <a:cs typeface="Times New Roman"/>
              <a:sym typeface="Times New Roman"/>
            </a:endParaRPr>
          </a:p>
        </p:txBody>
      </p:sp>
      <p:pic>
        <p:nvPicPr>
          <p:cNvPr id="154" name="Google Shape;154;p1"/>
          <p:cNvPicPr preferRelativeResize="0"/>
          <p:nvPr/>
        </p:nvPicPr>
        <p:blipFill>
          <a:blip r:embed="rId14">
            <a:alphaModFix/>
          </a:blip>
          <a:stretch>
            <a:fillRect/>
          </a:stretch>
        </p:blipFill>
        <p:spPr>
          <a:xfrm>
            <a:off x="22354350" y="14610125"/>
            <a:ext cx="10564049" cy="2762250"/>
          </a:xfrm>
          <a:prstGeom prst="rect">
            <a:avLst/>
          </a:prstGeom>
          <a:noFill/>
          <a:ln>
            <a:noFill/>
          </a:ln>
        </p:spPr>
      </p:pic>
      <p:sp>
        <p:nvSpPr>
          <p:cNvPr id="155" name="Google Shape;155;p1"/>
          <p:cNvSpPr txBox="1"/>
          <p:nvPr/>
        </p:nvSpPr>
        <p:spPr>
          <a:xfrm>
            <a:off x="23788100" y="17360050"/>
            <a:ext cx="76713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Times New Roman"/>
                <a:ea typeface="Times New Roman"/>
                <a:cs typeface="Times New Roman"/>
                <a:sym typeface="Times New Roman"/>
              </a:rPr>
              <a:t>Figure 1: </a:t>
            </a:r>
            <a:r>
              <a:rPr lang="en-US" sz="2400">
                <a:solidFill>
                  <a:schemeClr val="dk1"/>
                </a:solidFill>
                <a:latin typeface="Times New Roman"/>
                <a:ea typeface="Times New Roman"/>
                <a:cs typeface="Times New Roman"/>
                <a:sym typeface="Times New Roman"/>
              </a:rPr>
              <a:t>PHYLIP ML of BLI results. Phylogenetic Tree</a:t>
            </a:r>
            <a:endParaRPr sz="2400">
              <a:solidFill>
                <a:schemeClr val="dk1"/>
              </a:solidFill>
              <a:latin typeface="Times New Roman"/>
              <a:ea typeface="Times New Roman"/>
              <a:cs typeface="Times New Roman"/>
              <a:sym typeface="Times New Roman"/>
            </a:endParaRPr>
          </a:p>
        </p:txBody>
      </p:sp>
      <p:sp>
        <p:nvSpPr>
          <p:cNvPr id="156" name="Google Shape;156;p1"/>
          <p:cNvSpPr/>
          <p:nvPr/>
        </p:nvSpPr>
        <p:spPr>
          <a:xfrm>
            <a:off x="16662684" y="10425419"/>
            <a:ext cx="5796900" cy="800400"/>
          </a:xfrm>
          <a:prstGeom prst="roundRect">
            <a:avLst>
              <a:gd fmla="val 16667" name="adj"/>
            </a:avLst>
          </a:prstGeom>
          <a:gradFill>
            <a:gsLst>
              <a:gs pos="0">
                <a:schemeClr val="lt1"/>
              </a:gs>
              <a:gs pos="100000">
                <a:srgbClr val="D9EAD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3200">
                <a:latin typeface="Times New Roman"/>
                <a:ea typeface="Times New Roman"/>
                <a:cs typeface="Times New Roman"/>
                <a:sym typeface="Times New Roman"/>
              </a:rPr>
              <a:t>Blast </a:t>
            </a:r>
            <a:r>
              <a:rPr b="1" lang="en-US" sz="3200">
                <a:latin typeface="Times New Roman"/>
                <a:ea typeface="Times New Roman"/>
                <a:cs typeface="Times New Roman"/>
                <a:sym typeface="Times New Roman"/>
              </a:rPr>
              <a:t>Results:</a:t>
            </a:r>
            <a:endParaRPr b="1" i="0" sz="3200" u="none" cap="none" strike="noStrike">
              <a:solidFill>
                <a:srgbClr val="000000"/>
              </a:solidFill>
              <a:latin typeface="Times New Roman"/>
              <a:ea typeface="Times New Roman"/>
              <a:cs typeface="Times New Roman"/>
              <a:sym typeface="Times New Roman"/>
            </a:endParaRPr>
          </a:p>
        </p:txBody>
      </p:sp>
      <p:sp>
        <p:nvSpPr>
          <p:cNvPr id="157" name="Google Shape;157;p1"/>
          <p:cNvSpPr txBox="1"/>
          <p:nvPr/>
        </p:nvSpPr>
        <p:spPr>
          <a:xfrm>
            <a:off x="21858050" y="18998700"/>
            <a:ext cx="2647200" cy="29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Times New Roman"/>
                <a:ea typeface="Times New Roman"/>
                <a:cs typeface="Times New Roman"/>
                <a:sym typeface="Times New Roman"/>
              </a:rPr>
              <a:t>Figure 2: </a:t>
            </a:r>
            <a:r>
              <a:rPr lang="en-US" sz="2400">
                <a:solidFill>
                  <a:schemeClr val="dk1"/>
                </a:solidFill>
                <a:latin typeface="Times New Roman"/>
                <a:ea typeface="Times New Roman"/>
                <a:cs typeface="Times New Roman"/>
                <a:sym typeface="Times New Roman"/>
              </a:rPr>
              <a:t>Pie Chart Showing Percentage of each Order found though the </a:t>
            </a:r>
            <a:r>
              <a:rPr lang="en-US" sz="2400">
                <a:solidFill>
                  <a:schemeClr val="dk1"/>
                </a:solidFill>
                <a:latin typeface="Times New Roman"/>
                <a:ea typeface="Times New Roman"/>
                <a:cs typeface="Times New Roman"/>
                <a:sym typeface="Times New Roman"/>
              </a:rPr>
              <a:t>specimens</a:t>
            </a:r>
            <a:endParaRPr sz="2400">
              <a:solidFill>
                <a:schemeClr val="dk1"/>
              </a:solidFill>
              <a:latin typeface="Times New Roman"/>
              <a:ea typeface="Times New Roman"/>
              <a:cs typeface="Times New Roman"/>
              <a:sym typeface="Times New Roman"/>
            </a:endParaRPr>
          </a:p>
        </p:txBody>
      </p:sp>
      <p:sp>
        <p:nvSpPr>
          <p:cNvPr id="158" name="Google Shape;158;p1"/>
          <p:cNvSpPr txBox="1"/>
          <p:nvPr/>
        </p:nvSpPr>
        <p:spPr>
          <a:xfrm>
            <a:off x="24589182" y="14509862"/>
            <a:ext cx="1873500" cy="4938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Chironominae</a:t>
            </a:r>
            <a:endParaRPr sz="2200">
              <a:solidFill>
                <a:schemeClr val="dk1"/>
              </a:solidFill>
              <a:latin typeface="Times New Roman"/>
              <a:ea typeface="Times New Roman"/>
              <a:cs typeface="Times New Roman"/>
              <a:sym typeface="Times New Roman"/>
            </a:endParaRPr>
          </a:p>
        </p:txBody>
      </p:sp>
      <p:pic>
        <p:nvPicPr>
          <p:cNvPr id="159" name="Google Shape;159;p1"/>
          <p:cNvPicPr preferRelativeResize="0"/>
          <p:nvPr/>
        </p:nvPicPr>
        <p:blipFill>
          <a:blip r:embed="rId15">
            <a:alphaModFix/>
          </a:blip>
          <a:stretch>
            <a:fillRect/>
          </a:stretch>
        </p:blipFill>
        <p:spPr>
          <a:xfrm>
            <a:off x="12747025" y="13869898"/>
            <a:ext cx="1412100" cy="1165077"/>
          </a:xfrm>
          <a:prstGeom prst="rect">
            <a:avLst/>
          </a:prstGeom>
          <a:noFill/>
          <a:ln>
            <a:noFill/>
          </a:ln>
        </p:spPr>
      </p:pic>
      <p:pic>
        <p:nvPicPr>
          <p:cNvPr id="160" name="Google Shape;160;p1"/>
          <p:cNvPicPr preferRelativeResize="0"/>
          <p:nvPr/>
        </p:nvPicPr>
        <p:blipFill>
          <a:blip r:embed="rId16">
            <a:alphaModFix/>
          </a:blip>
          <a:stretch>
            <a:fillRect/>
          </a:stretch>
        </p:blipFill>
        <p:spPr>
          <a:xfrm>
            <a:off x="9931069" y="13729426"/>
            <a:ext cx="1819200" cy="1446030"/>
          </a:xfrm>
          <a:prstGeom prst="rect">
            <a:avLst/>
          </a:prstGeom>
          <a:noFill/>
          <a:ln>
            <a:noFill/>
          </a:ln>
        </p:spPr>
      </p:pic>
      <p:sp>
        <p:nvSpPr>
          <p:cNvPr id="161" name="Google Shape;161;p1"/>
          <p:cNvSpPr txBox="1"/>
          <p:nvPr/>
        </p:nvSpPr>
        <p:spPr>
          <a:xfrm>
            <a:off x="27616525" y="15132456"/>
            <a:ext cx="2828700" cy="4938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1"/>
                </a:solidFill>
                <a:latin typeface="Times New Roman"/>
                <a:ea typeface="Times New Roman"/>
                <a:cs typeface="Times New Roman"/>
                <a:sym typeface="Times New Roman"/>
              </a:rPr>
              <a:t>Trichocorixa Sexcinta</a:t>
            </a:r>
            <a:endParaRPr sz="2200">
              <a:solidFill>
                <a:schemeClr val="dk1"/>
              </a:solidFill>
              <a:latin typeface="Times New Roman"/>
              <a:ea typeface="Times New Roman"/>
              <a:cs typeface="Times New Roman"/>
              <a:sym typeface="Times New Roman"/>
            </a:endParaRPr>
          </a:p>
        </p:txBody>
      </p:sp>
      <p:pic>
        <p:nvPicPr>
          <p:cNvPr id="162" name="Google Shape;162;p1"/>
          <p:cNvPicPr preferRelativeResize="0"/>
          <p:nvPr/>
        </p:nvPicPr>
        <p:blipFill>
          <a:blip r:embed="rId17">
            <a:alphaModFix/>
          </a:blip>
          <a:stretch>
            <a:fillRect/>
          </a:stretch>
        </p:blipFill>
        <p:spPr>
          <a:xfrm>
            <a:off x="14807937" y="13751290"/>
            <a:ext cx="1672800" cy="1390434"/>
          </a:xfrm>
          <a:prstGeom prst="rect">
            <a:avLst/>
          </a:prstGeom>
          <a:noFill/>
          <a:ln>
            <a:noFill/>
          </a:ln>
        </p:spPr>
      </p:pic>
      <p:sp>
        <p:nvSpPr>
          <p:cNvPr id="163" name="Google Shape;163;p1"/>
          <p:cNvSpPr txBox="1"/>
          <p:nvPr/>
        </p:nvSpPr>
        <p:spPr>
          <a:xfrm>
            <a:off x="29948075" y="15665088"/>
            <a:ext cx="2828700" cy="4938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Caecidotea Racovitzai</a:t>
            </a:r>
            <a:endParaRPr sz="2200">
              <a:solidFill>
                <a:schemeClr val="dk1"/>
              </a:solidFill>
              <a:latin typeface="Times New Roman"/>
              <a:ea typeface="Times New Roman"/>
              <a:cs typeface="Times New Roman"/>
              <a:sym typeface="Times New Roman"/>
            </a:endParaRPr>
          </a:p>
        </p:txBody>
      </p:sp>
      <p:sp>
        <p:nvSpPr>
          <p:cNvPr id="164" name="Google Shape;164;p1"/>
          <p:cNvSpPr txBox="1"/>
          <p:nvPr/>
        </p:nvSpPr>
        <p:spPr>
          <a:xfrm>
            <a:off x="28541175" y="16182700"/>
            <a:ext cx="3488700" cy="4938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Philoscia Muscorum Isolate </a:t>
            </a:r>
            <a:endParaRPr sz="2200">
              <a:solidFill>
                <a:schemeClr val="dk1"/>
              </a:solidFill>
              <a:latin typeface="Times New Roman"/>
              <a:ea typeface="Times New Roman"/>
              <a:cs typeface="Times New Roman"/>
              <a:sym typeface="Times New Roman"/>
            </a:endParaRPr>
          </a:p>
        </p:txBody>
      </p:sp>
      <p:pic>
        <p:nvPicPr>
          <p:cNvPr id="165" name="Google Shape;165;p1"/>
          <p:cNvPicPr preferRelativeResize="0"/>
          <p:nvPr/>
        </p:nvPicPr>
        <p:blipFill>
          <a:blip r:embed="rId18">
            <a:alphaModFix/>
          </a:blip>
          <a:stretch>
            <a:fillRect/>
          </a:stretch>
        </p:blipFill>
        <p:spPr>
          <a:xfrm>
            <a:off x="20155600" y="13652377"/>
            <a:ext cx="1672800" cy="1633897"/>
          </a:xfrm>
          <a:prstGeom prst="rect">
            <a:avLst/>
          </a:prstGeom>
          <a:noFill/>
          <a:ln>
            <a:noFill/>
          </a:ln>
        </p:spPr>
      </p:pic>
      <p:sp>
        <p:nvSpPr>
          <p:cNvPr id="166" name="Google Shape;166;p1"/>
          <p:cNvSpPr txBox="1"/>
          <p:nvPr/>
        </p:nvSpPr>
        <p:spPr>
          <a:xfrm>
            <a:off x="30224375" y="16711013"/>
            <a:ext cx="2552400" cy="4938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Corbicula Fluminea</a:t>
            </a:r>
            <a:endParaRPr sz="2200">
              <a:solidFill>
                <a:schemeClr val="dk1"/>
              </a:solidFill>
              <a:latin typeface="Times New Roman"/>
              <a:ea typeface="Times New Roman"/>
              <a:cs typeface="Times New Roman"/>
              <a:sym typeface="Times New Roman"/>
            </a:endParaRPr>
          </a:p>
        </p:txBody>
      </p:sp>
      <p:sp>
        <p:nvSpPr>
          <p:cNvPr id="167" name="Google Shape;167;p1"/>
          <p:cNvSpPr/>
          <p:nvPr/>
        </p:nvSpPr>
        <p:spPr>
          <a:xfrm rot="5400000">
            <a:off x="13023358" y="8069393"/>
            <a:ext cx="1712700" cy="402900"/>
          </a:xfrm>
          <a:prstGeom prst="flowChartDelay">
            <a:avLst/>
          </a:prstGeom>
          <a:solidFill>
            <a:srgbClr val="7D5528">
              <a:alpha val="39240"/>
            </a:srgbClr>
          </a:solidFill>
          <a:ln cap="flat" cmpd="sng" w="11650">
            <a:solidFill>
              <a:schemeClr val="dk2"/>
            </a:solidFill>
            <a:prstDash val="solid"/>
            <a:round/>
            <a:headEnd len="sm" w="sm" type="none"/>
            <a:tailEnd len="sm" w="sm" type="none"/>
          </a:ln>
        </p:spPr>
        <p:txBody>
          <a:bodyPr anchorCtr="0" anchor="ctr" bIns="111725" lIns="111725" spcFirstLastPara="1" rIns="111725" wrap="square" tIns="111725">
            <a:noAutofit/>
          </a:bodyPr>
          <a:lstStyle/>
          <a:p>
            <a:pPr indent="0" lvl="0" marL="0" marR="0" rtl="0" algn="ctr">
              <a:lnSpc>
                <a:spcPct val="100000"/>
              </a:lnSpc>
              <a:spcBef>
                <a:spcPts val="0"/>
              </a:spcBef>
              <a:spcAft>
                <a:spcPts val="0"/>
              </a:spcAft>
              <a:buNone/>
            </a:pPr>
            <a:r>
              <a:t/>
            </a:r>
            <a:endParaRPr sz="1711">
              <a:latin typeface="Calibri"/>
              <a:ea typeface="Calibri"/>
              <a:cs typeface="Calibri"/>
              <a:sym typeface="Calibri"/>
            </a:endParaRPr>
          </a:p>
        </p:txBody>
      </p:sp>
      <p:pic>
        <p:nvPicPr>
          <p:cNvPr id="168" name="Google Shape;168;p1"/>
          <p:cNvPicPr preferRelativeResize="0"/>
          <p:nvPr/>
        </p:nvPicPr>
        <p:blipFill>
          <a:blip r:embed="rId19">
            <a:alphaModFix/>
          </a:blip>
          <a:stretch>
            <a:fillRect/>
          </a:stretch>
        </p:blipFill>
        <p:spPr>
          <a:xfrm>
            <a:off x="9654767" y="11549663"/>
            <a:ext cx="7002653" cy="1910700"/>
          </a:xfrm>
          <a:prstGeom prst="rect">
            <a:avLst/>
          </a:prstGeom>
          <a:noFill/>
          <a:ln>
            <a:noFill/>
          </a:ln>
        </p:spPr>
      </p:pic>
      <p:sp>
        <p:nvSpPr>
          <p:cNvPr id="169" name="Google Shape;169;p1"/>
          <p:cNvSpPr txBox="1"/>
          <p:nvPr/>
        </p:nvSpPr>
        <p:spPr>
          <a:xfrm>
            <a:off x="10184150" y="10841425"/>
            <a:ext cx="5943900" cy="6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Times New Roman"/>
                <a:ea typeface="Times New Roman"/>
                <a:cs typeface="Times New Roman"/>
                <a:sym typeface="Times New Roman"/>
              </a:rPr>
              <a:t>Figure 3: </a:t>
            </a:r>
            <a:r>
              <a:rPr lang="en-US" sz="2400">
                <a:solidFill>
                  <a:schemeClr val="dk1"/>
                </a:solidFill>
                <a:latin typeface="Times New Roman"/>
                <a:ea typeface="Times New Roman"/>
                <a:cs typeface="Times New Roman"/>
                <a:sym typeface="Times New Roman"/>
              </a:rPr>
              <a:t>Results from MUSCLE alignment</a:t>
            </a:r>
            <a:endParaRPr sz="2400">
              <a:solidFill>
                <a:schemeClr val="dk1"/>
              </a:solidFill>
              <a:latin typeface="Times New Roman"/>
              <a:ea typeface="Times New Roman"/>
              <a:cs typeface="Times New Roman"/>
              <a:sym typeface="Times New Roman"/>
            </a:endParaRPr>
          </a:p>
        </p:txBody>
      </p:sp>
      <p:sp>
        <p:nvSpPr>
          <p:cNvPr id="170" name="Google Shape;170;p1"/>
          <p:cNvSpPr txBox="1"/>
          <p:nvPr/>
        </p:nvSpPr>
        <p:spPr>
          <a:xfrm>
            <a:off x="6773333" y="3413125"/>
            <a:ext cx="18045600" cy="8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dk1"/>
                </a:solidFill>
                <a:latin typeface="Times New Roman"/>
                <a:ea typeface="Times New Roman"/>
                <a:cs typeface="Times New Roman"/>
                <a:sym typeface="Times New Roman"/>
              </a:rPr>
              <a:t>Owen Dooher, Cassidy Khrinenko, Brandon Rosso, Emma Klein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