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h6qXe7CnrxZ8qW64Isnow429wJ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8" name="Google Shape;18;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4" name="Google Shape;24;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40"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60"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2.png"/><Relationship Id="rId13" Type="http://schemas.openxmlformats.org/officeDocument/2006/relationships/image" Target="../media/image2.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image" Target="../media/image9.png"/><Relationship Id="rId15" Type="http://schemas.openxmlformats.org/officeDocument/2006/relationships/image" Target="../media/image5.png"/><Relationship Id="rId14" Type="http://schemas.openxmlformats.org/officeDocument/2006/relationships/image" Target="../media/image13.png"/><Relationship Id="rId17" Type="http://schemas.openxmlformats.org/officeDocument/2006/relationships/image" Target="../media/image10.png"/><Relationship Id="rId16" Type="http://schemas.openxmlformats.org/officeDocument/2006/relationships/image" Target="../media/image11.jpg"/><Relationship Id="rId5" Type="http://schemas.openxmlformats.org/officeDocument/2006/relationships/image" Target="../media/image16.jp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83" name="Shape 83"/>
        <p:cNvGrpSpPr/>
        <p:nvPr/>
      </p:nvGrpSpPr>
      <p:grpSpPr>
        <a:xfrm>
          <a:off x="0" y="0"/>
          <a:ext cx="0" cy="0"/>
          <a:chOff x="0" y="0"/>
          <a:chExt cx="0" cy="0"/>
        </a:xfrm>
      </p:grpSpPr>
      <p:sp>
        <p:nvSpPr>
          <p:cNvPr id="84" name="Google Shape;84;p1"/>
          <p:cNvSpPr/>
          <p:nvPr/>
        </p:nvSpPr>
        <p:spPr>
          <a:xfrm>
            <a:off x="396150" y="3769263"/>
            <a:ext cx="8712300" cy="6960900"/>
          </a:xfrm>
          <a:prstGeom prst="roundRect">
            <a:avLst>
              <a:gd fmla="val 16667" name="adj"/>
            </a:avLst>
          </a:prstGeom>
          <a:solidFill>
            <a:srgbClr val="FFF2CC"/>
          </a:solidFill>
          <a:ln cap="flat" cmpd="sng" w="76200">
            <a:solidFill>
              <a:srgbClr val="274E13"/>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600"/>
              <a:buFont typeface="Arial"/>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600"/>
              <a:buFont typeface="Arial"/>
              <a:buNone/>
            </a:pPr>
            <a:r>
              <a:rPr lang="en-US" sz="2000">
                <a:solidFill>
                  <a:schemeClr val="dk1"/>
                </a:solidFill>
                <a:latin typeface="Times New Roman"/>
                <a:ea typeface="Times New Roman"/>
                <a:cs typeface="Times New Roman"/>
                <a:sym typeface="Times New Roman"/>
              </a:rPr>
              <a:t>Abstract:The Massapequa Preserve has high biodiversity. Biodiversity is the variety of different species in an ecosystem. It is a very important factor in almost every ecosystem worldwide. Decreasing levels of biodiversity can affect the overall integrity and health of the Massapequa Preserve freshwater creek. Without biodiversity ecosystems would quickly collapse. If an ecosystem contains a higher rate of biodiversity then it is more stable and will have more defence against changes in the outside environment. This experiment  was done to dive deeper into the status of the ecosystem and the level of biodiversity of the Massapequa Preserve's fresh water creeks. Invertebrate samples were collected from Massapequa Preserve during early fall. Safety equipment such as waders and gloves were used. Using nets to search through the water, specifically near shallow water and natural debris, invertebrate samples were caught and recorded. Lastly the invertebrates were DNA extracted for barcoding, sequencing, and recording  into a database to track the new specimens. After taking closer looks at the DNA sequences it was found that there was one complete match (bumble bee), the others except for one were very close but contain 1-3 mismatches. The one exception had no matching leaving people to believe it is a unknown species. This ecosystem displays high levels of biodiversity shown by the discovery of a possibly unknown species and various species found.</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2300">
                <a:solidFill>
                  <a:schemeClr val="lt1"/>
                </a:solidFill>
                <a:latin typeface="Times New Roman"/>
                <a:ea typeface="Times New Roman"/>
                <a:cs typeface="Times New Roman"/>
                <a:sym typeface="Times New Roman"/>
              </a:rPr>
              <a:t>nnnnnnnnnnnnnnnnnnnnnnnnnnnnnnn         </a:t>
            </a:r>
            <a:endParaRPr b="1" sz="2300">
              <a:solidFill>
                <a:schemeClr val="lt1"/>
              </a:solidFill>
              <a:latin typeface="Times New Roman"/>
              <a:ea typeface="Times New Roman"/>
              <a:cs typeface="Times New Roman"/>
              <a:sym typeface="Times New Roman"/>
            </a:endParaRPr>
          </a:p>
        </p:txBody>
      </p:sp>
      <p:sp>
        <p:nvSpPr>
          <p:cNvPr id="85" name="Google Shape;85;p1"/>
          <p:cNvSpPr/>
          <p:nvPr/>
        </p:nvSpPr>
        <p:spPr>
          <a:xfrm>
            <a:off x="457200" y="274320"/>
            <a:ext cx="32004000" cy="3352800"/>
          </a:xfrm>
          <a:prstGeom prst="roundRect">
            <a:avLst>
              <a:gd fmla="val 16667" name="adj"/>
            </a:avLst>
          </a:prstGeom>
          <a:solidFill>
            <a:srgbClr val="274E1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2500">
              <a:solidFill>
                <a:schemeClr val="lt1"/>
              </a:solidFill>
              <a:latin typeface="Times"/>
              <a:ea typeface="Times"/>
              <a:cs typeface="Times"/>
              <a:sym typeface="Times"/>
            </a:endParaRPr>
          </a:p>
        </p:txBody>
      </p:sp>
      <p:sp>
        <p:nvSpPr>
          <p:cNvPr id="86" name="Google Shape;86;p1"/>
          <p:cNvSpPr/>
          <p:nvPr/>
        </p:nvSpPr>
        <p:spPr>
          <a:xfrm>
            <a:off x="23825200" y="4145280"/>
            <a:ext cx="8636100" cy="8285400"/>
          </a:xfrm>
          <a:prstGeom prst="roundRect">
            <a:avLst>
              <a:gd fmla="val 16667" name="adj"/>
            </a:avLst>
          </a:prstGeom>
          <a:solidFill>
            <a:srgbClr val="FFF2CC"/>
          </a:solidFill>
          <a:ln cap="flat" cmpd="sng" w="76200">
            <a:solidFill>
              <a:srgbClr val="274E13"/>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2400">
              <a:solidFill>
                <a:schemeClr val="dk1"/>
              </a:solidFill>
              <a:latin typeface="Times New Roman"/>
              <a:ea typeface="Times New Roman"/>
              <a:cs typeface="Times New Roman"/>
              <a:sym typeface="Times New Roman"/>
            </a:endParaRPr>
          </a:p>
        </p:txBody>
      </p:sp>
      <p:sp>
        <p:nvSpPr>
          <p:cNvPr id="87" name="Google Shape;87;p1"/>
          <p:cNvSpPr/>
          <p:nvPr/>
        </p:nvSpPr>
        <p:spPr>
          <a:xfrm>
            <a:off x="23825200" y="12644125"/>
            <a:ext cx="8636100" cy="3174900"/>
          </a:xfrm>
          <a:prstGeom prst="roundRect">
            <a:avLst>
              <a:gd fmla="val 16667" name="adj"/>
            </a:avLst>
          </a:prstGeom>
          <a:solidFill>
            <a:srgbClr val="FFF2CC"/>
          </a:solidFill>
          <a:ln cap="flat" cmpd="sng" w="76200">
            <a:solidFill>
              <a:srgbClr val="274E13"/>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600"/>
              <a:buFont typeface="Arial"/>
              <a:buNone/>
            </a:pPr>
            <a:r>
              <a:rPr b="1" lang="en-US" sz="3100">
                <a:solidFill>
                  <a:schemeClr val="dk1"/>
                </a:solidFill>
                <a:latin typeface="Times New Roman"/>
                <a:ea typeface="Times New Roman"/>
                <a:cs typeface="Times New Roman"/>
                <a:sym typeface="Times New Roman"/>
              </a:rPr>
              <a:t>We would like to extend our greatest gratitude to Jeffry Petracca, August Eberling, </a:t>
            </a:r>
            <a:r>
              <a:rPr b="1" lang="en-US" sz="3100">
                <a:solidFill>
                  <a:schemeClr val="dk1"/>
                </a:solidFill>
                <a:latin typeface="Times New Roman"/>
                <a:ea typeface="Times New Roman"/>
                <a:cs typeface="Times New Roman"/>
                <a:sym typeface="Times New Roman"/>
              </a:rPr>
              <a:t>and</a:t>
            </a:r>
            <a:r>
              <a:rPr b="1" lang="en-US" sz="3100">
                <a:solidFill>
                  <a:schemeClr val="dk1"/>
                </a:solidFill>
                <a:latin typeface="Times New Roman"/>
                <a:ea typeface="Times New Roman"/>
                <a:cs typeface="Times New Roman"/>
                <a:sym typeface="Times New Roman"/>
              </a:rPr>
              <a:t> cold spring harbor </a:t>
            </a:r>
            <a:r>
              <a:rPr b="1" lang="en-US" sz="3100">
                <a:solidFill>
                  <a:schemeClr val="dk1"/>
                </a:solidFill>
                <a:latin typeface="Times New Roman"/>
                <a:ea typeface="Times New Roman"/>
                <a:cs typeface="Times New Roman"/>
                <a:sym typeface="Times New Roman"/>
              </a:rPr>
              <a:t>laboratory without their help none of this would have been possible.</a:t>
            </a:r>
            <a:endParaRPr b="1" sz="31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400"/>
              <a:buFont typeface="Arial"/>
              <a:buNone/>
            </a:pPr>
            <a:r>
              <a:t/>
            </a:r>
            <a:endParaRPr sz="2400">
              <a:solidFill>
                <a:schemeClr val="lt1"/>
              </a:solidFill>
              <a:latin typeface="Calibri"/>
              <a:ea typeface="Calibri"/>
              <a:cs typeface="Calibri"/>
              <a:sym typeface="Calibri"/>
            </a:endParaRPr>
          </a:p>
        </p:txBody>
      </p:sp>
      <p:sp>
        <p:nvSpPr>
          <p:cNvPr id="88" name="Google Shape;88;p1"/>
          <p:cNvSpPr/>
          <p:nvPr/>
        </p:nvSpPr>
        <p:spPr>
          <a:xfrm>
            <a:off x="396150" y="10872325"/>
            <a:ext cx="8712300" cy="5200800"/>
          </a:xfrm>
          <a:prstGeom prst="roundRect">
            <a:avLst>
              <a:gd fmla="val 16667" name="adj"/>
            </a:avLst>
          </a:prstGeom>
          <a:solidFill>
            <a:srgbClr val="FFF2CC"/>
          </a:solidFill>
          <a:ln cap="flat" cmpd="sng" w="76200">
            <a:solidFill>
              <a:srgbClr val="274E13"/>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600"/>
              <a:buFont typeface="Arial"/>
              <a:buNone/>
            </a:pPr>
            <a:r>
              <a:t/>
            </a:r>
            <a:endParaRPr sz="21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600"/>
              <a:buFont typeface="Arial"/>
              <a:buNone/>
            </a:pPr>
            <a:r>
              <a:rPr lang="en-US" sz="2000">
                <a:solidFill>
                  <a:schemeClr val="dk1"/>
                </a:solidFill>
                <a:latin typeface="Times New Roman"/>
                <a:ea typeface="Times New Roman"/>
                <a:cs typeface="Times New Roman"/>
                <a:sym typeface="Times New Roman"/>
              </a:rPr>
              <a:t>Biodiversity is the variety of life on Earth, encompassing the diversity of species, genes, and ecosystems. This is important because it contributes to the overall well being of the entire ecosystem.  This is because biodiversity is crucial for healthy ecosystems, providing essential resources and services for human survival and well being (Shaw,2024 </a:t>
            </a:r>
            <a:r>
              <a:rPr lang="en-US" sz="2000" u="sng">
                <a:solidFill>
                  <a:schemeClr val="dk1"/>
                </a:solidFill>
                <a:latin typeface="Times New Roman"/>
                <a:ea typeface="Times New Roman"/>
                <a:cs typeface="Times New Roman"/>
                <a:sym typeface="Times New Roman"/>
              </a:rPr>
              <a:t>1</a:t>
            </a:r>
            <a:r>
              <a:rPr lang="en-US" sz="2000">
                <a:solidFill>
                  <a:schemeClr val="dk1"/>
                </a:solidFill>
                <a:latin typeface="Times New Roman"/>
                <a:ea typeface="Times New Roman"/>
                <a:cs typeface="Times New Roman"/>
                <a:sym typeface="Times New Roman"/>
              </a:rPr>
              <a:t>) To determine the health of the ecosystem by looking closer into the organisms that lives in the ecosystem and how the organism affects the environment . To determine this the researchers collected ten specimens specifically non variety aquatic organisms. After collection the specimens were placed in a test tube with alcohol to preserve the organisms.After these steps the teachers took the specimens back to the lab to conduct experiments. The researchers used an AI-based identifying app to determine the species and the name of the organism. Also to determine the niche of the organism. But after that the bugs will receive a closer look at the cold spring harbor labs to be DNA barcoded and placed on Genbank to be compared to other organisms. </a:t>
            </a:r>
            <a:endParaRPr sz="20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sz="2000">
              <a:solidFill>
                <a:schemeClr val="lt1"/>
              </a:solidFill>
              <a:latin typeface="Calibri"/>
              <a:ea typeface="Calibri"/>
              <a:cs typeface="Calibri"/>
              <a:sym typeface="Calibri"/>
            </a:endParaRPr>
          </a:p>
        </p:txBody>
      </p:sp>
      <p:sp>
        <p:nvSpPr>
          <p:cNvPr id="89" name="Google Shape;89;p1"/>
          <p:cNvSpPr/>
          <p:nvPr/>
        </p:nvSpPr>
        <p:spPr>
          <a:xfrm>
            <a:off x="396075" y="16215275"/>
            <a:ext cx="8712300" cy="5605800"/>
          </a:xfrm>
          <a:prstGeom prst="roundRect">
            <a:avLst>
              <a:gd fmla="val 16667" name="adj"/>
            </a:avLst>
          </a:prstGeom>
          <a:solidFill>
            <a:srgbClr val="FFF2CC"/>
          </a:solidFill>
          <a:ln cap="flat" cmpd="sng" w="76200">
            <a:solidFill>
              <a:srgbClr val="274E13"/>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600"/>
              <a:buFont typeface="Arial"/>
              <a:buNone/>
            </a:pPr>
            <a:r>
              <a:t/>
            </a:r>
            <a:endParaRPr sz="41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600"/>
              <a:buFont typeface="Arial"/>
              <a:buNone/>
            </a:pPr>
            <a:r>
              <a:t/>
            </a:r>
            <a:endParaRPr sz="1200">
              <a:solidFill>
                <a:schemeClr val="dk1"/>
              </a:solidFill>
            </a:endParaRPr>
          </a:p>
          <a:p>
            <a:pPr indent="0" lvl="0" marL="0" marR="0" rtl="0" algn="l">
              <a:lnSpc>
                <a:spcPct val="100000"/>
              </a:lnSpc>
              <a:spcBef>
                <a:spcPts val="0"/>
              </a:spcBef>
              <a:spcAft>
                <a:spcPts val="0"/>
              </a:spcAft>
              <a:buClr>
                <a:srgbClr val="000000"/>
              </a:buClr>
              <a:buSzPts val="2400"/>
              <a:buFont typeface="Arial"/>
              <a:buNone/>
            </a:pPr>
            <a:r>
              <a:t/>
            </a:r>
            <a:endParaRPr/>
          </a:p>
        </p:txBody>
      </p:sp>
      <p:sp>
        <p:nvSpPr>
          <p:cNvPr id="90" name="Google Shape;90;p1"/>
          <p:cNvSpPr/>
          <p:nvPr/>
        </p:nvSpPr>
        <p:spPr>
          <a:xfrm>
            <a:off x="9794403" y="17553550"/>
            <a:ext cx="13091100" cy="3403500"/>
          </a:xfrm>
          <a:prstGeom prst="roundRect">
            <a:avLst>
              <a:gd fmla="val 16667" name="adj"/>
            </a:avLst>
          </a:prstGeom>
          <a:solidFill>
            <a:srgbClr val="D9EAD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600"/>
              <a:buFont typeface="Arial"/>
              <a:buNone/>
            </a:pPr>
            <a:r>
              <a:rPr lang="en-US" sz="3000">
                <a:solidFill>
                  <a:schemeClr val="dk1"/>
                </a:solidFill>
                <a:latin typeface="Times New Roman"/>
                <a:ea typeface="Times New Roman"/>
                <a:cs typeface="Times New Roman"/>
                <a:sym typeface="Times New Roman"/>
              </a:rPr>
              <a:t>Sample 001 was a </a:t>
            </a:r>
            <a:r>
              <a:rPr i="1" lang="en-US" sz="3000">
                <a:solidFill>
                  <a:schemeClr val="dk1"/>
                </a:solidFill>
                <a:latin typeface="Times New Roman"/>
                <a:ea typeface="Times New Roman"/>
                <a:cs typeface="Times New Roman"/>
                <a:sym typeface="Times New Roman"/>
              </a:rPr>
              <a:t>Notonecta irrorata</a:t>
            </a:r>
            <a:r>
              <a:rPr lang="en-US" sz="3000">
                <a:solidFill>
                  <a:schemeClr val="dk1"/>
                </a:solidFill>
                <a:latin typeface="Times New Roman"/>
                <a:ea typeface="Times New Roman"/>
                <a:cs typeface="Times New Roman"/>
                <a:sym typeface="Times New Roman"/>
              </a:rPr>
              <a:t>, also known as a mottled backswimmer.</a:t>
            </a:r>
            <a:endParaRPr sz="3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600"/>
              <a:buFont typeface="Arial"/>
              <a:buNone/>
            </a:pPr>
            <a:r>
              <a:rPr lang="en-US" sz="3000">
                <a:solidFill>
                  <a:schemeClr val="dk1"/>
                </a:solidFill>
                <a:latin typeface="Times New Roman"/>
                <a:ea typeface="Times New Roman"/>
                <a:cs typeface="Times New Roman"/>
                <a:sym typeface="Times New Roman"/>
              </a:rPr>
              <a:t>Sample 002 was an </a:t>
            </a:r>
            <a:r>
              <a:rPr i="1" lang="en-US" sz="3000">
                <a:solidFill>
                  <a:schemeClr val="dk1"/>
                </a:solidFill>
                <a:latin typeface="Times New Roman"/>
                <a:ea typeface="Times New Roman"/>
                <a:cs typeface="Times New Roman"/>
                <a:sym typeface="Times New Roman"/>
              </a:rPr>
              <a:t>Aquarius remigis</a:t>
            </a:r>
            <a:r>
              <a:rPr lang="en-US" sz="3000">
                <a:solidFill>
                  <a:schemeClr val="dk1"/>
                </a:solidFill>
                <a:latin typeface="Times New Roman"/>
                <a:ea typeface="Times New Roman"/>
                <a:cs typeface="Times New Roman"/>
                <a:sym typeface="Times New Roman"/>
              </a:rPr>
              <a:t>, also known as a water strider.</a:t>
            </a:r>
            <a:endParaRPr sz="3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600"/>
              <a:buFont typeface="Arial"/>
              <a:buNone/>
            </a:pPr>
            <a:r>
              <a:rPr lang="en-US" sz="3000">
                <a:solidFill>
                  <a:schemeClr val="dk1"/>
                </a:solidFill>
                <a:latin typeface="Times New Roman"/>
                <a:ea typeface="Times New Roman"/>
                <a:cs typeface="Times New Roman"/>
                <a:sym typeface="Times New Roman"/>
              </a:rPr>
              <a:t>Sample 004 was a Lumbricus terrestris, also known as an earth worm</a:t>
            </a:r>
            <a:endParaRPr sz="3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600"/>
              <a:buFont typeface="Arial"/>
              <a:buNone/>
            </a:pPr>
            <a:r>
              <a:rPr lang="en-US" sz="3000">
                <a:solidFill>
                  <a:schemeClr val="dk1"/>
                </a:solidFill>
                <a:latin typeface="Times New Roman"/>
                <a:ea typeface="Times New Roman"/>
                <a:cs typeface="Times New Roman"/>
                <a:sym typeface="Times New Roman"/>
              </a:rPr>
              <a:t>Sample 006 was a </a:t>
            </a:r>
            <a:r>
              <a:rPr i="1" lang="en-US" sz="3000">
                <a:solidFill>
                  <a:schemeClr val="dk1"/>
                </a:solidFill>
                <a:latin typeface="Times New Roman"/>
                <a:ea typeface="Times New Roman"/>
                <a:cs typeface="Times New Roman"/>
                <a:sym typeface="Times New Roman"/>
              </a:rPr>
              <a:t>Colobopsis truncata</a:t>
            </a:r>
            <a:r>
              <a:rPr lang="en-US" sz="3000">
                <a:solidFill>
                  <a:schemeClr val="dk1"/>
                </a:solidFill>
                <a:latin typeface="Times New Roman"/>
                <a:ea typeface="Times New Roman"/>
                <a:cs typeface="Times New Roman"/>
                <a:sym typeface="Times New Roman"/>
              </a:rPr>
              <a:t>, also known as an ant.</a:t>
            </a:r>
            <a:endParaRPr sz="3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600"/>
              <a:buFont typeface="Arial"/>
              <a:buNone/>
            </a:pPr>
            <a:r>
              <a:rPr lang="en-US" sz="3000">
                <a:solidFill>
                  <a:schemeClr val="dk1"/>
                </a:solidFill>
                <a:latin typeface="Times New Roman"/>
                <a:ea typeface="Times New Roman"/>
                <a:cs typeface="Times New Roman"/>
                <a:sym typeface="Times New Roman"/>
              </a:rPr>
              <a:t>Sample 007 was an </a:t>
            </a:r>
            <a:r>
              <a:rPr i="1" lang="en-US" sz="3000">
                <a:solidFill>
                  <a:schemeClr val="dk1"/>
                </a:solidFill>
                <a:latin typeface="Times New Roman"/>
                <a:ea typeface="Times New Roman"/>
                <a:cs typeface="Times New Roman"/>
                <a:sym typeface="Times New Roman"/>
              </a:rPr>
              <a:t>Anopheles quadrimaculatus</a:t>
            </a:r>
            <a:r>
              <a:rPr lang="en-US" sz="3000">
                <a:solidFill>
                  <a:schemeClr val="dk1"/>
                </a:solidFill>
                <a:latin typeface="Times New Roman"/>
                <a:ea typeface="Times New Roman"/>
                <a:cs typeface="Times New Roman"/>
                <a:sym typeface="Times New Roman"/>
              </a:rPr>
              <a:t>, also known as a mosquito.</a:t>
            </a:r>
            <a:endParaRPr sz="3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600"/>
              <a:buFont typeface="Arial"/>
              <a:buNone/>
            </a:pPr>
            <a:r>
              <a:rPr lang="en-US" sz="3000">
                <a:solidFill>
                  <a:schemeClr val="dk1"/>
                </a:solidFill>
                <a:latin typeface="Times New Roman"/>
                <a:ea typeface="Times New Roman"/>
                <a:cs typeface="Times New Roman"/>
                <a:sym typeface="Times New Roman"/>
              </a:rPr>
              <a:t>Sample 008 was a </a:t>
            </a:r>
            <a:r>
              <a:rPr i="1" lang="en-US" sz="3000">
                <a:solidFill>
                  <a:schemeClr val="dk1"/>
                </a:solidFill>
                <a:latin typeface="Times New Roman"/>
                <a:ea typeface="Times New Roman"/>
                <a:cs typeface="Times New Roman"/>
                <a:sym typeface="Times New Roman"/>
              </a:rPr>
              <a:t>Colobopsis truncata</a:t>
            </a:r>
            <a:r>
              <a:rPr lang="en-US" sz="3000">
                <a:solidFill>
                  <a:schemeClr val="dk1"/>
                </a:solidFill>
                <a:latin typeface="Times New Roman"/>
                <a:ea typeface="Times New Roman"/>
                <a:cs typeface="Times New Roman"/>
                <a:sym typeface="Times New Roman"/>
              </a:rPr>
              <a:t>, also known as an ant</a:t>
            </a:r>
            <a:endParaRPr sz="3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600"/>
              <a:buFont typeface="Arial"/>
              <a:buNone/>
            </a:pPr>
            <a:r>
              <a:rPr lang="en-US" sz="3000">
                <a:solidFill>
                  <a:schemeClr val="dk1"/>
                </a:solidFill>
                <a:latin typeface="Times New Roman"/>
                <a:ea typeface="Times New Roman"/>
                <a:cs typeface="Times New Roman"/>
                <a:sym typeface="Times New Roman"/>
              </a:rPr>
              <a:t>Sample 010 was a </a:t>
            </a:r>
            <a:r>
              <a:rPr i="1" lang="en-US" sz="3000">
                <a:solidFill>
                  <a:schemeClr val="dk1"/>
                </a:solidFill>
                <a:latin typeface="Times New Roman"/>
                <a:ea typeface="Times New Roman"/>
                <a:cs typeface="Times New Roman"/>
                <a:sym typeface="Times New Roman"/>
              </a:rPr>
              <a:t>Bombus impatiens</a:t>
            </a:r>
            <a:r>
              <a:rPr lang="en-US" sz="3000">
                <a:solidFill>
                  <a:schemeClr val="dk1"/>
                </a:solidFill>
                <a:latin typeface="Times New Roman"/>
                <a:ea typeface="Times New Roman"/>
                <a:cs typeface="Times New Roman"/>
                <a:sym typeface="Times New Roman"/>
              </a:rPr>
              <a:t>, also known as a Bumble Bee.</a:t>
            </a:r>
            <a:endParaRPr sz="3000">
              <a:solidFill>
                <a:schemeClr val="lt1"/>
              </a:solidFill>
              <a:latin typeface="Calibri"/>
              <a:ea typeface="Calibri"/>
              <a:cs typeface="Calibri"/>
              <a:sym typeface="Calibri"/>
            </a:endParaRPr>
          </a:p>
        </p:txBody>
      </p:sp>
      <p:sp>
        <p:nvSpPr>
          <p:cNvPr id="91" name="Google Shape;91;p1"/>
          <p:cNvSpPr/>
          <p:nvPr/>
        </p:nvSpPr>
        <p:spPr>
          <a:xfrm>
            <a:off x="9921265" y="3769268"/>
            <a:ext cx="13091100" cy="13329900"/>
          </a:xfrm>
          <a:prstGeom prst="roundRect">
            <a:avLst>
              <a:gd fmla="val 16667" name="adj"/>
            </a:avLst>
          </a:prstGeom>
          <a:solidFill>
            <a:srgbClr val="D9EAD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b="1" sz="2000">
              <a:solidFill>
                <a:schemeClr val="dk1"/>
              </a:solidFill>
            </a:endParaRPr>
          </a:p>
        </p:txBody>
      </p:sp>
      <p:pic>
        <p:nvPicPr>
          <p:cNvPr id="92" name="Google Shape;92;p1"/>
          <p:cNvPicPr preferRelativeResize="0"/>
          <p:nvPr/>
        </p:nvPicPr>
        <p:blipFill>
          <a:blip r:embed="rId3">
            <a:alphaModFix/>
          </a:blip>
          <a:stretch>
            <a:fillRect/>
          </a:stretch>
        </p:blipFill>
        <p:spPr>
          <a:xfrm>
            <a:off x="10782284" y="13333650"/>
            <a:ext cx="11369091" cy="3174900"/>
          </a:xfrm>
          <a:prstGeom prst="rect">
            <a:avLst/>
          </a:prstGeom>
          <a:noFill/>
          <a:ln>
            <a:noFill/>
          </a:ln>
        </p:spPr>
      </p:pic>
      <p:pic>
        <p:nvPicPr>
          <p:cNvPr descr="A close-up of a dna test&#10;&#10;AI-generated content may be incorrect." id="93" name="Google Shape;93;p1"/>
          <p:cNvPicPr preferRelativeResize="0"/>
          <p:nvPr/>
        </p:nvPicPr>
        <p:blipFill rotWithShape="1">
          <a:blip r:embed="rId4">
            <a:alphaModFix/>
          </a:blip>
          <a:srcRect b="-240" l="21719" r="7142" t="240"/>
          <a:stretch/>
        </p:blipFill>
        <p:spPr>
          <a:xfrm>
            <a:off x="11817546" y="4145281"/>
            <a:ext cx="3011467" cy="3174900"/>
          </a:xfrm>
          <a:prstGeom prst="rect">
            <a:avLst/>
          </a:prstGeom>
          <a:noFill/>
          <a:ln>
            <a:noFill/>
          </a:ln>
        </p:spPr>
      </p:pic>
      <p:pic>
        <p:nvPicPr>
          <p:cNvPr descr="A screen shot of a cell phone&#10;&#10;AI-generated content may be incorrect." id="94" name="Google Shape;94;p1"/>
          <p:cNvPicPr preferRelativeResize="0"/>
          <p:nvPr/>
        </p:nvPicPr>
        <p:blipFill rotWithShape="1">
          <a:blip r:embed="rId5">
            <a:alphaModFix/>
          </a:blip>
          <a:srcRect b="31553" l="-3295" r="13746" t="23672"/>
          <a:stretch/>
        </p:blipFill>
        <p:spPr>
          <a:xfrm>
            <a:off x="17538112" y="4145275"/>
            <a:ext cx="4200725" cy="2619948"/>
          </a:xfrm>
          <a:prstGeom prst="rect">
            <a:avLst/>
          </a:prstGeom>
          <a:noFill/>
          <a:ln>
            <a:noFill/>
          </a:ln>
        </p:spPr>
      </p:pic>
      <p:pic>
        <p:nvPicPr>
          <p:cNvPr id="95" name="Google Shape;95;p1"/>
          <p:cNvPicPr preferRelativeResize="0"/>
          <p:nvPr/>
        </p:nvPicPr>
        <p:blipFill>
          <a:blip r:embed="rId6">
            <a:alphaModFix/>
          </a:blip>
          <a:stretch>
            <a:fillRect/>
          </a:stretch>
        </p:blipFill>
        <p:spPr>
          <a:xfrm>
            <a:off x="10782275" y="10050188"/>
            <a:ext cx="11369099" cy="3174900"/>
          </a:xfrm>
          <a:prstGeom prst="rect">
            <a:avLst/>
          </a:prstGeom>
          <a:solidFill>
            <a:srgbClr val="4285F4"/>
          </a:solidFill>
          <a:ln cap="flat" cmpd="sng" w="3350">
            <a:solidFill>
              <a:srgbClr val="31538F"/>
            </a:solidFill>
            <a:prstDash val="solid"/>
            <a:miter lim="8000"/>
            <a:headEnd len="sm" w="sm" type="none"/>
            <a:tailEnd len="sm" w="sm" type="none"/>
          </a:ln>
        </p:spPr>
      </p:pic>
      <p:sp>
        <p:nvSpPr>
          <p:cNvPr id="96" name="Google Shape;96;p1"/>
          <p:cNvSpPr txBox="1"/>
          <p:nvPr/>
        </p:nvSpPr>
        <p:spPr>
          <a:xfrm>
            <a:off x="10109179" y="4898667"/>
            <a:ext cx="1803600" cy="28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Ready to go beads(</a:t>
            </a:r>
            <a:r>
              <a:rPr lang="en-US" sz="2800">
                <a:solidFill>
                  <a:schemeClr val="dk1"/>
                </a:solidFill>
                <a:latin typeface="Calibri"/>
                <a:ea typeface="Calibri"/>
                <a:cs typeface="Calibri"/>
                <a:sym typeface="Calibri"/>
              </a:rPr>
              <a:t>Student</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
        <p:nvSpPr>
          <p:cNvPr id="97" name="Google Shape;97;p1"/>
          <p:cNvSpPr txBox="1"/>
          <p:nvPr/>
        </p:nvSpPr>
        <p:spPr>
          <a:xfrm>
            <a:off x="17981117" y="3723550"/>
            <a:ext cx="4200600" cy="1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KOD Polymerase(Jeff repeat)</a:t>
            </a:r>
            <a:endParaRPr sz="2000">
              <a:solidFill>
                <a:schemeClr val="dk1"/>
              </a:solidFill>
              <a:latin typeface="Calibri"/>
              <a:ea typeface="Calibri"/>
              <a:cs typeface="Calibri"/>
              <a:sym typeface="Calibri"/>
            </a:endParaRPr>
          </a:p>
        </p:txBody>
      </p:sp>
      <p:pic>
        <p:nvPicPr>
          <p:cNvPr id="98" name="Google Shape;98;p1" title="download.png"/>
          <p:cNvPicPr preferRelativeResize="0"/>
          <p:nvPr/>
        </p:nvPicPr>
        <p:blipFill>
          <a:blip r:embed="rId7">
            <a:alphaModFix/>
          </a:blip>
          <a:stretch>
            <a:fillRect/>
          </a:stretch>
        </p:blipFill>
        <p:spPr>
          <a:xfrm>
            <a:off x="29027550" y="16032400"/>
            <a:ext cx="3786275" cy="3937675"/>
          </a:xfrm>
          <a:prstGeom prst="rect">
            <a:avLst/>
          </a:prstGeom>
          <a:solidFill>
            <a:schemeClr val="accent1"/>
          </a:solidFill>
          <a:ln cap="flat" cmpd="sng" w="12700">
            <a:solidFill>
              <a:srgbClr val="31538F"/>
            </a:solidFill>
            <a:prstDash val="solid"/>
            <a:miter lim="8000"/>
            <a:headEnd len="sm" w="sm" type="none"/>
            <a:tailEnd len="sm" w="sm" type="none"/>
          </a:ln>
        </p:spPr>
      </p:pic>
      <p:pic>
        <p:nvPicPr>
          <p:cNvPr id="99" name="Google Shape;99;p1" title="download.jpg"/>
          <p:cNvPicPr preferRelativeResize="0"/>
          <p:nvPr/>
        </p:nvPicPr>
        <p:blipFill>
          <a:blip r:embed="rId8">
            <a:alphaModFix/>
          </a:blip>
          <a:stretch>
            <a:fillRect/>
          </a:stretch>
        </p:blipFill>
        <p:spPr>
          <a:xfrm>
            <a:off x="26299550" y="16310325"/>
            <a:ext cx="2460475" cy="4836150"/>
          </a:xfrm>
          <a:prstGeom prst="rect">
            <a:avLst/>
          </a:prstGeom>
          <a:solidFill>
            <a:srgbClr val="4285F4"/>
          </a:solidFill>
          <a:ln cap="flat" cmpd="sng" w="3350">
            <a:solidFill>
              <a:srgbClr val="31538F"/>
            </a:solidFill>
            <a:prstDash val="solid"/>
            <a:miter lim="8000"/>
            <a:headEnd len="sm" w="sm" type="none"/>
            <a:tailEnd len="sm" w="sm" type="none"/>
          </a:ln>
        </p:spPr>
      </p:pic>
      <p:sp>
        <p:nvSpPr>
          <p:cNvPr id="100" name="Google Shape;100;p1"/>
          <p:cNvSpPr/>
          <p:nvPr/>
        </p:nvSpPr>
        <p:spPr>
          <a:xfrm>
            <a:off x="695325" y="578634"/>
            <a:ext cx="2619300" cy="2567700"/>
          </a:xfrm>
          <a:prstGeom prst="ellips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2CC"/>
              </a:solidFill>
              <a:latin typeface="Calibri"/>
              <a:ea typeface="Calibri"/>
              <a:cs typeface="Calibri"/>
              <a:sym typeface="Calibri"/>
            </a:endParaRPr>
          </a:p>
        </p:txBody>
      </p:sp>
      <p:pic>
        <p:nvPicPr>
          <p:cNvPr id="101" name="Google Shape;101;p1" title="images-removebg-preview (2).png"/>
          <p:cNvPicPr preferRelativeResize="0"/>
          <p:nvPr/>
        </p:nvPicPr>
        <p:blipFill>
          <a:blip r:embed="rId9">
            <a:alphaModFix/>
          </a:blip>
          <a:stretch>
            <a:fillRect/>
          </a:stretch>
        </p:blipFill>
        <p:spPr>
          <a:xfrm>
            <a:off x="286891" y="577928"/>
            <a:ext cx="3428012" cy="2567700"/>
          </a:xfrm>
          <a:prstGeom prst="rect">
            <a:avLst/>
          </a:prstGeom>
          <a:noFill/>
          <a:ln>
            <a:noFill/>
          </a:ln>
        </p:spPr>
      </p:pic>
      <p:pic>
        <p:nvPicPr>
          <p:cNvPr id="102" name="Google Shape;102;p1"/>
          <p:cNvPicPr preferRelativeResize="0"/>
          <p:nvPr/>
        </p:nvPicPr>
        <p:blipFill>
          <a:blip r:embed="rId10">
            <a:alphaModFix/>
          </a:blip>
          <a:stretch>
            <a:fillRect/>
          </a:stretch>
        </p:blipFill>
        <p:spPr>
          <a:xfrm>
            <a:off x="11416675" y="7265350"/>
            <a:ext cx="7414026" cy="2567700"/>
          </a:xfrm>
          <a:prstGeom prst="rect">
            <a:avLst/>
          </a:prstGeom>
          <a:noFill/>
          <a:ln>
            <a:noFill/>
          </a:ln>
        </p:spPr>
      </p:pic>
      <p:sp>
        <p:nvSpPr>
          <p:cNvPr id="103" name="Google Shape;103;p1"/>
          <p:cNvSpPr txBox="1"/>
          <p:nvPr/>
        </p:nvSpPr>
        <p:spPr>
          <a:xfrm rot="4506">
            <a:off x="11850179" y="4344949"/>
            <a:ext cx="457800" cy="15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 L  </a:t>
            </a:r>
            <a:endParaRPr sz="2900">
              <a:solidFill>
                <a:schemeClr val="lt1"/>
              </a:solidFill>
              <a:latin typeface="Calibri"/>
              <a:ea typeface="Calibri"/>
              <a:cs typeface="Calibri"/>
              <a:sym typeface="Calibri"/>
            </a:endParaRPr>
          </a:p>
        </p:txBody>
      </p:sp>
      <p:sp>
        <p:nvSpPr>
          <p:cNvPr id="104" name="Google Shape;104;p1"/>
          <p:cNvSpPr txBox="1"/>
          <p:nvPr/>
        </p:nvSpPr>
        <p:spPr>
          <a:xfrm>
            <a:off x="12226425" y="4325825"/>
            <a:ext cx="3978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1</a:t>
            </a:r>
            <a:endParaRPr sz="2900">
              <a:solidFill>
                <a:schemeClr val="lt1"/>
              </a:solidFill>
              <a:latin typeface="Calibri"/>
              <a:ea typeface="Calibri"/>
              <a:cs typeface="Calibri"/>
              <a:sym typeface="Calibri"/>
            </a:endParaRPr>
          </a:p>
        </p:txBody>
      </p:sp>
      <p:pic>
        <p:nvPicPr>
          <p:cNvPr id="105" name="Google Shape;105;p1"/>
          <p:cNvPicPr preferRelativeResize="0"/>
          <p:nvPr/>
        </p:nvPicPr>
        <p:blipFill rotWithShape="1">
          <a:blip r:embed="rId11">
            <a:alphaModFix/>
          </a:blip>
          <a:srcRect b="51640" l="-100000" r="100000" t="-51640"/>
          <a:stretch/>
        </p:blipFill>
        <p:spPr>
          <a:xfrm>
            <a:off x="3033974" y="18014313"/>
            <a:ext cx="1803600" cy="2411737"/>
          </a:xfrm>
          <a:prstGeom prst="rect">
            <a:avLst/>
          </a:prstGeom>
          <a:noFill/>
          <a:ln>
            <a:noFill/>
          </a:ln>
        </p:spPr>
      </p:pic>
      <p:sp>
        <p:nvSpPr>
          <p:cNvPr id="106" name="Google Shape;106;p1"/>
          <p:cNvSpPr txBox="1"/>
          <p:nvPr/>
        </p:nvSpPr>
        <p:spPr>
          <a:xfrm>
            <a:off x="12490190" y="4352283"/>
            <a:ext cx="3978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2</a:t>
            </a:r>
            <a:endParaRPr sz="2900">
              <a:solidFill>
                <a:schemeClr val="lt1"/>
              </a:solidFill>
              <a:latin typeface="Calibri"/>
              <a:ea typeface="Calibri"/>
              <a:cs typeface="Calibri"/>
              <a:sym typeface="Calibri"/>
            </a:endParaRPr>
          </a:p>
        </p:txBody>
      </p:sp>
      <p:pic>
        <p:nvPicPr>
          <p:cNvPr id="107" name="Google Shape;107;p1"/>
          <p:cNvPicPr preferRelativeResize="0"/>
          <p:nvPr/>
        </p:nvPicPr>
        <p:blipFill>
          <a:blip r:embed="rId11">
            <a:alphaModFix/>
          </a:blip>
          <a:stretch>
            <a:fillRect/>
          </a:stretch>
        </p:blipFill>
        <p:spPr>
          <a:xfrm>
            <a:off x="19101350" y="8012581"/>
            <a:ext cx="1328000" cy="1775770"/>
          </a:xfrm>
          <a:prstGeom prst="rect">
            <a:avLst/>
          </a:prstGeom>
          <a:noFill/>
          <a:ln>
            <a:noFill/>
          </a:ln>
        </p:spPr>
      </p:pic>
      <p:sp>
        <p:nvSpPr>
          <p:cNvPr id="108" name="Google Shape;108;p1"/>
          <p:cNvSpPr txBox="1"/>
          <p:nvPr/>
        </p:nvSpPr>
        <p:spPr>
          <a:xfrm>
            <a:off x="13124374" y="4325825"/>
            <a:ext cx="3978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3</a:t>
            </a:r>
            <a:endParaRPr sz="2900">
              <a:solidFill>
                <a:schemeClr val="lt1"/>
              </a:solidFill>
              <a:latin typeface="Calibri"/>
              <a:ea typeface="Calibri"/>
              <a:cs typeface="Calibri"/>
              <a:sym typeface="Calibri"/>
            </a:endParaRPr>
          </a:p>
        </p:txBody>
      </p:sp>
      <p:sp>
        <p:nvSpPr>
          <p:cNvPr id="109" name="Google Shape;109;p1"/>
          <p:cNvSpPr txBox="1"/>
          <p:nvPr/>
        </p:nvSpPr>
        <p:spPr>
          <a:xfrm>
            <a:off x="12888000" y="4325829"/>
            <a:ext cx="3387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4</a:t>
            </a:r>
            <a:endParaRPr sz="2900">
              <a:solidFill>
                <a:schemeClr val="lt1"/>
              </a:solidFill>
              <a:latin typeface="Calibri"/>
              <a:ea typeface="Calibri"/>
              <a:cs typeface="Calibri"/>
              <a:sym typeface="Calibri"/>
            </a:endParaRPr>
          </a:p>
        </p:txBody>
      </p:sp>
      <p:sp>
        <p:nvSpPr>
          <p:cNvPr id="110" name="Google Shape;110;p1"/>
          <p:cNvSpPr txBox="1"/>
          <p:nvPr/>
        </p:nvSpPr>
        <p:spPr>
          <a:xfrm>
            <a:off x="18990875" y="7283375"/>
            <a:ext cx="40215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500">
                <a:solidFill>
                  <a:schemeClr val="dk1"/>
                </a:solidFill>
                <a:latin typeface="Calibri"/>
                <a:ea typeface="Calibri"/>
                <a:cs typeface="Calibri"/>
                <a:sym typeface="Calibri"/>
              </a:rPr>
              <a:t>Sample 004</a:t>
            </a:r>
            <a:endParaRPr sz="3500">
              <a:solidFill>
                <a:schemeClr val="dk1"/>
              </a:solidFill>
              <a:latin typeface="Calibri"/>
              <a:ea typeface="Calibri"/>
              <a:cs typeface="Calibri"/>
              <a:sym typeface="Calibri"/>
            </a:endParaRPr>
          </a:p>
        </p:txBody>
      </p:sp>
      <p:sp>
        <p:nvSpPr>
          <p:cNvPr id="111" name="Google Shape;111;p1"/>
          <p:cNvSpPr txBox="1"/>
          <p:nvPr/>
        </p:nvSpPr>
        <p:spPr>
          <a:xfrm rot="-327157">
            <a:off x="13546177" y="4277482"/>
            <a:ext cx="397800" cy="77148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5</a:t>
            </a:r>
            <a:endParaRPr sz="2900">
              <a:solidFill>
                <a:schemeClr val="lt1"/>
              </a:solidFill>
              <a:latin typeface="Calibri"/>
              <a:ea typeface="Calibri"/>
              <a:cs typeface="Calibri"/>
              <a:sym typeface="Calibri"/>
            </a:endParaRPr>
          </a:p>
        </p:txBody>
      </p:sp>
      <p:sp>
        <p:nvSpPr>
          <p:cNvPr id="112" name="Google Shape;112;p1"/>
          <p:cNvSpPr txBox="1"/>
          <p:nvPr/>
        </p:nvSpPr>
        <p:spPr>
          <a:xfrm>
            <a:off x="14022332" y="4325825"/>
            <a:ext cx="3978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6</a:t>
            </a:r>
            <a:endParaRPr sz="2900">
              <a:solidFill>
                <a:schemeClr val="lt1"/>
              </a:solidFill>
              <a:latin typeface="Calibri"/>
              <a:ea typeface="Calibri"/>
              <a:cs typeface="Calibri"/>
              <a:sym typeface="Calibri"/>
            </a:endParaRPr>
          </a:p>
        </p:txBody>
      </p:sp>
      <p:sp>
        <p:nvSpPr>
          <p:cNvPr id="113" name="Google Shape;113;p1"/>
          <p:cNvSpPr txBox="1"/>
          <p:nvPr/>
        </p:nvSpPr>
        <p:spPr>
          <a:xfrm>
            <a:off x="14338272" y="4352266"/>
            <a:ext cx="3978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7</a:t>
            </a:r>
            <a:endParaRPr sz="2900">
              <a:solidFill>
                <a:schemeClr val="lt1"/>
              </a:solidFill>
              <a:latin typeface="Calibri"/>
              <a:ea typeface="Calibri"/>
              <a:cs typeface="Calibri"/>
              <a:sym typeface="Calibri"/>
            </a:endParaRPr>
          </a:p>
        </p:txBody>
      </p:sp>
      <p:sp>
        <p:nvSpPr>
          <p:cNvPr id="114" name="Google Shape;114;p1"/>
          <p:cNvSpPr txBox="1"/>
          <p:nvPr/>
        </p:nvSpPr>
        <p:spPr>
          <a:xfrm>
            <a:off x="18048165" y="4045444"/>
            <a:ext cx="458100" cy="15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 L  </a:t>
            </a:r>
            <a:endParaRPr sz="2900">
              <a:solidFill>
                <a:schemeClr val="lt1"/>
              </a:solidFill>
              <a:latin typeface="Calibri"/>
              <a:ea typeface="Calibri"/>
              <a:cs typeface="Calibri"/>
              <a:sym typeface="Calibri"/>
            </a:endParaRPr>
          </a:p>
        </p:txBody>
      </p:sp>
      <p:sp>
        <p:nvSpPr>
          <p:cNvPr id="115" name="Google Shape;115;p1"/>
          <p:cNvSpPr txBox="1"/>
          <p:nvPr/>
        </p:nvSpPr>
        <p:spPr>
          <a:xfrm>
            <a:off x="18432892" y="4045450"/>
            <a:ext cx="3978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1</a:t>
            </a:r>
            <a:endParaRPr sz="2900">
              <a:solidFill>
                <a:schemeClr val="lt1"/>
              </a:solidFill>
              <a:latin typeface="Calibri"/>
              <a:ea typeface="Calibri"/>
              <a:cs typeface="Calibri"/>
              <a:sym typeface="Calibri"/>
            </a:endParaRPr>
          </a:p>
        </p:txBody>
      </p:sp>
      <p:sp>
        <p:nvSpPr>
          <p:cNvPr id="116" name="Google Shape;116;p1"/>
          <p:cNvSpPr txBox="1"/>
          <p:nvPr/>
        </p:nvSpPr>
        <p:spPr>
          <a:xfrm>
            <a:off x="18703539" y="4045462"/>
            <a:ext cx="3978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2</a:t>
            </a:r>
            <a:endParaRPr sz="2900">
              <a:solidFill>
                <a:schemeClr val="lt1"/>
              </a:solidFill>
              <a:latin typeface="Calibri"/>
              <a:ea typeface="Calibri"/>
              <a:cs typeface="Calibri"/>
              <a:sym typeface="Calibri"/>
            </a:endParaRPr>
          </a:p>
        </p:txBody>
      </p:sp>
      <p:sp>
        <p:nvSpPr>
          <p:cNvPr id="117" name="Google Shape;117;p1"/>
          <p:cNvSpPr txBox="1"/>
          <p:nvPr/>
        </p:nvSpPr>
        <p:spPr>
          <a:xfrm>
            <a:off x="19081741" y="4045444"/>
            <a:ext cx="3978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3</a:t>
            </a:r>
            <a:endParaRPr sz="2900">
              <a:solidFill>
                <a:schemeClr val="lt1"/>
              </a:solidFill>
              <a:latin typeface="Calibri"/>
              <a:ea typeface="Calibri"/>
              <a:cs typeface="Calibri"/>
              <a:sym typeface="Calibri"/>
            </a:endParaRPr>
          </a:p>
        </p:txBody>
      </p:sp>
      <p:sp>
        <p:nvSpPr>
          <p:cNvPr id="118" name="Google Shape;118;p1"/>
          <p:cNvSpPr txBox="1"/>
          <p:nvPr/>
        </p:nvSpPr>
        <p:spPr>
          <a:xfrm>
            <a:off x="19469104" y="4045459"/>
            <a:ext cx="3387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4</a:t>
            </a:r>
            <a:endParaRPr sz="2900">
              <a:solidFill>
                <a:schemeClr val="lt1"/>
              </a:solidFill>
              <a:latin typeface="Calibri"/>
              <a:ea typeface="Calibri"/>
              <a:cs typeface="Calibri"/>
              <a:sym typeface="Calibri"/>
            </a:endParaRPr>
          </a:p>
        </p:txBody>
      </p:sp>
      <p:sp>
        <p:nvSpPr>
          <p:cNvPr id="119" name="Google Shape;119;p1"/>
          <p:cNvSpPr txBox="1"/>
          <p:nvPr/>
        </p:nvSpPr>
        <p:spPr>
          <a:xfrm>
            <a:off x="19730591" y="4045438"/>
            <a:ext cx="3978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900">
                <a:solidFill>
                  <a:schemeClr val="lt1"/>
                </a:solidFill>
                <a:latin typeface="Calibri"/>
                <a:ea typeface="Calibri"/>
                <a:cs typeface="Calibri"/>
                <a:sym typeface="Calibri"/>
              </a:rPr>
              <a:t>5</a:t>
            </a:r>
            <a:endParaRPr sz="2900">
              <a:solidFill>
                <a:schemeClr val="lt1"/>
              </a:solidFill>
              <a:latin typeface="Calibri"/>
              <a:ea typeface="Calibri"/>
              <a:cs typeface="Calibri"/>
              <a:sym typeface="Calibri"/>
            </a:endParaRPr>
          </a:p>
        </p:txBody>
      </p:sp>
      <p:pic>
        <p:nvPicPr>
          <p:cNvPr id="120" name="Google Shape;120;p1"/>
          <p:cNvPicPr preferRelativeResize="0"/>
          <p:nvPr/>
        </p:nvPicPr>
        <p:blipFill>
          <a:blip r:embed="rId12">
            <a:alphaModFix/>
          </a:blip>
          <a:stretch>
            <a:fillRect/>
          </a:stretch>
        </p:blipFill>
        <p:spPr>
          <a:xfrm>
            <a:off x="23571514" y="16347725"/>
            <a:ext cx="2460500" cy="4836150"/>
          </a:xfrm>
          <a:prstGeom prst="rect">
            <a:avLst/>
          </a:prstGeom>
          <a:solidFill>
            <a:srgbClr val="D9EAD3"/>
          </a:solidFill>
          <a:ln cap="flat" cmpd="sng" w="12700">
            <a:solidFill>
              <a:srgbClr val="31538F"/>
            </a:solidFill>
            <a:prstDash val="solid"/>
            <a:miter lim="8000"/>
            <a:headEnd len="sm" w="sm" type="none"/>
            <a:tailEnd len="sm" w="sm" type="none"/>
          </a:ln>
        </p:spPr>
      </p:pic>
      <p:sp>
        <p:nvSpPr>
          <p:cNvPr id="121" name="Google Shape;121;p1"/>
          <p:cNvSpPr txBox="1"/>
          <p:nvPr/>
        </p:nvSpPr>
        <p:spPr>
          <a:xfrm>
            <a:off x="24447900" y="4145275"/>
            <a:ext cx="7595100" cy="707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US" sz="4400">
                <a:solidFill>
                  <a:schemeClr val="dk1"/>
                </a:solidFill>
                <a:latin typeface="Times New Roman"/>
                <a:ea typeface="Times New Roman"/>
                <a:cs typeface="Times New Roman"/>
                <a:sym typeface="Times New Roman"/>
              </a:rPr>
              <a:t>Discussion </a:t>
            </a:r>
            <a:endParaRPr sz="2400">
              <a:solidFill>
                <a:schemeClr val="dk1"/>
              </a:solidFill>
              <a:latin typeface="Times New Roman"/>
              <a:ea typeface="Times New Roman"/>
              <a:cs typeface="Times New Roman"/>
              <a:sym typeface="Times New Roman"/>
            </a:endParaRPr>
          </a:p>
          <a:p>
            <a:pPr indent="457200" lvl="0" marL="0" rtl="0" algn="l">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Throughout this experiment multiple species of insects were found within the Massapequa Park Preserve. Within this experiment a website called DNA Subway was used in order to identify the species of insects found in the preserve. Sample 001 was classified as invasive species that comes from Europe called a mottled backswimmer.  Although, sample four was unable to be identified by DNA Subway, it was able to be identified by Barcode of Life Database (BOLD). It was identified as </a:t>
            </a:r>
            <a:r>
              <a:rPr i="1" lang="en-US" sz="2400">
                <a:solidFill>
                  <a:schemeClr val="dk1"/>
                </a:solidFill>
                <a:latin typeface="Times New Roman"/>
                <a:ea typeface="Times New Roman"/>
                <a:cs typeface="Times New Roman"/>
                <a:sym typeface="Times New Roman"/>
              </a:rPr>
              <a:t>Eukerrria saltensis </a:t>
            </a:r>
            <a:r>
              <a:rPr lang="en-US" sz="2400">
                <a:solidFill>
                  <a:schemeClr val="dk1"/>
                </a:solidFill>
                <a:latin typeface="Times New Roman"/>
                <a:ea typeface="Times New Roman"/>
                <a:cs typeface="Times New Roman"/>
                <a:sym typeface="Times New Roman"/>
              </a:rPr>
              <a:t>according to BOLD</a:t>
            </a:r>
            <a:r>
              <a:rPr i="1" lang="en-US" sz="2400">
                <a:solidFill>
                  <a:schemeClr val="dk1"/>
                </a:solidFill>
                <a:latin typeface="Times New Roman"/>
                <a:ea typeface="Times New Roman"/>
                <a:cs typeface="Times New Roman"/>
                <a:sym typeface="Times New Roman"/>
              </a:rPr>
              <a:t>.</a:t>
            </a:r>
            <a:r>
              <a:rPr lang="en-US" sz="2400">
                <a:solidFill>
                  <a:schemeClr val="dk1"/>
                </a:solidFill>
                <a:latin typeface="Times New Roman"/>
                <a:ea typeface="Times New Roman"/>
                <a:cs typeface="Times New Roman"/>
                <a:sym typeface="Times New Roman"/>
              </a:rPr>
              <a:t> Also to determine whether or not the Massapequa Preserve has high or low biodiversity and can track the changes in biodiversity and species present throughout the years. This unique data represents a small sample of high biodiversity in Massapequa Preserve.</a:t>
            </a:r>
            <a:endParaRPr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8960">
              <a:solidFill>
                <a:schemeClr val="dk1"/>
              </a:solidFill>
              <a:latin typeface="Calibri"/>
              <a:ea typeface="Calibri"/>
              <a:cs typeface="Calibri"/>
              <a:sym typeface="Calibri"/>
            </a:endParaRPr>
          </a:p>
        </p:txBody>
      </p:sp>
      <p:pic>
        <p:nvPicPr>
          <p:cNvPr id="122" name="Google Shape;122;p1" title="Screenshot 2026-05-15 11.00.05 AM.png"/>
          <p:cNvPicPr preferRelativeResize="0"/>
          <p:nvPr/>
        </p:nvPicPr>
        <p:blipFill>
          <a:blip r:embed="rId13">
            <a:alphaModFix/>
          </a:blip>
          <a:stretch>
            <a:fillRect/>
          </a:stretch>
        </p:blipFill>
        <p:spPr>
          <a:xfrm>
            <a:off x="25298275" y="10594047"/>
            <a:ext cx="1973400" cy="1614602"/>
          </a:xfrm>
          <a:prstGeom prst="rect">
            <a:avLst/>
          </a:prstGeom>
          <a:solidFill>
            <a:srgbClr val="FFF2CC"/>
          </a:solidFill>
          <a:ln>
            <a:noFill/>
          </a:ln>
        </p:spPr>
      </p:pic>
      <p:pic>
        <p:nvPicPr>
          <p:cNvPr id="123" name="Google Shape;123;p1" title="Screenshot 2026-05-15 11.01.35 AM.png"/>
          <p:cNvPicPr preferRelativeResize="0"/>
          <p:nvPr/>
        </p:nvPicPr>
        <p:blipFill rotWithShape="1">
          <a:blip r:embed="rId14">
            <a:alphaModFix/>
          </a:blip>
          <a:srcRect b="0" l="0" r="8601" t="0"/>
          <a:stretch/>
        </p:blipFill>
        <p:spPr>
          <a:xfrm>
            <a:off x="28910425" y="10482388"/>
            <a:ext cx="1803600" cy="1726275"/>
          </a:xfrm>
          <a:prstGeom prst="rect">
            <a:avLst/>
          </a:prstGeom>
          <a:noFill/>
          <a:ln>
            <a:noFill/>
          </a:ln>
        </p:spPr>
      </p:pic>
      <p:sp>
        <p:nvSpPr>
          <p:cNvPr id="124" name="Google Shape;124;p1"/>
          <p:cNvSpPr txBox="1"/>
          <p:nvPr/>
        </p:nvSpPr>
        <p:spPr>
          <a:xfrm>
            <a:off x="27343650" y="10538225"/>
            <a:ext cx="1803600" cy="5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DNA Subway</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Boldsystems </a:t>
            </a:r>
            <a:endParaRPr sz="2000">
              <a:solidFill>
                <a:schemeClr val="dk1"/>
              </a:solidFill>
              <a:latin typeface="Times New Roman"/>
              <a:ea typeface="Times New Roman"/>
              <a:cs typeface="Times New Roman"/>
              <a:sym typeface="Times New Roman"/>
            </a:endParaRPr>
          </a:p>
        </p:txBody>
      </p:sp>
      <p:pic>
        <p:nvPicPr>
          <p:cNvPr id="125" name="Google Shape;125;p1"/>
          <p:cNvPicPr preferRelativeResize="0"/>
          <p:nvPr/>
        </p:nvPicPr>
        <p:blipFill>
          <a:blip r:embed="rId15">
            <a:alphaModFix/>
          </a:blip>
          <a:stretch>
            <a:fillRect/>
          </a:stretch>
        </p:blipFill>
        <p:spPr>
          <a:xfrm>
            <a:off x="5539335" y="16469875"/>
            <a:ext cx="3241840" cy="2411725"/>
          </a:xfrm>
          <a:prstGeom prst="rect">
            <a:avLst/>
          </a:prstGeom>
          <a:noFill/>
          <a:ln>
            <a:noFill/>
          </a:ln>
        </p:spPr>
      </p:pic>
      <p:pic>
        <p:nvPicPr>
          <p:cNvPr id="126" name="Google Shape;126;p1" title="images.jpg"/>
          <p:cNvPicPr preferRelativeResize="0"/>
          <p:nvPr/>
        </p:nvPicPr>
        <p:blipFill>
          <a:blip r:embed="rId16">
            <a:alphaModFix/>
          </a:blip>
          <a:stretch>
            <a:fillRect/>
          </a:stretch>
        </p:blipFill>
        <p:spPr>
          <a:xfrm>
            <a:off x="1290142" y="17034450"/>
            <a:ext cx="2362200" cy="1933575"/>
          </a:xfrm>
          <a:prstGeom prst="rect">
            <a:avLst/>
          </a:prstGeom>
          <a:noFill/>
          <a:ln>
            <a:noFill/>
          </a:ln>
        </p:spPr>
      </p:pic>
      <p:cxnSp>
        <p:nvCxnSpPr>
          <p:cNvPr id="127" name="Google Shape;127;p1"/>
          <p:cNvCxnSpPr/>
          <p:nvPr/>
        </p:nvCxnSpPr>
        <p:spPr>
          <a:xfrm flipH="1" rot="10800000">
            <a:off x="3722097" y="17967338"/>
            <a:ext cx="1747500" cy="67800"/>
          </a:xfrm>
          <a:prstGeom prst="straightConnector1">
            <a:avLst/>
          </a:prstGeom>
          <a:noFill/>
          <a:ln cap="flat" cmpd="sng" w="76200">
            <a:solidFill>
              <a:schemeClr val="dk2"/>
            </a:solidFill>
            <a:prstDash val="solid"/>
            <a:round/>
            <a:headEnd len="med" w="med" type="none"/>
            <a:tailEnd len="med" w="med" type="triangle"/>
          </a:ln>
        </p:spPr>
      </p:cxnSp>
      <p:sp>
        <p:nvSpPr>
          <p:cNvPr id="128" name="Google Shape;128;p1"/>
          <p:cNvSpPr txBox="1"/>
          <p:nvPr/>
        </p:nvSpPr>
        <p:spPr>
          <a:xfrm>
            <a:off x="3744725" y="670550"/>
            <a:ext cx="277887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5500">
                <a:solidFill>
                  <a:schemeClr val="lt1"/>
                </a:solidFill>
              </a:rPr>
              <a:t>Collecting and DNA barcoding aquatic invertebrates found in Massapequa Preserve during early fall to study biodiversity</a:t>
            </a:r>
            <a:endParaRPr sz="5500">
              <a:solidFill>
                <a:schemeClr val="lt1"/>
              </a:solidFill>
            </a:endParaRPr>
          </a:p>
          <a:p>
            <a:pPr indent="0" lvl="0" marL="0" rtl="0" algn="ctr">
              <a:spcBef>
                <a:spcPts val="0"/>
              </a:spcBef>
              <a:spcAft>
                <a:spcPts val="0"/>
              </a:spcAft>
              <a:buClr>
                <a:schemeClr val="dk1"/>
              </a:buClr>
              <a:buSzPts val="1100"/>
              <a:buFont typeface="Arial"/>
              <a:buNone/>
            </a:pPr>
            <a:r>
              <a:rPr lang="en-US" sz="3000">
                <a:solidFill>
                  <a:schemeClr val="lt1"/>
                </a:solidFill>
              </a:rPr>
              <a:t>Patrick Byrns, Richard Ferrentino, Kyle Madden, Collin Temme</a:t>
            </a:r>
            <a:endParaRPr sz="3000">
              <a:solidFill>
                <a:schemeClr val="lt1"/>
              </a:solidFill>
            </a:endParaRPr>
          </a:p>
        </p:txBody>
      </p:sp>
      <p:pic>
        <p:nvPicPr>
          <p:cNvPr id="129" name="Google Shape;129;p1"/>
          <p:cNvPicPr preferRelativeResize="0"/>
          <p:nvPr/>
        </p:nvPicPr>
        <p:blipFill>
          <a:blip r:embed="rId17">
            <a:alphaModFix/>
          </a:blip>
          <a:stretch>
            <a:fillRect/>
          </a:stretch>
        </p:blipFill>
        <p:spPr>
          <a:xfrm>
            <a:off x="2594075" y="19278350"/>
            <a:ext cx="3786275" cy="2114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2023-04-25T13:52:33Z</dcterms:created>
  <dc:creator>Eberling, August</dc:creator>
</cp:coreProperties>
</file>