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Lst>
  <p:sldSz cy="21945600" cx="3291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6" roundtripDataSignature="AMtx7mh0QBwa1QSR3Gv/0pulFT9jly2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5" Type="http://schemas.openxmlformats.org/officeDocument/2006/relationships/slide" Target="slides/slide1.xml"/><Relationship Id="rId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8" name="Google Shape;18;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4" name="Google Shape;24;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30" name="Google Shape;30;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6" name="Google Shape;36;p7"/>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7" name="Google Shape;37;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3" name="Google Shape;43;p8"/>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4" name="Google Shape;44;p8"/>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5" name="Google Shape;45;p8"/>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6" name="Google Shape;46;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40"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60"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2.png"/><Relationship Id="rId22" Type="http://schemas.openxmlformats.org/officeDocument/2006/relationships/image" Target="../media/image17.png"/><Relationship Id="rId21" Type="http://schemas.openxmlformats.org/officeDocument/2006/relationships/image" Target="../media/image15.png"/><Relationship Id="rId24" Type="http://schemas.openxmlformats.org/officeDocument/2006/relationships/image" Target="../media/image23.png"/><Relationship Id="rId23"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invasions.si.edu/nemesis/species_summary/92692" TargetMode="External"/><Relationship Id="rId4" Type="http://schemas.openxmlformats.org/officeDocument/2006/relationships/image" Target="../media/image9.png"/><Relationship Id="rId9" Type="http://schemas.openxmlformats.org/officeDocument/2006/relationships/image" Target="../media/image16.jpg"/><Relationship Id="rId26" Type="http://schemas.openxmlformats.org/officeDocument/2006/relationships/image" Target="../media/image21.png"/><Relationship Id="rId25" Type="http://schemas.openxmlformats.org/officeDocument/2006/relationships/image" Target="../media/image26.png"/><Relationship Id="rId28" Type="http://schemas.openxmlformats.org/officeDocument/2006/relationships/image" Target="../media/image24.png"/><Relationship Id="rId27" Type="http://schemas.openxmlformats.org/officeDocument/2006/relationships/image" Target="../media/image25.png"/><Relationship Id="rId5" Type="http://schemas.openxmlformats.org/officeDocument/2006/relationships/image" Target="../media/image10.png"/><Relationship Id="rId6" Type="http://schemas.openxmlformats.org/officeDocument/2006/relationships/image" Target="../media/image3.jpg"/><Relationship Id="rId29" Type="http://schemas.openxmlformats.org/officeDocument/2006/relationships/image" Target="../media/image22.png"/><Relationship Id="rId7" Type="http://schemas.openxmlformats.org/officeDocument/2006/relationships/image" Target="../media/image14.png"/><Relationship Id="rId8" Type="http://schemas.openxmlformats.org/officeDocument/2006/relationships/image" Target="../media/image32.jpg"/><Relationship Id="rId31" Type="http://schemas.openxmlformats.org/officeDocument/2006/relationships/image" Target="../media/image28.png"/><Relationship Id="rId30" Type="http://schemas.openxmlformats.org/officeDocument/2006/relationships/image" Target="../media/image30.png"/><Relationship Id="rId11" Type="http://schemas.openxmlformats.org/officeDocument/2006/relationships/image" Target="../media/image13.jpg"/><Relationship Id="rId33" Type="http://schemas.openxmlformats.org/officeDocument/2006/relationships/image" Target="../media/image31.jpg"/><Relationship Id="rId10" Type="http://schemas.openxmlformats.org/officeDocument/2006/relationships/image" Target="../media/image20.jpg"/><Relationship Id="rId32" Type="http://schemas.openxmlformats.org/officeDocument/2006/relationships/image" Target="../media/image27.png"/><Relationship Id="rId13" Type="http://schemas.openxmlformats.org/officeDocument/2006/relationships/image" Target="../media/image7.png"/><Relationship Id="rId12" Type="http://schemas.openxmlformats.org/officeDocument/2006/relationships/image" Target="../media/image2.png"/><Relationship Id="rId34" Type="http://schemas.openxmlformats.org/officeDocument/2006/relationships/image" Target="../media/image29.png"/><Relationship Id="rId15" Type="http://schemas.openxmlformats.org/officeDocument/2006/relationships/image" Target="../media/image8.png"/><Relationship Id="rId14" Type="http://schemas.openxmlformats.org/officeDocument/2006/relationships/image" Target="../media/image6.png"/><Relationship Id="rId17" Type="http://schemas.openxmlformats.org/officeDocument/2006/relationships/image" Target="../media/image1.png"/><Relationship Id="rId16" Type="http://schemas.openxmlformats.org/officeDocument/2006/relationships/image" Target="../media/image5.png"/><Relationship Id="rId19" Type="http://schemas.openxmlformats.org/officeDocument/2006/relationships/image" Target="../media/image4.png"/><Relationship Id="rId18"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83" name="Shape 83"/>
        <p:cNvGrpSpPr/>
        <p:nvPr/>
      </p:nvGrpSpPr>
      <p:grpSpPr>
        <a:xfrm>
          <a:off x="0" y="0"/>
          <a:ext cx="0" cy="0"/>
          <a:chOff x="0" y="0"/>
          <a:chExt cx="0" cy="0"/>
        </a:xfrm>
      </p:grpSpPr>
      <p:sp>
        <p:nvSpPr>
          <p:cNvPr id="84" name="Google Shape;84;p1"/>
          <p:cNvSpPr/>
          <p:nvPr/>
        </p:nvSpPr>
        <p:spPr>
          <a:xfrm>
            <a:off x="457200" y="4036225"/>
            <a:ext cx="32004000" cy="3223200"/>
          </a:xfrm>
          <a:prstGeom prst="roundRect">
            <a:avLst>
              <a:gd fmla="val 16667" name="adj"/>
            </a:avLst>
          </a:prstGeom>
          <a:solidFill>
            <a:srgbClr val="B6D7A8"/>
          </a:solidFill>
          <a:ln cap="flat" cmpd="sng" w="28575">
            <a:solidFill>
              <a:srgbClr val="38761D"/>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t/>
            </a:r>
            <a:endParaRPr sz="33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2400">
              <a:solidFill>
                <a:schemeClr val="dk1"/>
              </a:solidFill>
              <a:latin typeface="Times New Roman"/>
              <a:ea typeface="Times New Roman"/>
              <a:cs typeface="Times New Roman"/>
              <a:sym typeface="Times New Roman"/>
            </a:endParaRPr>
          </a:p>
        </p:txBody>
      </p:sp>
      <p:sp>
        <p:nvSpPr>
          <p:cNvPr id="85" name="Google Shape;85;p1"/>
          <p:cNvSpPr/>
          <p:nvPr/>
        </p:nvSpPr>
        <p:spPr>
          <a:xfrm>
            <a:off x="286900" y="8931825"/>
            <a:ext cx="8865300" cy="7980000"/>
          </a:xfrm>
          <a:prstGeom prst="roundRect">
            <a:avLst>
              <a:gd fmla="val 16667" name="adj"/>
            </a:avLst>
          </a:prstGeom>
          <a:solidFill>
            <a:srgbClr val="B6D7A8"/>
          </a:solidFill>
          <a:ln cap="flat" cmpd="sng" w="28575">
            <a:solidFill>
              <a:srgbClr val="38761D"/>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300">
                <a:solidFill>
                  <a:schemeClr val="dk1"/>
                </a:solidFill>
                <a:latin typeface="Times New Roman"/>
                <a:ea typeface="Times New Roman"/>
                <a:cs typeface="Times New Roman"/>
                <a:sym typeface="Times New Roman"/>
              </a:rPr>
              <a:t>Abstract</a:t>
            </a:r>
            <a:endParaRPr sz="3300">
              <a:solidFill>
                <a:schemeClr val="dk1"/>
              </a:solidFill>
              <a:latin typeface="Times New Roman"/>
              <a:ea typeface="Times New Roman"/>
              <a:cs typeface="Times New Roman"/>
              <a:sym typeface="Times New Roman"/>
            </a:endParaRPr>
          </a:p>
          <a:p>
            <a:pPr indent="457200" lvl="0" marL="0" rtl="0" algn="l">
              <a:spcBef>
                <a:spcPts val="600"/>
              </a:spcBef>
              <a:spcAft>
                <a:spcPts val="600"/>
              </a:spcAft>
              <a:buClr>
                <a:schemeClr val="dk1"/>
              </a:buClr>
              <a:buSzPts val="1100"/>
              <a:buFont typeface="Arial"/>
              <a:buNone/>
            </a:pPr>
            <a:r>
              <a:rPr lang="en-US" sz="2100">
                <a:solidFill>
                  <a:schemeClr val="dk1"/>
                </a:solidFill>
                <a:latin typeface="Times New Roman"/>
                <a:ea typeface="Times New Roman"/>
                <a:cs typeface="Times New Roman"/>
                <a:sym typeface="Times New Roman"/>
              </a:rPr>
              <a:t>The primary objective of this project was to study the biodiversity of the Massapequa Preserve Creek by examining the macroinvertebrates in the water. Biodiversity is the variety of living things in a particular habitat or ecosystem. Biodiversity is important because the more biodiversity, the more stable the ecosystem will be. To do this, ten samples of macroinvertebrates were collected. To collect these samples, students went into the water using waders and nets, with the nets, students collected samples from the water and sediment and searched through it to find invertebrates. If something was found, students took permanent recordings of the location. After this, students viewed the invertebrates under a microscope to try to determine the specific species of the invertebrate that was collected. To complete this experiment, researchers used DNA barcoding and Sanger sequencing technology to identify the organisms. DNA barcoding is a molecular method for identifying a species using short standardized genetic sequences. Moreover, barcoding acts as a fingerprint to catalog biodiversity. It identifies organisms from small or damaged samples by comparing their DNA to reference libraries. DNA Subway was used to look at the organism's DNA to further identify the species. Out of the ten organisms found, ten of them were able to be identified. The findings collected showed a high variety of organisms, proving that Massapequa Preserve has a high biodiversity.</a:t>
            </a:r>
            <a:endParaRPr sz="2100">
              <a:solidFill>
                <a:schemeClr val="dk1"/>
              </a:solidFill>
              <a:latin typeface="Times New Roman"/>
              <a:ea typeface="Times New Roman"/>
              <a:cs typeface="Times New Roman"/>
              <a:sym typeface="Times New Roman"/>
            </a:endParaRPr>
          </a:p>
        </p:txBody>
      </p:sp>
      <p:sp>
        <p:nvSpPr>
          <p:cNvPr id="86" name="Google Shape;86;p1"/>
          <p:cNvSpPr/>
          <p:nvPr/>
        </p:nvSpPr>
        <p:spPr>
          <a:xfrm>
            <a:off x="457200" y="274320"/>
            <a:ext cx="32004000" cy="3352800"/>
          </a:xfrm>
          <a:prstGeom prst="roundRect">
            <a:avLst>
              <a:gd fmla="val 16667" name="adj"/>
            </a:avLst>
          </a:prstGeom>
          <a:solidFill>
            <a:srgbClr val="93C47D"/>
          </a:solidFill>
          <a:ln cap="flat" cmpd="sng" w="28575">
            <a:solidFill>
              <a:srgbClr val="38761D"/>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7400">
                <a:solidFill>
                  <a:schemeClr val="dk1"/>
                </a:solidFill>
                <a:latin typeface="Times New Roman"/>
                <a:ea typeface="Times New Roman"/>
                <a:cs typeface="Times New Roman"/>
                <a:sym typeface="Times New Roman"/>
              </a:rPr>
              <a:t>Exploring The Biodiversity of Aquatic and Terrestrial Invertebrates Found In The Massapequa Preserve by Utilizing DNA Barcoding </a:t>
            </a:r>
            <a:r>
              <a:rPr lang="en-US" sz="7400">
                <a:solidFill>
                  <a:schemeClr val="dk1"/>
                </a:solidFill>
                <a:latin typeface="Times New Roman"/>
                <a:ea typeface="Times New Roman"/>
                <a:cs typeface="Times New Roman"/>
                <a:sym typeface="Times New Roman"/>
                <a:extLst>
                  <a:ext uri="http://customooxmlschemas.google.com/">
                    <go:slidesCustomData xmlns:go="http://customooxmlschemas.google.com/" textRoundtripDataId="0"/>
                  </a:ext>
                </a:extLst>
              </a:rPr>
              <a:t>Technology</a:t>
            </a:r>
            <a:endParaRPr sz="74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US" sz="3800">
                <a:solidFill>
                  <a:schemeClr val="dk1"/>
                </a:solidFill>
                <a:latin typeface="Times New Roman"/>
                <a:ea typeface="Times New Roman"/>
                <a:cs typeface="Times New Roman"/>
                <a:sym typeface="Times New Roman"/>
              </a:rPr>
              <a:t>By: </a:t>
            </a:r>
            <a:r>
              <a:rPr lang="en-US" sz="3800">
                <a:solidFill>
                  <a:schemeClr val="dk1"/>
                </a:solidFill>
                <a:latin typeface="Times New Roman"/>
                <a:ea typeface="Times New Roman"/>
                <a:cs typeface="Times New Roman"/>
                <a:sym typeface="Times New Roman"/>
              </a:rPr>
              <a:t>Fiona Ash, Mackenzie DeBello, </a:t>
            </a:r>
            <a:r>
              <a:rPr lang="en-US" sz="3800">
                <a:solidFill>
                  <a:schemeClr val="dk1"/>
                </a:solidFill>
                <a:latin typeface="Times New Roman"/>
                <a:ea typeface="Times New Roman"/>
                <a:cs typeface="Times New Roman"/>
                <a:sym typeface="Times New Roman"/>
              </a:rPr>
              <a:t>Madelyn Dejak, Zara Fox</a:t>
            </a:r>
            <a:endParaRPr sz="38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US" sz="3800">
                <a:solidFill>
                  <a:schemeClr val="dk1"/>
                </a:solidFill>
                <a:latin typeface="Times New Roman"/>
                <a:ea typeface="Times New Roman"/>
                <a:cs typeface="Times New Roman"/>
                <a:sym typeface="Times New Roman"/>
              </a:rPr>
              <a:t>Mentors: Jeffry Petracca, August </a:t>
            </a:r>
            <a:r>
              <a:rPr lang="en-US" sz="3800">
                <a:solidFill>
                  <a:schemeClr val="dk1"/>
                </a:solidFill>
                <a:latin typeface="Times New Roman"/>
                <a:ea typeface="Times New Roman"/>
                <a:cs typeface="Times New Roman"/>
                <a:sym typeface="Times New Roman"/>
              </a:rPr>
              <a:t>Eberling, Sharon Pepenella</a:t>
            </a:r>
            <a:r>
              <a:rPr lang="en-US" sz="3800">
                <a:solidFill>
                  <a:schemeClr val="dk1"/>
                </a:solidFill>
                <a:latin typeface="Times New Roman"/>
                <a:ea typeface="Times New Roman"/>
                <a:cs typeface="Times New Roman"/>
                <a:sym typeface="Times New Roman"/>
              </a:rPr>
              <a:t> </a:t>
            </a:r>
            <a:endParaRPr sz="3800">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4000"/>
              <a:buFont typeface="Arial"/>
              <a:buNone/>
            </a:pPr>
            <a:r>
              <a:t/>
            </a:r>
            <a:endParaRPr>
              <a:solidFill>
                <a:schemeClr val="dk1"/>
              </a:solidFill>
            </a:endParaRPr>
          </a:p>
        </p:txBody>
      </p:sp>
      <p:sp>
        <p:nvSpPr>
          <p:cNvPr id="87" name="Google Shape;87;p1"/>
          <p:cNvSpPr/>
          <p:nvPr/>
        </p:nvSpPr>
        <p:spPr>
          <a:xfrm>
            <a:off x="23147650" y="7903340"/>
            <a:ext cx="9433500" cy="6950700"/>
          </a:xfrm>
          <a:prstGeom prst="roundRect">
            <a:avLst>
              <a:gd fmla="val 16667" name="adj"/>
            </a:avLst>
          </a:prstGeom>
          <a:solidFill>
            <a:srgbClr val="B6D7A8"/>
          </a:solidFill>
          <a:ln cap="flat" cmpd="sng" w="28575">
            <a:solidFill>
              <a:srgbClr val="38761D"/>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300">
                <a:solidFill>
                  <a:schemeClr val="dk1"/>
                </a:solidFill>
                <a:latin typeface="Times New Roman"/>
                <a:ea typeface="Times New Roman"/>
                <a:cs typeface="Times New Roman"/>
                <a:sym typeface="Times New Roman"/>
              </a:rPr>
              <a:t>Discussion</a:t>
            </a:r>
            <a:endParaRPr sz="3300">
              <a:solidFill>
                <a:schemeClr val="dk1"/>
              </a:solidFill>
              <a:latin typeface="Times New Roman"/>
              <a:ea typeface="Times New Roman"/>
              <a:cs typeface="Times New Roman"/>
              <a:sym typeface="Times New Roman"/>
            </a:endParaRPr>
          </a:p>
          <a:p>
            <a:pPr indent="457200" lvl="0" marL="0" rtl="0" algn="l">
              <a:spcBef>
                <a:spcPts val="0"/>
              </a:spcBef>
              <a:spcAft>
                <a:spcPts val="0"/>
              </a:spcAft>
              <a:buClr>
                <a:schemeClr val="dk1"/>
              </a:buClr>
              <a:buSzPts val="1100"/>
              <a:buFont typeface="Arial"/>
              <a:buNone/>
            </a:pPr>
            <a:r>
              <a:rPr lang="en-US" sz="2100">
                <a:solidFill>
                  <a:schemeClr val="dk1"/>
                </a:solidFill>
                <a:latin typeface="Times New Roman"/>
                <a:ea typeface="Times New Roman"/>
                <a:cs typeface="Times New Roman"/>
                <a:sym typeface="Times New Roman"/>
              </a:rPr>
              <a:t>U</a:t>
            </a:r>
            <a:r>
              <a:rPr lang="en-US" sz="2100">
                <a:solidFill>
                  <a:schemeClr val="dk1"/>
                </a:solidFill>
                <a:latin typeface="Times New Roman"/>
                <a:ea typeface="Times New Roman"/>
                <a:cs typeface="Times New Roman"/>
                <a:sym typeface="Times New Roman"/>
              </a:rPr>
              <a:t>rbanization is usually seen as something that negatively affects the biodiversity of environments as well as the habitats of organisms. Biodiversity is the variety of organisms in an ecosystem that helps to maintain an environment’s natural balance. A lack of biodiversity can lead to ecosystem instability because it cannot recover and support crucial biological processes. This idea was not supported through the results that were found. As concluded in the experimental investigation, ten out of the ten of the species successfully worked, showing many different variations in the DNA sequences. Furthermore, this is an example of the high levels of biodiversity in the Massapequa Preserve. To reach these results, a Chelex extraction was done. To do the Chelex extraction, the CO1 region was amplified by the polymerase chain reaction. Then, Sanger sequencing was performed to show the nucleotide sequence. Lastly, using DNA Subway, a BLAST search was performed. The results were used to identify the species of the organism that was found. Some limitations involved in this experiment, not a large enough sample size, small locations of species, could have used macroinvertebrates and microinvertebrates to fully ensure that there is a high level of biodiversity.  </a:t>
            </a:r>
            <a:endParaRPr sz="2100">
              <a:solidFill>
                <a:schemeClr val="dk1"/>
              </a:solidFill>
              <a:latin typeface="Times New Roman"/>
              <a:ea typeface="Times New Roman"/>
              <a:cs typeface="Times New Roman"/>
              <a:sym typeface="Times New Roman"/>
            </a:endParaRPr>
          </a:p>
        </p:txBody>
      </p:sp>
      <p:sp>
        <p:nvSpPr>
          <p:cNvPr id="88" name="Google Shape;88;p1"/>
          <p:cNvSpPr/>
          <p:nvPr/>
        </p:nvSpPr>
        <p:spPr>
          <a:xfrm>
            <a:off x="318700" y="17190357"/>
            <a:ext cx="8865300" cy="4636200"/>
          </a:xfrm>
          <a:prstGeom prst="roundRect">
            <a:avLst>
              <a:gd fmla="val 16667" name="adj"/>
            </a:avLst>
          </a:prstGeom>
          <a:solidFill>
            <a:srgbClr val="B6D7A8"/>
          </a:solidFill>
          <a:ln cap="flat" cmpd="sng" w="28575">
            <a:solidFill>
              <a:srgbClr val="38761D"/>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t/>
            </a:r>
            <a:endParaRPr sz="33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lang="en-US" sz="3300">
                <a:solidFill>
                  <a:schemeClr val="dk1"/>
                </a:solidFill>
                <a:latin typeface="Times New Roman"/>
                <a:ea typeface="Times New Roman"/>
                <a:cs typeface="Times New Roman"/>
                <a:sym typeface="Times New Roman"/>
              </a:rPr>
              <a:t>Introduction</a:t>
            </a:r>
            <a:endParaRPr sz="3300">
              <a:solidFill>
                <a:schemeClr val="dk1"/>
              </a:solidFill>
              <a:latin typeface="Times New Roman"/>
              <a:ea typeface="Times New Roman"/>
              <a:cs typeface="Times New Roman"/>
              <a:sym typeface="Times New Roman"/>
            </a:endParaRPr>
          </a:p>
          <a:p>
            <a:pPr indent="457200" lvl="0" marL="0" rtl="0" algn="l">
              <a:spcBef>
                <a:spcPts val="600"/>
              </a:spcBef>
              <a:spcAft>
                <a:spcPts val="0"/>
              </a:spcAft>
              <a:buClr>
                <a:schemeClr val="dk1"/>
              </a:buClr>
              <a:buSzPts val="1100"/>
              <a:buFont typeface="Arial"/>
              <a:buNone/>
            </a:pPr>
            <a:r>
              <a:rPr lang="en-US" sz="2100">
                <a:solidFill>
                  <a:schemeClr val="dk1"/>
                </a:solidFill>
                <a:latin typeface="Times New Roman"/>
                <a:ea typeface="Times New Roman"/>
                <a:cs typeface="Times New Roman"/>
                <a:sym typeface="Times New Roman"/>
              </a:rPr>
              <a:t>Urbanization is spreading throughout Massapequa, with the spread of urbanization, there is a loss of biodiversity in the environment and habitat of organisms (Bishop, 2022). Human activities play a major role in this loss of biodiversity (Nico, 2021). Humans do this through deforestation and the pollution of the environment and the waters.  Due to the loss of biodiversity, surveys show that the population of organisms will start to decrease. The amount of pollution is devastating to all life forms which is the direct effect of human activities. This is a primary reason why human activities may significantly alter the biodiversity of terrestrial and aquatic invertebrates. This study hypothesized that despite surrounding urbanization, the Massapequa Preserve would maintain moderate to high invertebrate biodiversity due to its protected status and freshwater habitat.</a:t>
            </a:r>
            <a:endParaRPr sz="2100">
              <a:solidFill>
                <a:schemeClr val="dk1"/>
              </a:solidFill>
              <a:latin typeface="Times New Roman"/>
              <a:ea typeface="Times New Roman"/>
              <a:cs typeface="Times New Roman"/>
              <a:sym typeface="Times New Roman"/>
            </a:endParaRPr>
          </a:p>
          <a:p>
            <a:pPr indent="0" lvl="0" marL="0" marR="0" rtl="0" algn="l">
              <a:lnSpc>
                <a:spcPct val="100000"/>
              </a:lnSpc>
              <a:spcBef>
                <a:spcPts val="600"/>
              </a:spcBef>
              <a:spcAft>
                <a:spcPts val="0"/>
              </a:spcAft>
              <a:buClr>
                <a:srgbClr val="000000"/>
              </a:buClr>
              <a:buSzPts val="2400"/>
              <a:buFont typeface="Arial"/>
              <a:buNone/>
            </a:pPr>
            <a:r>
              <a:t/>
            </a:r>
            <a:endParaRPr sz="2400">
              <a:solidFill>
                <a:schemeClr val="dk1"/>
              </a:solidFill>
              <a:latin typeface="Times New Roman"/>
              <a:ea typeface="Times New Roman"/>
              <a:cs typeface="Times New Roman"/>
              <a:sym typeface="Times New Roman"/>
            </a:endParaRPr>
          </a:p>
        </p:txBody>
      </p:sp>
      <p:sp>
        <p:nvSpPr>
          <p:cNvPr id="89" name="Google Shape;89;p1"/>
          <p:cNvSpPr/>
          <p:nvPr/>
        </p:nvSpPr>
        <p:spPr>
          <a:xfrm>
            <a:off x="9700150" y="18059400"/>
            <a:ext cx="6541200" cy="3771000"/>
          </a:xfrm>
          <a:prstGeom prst="roundRect">
            <a:avLst>
              <a:gd fmla="val 16667" name="adj"/>
            </a:avLst>
          </a:prstGeom>
          <a:solidFill>
            <a:srgbClr val="B6D7A8"/>
          </a:solidFill>
          <a:ln cap="flat" cmpd="sng" w="28575">
            <a:solidFill>
              <a:srgbClr val="38761D"/>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i="1" lang="en-US" sz="2000">
                <a:solidFill>
                  <a:schemeClr val="dk1"/>
                </a:solidFill>
                <a:latin typeface="Times New Roman"/>
                <a:ea typeface="Times New Roman"/>
                <a:cs typeface="Times New Roman"/>
                <a:sym typeface="Times New Roman"/>
              </a:rPr>
              <a:t>DMW001 -</a:t>
            </a:r>
            <a:r>
              <a:rPr i="1" lang="en-US" sz="2000">
                <a:solidFill>
                  <a:schemeClr val="dk1"/>
                </a:solidFill>
                <a:uFill>
                  <a:noFill/>
                </a:uFill>
                <a:latin typeface="Times New Roman"/>
                <a:ea typeface="Times New Roman"/>
                <a:cs typeface="Times New Roman"/>
                <a:sym typeface="Times New Roman"/>
                <a:hlinkClick r:id="rId3">
                  <a:extLst>
                    <a:ext uri="{A12FA001-AC4F-418D-AE19-62706E023703}">
                      <ahyp:hlinkClr val="tx"/>
                    </a:ext>
                  </a:extLst>
                </a:hlinkClick>
              </a:rPr>
              <a:t>Caecidotea racovitzai</a:t>
            </a:r>
            <a:r>
              <a:rPr i="1" lang="en-US" sz="2000">
                <a:solidFill>
                  <a:schemeClr val="dk1"/>
                </a:solidFill>
                <a:latin typeface="Times New Roman"/>
                <a:ea typeface="Times New Roman"/>
                <a:cs typeface="Times New Roman"/>
                <a:sym typeface="Times New Roman"/>
              </a:rPr>
              <a:t> </a:t>
            </a:r>
            <a:endParaRPr i="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i="1" lang="en-US" sz="2000">
                <a:solidFill>
                  <a:schemeClr val="dk1"/>
                </a:solidFill>
                <a:latin typeface="Times New Roman"/>
                <a:ea typeface="Times New Roman"/>
                <a:cs typeface="Times New Roman"/>
                <a:sym typeface="Times New Roman"/>
              </a:rPr>
              <a:t>DMW002- Uktena riparia</a:t>
            </a:r>
            <a:endParaRPr i="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i="1" lang="en-US" sz="2000">
                <a:solidFill>
                  <a:schemeClr val="dk1"/>
                </a:solidFill>
                <a:latin typeface="Times New Roman"/>
                <a:ea typeface="Times New Roman"/>
                <a:cs typeface="Times New Roman"/>
                <a:sym typeface="Times New Roman"/>
              </a:rPr>
              <a:t>DMW003- Parcoblatta sp.</a:t>
            </a:r>
            <a:endParaRPr i="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i="1" lang="en-US" sz="2000">
                <a:solidFill>
                  <a:schemeClr val="dk1"/>
                </a:solidFill>
                <a:latin typeface="Times New Roman"/>
                <a:ea typeface="Times New Roman"/>
                <a:cs typeface="Times New Roman"/>
                <a:sym typeface="Times New Roman"/>
              </a:rPr>
              <a:t>DMW004</a:t>
            </a:r>
            <a:r>
              <a:rPr i="1" lang="en-US" sz="2000">
                <a:solidFill>
                  <a:srgbClr val="212E3F"/>
                </a:solidFill>
                <a:latin typeface="Times New Roman"/>
                <a:ea typeface="Times New Roman"/>
                <a:cs typeface="Times New Roman"/>
                <a:sym typeface="Times New Roman"/>
              </a:rPr>
              <a:t>- </a:t>
            </a:r>
            <a:r>
              <a:rPr i="1" lang="en-US" sz="2000">
                <a:solidFill>
                  <a:schemeClr val="dk1"/>
                </a:solidFill>
                <a:latin typeface="Times New Roman"/>
                <a:ea typeface="Times New Roman"/>
                <a:cs typeface="Times New Roman"/>
                <a:sym typeface="Times New Roman"/>
              </a:rPr>
              <a:t>Cylindroiulus punctatus</a:t>
            </a:r>
            <a:endParaRPr i="1" sz="2000">
              <a:solidFill>
                <a:srgbClr val="212E3F"/>
              </a:solidFill>
              <a:latin typeface="Times New Roman"/>
              <a:ea typeface="Times New Roman"/>
              <a:cs typeface="Times New Roman"/>
              <a:sym typeface="Times New Roman"/>
            </a:endParaRPr>
          </a:p>
          <a:p>
            <a:pPr indent="-355600" lvl="0" marL="457200" rtl="0" algn="l">
              <a:spcBef>
                <a:spcPts val="0"/>
              </a:spcBef>
              <a:spcAft>
                <a:spcPts val="0"/>
              </a:spcAft>
              <a:buClr>
                <a:srgbClr val="000000"/>
              </a:buClr>
              <a:buSzPts val="2000"/>
              <a:buFont typeface="Times New Roman"/>
              <a:buChar char="●"/>
            </a:pPr>
            <a:r>
              <a:rPr i="1" lang="en-US" sz="2000">
                <a:latin typeface="Times New Roman"/>
                <a:ea typeface="Times New Roman"/>
                <a:cs typeface="Times New Roman"/>
                <a:sym typeface="Times New Roman"/>
              </a:rPr>
              <a:t>DMW005- Eunemobius Carolinus</a:t>
            </a:r>
            <a:endParaRPr i="1" sz="2000">
              <a:latin typeface="Times New Roman"/>
              <a:ea typeface="Times New Roman"/>
              <a:cs typeface="Times New Roman"/>
              <a:sym typeface="Times New Roman"/>
            </a:endParaRPr>
          </a:p>
          <a:p>
            <a:pPr indent="-355600" lvl="0" marL="457200" rtl="0" algn="l">
              <a:spcBef>
                <a:spcPts val="0"/>
              </a:spcBef>
              <a:spcAft>
                <a:spcPts val="0"/>
              </a:spcAft>
              <a:buClr>
                <a:srgbClr val="000000"/>
              </a:buClr>
              <a:buSzPts val="2000"/>
              <a:buFont typeface="Times New Roman"/>
              <a:buChar char="●"/>
            </a:pPr>
            <a:r>
              <a:rPr i="1" lang="en-US" sz="2000">
                <a:latin typeface="Times New Roman"/>
                <a:ea typeface="Times New Roman"/>
                <a:cs typeface="Times New Roman"/>
                <a:sym typeface="Times New Roman"/>
              </a:rPr>
              <a:t>DMW006- Hyalella azteca</a:t>
            </a:r>
            <a:endParaRPr i="1" sz="2000">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i="1" lang="en-US" sz="2000">
                <a:solidFill>
                  <a:schemeClr val="dk1"/>
                </a:solidFill>
                <a:latin typeface="Times New Roman"/>
                <a:ea typeface="Times New Roman"/>
                <a:cs typeface="Times New Roman"/>
                <a:sym typeface="Times New Roman"/>
              </a:rPr>
              <a:t>DMW007- Laemophloeus fervidus</a:t>
            </a:r>
            <a:endParaRPr i="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i="1" lang="en-US" sz="2000">
                <a:solidFill>
                  <a:schemeClr val="dk1"/>
                </a:solidFill>
                <a:latin typeface="Times New Roman"/>
                <a:ea typeface="Times New Roman"/>
                <a:cs typeface="Times New Roman"/>
                <a:sym typeface="Times New Roman"/>
              </a:rPr>
              <a:t>DMW008- Neoporus clypealis</a:t>
            </a:r>
            <a:endParaRPr i="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i="1" lang="en-US" sz="2000">
                <a:solidFill>
                  <a:schemeClr val="dk1"/>
                </a:solidFill>
                <a:latin typeface="Times New Roman"/>
                <a:ea typeface="Times New Roman"/>
                <a:cs typeface="Times New Roman"/>
                <a:sym typeface="Times New Roman"/>
              </a:rPr>
              <a:t>DMW009- Choeras sp.</a:t>
            </a:r>
            <a:endParaRPr i="1" sz="2000">
              <a:solidFill>
                <a:schemeClr val="dk1"/>
              </a:solidFill>
              <a:latin typeface="Times New Roman"/>
              <a:ea typeface="Times New Roman"/>
              <a:cs typeface="Times New Roman"/>
              <a:sym typeface="Times New Roman"/>
            </a:endParaRPr>
          </a:p>
          <a:p>
            <a:pPr indent="-355600" lvl="0" marL="457200" rtl="0" algn="l">
              <a:spcBef>
                <a:spcPts val="0"/>
              </a:spcBef>
              <a:spcAft>
                <a:spcPts val="0"/>
              </a:spcAft>
              <a:buClr>
                <a:schemeClr val="dk1"/>
              </a:buClr>
              <a:buSzPts val="2000"/>
              <a:buFont typeface="Times New Roman"/>
              <a:buChar char="●"/>
            </a:pPr>
            <a:r>
              <a:rPr i="1" lang="en-US" sz="2000">
                <a:solidFill>
                  <a:schemeClr val="dk1"/>
                </a:solidFill>
                <a:latin typeface="Times New Roman"/>
                <a:ea typeface="Times New Roman"/>
                <a:cs typeface="Times New Roman"/>
                <a:sym typeface="Times New Roman"/>
              </a:rPr>
              <a:t>DMW010- Herpyllus ecclesiasticus</a:t>
            </a:r>
            <a:endParaRPr i="1" sz="2000">
              <a:solidFill>
                <a:schemeClr val="dk1"/>
              </a:solidFill>
              <a:latin typeface="Times New Roman"/>
              <a:ea typeface="Times New Roman"/>
              <a:cs typeface="Times New Roman"/>
              <a:sym typeface="Times New Roman"/>
            </a:endParaRPr>
          </a:p>
        </p:txBody>
      </p:sp>
      <p:pic>
        <p:nvPicPr>
          <p:cNvPr id="90" name="Google Shape;90;p1"/>
          <p:cNvPicPr preferRelativeResize="0"/>
          <p:nvPr/>
        </p:nvPicPr>
        <p:blipFill>
          <a:blip r:embed="rId4">
            <a:alphaModFix/>
          </a:blip>
          <a:stretch>
            <a:fillRect/>
          </a:stretch>
        </p:blipFill>
        <p:spPr>
          <a:xfrm>
            <a:off x="1295400" y="1838960"/>
            <a:ext cx="2381250" cy="1133475"/>
          </a:xfrm>
          <a:prstGeom prst="rect">
            <a:avLst/>
          </a:prstGeom>
          <a:noFill/>
          <a:ln>
            <a:noFill/>
          </a:ln>
        </p:spPr>
      </p:pic>
      <p:pic>
        <p:nvPicPr>
          <p:cNvPr id="91" name="Google Shape;91;p1"/>
          <p:cNvPicPr preferRelativeResize="0"/>
          <p:nvPr/>
        </p:nvPicPr>
        <p:blipFill>
          <a:blip r:embed="rId5">
            <a:alphaModFix/>
          </a:blip>
          <a:stretch>
            <a:fillRect/>
          </a:stretch>
        </p:blipFill>
        <p:spPr>
          <a:xfrm>
            <a:off x="28803600" y="1589976"/>
            <a:ext cx="3124200" cy="1631425"/>
          </a:xfrm>
          <a:prstGeom prst="rect">
            <a:avLst/>
          </a:prstGeom>
          <a:noFill/>
          <a:ln>
            <a:noFill/>
          </a:ln>
        </p:spPr>
      </p:pic>
      <p:pic>
        <p:nvPicPr>
          <p:cNvPr descr="A close-up of a dna test&#10;&#10;AI-generated content may be incorrect." id="92" name="Google Shape;92;p1"/>
          <p:cNvPicPr preferRelativeResize="0"/>
          <p:nvPr/>
        </p:nvPicPr>
        <p:blipFill rotWithShape="1">
          <a:blip r:embed="rId6">
            <a:alphaModFix/>
          </a:blip>
          <a:srcRect b="0" l="13889" r="13882" t="0"/>
          <a:stretch/>
        </p:blipFill>
        <p:spPr>
          <a:xfrm>
            <a:off x="9406455" y="7721237"/>
            <a:ext cx="3519912" cy="3655000"/>
          </a:xfrm>
          <a:prstGeom prst="rect">
            <a:avLst/>
          </a:prstGeom>
          <a:noFill/>
          <a:ln cap="flat" cmpd="sng" w="19050">
            <a:solidFill>
              <a:schemeClr val="dk1"/>
            </a:solidFill>
            <a:prstDash val="solid"/>
            <a:round/>
            <a:headEnd len="sm" w="sm" type="none"/>
            <a:tailEnd len="sm" w="sm" type="none"/>
          </a:ln>
        </p:spPr>
      </p:pic>
      <p:pic>
        <p:nvPicPr>
          <p:cNvPr id="93" name="Google Shape;93;p1"/>
          <p:cNvPicPr preferRelativeResize="0"/>
          <p:nvPr/>
        </p:nvPicPr>
        <p:blipFill rotWithShape="1">
          <a:blip r:embed="rId7">
            <a:alphaModFix/>
          </a:blip>
          <a:srcRect b="3226" l="15286" r="15762" t="6910"/>
          <a:stretch/>
        </p:blipFill>
        <p:spPr>
          <a:xfrm>
            <a:off x="19671588" y="13801411"/>
            <a:ext cx="3208625" cy="4181459"/>
          </a:xfrm>
          <a:prstGeom prst="rect">
            <a:avLst/>
          </a:prstGeom>
          <a:noFill/>
          <a:ln cap="flat" cmpd="sng" w="19050">
            <a:solidFill>
              <a:schemeClr val="dk1"/>
            </a:solidFill>
            <a:prstDash val="solid"/>
            <a:round/>
            <a:headEnd len="sm" w="sm" type="none"/>
            <a:tailEnd len="sm" w="sm" type="none"/>
          </a:ln>
        </p:spPr>
      </p:pic>
      <p:pic>
        <p:nvPicPr>
          <p:cNvPr id="94" name="Google Shape;94;p1"/>
          <p:cNvPicPr preferRelativeResize="0"/>
          <p:nvPr/>
        </p:nvPicPr>
        <p:blipFill rotWithShape="1">
          <a:blip r:embed="rId8">
            <a:alphaModFix/>
          </a:blip>
          <a:srcRect b="17756" l="12196" r="0" t="0"/>
          <a:stretch/>
        </p:blipFill>
        <p:spPr>
          <a:xfrm>
            <a:off x="20563413" y="10774175"/>
            <a:ext cx="2381249" cy="2788173"/>
          </a:xfrm>
          <a:prstGeom prst="rect">
            <a:avLst/>
          </a:prstGeom>
          <a:noFill/>
          <a:ln cap="flat" cmpd="sng" w="19050">
            <a:solidFill>
              <a:schemeClr val="dk1"/>
            </a:solidFill>
            <a:prstDash val="solid"/>
            <a:round/>
            <a:headEnd len="sm" w="sm" type="none"/>
            <a:tailEnd len="sm" w="sm" type="none"/>
          </a:ln>
        </p:spPr>
      </p:pic>
      <p:pic>
        <p:nvPicPr>
          <p:cNvPr id="95" name="Google Shape;95;p1"/>
          <p:cNvPicPr preferRelativeResize="0"/>
          <p:nvPr/>
        </p:nvPicPr>
        <p:blipFill rotWithShape="1">
          <a:blip r:embed="rId9">
            <a:alphaModFix/>
          </a:blip>
          <a:srcRect b="9006" l="0" r="0" t="3382"/>
          <a:stretch/>
        </p:blipFill>
        <p:spPr>
          <a:xfrm>
            <a:off x="18097275" y="7798982"/>
            <a:ext cx="2263150" cy="2782451"/>
          </a:xfrm>
          <a:prstGeom prst="rect">
            <a:avLst/>
          </a:prstGeom>
          <a:noFill/>
          <a:ln cap="flat" cmpd="sng" w="19050">
            <a:solidFill>
              <a:schemeClr val="dk1"/>
            </a:solidFill>
            <a:prstDash val="solid"/>
            <a:round/>
            <a:headEnd len="sm" w="sm" type="none"/>
            <a:tailEnd len="sm" w="sm" type="none"/>
          </a:ln>
        </p:spPr>
      </p:pic>
      <p:pic>
        <p:nvPicPr>
          <p:cNvPr id="96" name="Google Shape;96;p1"/>
          <p:cNvPicPr preferRelativeResize="0"/>
          <p:nvPr/>
        </p:nvPicPr>
        <p:blipFill rotWithShape="1">
          <a:blip r:embed="rId10">
            <a:alphaModFix/>
          </a:blip>
          <a:srcRect b="25391" l="30683" r="14290" t="22171"/>
          <a:stretch/>
        </p:blipFill>
        <p:spPr>
          <a:xfrm>
            <a:off x="20544300" y="7807575"/>
            <a:ext cx="2381250" cy="2788199"/>
          </a:xfrm>
          <a:prstGeom prst="rect">
            <a:avLst/>
          </a:prstGeom>
          <a:noFill/>
          <a:ln cap="flat" cmpd="sng" w="19050">
            <a:solidFill>
              <a:schemeClr val="dk1"/>
            </a:solidFill>
            <a:prstDash val="solid"/>
            <a:round/>
            <a:headEnd len="sm" w="sm" type="none"/>
            <a:tailEnd len="sm" w="sm" type="none"/>
          </a:ln>
        </p:spPr>
      </p:pic>
      <p:pic>
        <p:nvPicPr>
          <p:cNvPr descr="A close-up of a dna test&#10;&#10;AI-generated content may be incorrect." id="97" name="Google Shape;97;p1"/>
          <p:cNvPicPr preferRelativeResize="0"/>
          <p:nvPr/>
        </p:nvPicPr>
        <p:blipFill rotWithShape="1">
          <a:blip r:embed="rId11">
            <a:alphaModFix/>
          </a:blip>
          <a:srcRect b="51724" l="9453" r="77315" t="28442"/>
          <a:stretch/>
        </p:blipFill>
        <p:spPr>
          <a:xfrm>
            <a:off x="13186671" y="7704652"/>
            <a:ext cx="615012" cy="1550621"/>
          </a:xfrm>
          <a:prstGeom prst="rect">
            <a:avLst/>
          </a:prstGeom>
          <a:noFill/>
          <a:ln cap="flat" cmpd="sng" w="19050">
            <a:solidFill>
              <a:srgbClr val="000000"/>
            </a:solidFill>
            <a:prstDash val="solid"/>
            <a:round/>
            <a:headEnd len="sm" w="sm" type="none"/>
            <a:tailEnd len="sm" w="sm" type="none"/>
          </a:ln>
        </p:spPr>
      </p:pic>
      <p:pic>
        <p:nvPicPr>
          <p:cNvPr descr="A close-up of a dna test&#10;&#10;AI-generated content may be incorrect." id="98" name="Google Shape;98;p1"/>
          <p:cNvPicPr preferRelativeResize="0"/>
          <p:nvPr/>
        </p:nvPicPr>
        <p:blipFill rotWithShape="1">
          <a:blip r:embed="rId11">
            <a:alphaModFix/>
          </a:blip>
          <a:srcRect b="32949" l="10167" r="15295" t="46730"/>
          <a:stretch/>
        </p:blipFill>
        <p:spPr>
          <a:xfrm>
            <a:off x="13180650" y="9393775"/>
            <a:ext cx="4053599" cy="1963072"/>
          </a:xfrm>
          <a:prstGeom prst="rect">
            <a:avLst/>
          </a:prstGeom>
          <a:noFill/>
          <a:ln cap="flat" cmpd="sng" w="19050">
            <a:solidFill>
              <a:schemeClr val="dk1"/>
            </a:solidFill>
            <a:prstDash val="solid"/>
            <a:round/>
            <a:headEnd len="sm" w="sm" type="none"/>
            <a:tailEnd len="sm" w="sm" type="none"/>
          </a:ln>
        </p:spPr>
      </p:pic>
      <p:pic>
        <p:nvPicPr>
          <p:cNvPr descr="A close-up of a dna test&#10;&#10;AI-generated content may be incorrect." id="99" name="Google Shape;99;p1"/>
          <p:cNvPicPr preferRelativeResize="0"/>
          <p:nvPr/>
        </p:nvPicPr>
        <p:blipFill rotWithShape="1">
          <a:blip r:embed="rId11">
            <a:alphaModFix/>
          </a:blip>
          <a:srcRect b="53197" l="48608" r="9450" t="30258"/>
          <a:stretch/>
        </p:blipFill>
        <p:spPr>
          <a:xfrm>
            <a:off x="13760106" y="7704640"/>
            <a:ext cx="2263138" cy="1550621"/>
          </a:xfrm>
          <a:prstGeom prst="rect">
            <a:avLst/>
          </a:prstGeom>
          <a:noFill/>
          <a:ln cap="flat" cmpd="sng" w="19050">
            <a:solidFill>
              <a:schemeClr val="dk1"/>
            </a:solidFill>
            <a:prstDash val="solid"/>
            <a:round/>
            <a:headEnd len="sm" w="sm" type="none"/>
            <a:tailEnd len="sm" w="sm" type="none"/>
          </a:ln>
        </p:spPr>
      </p:pic>
      <p:pic>
        <p:nvPicPr>
          <p:cNvPr id="100" name="Google Shape;100;p1"/>
          <p:cNvPicPr preferRelativeResize="0"/>
          <p:nvPr/>
        </p:nvPicPr>
        <p:blipFill rotWithShape="1">
          <a:blip r:embed="rId12">
            <a:alphaModFix/>
          </a:blip>
          <a:srcRect b="19824" l="0" r="0" t="9174"/>
          <a:stretch/>
        </p:blipFill>
        <p:spPr>
          <a:xfrm>
            <a:off x="19678006" y="4785425"/>
            <a:ext cx="6033300" cy="2233594"/>
          </a:xfrm>
          <a:prstGeom prst="rect">
            <a:avLst/>
          </a:prstGeom>
          <a:noFill/>
          <a:ln>
            <a:noFill/>
          </a:ln>
        </p:spPr>
      </p:pic>
      <p:pic>
        <p:nvPicPr>
          <p:cNvPr id="101" name="Google Shape;101;p1"/>
          <p:cNvPicPr preferRelativeResize="0"/>
          <p:nvPr/>
        </p:nvPicPr>
        <p:blipFill>
          <a:blip r:embed="rId13">
            <a:alphaModFix/>
          </a:blip>
          <a:stretch>
            <a:fillRect/>
          </a:stretch>
        </p:blipFill>
        <p:spPr>
          <a:xfrm>
            <a:off x="27485362" y="4567449"/>
            <a:ext cx="2788201" cy="2272663"/>
          </a:xfrm>
          <a:prstGeom prst="rect">
            <a:avLst/>
          </a:prstGeom>
          <a:noFill/>
          <a:ln>
            <a:noFill/>
          </a:ln>
        </p:spPr>
      </p:pic>
      <p:pic>
        <p:nvPicPr>
          <p:cNvPr id="102" name="Google Shape;102;p1"/>
          <p:cNvPicPr preferRelativeResize="0"/>
          <p:nvPr/>
        </p:nvPicPr>
        <p:blipFill>
          <a:blip r:embed="rId14">
            <a:alphaModFix/>
          </a:blip>
          <a:stretch>
            <a:fillRect/>
          </a:stretch>
        </p:blipFill>
        <p:spPr>
          <a:xfrm>
            <a:off x="9423318" y="12158029"/>
            <a:ext cx="6216675" cy="2470706"/>
          </a:xfrm>
          <a:prstGeom prst="rect">
            <a:avLst/>
          </a:prstGeom>
          <a:noFill/>
          <a:ln cap="flat" cmpd="sng" w="19050">
            <a:solidFill>
              <a:schemeClr val="dk1"/>
            </a:solidFill>
            <a:prstDash val="solid"/>
            <a:round/>
            <a:headEnd len="sm" w="sm" type="none"/>
            <a:tailEnd len="sm" w="sm" type="none"/>
          </a:ln>
        </p:spPr>
      </p:pic>
      <p:sp>
        <p:nvSpPr>
          <p:cNvPr id="103" name="Google Shape;103;p1"/>
          <p:cNvSpPr txBox="1"/>
          <p:nvPr/>
        </p:nvSpPr>
        <p:spPr>
          <a:xfrm>
            <a:off x="11923908" y="18002514"/>
            <a:ext cx="17889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100">
                <a:solidFill>
                  <a:schemeClr val="dk1"/>
                </a:solidFill>
                <a:latin typeface="Times New Roman"/>
                <a:ea typeface="Times New Roman"/>
                <a:cs typeface="Times New Roman"/>
                <a:sym typeface="Times New Roman"/>
              </a:rPr>
              <a:t>Results</a:t>
            </a:r>
            <a:endParaRPr sz="3100">
              <a:solidFill>
                <a:schemeClr val="dk1"/>
              </a:solidFill>
              <a:latin typeface="Times New Roman"/>
              <a:ea typeface="Times New Roman"/>
              <a:cs typeface="Times New Roman"/>
              <a:sym typeface="Times New Roman"/>
            </a:endParaRPr>
          </a:p>
        </p:txBody>
      </p:sp>
      <p:sp>
        <p:nvSpPr>
          <p:cNvPr id="104" name="Google Shape;104;p1"/>
          <p:cNvSpPr txBox="1"/>
          <p:nvPr/>
        </p:nvSpPr>
        <p:spPr>
          <a:xfrm>
            <a:off x="9467903" y="7743473"/>
            <a:ext cx="3519900" cy="312000"/>
          </a:xfrm>
          <a:prstGeom prst="rect">
            <a:avLst/>
          </a:prstGeom>
          <a:noFill/>
          <a:ln>
            <a:noFill/>
          </a:ln>
        </p:spPr>
        <p:txBody>
          <a:bodyPr anchorCtr="0" anchor="t" bIns="51500" lIns="103000" spcFirstLastPara="1" rIns="103000" wrap="square" tIns="51500">
            <a:spAutoFit/>
          </a:bodyPr>
          <a:lstStyle/>
          <a:p>
            <a:pPr indent="0" lvl="0" marL="0" marR="0" rtl="0" algn="l">
              <a:spcBef>
                <a:spcPts val="0"/>
              </a:spcBef>
              <a:spcAft>
                <a:spcPts val="0"/>
              </a:spcAft>
              <a:buNone/>
            </a:pPr>
            <a:r>
              <a:rPr lang="en-US" sz="1352">
                <a:solidFill>
                  <a:srgbClr val="FFFFFF"/>
                </a:solidFill>
                <a:latin typeface="Arial"/>
                <a:ea typeface="Arial"/>
                <a:cs typeface="Arial"/>
                <a:sym typeface="Arial"/>
              </a:rPr>
              <a:t>L      001   002   003   004    005    006  007</a:t>
            </a:r>
            <a:endParaRPr sz="1352"/>
          </a:p>
        </p:txBody>
      </p:sp>
      <p:sp>
        <p:nvSpPr>
          <p:cNvPr id="105" name="Google Shape;105;p1"/>
          <p:cNvSpPr txBox="1"/>
          <p:nvPr/>
        </p:nvSpPr>
        <p:spPr>
          <a:xfrm>
            <a:off x="9556691" y="9759366"/>
            <a:ext cx="2981100" cy="312000"/>
          </a:xfrm>
          <a:prstGeom prst="rect">
            <a:avLst/>
          </a:prstGeom>
          <a:noFill/>
          <a:ln>
            <a:noFill/>
          </a:ln>
        </p:spPr>
        <p:txBody>
          <a:bodyPr anchorCtr="0" anchor="t" bIns="51500" lIns="103000" spcFirstLastPara="1" rIns="103000" wrap="square" tIns="51500">
            <a:spAutoFit/>
          </a:bodyPr>
          <a:lstStyle/>
          <a:p>
            <a:pPr indent="0" lvl="0" marL="0" marR="0" rtl="0" algn="l">
              <a:spcBef>
                <a:spcPts val="0"/>
              </a:spcBef>
              <a:spcAft>
                <a:spcPts val="0"/>
              </a:spcAft>
              <a:buNone/>
            </a:pPr>
            <a:r>
              <a:rPr lang="en-US" sz="1352">
                <a:solidFill>
                  <a:srgbClr val="FFFFFF"/>
                </a:solidFill>
                <a:latin typeface="Arial"/>
                <a:ea typeface="Arial"/>
                <a:cs typeface="Arial"/>
                <a:sym typeface="Arial"/>
              </a:rPr>
              <a:t>L      008    009   010  </a:t>
            </a:r>
            <a:endParaRPr sz="1352"/>
          </a:p>
        </p:txBody>
      </p:sp>
      <p:sp>
        <p:nvSpPr>
          <p:cNvPr id="106" name="Google Shape;106;p1"/>
          <p:cNvSpPr txBox="1"/>
          <p:nvPr/>
        </p:nvSpPr>
        <p:spPr>
          <a:xfrm>
            <a:off x="13260680" y="7782801"/>
            <a:ext cx="5589300" cy="378900"/>
          </a:xfrm>
          <a:prstGeom prst="rect">
            <a:avLst/>
          </a:prstGeom>
          <a:noFill/>
          <a:ln>
            <a:noFill/>
          </a:ln>
        </p:spPr>
        <p:txBody>
          <a:bodyPr anchorCtr="0" anchor="t" bIns="62500" lIns="125050" spcFirstLastPara="1" rIns="125050" wrap="square" tIns="62500">
            <a:spAutoFit/>
          </a:bodyPr>
          <a:lstStyle/>
          <a:p>
            <a:pPr indent="0" lvl="0" marL="0" marR="0" rtl="0" algn="l">
              <a:spcBef>
                <a:spcPts val="0"/>
              </a:spcBef>
              <a:spcAft>
                <a:spcPts val="0"/>
              </a:spcAft>
              <a:buNone/>
            </a:pPr>
            <a:r>
              <a:rPr lang="en-US" sz="1642">
                <a:solidFill>
                  <a:srgbClr val="FFFFFF"/>
                </a:solidFill>
                <a:latin typeface="Arial"/>
                <a:ea typeface="Arial"/>
                <a:cs typeface="Arial"/>
                <a:sym typeface="Arial"/>
              </a:rPr>
              <a:t>L      001   002     003    004  </a:t>
            </a:r>
            <a:endParaRPr sz="1642"/>
          </a:p>
        </p:txBody>
      </p:sp>
      <p:sp>
        <p:nvSpPr>
          <p:cNvPr id="107" name="Google Shape;107;p1"/>
          <p:cNvSpPr txBox="1"/>
          <p:nvPr/>
        </p:nvSpPr>
        <p:spPr>
          <a:xfrm>
            <a:off x="13344093" y="9348062"/>
            <a:ext cx="5589300" cy="378900"/>
          </a:xfrm>
          <a:prstGeom prst="rect">
            <a:avLst/>
          </a:prstGeom>
          <a:noFill/>
          <a:ln>
            <a:noFill/>
          </a:ln>
        </p:spPr>
        <p:txBody>
          <a:bodyPr anchorCtr="0" anchor="t" bIns="62500" lIns="125050" spcFirstLastPara="1" rIns="125050" wrap="square" tIns="62500">
            <a:spAutoFit/>
          </a:bodyPr>
          <a:lstStyle/>
          <a:p>
            <a:pPr indent="0" lvl="0" marL="0" marR="0" rtl="0" algn="l">
              <a:spcBef>
                <a:spcPts val="0"/>
              </a:spcBef>
              <a:spcAft>
                <a:spcPts val="0"/>
              </a:spcAft>
              <a:buNone/>
            </a:pPr>
            <a:r>
              <a:rPr lang="en-US" sz="1642">
                <a:solidFill>
                  <a:srgbClr val="FFFFFF"/>
                </a:solidFill>
                <a:latin typeface="Arial"/>
                <a:ea typeface="Arial"/>
                <a:cs typeface="Arial"/>
                <a:sym typeface="Arial"/>
              </a:rPr>
              <a:t>L      005   006  007  008  009   010</a:t>
            </a:r>
            <a:endParaRPr sz="1642"/>
          </a:p>
        </p:txBody>
      </p:sp>
      <p:sp>
        <p:nvSpPr>
          <p:cNvPr id="108" name="Google Shape;108;p1"/>
          <p:cNvSpPr/>
          <p:nvPr/>
        </p:nvSpPr>
        <p:spPr>
          <a:xfrm>
            <a:off x="16814600" y="18977950"/>
            <a:ext cx="12302100" cy="2853600"/>
          </a:xfrm>
          <a:prstGeom prst="roundRect">
            <a:avLst>
              <a:gd fmla="val 16667" name="adj"/>
            </a:avLst>
          </a:prstGeom>
          <a:solidFill>
            <a:srgbClr val="B6D7A8"/>
          </a:solidFill>
          <a:ln cap="flat" cmpd="sng" w="28575">
            <a:solidFill>
              <a:srgbClr val="38761D"/>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pic>
        <p:nvPicPr>
          <p:cNvPr id="109" name="Google Shape;109;p1"/>
          <p:cNvPicPr preferRelativeResize="0"/>
          <p:nvPr/>
        </p:nvPicPr>
        <p:blipFill>
          <a:blip r:embed="rId15">
            <a:alphaModFix/>
          </a:blip>
          <a:stretch>
            <a:fillRect/>
          </a:stretch>
        </p:blipFill>
        <p:spPr>
          <a:xfrm>
            <a:off x="17696025" y="19182176"/>
            <a:ext cx="1189224" cy="891925"/>
          </a:xfrm>
          <a:prstGeom prst="rect">
            <a:avLst/>
          </a:prstGeom>
          <a:solidFill>
            <a:srgbClr val="B6D7A8"/>
          </a:solidFill>
          <a:ln>
            <a:noFill/>
          </a:ln>
        </p:spPr>
      </p:pic>
      <p:pic>
        <p:nvPicPr>
          <p:cNvPr id="110" name="Google Shape;110;p1"/>
          <p:cNvPicPr preferRelativeResize="0"/>
          <p:nvPr/>
        </p:nvPicPr>
        <p:blipFill>
          <a:blip r:embed="rId16">
            <a:alphaModFix/>
          </a:blip>
          <a:stretch>
            <a:fillRect/>
          </a:stretch>
        </p:blipFill>
        <p:spPr>
          <a:xfrm>
            <a:off x="19788824" y="19168026"/>
            <a:ext cx="1189225" cy="1037537"/>
          </a:xfrm>
          <a:prstGeom prst="rect">
            <a:avLst/>
          </a:prstGeom>
          <a:noFill/>
          <a:ln>
            <a:noFill/>
          </a:ln>
        </p:spPr>
      </p:pic>
      <p:pic>
        <p:nvPicPr>
          <p:cNvPr id="111" name="Google Shape;111;p1"/>
          <p:cNvPicPr preferRelativeResize="0"/>
          <p:nvPr/>
        </p:nvPicPr>
        <p:blipFill rotWithShape="1">
          <a:blip r:embed="rId17">
            <a:alphaModFix/>
          </a:blip>
          <a:srcRect b="0" l="0" r="0" t="11245"/>
          <a:stretch/>
        </p:blipFill>
        <p:spPr>
          <a:xfrm>
            <a:off x="24675521" y="19255509"/>
            <a:ext cx="1299175" cy="769500"/>
          </a:xfrm>
          <a:prstGeom prst="rect">
            <a:avLst/>
          </a:prstGeom>
          <a:solidFill>
            <a:srgbClr val="B6D7A8"/>
          </a:solidFill>
          <a:ln>
            <a:noFill/>
          </a:ln>
        </p:spPr>
      </p:pic>
      <p:pic>
        <p:nvPicPr>
          <p:cNvPr id="112" name="Google Shape;112;p1"/>
          <p:cNvPicPr preferRelativeResize="0"/>
          <p:nvPr/>
        </p:nvPicPr>
        <p:blipFill>
          <a:blip r:embed="rId18">
            <a:alphaModFix/>
          </a:blip>
          <a:stretch>
            <a:fillRect/>
          </a:stretch>
        </p:blipFill>
        <p:spPr>
          <a:xfrm>
            <a:off x="17696014" y="20376237"/>
            <a:ext cx="946470" cy="1078975"/>
          </a:xfrm>
          <a:prstGeom prst="rect">
            <a:avLst/>
          </a:prstGeom>
          <a:noFill/>
          <a:ln>
            <a:noFill/>
          </a:ln>
        </p:spPr>
      </p:pic>
      <p:pic>
        <p:nvPicPr>
          <p:cNvPr id="113" name="Google Shape;113;p1"/>
          <p:cNvPicPr preferRelativeResize="0"/>
          <p:nvPr/>
        </p:nvPicPr>
        <p:blipFill rotWithShape="1">
          <a:blip r:embed="rId19">
            <a:alphaModFix/>
          </a:blip>
          <a:srcRect b="0" l="21470" r="0" t="0"/>
          <a:stretch/>
        </p:blipFill>
        <p:spPr>
          <a:xfrm>
            <a:off x="19835437" y="20392342"/>
            <a:ext cx="1096025" cy="1080586"/>
          </a:xfrm>
          <a:prstGeom prst="rect">
            <a:avLst/>
          </a:prstGeom>
          <a:solidFill>
            <a:srgbClr val="B6D7A8"/>
          </a:solidFill>
          <a:ln>
            <a:noFill/>
          </a:ln>
        </p:spPr>
      </p:pic>
      <p:pic>
        <p:nvPicPr>
          <p:cNvPr id="114" name="Google Shape;114;p1"/>
          <p:cNvPicPr preferRelativeResize="0"/>
          <p:nvPr/>
        </p:nvPicPr>
        <p:blipFill>
          <a:blip r:embed="rId20">
            <a:alphaModFix/>
          </a:blip>
          <a:stretch>
            <a:fillRect/>
          </a:stretch>
        </p:blipFill>
        <p:spPr>
          <a:xfrm rot="5400005">
            <a:off x="22417146" y="20605702"/>
            <a:ext cx="1043050" cy="620024"/>
          </a:xfrm>
          <a:prstGeom prst="rect">
            <a:avLst/>
          </a:prstGeom>
          <a:solidFill>
            <a:srgbClr val="B6D7A8"/>
          </a:solidFill>
          <a:ln>
            <a:noFill/>
          </a:ln>
        </p:spPr>
      </p:pic>
      <p:pic>
        <p:nvPicPr>
          <p:cNvPr id="115" name="Google Shape;115;p1"/>
          <p:cNvPicPr preferRelativeResize="0"/>
          <p:nvPr/>
        </p:nvPicPr>
        <p:blipFill>
          <a:blip r:embed="rId21">
            <a:alphaModFix/>
          </a:blip>
          <a:stretch>
            <a:fillRect/>
          </a:stretch>
        </p:blipFill>
        <p:spPr>
          <a:xfrm>
            <a:off x="24945896" y="20432577"/>
            <a:ext cx="946475" cy="966264"/>
          </a:xfrm>
          <a:prstGeom prst="rect">
            <a:avLst/>
          </a:prstGeom>
          <a:noFill/>
          <a:ln>
            <a:noFill/>
          </a:ln>
        </p:spPr>
      </p:pic>
      <p:pic>
        <p:nvPicPr>
          <p:cNvPr id="116" name="Google Shape;116;p1"/>
          <p:cNvPicPr preferRelativeResize="0"/>
          <p:nvPr/>
        </p:nvPicPr>
        <p:blipFill>
          <a:blip r:embed="rId22">
            <a:alphaModFix/>
          </a:blip>
          <a:stretch>
            <a:fillRect/>
          </a:stretch>
        </p:blipFill>
        <p:spPr>
          <a:xfrm>
            <a:off x="27331446" y="20311118"/>
            <a:ext cx="1022325" cy="1209180"/>
          </a:xfrm>
          <a:prstGeom prst="rect">
            <a:avLst/>
          </a:prstGeom>
          <a:noFill/>
          <a:ln>
            <a:noFill/>
          </a:ln>
        </p:spPr>
      </p:pic>
      <p:pic>
        <p:nvPicPr>
          <p:cNvPr id="117" name="Google Shape;117;p1"/>
          <p:cNvPicPr preferRelativeResize="0"/>
          <p:nvPr/>
        </p:nvPicPr>
        <p:blipFill rotWithShape="1">
          <a:blip r:embed="rId23">
            <a:alphaModFix/>
          </a:blip>
          <a:srcRect b="27580" l="19290" r="35129" t="22191"/>
          <a:stretch/>
        </p:blipFill>
        <p:spPr>
          <a:xfrm>
            <a:off x="2454523" y="4456488"/>
            <a:ext cx="2162279" cy="2382675"/>
          </a:xfrm>
          <a:prstGeom prst="rect">
            <a:avLst/>
          </a:prstGeom>
          <a:noFill/>
          <a:ln>
            <a:noFill/>
          </a:ln>
        </p:spPr>
      </p:pic>
      <p:pic>
        <p:nvPicPr>
          <p:cNvPr id="118" name="Google Shape;118;p1"/>
          <p:cNvPicPr preferRelativeResize="0"/>
          <p:nvPr/>
        </p:nvPicPr>
        <p:blipFill>
          <a:blip r:embed="rId22">
            <a:alphaModFix/>
          </a:blip>
          <a:stretch>
            <a:fillRect/>
          </a:stretch>
        </p:blipFill>
        <p:spPr>
          <a:xfrm>
            <a:off x="6958371" y="4412352"/>
            <a:ext cx="2014499" cy="2382675"/>
          </a:xfrm>
          <a:prstGeom prst="rect">
            <a:avLst/>
          </a:prstGeom>
          <a:noFill/>
          <a:ln>
            <a:noFill/>
          </a:ln>
        </p:spPr>
      </p:pic>
      <p:sp>
        <p:nvSpPr>
          <p:cNvPr id="119" name="Google Shape;119;p1"/>
          <p:cNvSpPr/>
          <p:nvPr/>
        </p:nvSpPr>
        <p:spPr>
          <a:xfrm>
            <a:off x="5402987" y="4487002"/>
            <a:ext cx="769200" cy="692700"/>
          </a:xfrm>
          <a:prstGeom prst="leftArrow">
            <a:avLst>
              <a:gd fmla="val 50000" name="adj1"/>
              <a:gd fmla="val 50000" name="adj2"/>
            </a:avLst>
          </a:prstGeom>
          <a:solidFill>
            <a:srgbClr val="EEEEEE"/>
          </a:solidFill>
          <a:ln cap="flat" cmpd="sng" w="8750">
            <a:solidFill>
              <a:srgbClr val="595959"/>
            </a:solidFill>
            <a:prstDash val="solid"/>
            <a:round/>
            <a:headEnd len="sm" w="sm" type="none"/>
            <a:tailEnd len="sm" w="sm" type="none"/>
          </a:ln>
        </p:spPr>
        <p:txBody>
          <a:bodyPr anchorCtr="0" anchor="ctr" bIns="84000" lIns="84000" spcFirstLastPara="1" rIns="84000" wrap="square" tIns="84000">
            <a:noAutofit/>
          </a:bodyPr>
          <a:lstStyle/>
          <a:p>
            <a:pPr indent="0" lvl="0" marL="0" rtl="0" algn="ctr">
              <a:spcBef>
                <a:spcPts val="0"/>
              </a:spcBef>
              <a:spcAft>
                <a:spcPts val="0"/>
              </a:spcAft>
              <a:buNone/>
            </a:pPr>
            <a:r>
              <a:t/>
            </a:r>
            <a:endParaRPr sz="1286"/>
          </a:p>
        </p:txBody>
      </p:sp>
      <p:sp>
        <p:nvSpPr>
          <p:cNvPr id="120" name="Google Shape;120;p1"/>
          <p:cNvSpPr/>
          <p:nvPr/>
        </p:nvSpPr>
        <p:spPr>
          <a:xfrm>
            <a:off x="7855292" y="4467347"/>
            <a:ext cx="360300" cy="732000"/>
          </a:xfrm>
          <a:prstGeom prst="ellipse">
            <a:avLst/>
          </a:prstGeom>
          <a:noFill/>
          <a:ln cap="flat" cmpd="sng" w="13900">
            <a:solidFill>
              <a:srgbClr val="FF0000"/>
            </a:solidFill>
            <a:prstDash val="solid"/>
            <a:round/>
            <a:headEnd len="sm" w="sm" type="none"/>
            <a:tailEnd len="sm" w="sm" type="none"/>
          </a:ln>
        </p:spPr>
        <p:txBody>
          <a:bodyPr anchorCtr="0" anchor="ctr" bIns="133625" lIns="133625" spcFirstLastPara="1" rIns="133625" wrap="square" tIns="133625">
            <a:noAutofit/>
          </a:bodyPr>
          <a:lstStyle/>
          <a:p>
            <a:pPr indent="0" lvl="0" marL="0" rtl="0" algn="ctr">
              <a:spcBef>
                <a:spcPts val="0"/>
              </a:spcBef>
              <a:spcAft>
                <a:spcPts val="0"/>
              </a:spcAft>
              <a:buNone/>
            </a:pPr>
            <a:r>
              <a:t/>
            </a:r>
            <a:endParaRPr sz="2046"/>
          </a:p>
        </p:txBody>
      </p:sp>
      <p:pic>
        <p:nvPicPr>
          <p:cNvPr id="121" name="Google Shape;121;p1"/>
          <p:cNvPicPr preferRelativeResize="0"/>
          <p:nvPr/>
        </p:nvPicPr>
        <p:blipFill>
          <a:blip r:embed="rId24">
            <a:alphaModFix/>
          </a:blip>
          <a:stretch>
            <a:fillRect/>
          </a:stretch>
        </p:blipFill>
        <p:spPr>
          <a:xfrm>
            <a:off x="11843064" y="4859669"/>
            <a:ext cx="6216686" cy="2100550"/>
          </a:xfrm>
          <a:prstGeom prst="rect">
            <a:avLst/>
          </a:prstGeom>
          <a:noFill/>
          <a:ln cap="flat" cmpd="sng" w="19050">
            <a:solidFill>
              <a:schemeClr val="dk1"/>
            </a:solidFill>
            <a:prstDash val="solid"/>
            <a:round/>
            <a:headEnd len="sm" w="sm" type="none"/>
            <a:tailEnd len="sm" w="sm" type="none"/>
          </a:ln>
        </p:spPr>
      </p:pic>
      <p:sp>
        <p:nvSpPr>
          <p:cNvPr id="122" name="Google Shape;122;p1"/>
          <p:cNvSpPr/>
          <p:nvPr/>
        </p:nvSpPr>
        <p:spPr>
          <a:xfrm>
            <a:off x="23248675" y="15274285"/>
            <a:ext cx="9332400" cy="3267000"/>
          </a:xfrm>
          <a:prstGeom prst="roundRect">
            <a:avLst>
              <a:gd fmla="val 16667" name="adj"/>
            </a:avLst>
          </a:prstGeom>
          <a:solidFill>
            <a:srgbClr val="B6D7A8"/>
          </a:solidFill>
          <a:ln cap="flat" cmpd="sng" w="28575">
            <a:solidFill>
              <a:srgbClr val="38761D"/>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3300">
                <a:solidFill>
                  <a:schemeClr val="dk1"/>
                </a:solidFill>
                <a:latin typeface="Times New Roman"/>
                <a:ea typeface="Times New Roman"/>
                <a:cs typeface="Times New Roman"/>
                <a:sym typeface="Times New Roman"/>
              </a:rPr>
              <a:t>Acknowledgments</a:t>
            </a:r>
            <a:endParaRPr sz="3300">
              <a:solidFill>
                <a:schemeClr val="dk1"/>
              </a:solidFill>
              <a:latin typeface="Times New Roman"/>
              <a:ea typeface="Times New Roman"/>
              <a:cs typeface="Times New Roman"/>
              <a:sym typeface="Times New Roman"/>
            </a:endParaRPr>
          </a:p>
          <a:p>
            <a:pPr indent="457200" lvl="0" marL="0" rtl="0" algn="l">
              <a:spcBef>
                <a:spcPts val="0"/>
              </a:spcBef>
              <a:spcAft>
                <a:spcPts val="0"/>
              </a:spcAft>
              <a:buClr>
                <a:schemeClr val="dk1"/>
              </a:buClr>
              <a:buSzPts val="1100"/>
              <a:buFont typeface="Arial"/>
              <a:buNone/>
            </a:pPr>
            <a:r>
              <a:rPr lang="en-US" sz="2100">
                <a:solidFill>
                  <a:schemeClr val="dk1"/>
                </a:solidFill>
                <a:latin typeface="Times New Roman"/>
                <a:ea typeface="Times New Roman"/>
                <a:cs typeface="Times New Roman"/>
                <a:sym typeface="Times New Roman"/>
              </a:rPr>
              <a:t>We would like to thank August Eberling from the Massapequa Ames High School and Jeffry Petracca from Cold Spring Harbor Laboratory DNA Learning Center for their helpful advice and guidance while completing this experiment and project design. Jeffry Petracca helped with using DNA subway to identify our organisms and with the insect extraction. August Eberling helped with our research and the project as a whole. </a:t>
            </a:r>
            <a:endParaRPr sz="21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2400">
              <a:solidFill>
                <a:schemeClr val="dk1"/>
              </a:solidFill>
              <a:latin typeface="Times New Roman"/>
              <a:ea typeface="Times New Roman"/>
              <a:cs typeface="Times New Roman"/>
              <a:sym typeface="Times New Roman"/>
            </a:endParaRPr>
          </a:p>
        </p:txBody>
      </p:sp>
      <p:sp>
        <p:nvSpPr>
          <p:cNvPr id="123" name="Google Shape;123;p1"/>
          <p:cNvSpPr txBox="1"/>
          <p:nvPr/>
        </p:nvSpPr>
        <p:spPr>
          <a:xfrm>
            <a:off x="9317850" y="11273554"/>
            <a:ext cx="80223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dk1"/>
                </a:solidFill>
                <a:latin typeface="Calibri"/>
                <a:ea typeface="Calibri"/>
                <a:cs typeface="Calibri"/>
                <a:sym typeface="Calibri"/>
              </a:rPr>
              <a:t>Figure 1:  </a:t>
            </a:r>
            <a:r>
              <a:rPr lang="en-US" sz="2200">
                <a:solidFill>
                  <a:schemeClr val="dk1"/>
                </a:solidFill>
                <a:latin typeface="Calibri"/>
                <a:ea typeface="Calibri"/>
                <a:cs typeface="Calibri"/>
                <a:sym typeface="Calibri"/>
              </a:rPr>
              <a:t>The gel </a:t>
            </a:r>
            <a:r>
              <a:rPr lang="en-US" sz="2200">
                <a:solidFill>
                  <a:schemeClr val="dk1"/>
                </a:solidFill>
                <a:latin typeface="Calibri"/>
                <a:ea typeface="Calibri"/>
                <a:cs typeface="Calibri"/>
                <a:sym typeface="Calibri"/>
              </a:rPr>
              <a:t>electrophoresis results</a:t>
            </a:r>
            <a:r>
              <a:rPr lang="en-US" sz="2200">
                <a:solidFill>
                  <a:schemeClr val="dk1"/>
                </a:solidFill>
                <a:latin typeface="Calibri"/>
                <a:ea typeface="Calibri"/>
                <a:cs typeface="Calibri"/>
                <a:sym typeface="Calibri"/>
              </a:rPr>
              <a:t> the yellow one is with the KOD polymerase</a:t>
            </a:r>
            <a:endParaRPr sz="2200">
              <a:solidFill>
                <a:schemeClr val="dk1"/>
              </a:solidFill>
              <a:latin typeface="Calibri"/>
              <a:ea typeface="Calibri"/>
              <a:cs typeface="Calibri"/>
              <a:sym typeface="Calibri"/>
            </a:endParaRPr>
          </a:p>
        </p:txBody>
      </p:sp>
      <p:sp>
        <p:nvSpPr>
          <p:cNvPr id="124" name="Google Shape;124;p1"/>
          <p:cNvSpPr txBox="1"/>
          <p:nvPr/>
        </p:nvSpPr>
        <p:spPr>
          <a:xfrm>
            <a:off x="9415044" y="14558446"/>
            <a:ext cx="7827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dk1"/>
                </a:solidFill>
                <a:latin typeface="Calibri"/>
                <a:ea typeface="Calibri"/>
                <a:cs typeface="Calibri"/>
                <a:sym typeface="Calibri"/>
              </a:rPr>
              <a:t>Figure 2:  </a:t>
            </a:r>
            <a:r>
              <a:rPr lang="en-US" sz="2200">
                <a:solidFill>
                  <a:schemeClr val="dk1"/>
                </a:solidFill>
                <a:latin typeface="Calibri"/>
                <a:ea typeface="Calibri"/>
                <a:cs typeface="Calibri"/>
                <a:sym typeface="Calibri"/>
              </a:rPr>
              <a:t>Muscle</a:t>
            </a:r>
            <a:r>
              <a:rPr lang="en-US" sz="2200">
                <a:solidFill>
                  <a:schemeClr val="dk1"/>
                </a:solidFill>
                <a:latin typeface="Calibri"/>
                <a:ea typeface="Calibri"/>
                <a:cs typeface="Calibri"/>
                <a:sym typeface="Calibri"/>
              </a:rPr>
              <a:t> alignment of</a:t>
            </a:r>
            <a:r>
              <a:rPr lang="en-US" sz="2200">
                <a:solidFill>
                  <a:schemeClr val="dk1"/>
                </a:solidFill>
                <a:latin typeface="Calibri"/>
                <a:ea typeface="Calibri"/>
                <a:cs typeface="Calibri"/>
                <a:sym typeface="Calibri"/>
              </a:rPr>
              <a:t> the ten species</a:t>
            </a:r>
            <a:endParaRPr sz="2200">
              <a:solidFill>
                <a:schemeClr val="dk1"/>
              </a:solidFill>
              <a:latin typeface="Calibri"/>
              <a:ea typeface="Calibri"/>
              <a:cs typeface="Calibri"/>
              <a:sym typeface="Calibri"/>
            </a:endParaRPr>
          </a:p>
        </p:txBody>
      </p:sp>
      <p:sp>
        <p:nvSpPr>
          <p:cNvPr id="125" name="Google Shape;125;p1"/>
          <p:cNvSpPr txBox="1"/>
          <p:nvPr/>
        </p:nvSpPr>
        <p:spPr>
          <a:xfrm>
            <a:off x="19693574" y="17927780"/>
            <a:ext cx="3639000" cy="8619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sz="2200">
                <a:solidFill>
                  <a:schemeClr val="dk1"/>
                </a:solidFill>
                <a:latin typeface="Calibri"/>
                <a:ea typeface="Calibri"/>
                <a:cs typeface="Calibri"/>
                <a:sym typeface="Calibri"/>
              </a:rPr>
              <a:t>Figure 5: </a:t>
            </a:r>
            <a:r>
              <a:rPr lang="en-US" sz="2200">
                <a:solidFill>
                  <a:schemeClr val="dk1"/>
                </a:solidFill>
                <a:latin typeface="Calibri"/>
                <a:ea typeface="Calibri"/>
                <a:cs typeface="Calibri"/>
                <a:sym typeface="Calibri"/>
              </a:rPr>
              <a:t>A</a:t>
            </a:r>
            <a:r>
              <a:rPr lang="en-US" sz="2200">
                <a:solidFill>
                  <a:schemeClr val="dk1"/>
                </a:solidFill>
                <a:latin typeface="Calibri"/>
                <a:ea typeface="Calibri"/>
                <a:cs typeface="Calibri"/>
                <a:sym typeface="Calibri"/>
              </a:rPr>
              <a:t> map of the Massapequa Preserve</a:t>
            </a:r>
            <a:endParaRPr sz="2200">
              <a:solidFill>
                <a:schemeClr val="dk1"/>
              </a:solidFill>
              <a:latin typeface="Calibri"/>
              <a:ea typeface="Calibri"/>
              <a:cs typeface="Calibri"/>
              <a:sym typeface="Calibri"/>
            </a:endParaRPr>
          </a:p>
        </p:txBody>
      </p:sp>
      <p:sp>
        <p:nvSpPr>
          <p:cNvPr id="126" name="Google Shape;126;p1"/>
          <p:cNvSpPr txBox="1"/>
          <p:nvPr/>
        </p:nvSpPr>
        <p:spPr>
          <a:xfrm>
            <a:off x="16103413" y="17624850"/>
            <a:ext cx="94335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dk1"/>
                </a:solidFill>
                <a:latin typeface="Calibri"/>
                <a:ea typeface="Calibri"/>
                <a:cs typeface="Calibri"/>
                <a:sym typeface="Calibri"/>
              </a:rPr>
              <a:t>Figure 4:  </a:t>
            </a:r>
            <a:r>
              <a:rPr lang="en-US" sz="2200">
                <a:solidFill>
                  <a:schemeClr val="dk1"/>
                </a:solidFill>
                <a:latin typeface="Calibri"/>
                <a:ea typeface="Calibri"/>
                <a:cs typeface="Calibri"/>
                <a:sym typeface="Calibri"/>
              </a:rPr>
              <a:t>A</a:t>
            </a:r>
            <a:r>
              <a:rPr lang="en-US" sz="2200">
                <a:solidFill>
                  <a:schemeClr val="dk1"/>
                </a:solidFill>
                <a:latin typeface="Calibri"/>
                <a:ea typeface="Calibri"/>
                <a:cs typeface="Calibri"/>
                <a:sym typeface="Calibri"/>
              </a:rPr>
              <a:t> </a:t>
            </a:r>
            <a:r>
              <a:rPr lang="en-US" sz="2200">
                <a:solidFill>
                  <a:schemeClr val="dk1"/>
                </a:solidFill>
                <a:latin typeface="Calibri"/>
                <a:ea typeface="Calibri"/>
                <a:cs typeface="Calibri"/>
                <a:sym typeface="Calibri"/>
              </a:rPr>
              <a:t>phylogenetic</a:t>
            </a:r>
            <a:r>
              <a:rPr lang="en-US" sz="2200">
                <a:solidFill>
                  <a:schemeClr val="dk1"/>
                </a:solidFill>
                <a:latin typeface="Calibri"/>
                <a:ea typeface="Calibri"/>
                <a:cs typeface="Calibri"/>
                <a:sym typeface="Calibri"/>
              </a:rPr>
              <a:t> </a:t>
            </a:r>
            <a:endParaRPr sz="2200">
              <a:solidFill>
                <a:schemeClr val="dk1"/>
              </a:solidFill>
              <a:latin typeface="Calibri"/>
              <a:ea typeface="Calibri"/>
              <a:cs typeface="Calibri"/>
              <a:sym typeface="Calibri"/>
            </a:endParaRPr>
          </a:p>
          <a:p>
            <a:pPr indent="457200" lvl="0" marL="0" rtl="0" algn="l">
              <a:spcBef>
                <a:spcPts val="0"/>
              </a:spcBef>
              <a:spcAft>
                <a:spcPts val="0"/>
              </a:spcAft>
              <a:buNone/>
            </a:pPr>
            <a:r>
              <a:rPr lang="en-US" sz="2200">
                <a:solidFill>
                  <a:schemeClr val="dk1"/>
                </a:solidFill>
                <a:latin typeface="Calibri"/>
                <a:ea typeface="Calibri"/>
                <a:cs typeface="Calibri"/>
                <a:sym typeface="Calibri"/>
              </a:rPr>
              <a:t>tree of the results</a:t>
            </a:r>
            <a:endParaRPr sz="2200">
              <a:solidFill>
                <a:schemeClr val="dk1"/>
              </a:solidFill>
              <a:latin typeface="Calibri"/>
              <a:ea typeface="Calibri"/>
              <a:cs typeface="Calibri"/>
              <a:sym typeface="Calibri"/>
            </a:endParaRPr>
          </a:p>
        </p:txBody>
      </p:sp>
      <p:pic>
        <p:nvPicPr>
          <p:cNvPr id="127" name="Google Shape;127;p1"/>
          <p:cNvPicPr preferRelativeResize="0"/>
          <p:nvPr/>
        </p:nvPicPr>
        <p:blipFill>
          <a:blip r:embed="rId25">
            <a:alphaModFix/>
          </a:blip>
          <a:stretch>
            <a:fillRect/>
          </a:stretch>
        </p:blipFill>
        <p:spPr>
          <a:xfrm>
            <a:off x="29792850" y="18934425"/>
            <a:ext cx="2788200" cy="2788200"/>
          </a:xfrm>
          <a:prstGeom prst="rect">
            <a:avLst/>
          </a:prstGeom>
          <a:noFill/>
          <a:ln cap="flat" cmpd="sng" w="19050">
            <a:solidFill>
              <a:schemeClr val="dk1"/>
            </a:solidFill>
            <a:prstDash val="solid"/>
            <a:round/>
            <a:headEnd len="sm" w="sm" type="none"/>
            <a:tailEnd len="sm" w="sm" type="none"/>
          </a:ln>
        </p:spPr>
      </p:pic>
      <p:pic>
        <p:nvPicPr>
          <p:cNvPr id="128" name="Google Shape;128;p1"/>
          <p:cNvPicPr preferRelativeResize="0"/>
          <p:nvPr/>
        </p:nvPicPr>
        <p:blipFill>
          <a:blip r:embed="rId26">
            <a:alphaModFix/>
          </a:blip>
          <a:stretch>
            <a:fillRect/>
          </a:stretch>
        </p:blipFill>
        <p:spPr>
          <a:xfrm>
            <a:off x="22291301" y="19165525"/>
            <a:ext cx="1299175" cy="852830"/>
          </a:xfrm>
          <a:prstGeom prst="rect">
            <a:avLst/>
          </a:prstGeom>
          <a:noFill/>
          <a:ln>
            <a:noFill/>
          </a:ln>
        </p:spPr>
      </p:pic>
      <p:pic>
        <p:nvPicPr>
          <p:cNvPr id="129" name="Google Shape;129;p1"/>
          <p:cNvPicPr preferRelativeResize="0"/>
          <p:nvPr/>
        </p:nvPicPr>
        <p:blipFill>
          <a:blip r:embed="rId27">
            <a:alphaModFix/>
          </a:blip>
          <a:stretch>
            <a:fillRect/>
          </a:stretch>
        </p:blipFill>
        <p:spPr>
          <a:xfrm>
            <a:off x="26889477" y="18977939"/>
            <a:ext cx="1906250" cy="1272063"/>
          </a:xfrm>
          <a:prstGeom prst="rect">
            <a:avLst/>
          </a:prstGeom>
          <a:noFill/>
          <a:ln>
            <a:noFill/>
          </a:ln>
        </p:spPr>
      </p:pic>
      <p:sp>
        <p:nvSpPr>
          <p:cNvPr id="130" name="Google Shape;130;p1"/>
          <p:cNvSpPr/>
          <p:nvPr/>
        </p:nvSpPr>
        <p:spPr>
          <a:xfrm rot="10800000">
            <a:off x="9984792" y="5540870"/>
            <a:ext cx="961500" cy="722700"/>
          </a:xfrm>
          <a:prstGeom prst="leftArrow">
            <a:avLst>
              <a:gd fmla="val 27523" name="adj1"/>
              <a:gd fmla="val 59523" name="adj2"/>
            </a:avLst>
          </a:prstGeom>
          <a:solidFill>
            <a:schemeClr val="dk1"/>
          </a:solidFill>
          <a:ln cap="flat" cmpd="sng" w="8750">
            <a:solidFill>
              <a:srgbClr val="595959"/>
            </a:solidFill>
            <a:prstDash val="solid"/>
            <a:round/>
            <a:headEnd len="sm" w="sm" type="none"/>
            <a:tailEnd len="sm" w="sm" type="none"/>
          </a:ln>
        </p:spPr>
        <p:txBody>
          <a:bodyPr anchorCtr="0" anchor="ctr" bIns="84000" lIns="84000" spcFirstLastPara="1" rIns="84000" wrap="square" tIns="84000">
            <a:noAutofit/>
          </a:bodyPr>
          <a:lstStyle/>
          <a:p>
            <a:pPr indent="0" lvl="0" marL="0" rtl="0" algn="ctr">
              <a:spcBef>
                <a:spcPts val="0"/>
              </a:spcBef>
              <a:spcAft>
                <a:spcPts val="0"/>
              </a:spcAft>
              <a:buNone/>
            </a:pPr>
            <a:r>
              <a:t/>
            </a:r>
            <a:endParaRPr sz="1286"/>
          </a:p>
        </p:txBody>
      </p:sp>
      <p:sp>
        <p:nvSpPr>
          <p:cNvPr id="131" name="Google Shape;131;p1"/>
          <p:cNvSpPr/>
          <p:nvPr/>
        </p:nvSpPr>
        <p:spPr>
          <a:xfrm rot="10800000">
            <a:off x="18657175" y="5540870"/>
            <a:ext cx="961500" cy="722700"/>
          </a:xfrm>
          <a:prstGeom prst="leftArrow">
            <a:avLst>
              <a:gd fmla="val 27523" name="adj1"/>
              <a:gd fmla="val 59523" name="adj2"/>
            </a:avLst>
          </a:prstGeom>
          <a:solidFill>
            <a:schemeClr val="dk1"/>
          </a:solidFill>
          <a:ln cap="flat" cmpd="sng" w="8750">
            <a:solidFill>
              <a:srgbClr val="595959"/>
            </a:solidFill>
            <a:prstDash val="solid"/>
            <a:round/>
            <a:headEnd len="sm" w="sm" type="none"/>
            <a:tailEnd len="sm" w="sm" type="none"/>
          </a:ln>
        </p:spPr>
        <p:txBody>
          <a:bodyPr anchorCtr="0" anchor="ctr" bIns="84000" lIns="84000" spcFirstLastPara="1" rIns="84000" wrap="square" tIns="84000">
            <a:noAutofit/>
          </a:bodyPr>
          <a:lstStyle/>
          <a:p>
            <a:pPr indent="0" lvl="0" marL="0" rtl="0" algn="ctr">
              <a:spcBef>
                <a:spcPts val="0"/>
              </a:spcBef>
              <a:spcAft>
                <a:spcPts val="0"/>
              </a:spcAft>
              <a:buNone/>
            </a:pPr>
            <a:r>
              <a:t/>
            </a:r>
            <a:endParaRPr sz="1286"/>
          </a:p>
        </p:txBody>
      </p:sp>
      <p:sp>
        <p:nvSpPr>
          <p:cNvPr id="132" name="Google Shape;132;p1"/>
          <p:cNvSpPr/>
          <p:nvPr/>
        </p:nvSpPr>
        <p:spPr>
          <a:xfrm rot="10800000">
            <a:off x="25770625" y="5342420"/>
            <a:ext cx="961500" cy="722700"/>
          </a:xfrm>
          <a:prstGeom prst="leftArrow">
            <a:avLst>
              <a:gd fmla="val 27523" name="adj1"/>
              <a:gd fmla="val 59523" name="adj2"/>
            </a:avLst>
          </a:prstGeom>
          <a:solidFill>
            <a:schemeClr val="dk1"/>
          </a:solidFill>
          <a:ln cap="flat" cmpd="sng" w="8750">
            <a:solidFill>
              <a:srgbClr val="595959"/>
            </a:solidFill>
            <a:prstDash val="solid"/>
            <a:round/>
            <a:headEnd len="sm" w="sm" type="none"/>
            <a:tailEnd len="sm" w="sm" type="none"/>
          </a:ln>
        </p:spPr>
        <p:txBody>
          <a:bodyPr anchorCtr="0" anchor="ctr" bIns="84000" lIns="84000" spcFirstLastPara="1" rIns="84000" wrap="square" tIns="84000">
            <a:noAutofit/>
          </a:bodyPr>
          <a:lstStyle/>
          <a:p>
            <a:pPr indent="0" lvl="0" marL="0" rtl="0" algn="ctr">
              <a:spcBef>
                <a:spcPts val="0"/>
              </a:spcBef>
              <a:spcAft>
                <a:spcPts val="0"/>
              </a:spcAft>
              <a:buNone/>
            </a:pPr>
            <a:r>
              <a:t/>
            </a:r>
            <a:endParaRPr sz="1286"/>
          </a:p>
        </p:txBody>
      </p:sp>
      <p:sp>
        <p:nvSpPr>
          <p:cNvPr id="133" name="Google Shape;133;p1"/>
          <p:cNvSpPr/>
          <p:nvPr/>
        </p:nvSpPr>
        <p:spPr>
          <a:xfrm rot="10800000">
            <a:off x="5385950" y="5540870"/>
            <a:ext cx="961500" cy="722700"/>
          </a:xfrm>
          <a:prstGeom prst="leftArrow">
            <a:avLst>
              <a:gd fmla="val 27523" name="adj1"/>
              <a:gd fmla="val 59523" name="adj2"/>
            </a:avLst>
          </a:prstGeom>
          <a:solidFill>
            <a:schemeClr val="dk1"/>
          </a:solidFill>
          <a:ln cap="flat" cmpd="sng" w="8750">
            <a:solidFill>
              <a:srgbClr val="595959"/>
            </a:solidFill>
            <a:prstDash val="solid"/>
            <a:round/>
            <a:headEnd len="sm" w="sm" type="none"/>
            <a:tailEnd len="sm" w="sm" type="none"/>
          </a:ln>
        </p:spPr>
        <p:txBody>
          <a:bodyPr anchorCtr="0" anchor="ctr" bIns="84000" lIns="84000" spcFirstLastPara="1" rIns="84000" wrap="square" tIns="84000">
            <a:noAutofit/>
          </a:bodyPr>
          <a:lstStyle/>
          <a:p>
            <a:pPr indent="0" lvl="0" marL="0" rtl="0" algn="ctr">
              <a:spcBef>
                <a:spcPts val="0"/>
              </a:spcBef>
              <a:spcAft>
                <a:spcPts val="0"/>
              </a:spcAft>
              <a:buNone/>
            </a:pPr>
            <a:r>
              <a:t/>
            </a:r>
            <a:endParaRPr sz="1286"/>
          </a:p>
        </p:txBody>
      </p:sp>
      <p:sp>
        <p:nvSpPr>
          <p:cNvPr id="134" name="Google Shape;134;p1"/>
          <p:cNvSpPr txBox="1"/>
          <p:nvPr/>
        </p:nvSpPr>
        <p:spPr>
          <a:xfrm>
            <a:off x="14968648" y="4026802"/>
            <a:ext cx="2981100" cy="661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300">
                <a:solidFill>
                  <a:schemeClr val="dk1"/>
                </a:solidFill>
                <a:latin typeface="Times New Roman"/>
                <a:ea typeface="Times New Roman"/>
                <a:cs typeface="Times New Roman"/>
                <a:sym typeface="Times New Roman"/>
              </a:rPr>
              <a:t>Methods</a:t>
            </a:r>
            <a:endParaRPr sz="3300">
              <a:solidFill>
                <a:schemeClr val="dk1"/>
              </a:solidFill>
              <a:latin typeface="Times New Roman"/>
              <a:ea typeface="Times New Roman"/>
              <a:cs typeface="Times New Roman"/>
              <a:sym typeface="Times New Roman"/>
            </a:endParaRPr>
          </a:p>
        </p:txBody>
      </p:sp>
      <p:sp>
        <p:nvSpPr>
          <p:cNvPr id="135" name="Google Shape;135;p1"/>
          <p:cNvSpPr txBox="1"/>
          <p:nvPr/>
        </p:nvSpPr>
        <p:spPr>
          <a:xfrm>
            <a:off x="17489426" y="19921404"/>
            <a:ext cx="11191500" cy="523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sz="2200">
                <a:solidFill>
                  <a:schemeClr val="dk1"/>
                </a:solidFill>
                <a:latin typeface="Calibri"/>
                <a:ea typeface="Calibri"/>
                <a:cs typeface="Calibri"/>
                <a:sym typeface="Calibri"/>
              </a:rPr>
              <a:t>   001                               002                                 003                                004                                   005 </a:t>
            </a:r>
            <a:endParaRPr sz="2200">
              <a:solidFill>
                <a:schemeClr val="dk1"/>
              </a:solidFill>
              <a:latin typeface="Calibri"/>
              <a:ea typeface="Calibri"/>
              <a:cs typeface="Calibri"/>
              <a:sym typeface="Calibri"/>
            </a:endParaRPr>
          </a:p>
        </p:txBody>
      </p:sp>
      <p:sp>
        <p:nvSpPr>
          <p:cNvPr id="136" name="Google Shape;136;p1"/>
          <p:cNvSpPr txBox="1"/>
          <p:nvPr/>
        </p:nvSpPr>
        <p:spPr>
          <a:xfrm>
            <a:off x="17490672" y="21257554"/>
            <a:ext cx="11191500" cy="5232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b="1" lang="en-US" sz="2200">
                <a:solidFill>
                  <a:schemeClr val="dk1"/>
                </a:solidFill>
                <a:latin typeface="Calibri"/>
                <a:ea typeface="Calibri"/>
                <a:cs typeface="Calibri"/>
                <a:sym typeface="Calibri"/>
              </a:rPr>
              <a:t>   006                               007                                 008                                009                                   010 </a:t>
            </a:r>
            <a:endParaRPr sz="2200">
              <a:solidFill>
                <a:schemeClr val="dk1"/>
              </a:solidFill>
              <a:latin typeface="Calibri"/>
              <a:ea typeface="Calibri"/>
              <a:cs typeface="Calibri"/>
              <a:sym typeface="Calibri"/>
            </a:endParaRPr>
          </a:p>
        </p:txBody>
      </p:sp>
      <p:pic>
        <p:nvPicPr>
          <p:cNvPr id="137" name="Google Shape;137;p1"/>
          <p:cNvPicPr preferRelativeResize="0"/>
          <p:nvPr/>
        </p:nvPicPr>
        <p:blipFill>
          <a:blip r:embed="rId28">
            <a:alphaModFix/>
          </a:blip>
          <a:stretch>
            <a:fillRect/>
          </a:stretch>
        </p:blipFill>
        <p:spPr>
          <a:xfrm>
            <a:off x="783771" y="7415150"/>
            <a:ext cx="4334643" cy="1272050"/>
          </a:xfrm>
          <a:prstGeom prst="rect">
            <a:avLst/>
          </a:prstGeom>
          <a:noFill/>
          <a:ln>
            <a:noFill/>
          </a:ln>
        </p:spPr>
      </p:pic>
      <p:pic>
        <p:nvPicPr>
          <p:cNvPr id="138" name="Google Shape;138;p1" title="image-removebg-preview.png"/>
          <p:cNvPicPr preferRelativeResize="0"/>
          <p:nvPr/>
        </p:nvPicPr>
        <p:blipFill>
          <a:blip r:embed="rId29">
            <a:alphaModFix/>
          </a:blip>
          <a:stretch>
            <a:fillRect/>
          </a:stretch>
        </p:blipFill>
        <p:spPr>
          <a:xfrm>
            <a:off x="5680849" y="7156725"/>
            <a:ext cx="2014500" cy="1788900"/>
          </a:xfrm>
          <a:prstGeom prst="rect">
            <a:avLst/>
          </a:prstGeom>
          <a:noFill/>
          <a:ln>
            <a:noFill/>
          </a:ln>
        </p:spPr>
      </p:pic>
      <p:pic>
        <p:nvPicPr>
          <p:cNvPr id="139" name="Google Shape;139;p1" title="Screenshot 2026-05-15 9.50.03 AM.png"/>
          <p:cNvPicPr preferRelativeResize="0"/>
          <p:nvPr/>
        </p:nvPicPr>
        <p:blipFill rotWithShape="1">
          <a:blip r:embed="rId30">
            <a:alphaModFix/>
          </a:blip>
          <a:srcRect b="0" l="0" r="23442" t="0"/>
          <a:stretch/>
        </p:blipFill>
        <p:spPr>
          <a:xfrm>
            <a:off x="18059050" y="10774175"/>
            <a:ext cx="2301375" cy="2788200"/>
          </a:xfrm>
          <a:prstGeom prst="rect">
            <a:avLst/>
          </a:prstGeom>
          <a:noFill/>
          <a:ln cap="flat" cmpd="sng" w="19050">
            <a:solidFill>
              <a:schemeClr val="dk1"/>
            </a:solidFill>
            <a:prstDash val="solid"/>
            <a:round/>
            <a:headEnd len="sm" w="sm" type="none"/>
            <a:tailEnd len="sm" w="sm" type="none"/>
          </a:ln>
        </p:spPr>
      </p:pic>
      <p:pic>
        <p:nvPicPr>
          <p:cNvPr id="140" name="Google Shape;140;p1"/>
          <p:cNvPicPr preferRelativeResize="0"/>
          <p:nvPr/>
        </p:nvPicPr>
        <p:blipFill>
          <a:blip r:embed="rId31">
            <a:alphaModFix/>
          </a:blip>
          <a:stretch>
            <a:fillRect/>
          </a:stretch>
        </p:blipFill>
        <p:spPr>
          <a:xfrm>
            <a:off x="16234213" y="7668525"/>
            <a:ext cx="1652100" cy="1643143"/>
          </a:xfrm>
          <a:prstGeom prst="rect">
            <a:avLst/>
          </a:prstGeom>
          <a:noFill/>
          <a:ln>
            <a:noFill/>
          </a:ln>
        </p:spPr>
      </p:pic>
      <p:pic>
        <p:nvPicPr>
          <p:cNvPr id="141" name="Google Shape;141;p1" title="image-removebg-preview (1).png"/>
          <p:cNvPicPr preferRelativeResize="0"/>
          <p:nvPr/>
        </p:nvPicPr>
        <p:blipFill>
          <a:blip r:embed="rId32">
            <a:alphaModFix/>
          </a:blip>
          <a:stretch>
            <a:fillRect/>
          </a:stretch>
        </p:blipFill>
        <p:spPr>
          <a:xfrm>
            <a:off x="15911121" y="11924292"/>
            <a:ext cx="1788900" cy="1937977"/>
          </a:xfrm>
          <a:prstGeom prst="rect">
            <a:avLst/>
          </a:prstGeom>
          <a:solidFill>
            <a:srgbClr val="B6D7A8"/>
          </a:solidFill>
          <a:ln cap="flat" cmpd="sng" w="19050">
            <a:solidFill>
              <a:schemeClr val="dk1"/>
            </a:solidFill>
            <a:prstDash val="solid"/>
            <a:miter lim="8000"/>
            <a:headEnd len="sm" w="sm" type="none"/>
            <a:tailEnd len="sm" w="sm" type="none"/>
          </a:ln>
        </p:spPr>
      </p:pic>
      <p:pic>
        <p:nvPicPr>
          <p:cNvPr id="142" name="Google Shape;142;p1"/>
          <p:cNvPicPr preferRelativeResize="0"/>
          <p:nvPr/>
        </p:nvPicPr>
        <p:blipFill>
          <a:blip r:embed="rId33">
            <a:alphaModFix/>
          </a:blip>
          <a:stretch>
            <a:fillRect/>
          </a:stretch>
        </p:blipFill>
        <p:spPr>
          <a:xfrm>
            <a:off x="15895849" y="14124087"/>
            <a:ext cx="3519899" cy="3373612"/>
          </a:xfrm>
          <a:prstGeom prst="rect">
            <a:avLst/>
          </a:prstGeom>
          <a:noFill/>
          <a:ln cap="flat" cmpd="sng" w="19050">
            <a:solidFill>
              <a:schemeClr val="dk1"/>
            </a:solidFill>
            <a:prstDash val="solid"/>
            <a:round/>
            <a:headEnd len="sm" w="sm" type="none"/>
            <a:tailEnd len="sm" w="sm" type="none"/>
          </a:ln>
        </p:spPr>
      </p:pic>
      <p:pic>
        <p:nvPicPr>
          <p:cNvPr id="143" name="Google Shape;143;p1"/>
          <p:cNvPicPr preferRelativeResize="0"/>
          <p:nvPr/>
        </p:nvPicPr>
        <p:blipFill rotWithShape="1">
          <a:blip r:embed="rId34">
            <a:alphaModFix/>
          </a:blip>
          <a:srcRect b="0" l="3948" r="0" t="2610"/>
          <a:stretch/>
        </p:blipFill>
        <p:spPr>
          <a:xfrm>
            <a:off x="9439276" y="15169675"/>
            <a:ext cx="6216675" cy="2470700"/>
          </a:xfrm>
          <a:prstGeom prst="rect">
            <a:avLst/>
          </a:prstGeom>
          <a:noFill/>
          <a:ln cap="flat" cmpd="sng" w="19050">
            <a:solidFill>
              <a:schemeClr val="dk1"/>
            </a:solidFill>
            <a:prstDash val="solid"/>
            <a:round/>
            <a:headEnd len="sm" w="sm" type="none"/>
            <a:tailEnd len="sm" w="sm" type="none"/>
          </a:ln>
        </p:spPr>
      </p:pic>
      <p:sp>
        <p:nvSpPr>
          <p:cNvPr id="144" name="Google Shape;144;p1"/>
          <p:cNvSpPr txBox="1"/>
          <p:nvPr/>
        </p:nvSpPr>
        <p:spPr>
          <a:xfrm>
            <a:off x="9404152" y="17550200"/>
            <a:ext cx="62166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200">
                <a:solidFill>
                  <a:schemeClr val="dk1"/>
                </a:solidFill>
                <a:latin typeface="Calibri"/>
                <a:ea typeface="Calibri"/>
                <a:cs typeface="Calibri"/>
                <a:sym typeface="Calibri"/>
              </a:rPr>
              <a:t>Figure 3:  </a:t>
            </a:r>
            <a:r>
              <a:rPr lang="en-US" sz="2200">
                <a:solidFill>
                  <a:schemeClr val="dk1"/>
                </a:solidFill>
                <a:latin typeface="Calibri"/>
                <a:ea typeface="Calibri"/>
                <a:cs typeface="Calibri"/>
                <a:sym typeface="Calibri"/>
              </a:rPr>
              <a:t>Map of urbanization on Long Island</a:t>
            </a:r>
            <a:endParaRPr sz="2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2023-04-25T13:52:33Z</dcterms:created>
  <dc:creator>Eberling, August</dc:creator>
</cp:coreProperties>
</file>