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21945600" cx="3291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 roundtripDataSignature="AMtx7mjE0w0qF4jrPS8kJvJTfoINleWL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5"/>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5"/>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14" name="Google Shape;14;p5"/>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5"/>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5"/>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9497059" y="-1391919"/>
            <a:ext cx="13924282" cy="283921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1" name="Google Shape;71;p1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7807306" y="6918326"/>
            <a:ext cx="18597882" cy="70980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3405506" y="26036"/>
            <a:ext cx="18597882" cy="208826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7" name="Google Shape;77;p1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4"/>
          <p:cNvSpPr txBox="1"/>
          <p:nvPr>
            <p:ph type="ctrTitle"/>
          </p:nvPr>
        </p:nvSpPr>
        <p:spPr>
          <a:xfrm>
            <a:off x="2468880" y="3591562"/>
            <a:ext cx="27980640" cy="764032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subTitle"/>
          </p:nvPr>
        </p:nvSpPr>
        <p:spPr>
          <a:xfrm>
            <a:off x="4114800" y="11526522"/>
            <a:ext cx="24688800" cy="529843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3200"/>
              </a:spcBef>
              <a:spcAft>
                <a:spcPts val="0"/>
              </a:spcAft>
              <a:buClr>
                <a:schemeClr val="dk1"/>
              </a:buClr>
              <a:buSzPts val="7680"/>
              <a:buNone/>
              <a:defRPr sz="7680"/>
            </a:lvl1pPr>
            <a:lvl2pPr lvl="1" algn="ctr">
              <a:lnSpc>
                <a:spcPct val="90000"/>
              </a:lnSpc>
              <a:spcBef>
                <a:spcPts val="1600"/>
              </a:spcBef>
              <a:spcAft>
                <a:spcPts val="0"/>
              </a:spcAft>
              <a:buClr>
                <a:schemeClr val="dk1"/>
              </a:buClr>
              <a:buSzPts val="6400"/>
              <a:buNone/>
              <a:defRPr sz="6400"/>
            </a:lvl2pPr>
            <a:lvl3pPr lvl="2" algn="ctr">
              <a:lnSpc>
                <a:spcPct val="90000"/>
              </a:lnSpc>
              <a:spcBef>
                <a:spcPts val="1600"/>
              </a:spcBef>
              <a:spcAft>
                <a:spcPts val="0"/>
              </a:spcAft>
              <a:buClr>
                <a:schemeClr val="dk1"/>
              </a:buClr>
              <a:buSzPts val="5760"/>
              <a:buNone/>
              <a:defRPr sz="5760"/>
            </a:lvl3pPr>
            <a:lvl4pPr lvl="3" algn="ctr">
              <a:lnSpc>
                <a:spcPct val="90000"/>
              </a:lnSpc>
              <a:spcBef>
                <a:spcPts val="1600"/>
              </a:spcBef>
              <a:spcAft>
                <a:spcPts val="0"/>
              </a:spcAft>
              <a:buClr>
                <a:schemeClr val="dk1"/>
              </a:buClr>
              <a:buSzPts val="5120"/>
              <a:buNone/>
              <a:defRPr sz="5120"/>
            </a:lvl4pPr>
            <a:lvl5pPr lvl="4" algn="ctr">
              <a:lnSpc>
                <a:spcPct val="90000"/>
              </a:lnSpc>
              <a:spcBef>
                <a:spcPts val="1600"/>
              </a:spcBef>
              <a:spcAft>
                <a:spcPts val="0"/>
              </a:spcAft>
              <a:buClr>
                <a:schemeClr val="dk1"/>
              </a:buClr>
              <a:buSzPts val="5120"/>
              <a:buNone/>
              <a:defRPr sz="5120"/>
            </a:lvl5pPr>
            <a:lvl6pPr lvl="5" algn="ctr">
              <a:lnSpc>
                <a:spcPct val="90000"/>
              </a:lnSpc>
              <a:spcBef>
                <a:spcPts val="1600"/>
              </a:spcBef>
              <a:spcAft>
                <a:spcPts val="0"/>
              </a:spcAft>
              <a:buClr>
                <a:schemeClr val="dk1"/>
              </a:buClr>
              <a:buSzPts val="5120"/>
              <a:buNone/>
              <a:defRPr sz="5120"/>
            </a:lvl6pPr>
            <a:lvl7pPr lvl="6" algn="ctr">
              <a:lnSpc>
                <a:spcPct val="90000"/>
              </a:lnSpc>
              <a:spcBef>
                <a:spcPts val="1600"/>
              </a:spcBef>
              <a:spcAft>
                <a:spcPts val="0"/>
              </a:spcAft>
              <a:buClr>
                <a:schemeClr val="dk1"/>
              </a:buClr>
              <a:buSzPts val="5120"/>
              <a:buNone/>
              <a:defRPr sz="5120"/>
            </a:lvl7pPr>
            <a:lvl8pPr lvl="7" algn="ctr">
              <a:lnSpc>
                <a:spcPct val="90000"/>
              </a:lnSpc>
              <a:spcBef>
                <a:spcPts val="1600"/>
              </a:spcBef>
              <a:spcAft>
                <a:spcPts val="0"/>
              </a:spcAft>
              <a:buClr>
                <a:schemeClr val="dk1"/>
              </a:buClr>
              <a:buSzPts val="5120"/>
              <a:buNone/>
              <a:defRPr sz="5120"/>
            </a:lvl8pPr>
            <a:lvl9pPr lvl="8" algn="ctr">
              <a:lnSpc>
                <a:spcPct val="90000"/>
              </a:lnSpc>
              <a:spcBef>
                <a:spcPts val="1600"/>
              </a:spcBef>
              <a:spcAft>
                <a:spcPts val="0"/>
              </a:spcAft>
              <a:buClr>
                <a:schemeClr val="dk1"/>
              </a:buClr>
              <a:buSzPts val="5120"/>
              <a:buNone/>
              <a:defRPr sz="5120"/>
            </a:lvl9pPr>
          </a:lstStyle>
          <a:p/>
        </p:txBody>
      </p:sp>
      <p:sp>
        <p:nvSpPr>
          <p:cNvPr id="24" name="Google Shape;24;p4"/>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
          <p:cNvSpPr txBox="1"/>
          <p:nvPr>
            <p:ph type="title"/>
          </p:nvPr>
        </p:nvSpPr>
        <p:spPr>
          <a:xfrm>
            <a:off x="2245997" y="5471167"/>
            <a:ext cx="28392120" cy="912875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
          <p:cNvSpPr txBox="1"/>
          <p:nvPr>
            <p:ph idx="1" type="body"/>
          </p:nvPr>
        </p:nvSpPr>
        <p:spPr>
          <a:xfrm>
            <a:off x="2245997" y="14686287"/>
            <a:ext cx="28392120" cy="480059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sz="7680">
                <a:solidFill>
                  <a:schemeClr val="dk1"/>
                </a:solidFill>
              </a:defRPr>
            </a:lvl1pPr>
            <a:lvl2pPr indent="-228600" lvl="1" marL="914400" algn="l">
              <a:lnSpc>
                <a:spcPct val="90000"/>
              </a:lnSpc>
              <a:spcBef>
                <a:spcPts val="1600"/>
              </a:spcBef>
              <a:spcAft>
                <a:spcPts val="0"/>
              </a:spcAft>
              <a:buClr>
                <a:srgbClr val="888888"/>
              </a:buClr>
              <a:buSzPts val="6400"/>
              <a:buNone/>
              <a:defRPr sz="6400">
                <a:solidFill>
                  <a:srgbClr val="888888"/>
                </a:solidFill>
              </a:defRPr>
            </a:lvl2pPr>
            <a:lvl3pPr indent="-228600" lvl="2" marL="1371600" algn="l">
              <a:lnSpc>
                <a:spcPct val="90000"/>
              </a:lnSpc>
              <a:spcBef>
                <a:spcPts val="1600"/>
              </a:spcBef>
              <a:spcAft>
                <a:spcPts val="0"/>
              </a:spcAft>
              <a:buClr>
                <a:srgbClr val="888888"/>
              </a:buClr>
              <a:buSzPts val="5760"/>
              <a:buNone/>
              <a:defRPr sz="5760">
                <a:solidFill>
                  <a:srgbClr val="888888"/>
                </a:solidFill>
              </a:defRPr>
            </a:lvl3pPr>
            <a:lvl4pPr indent="-228600" lvl="3" marL="1828800" algn="l">
              <a:lnSpc>
                <a:spcPct val="90000"/>
              </a:lnSpc>
              <a:spcBef>
                <a:spcPts val="1600"/>
              </a:spcBef>
              <a:spcAft>
                <a:spcPts val="0"/>
              </a:spcAft>
              <a:buClr>
                <a:srgbClr val="888888"/>
              </a:buClr>
              <a:buSzPts val="5120"/>
              <a:buNone/>
              <a:defRPr sz="5120">
                <a:solidFill>
                  <a:srgbClr val="888888"/>
                </a:solidFill>
              </a:defRPr>
            </a:lvl4pPr>
            <a:lvl5pPr indent="-228600" lvl="4" marL="2286000" algn="l">
              <a:lnSpc>
                <a:spcPct val="90000"/>
              </a:lnSpc>
              <a:spcBef>
                <a:spcPts val="1600"/>
              </a:spcBef>
              <a:spcAft>
                <a:spcPts val="0"/>
              </a:spcAft>
              <a:buClr>
                <a:srgbClr val="888888"/>
              </a:buClr>
              <a:buSzPts val="5120"/>
              <a:buNone/>
              <a:defRPr sz="5120">
                <a:solidFill>
                  <a:srgbClr val="888888"/>
                </a:solidFill>
              </a:defRPr>
            </a:lvl5pPr>
            <a:lvl6pPr indent="-228600" lvl="5" marL="2743200" algn="l">
              <a:lnSpc>
                <a:spcPct val="90000"/>
              </a:lnSpc>
              <a:spcBef>
                <a:spcPts val="1600"/>
              </a:spcBef>
              <a:spcAft>
                <a:spcPts val="0"/>
              </a:spcAft>
              <a:buClr>
                <a:srgbClr val="888888"/>
              </a:buClr>
              <a:buSzPts val="5120"/>
              <a:buNone/>
              <a:defRPr sz="5120">
                <a:solidFill>
                  <a:srgbClr val="888888"/>
                </a:solidFill>
              </a:defRPr>
            </a:lvl6pPr>
            <a:lvl7pPr indent="-228600" lvl="6" marL="3200400" algn="l">
              <a:lnSpc>
                <a:spcPct val="90000"/>
              </a:lnSpc>
              <a:spcBef>
                <a:spcPts val="1600"/>
              </a:spcBef>
              <a:spcAft>
                <a:spcPts val="0"/>
              </a:spcAft>
              <a:buClr>
                <a:srgbClr val="888888"/>
              </a:buClr>
              <a:buSzPts val="5120"/>
              <a:buNone/>
              <a:defRPr sz="5120">
                <a:solidFill>
                  <a:srgbClr val="888888"/>
                </a:solidFill>
              </a:defRPr>
            </a:lvl7pPr>
            <a:lvl8pPr indent="-228600" lvl="7" marL="3657600" algn="l">
              <a:lnSpc>
                <a:spcPct val="90000"/>
              </a:lnSpc>
              <a:spcBef>
                <a:spcPts val="1600"/>
              </a:spcBef>
              <a:spcAft>
                <a:spcPts val="0"/>
              </a:spcAft>
              <a:buClr>
                <a:srgbClr val="888888"/>
              </a:buClr>
              <a:buSzPts val="5120"/>
              <a:buNone/>
              <a:defRPr sz="5120">
                <a:solidFill>
                  <a:srgbClr val="888888"/>
                </a:solidFill>
              </a:defRPr>
            </a:lvl8pPr>
            <a:lvl9pPr indent="-228600" lvl="8" marL="4114800" algn="l">
              <a:lnSpc>
                <a:spcPct val="90000"/>
              </a:lnSpc>
              <a:spcBef>
                <a:spcPts val="1600"/>
              </a:spcBef>
              <a:spcAft>
                <a:spcPts val="0"/>
              </a:spcAft>
              <a:buClr>
                <a:srgbClr val="888888"/>
              </a:buClr>
              <a:buSzPts val="5120"/>
              <a:buNone/>
              <a:defRPr sz="5120">
                <a:solidFill>
                  <a:srgbClr val="888888"/>
                </a:solidFill>
              </a:defRPr>
            </a:lvl9pPr>
          </a:lstStyle>
          <a:p/>
        </p:txBody>
      </p:sp>
      <p:sp>
        <p:nvSpPr>
          <p:cNvPr id="30" name="Google Shape;30;p6"/>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 type="body"/>
          </p:nvPr>
        </p:nvSpPr>
        <p:spPr>
          <a:xfrm>
            <a:off x="22631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6" name="Google Shape;36;p7"/>
          <p:cNvSpPr txBox="1"/>
          <p:nvPr>
            <p:ph idx="2" type="body"/>
          </p:nvPr>
        </p:nvSpPr>
        <p:spPr>
          <a:xfrm>
            <a:off x="166649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7" name="Google Shape;37;p7"/>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
          <p:cNvSpPr txBox="1"/>
          <p:nvPr>
            <p:ph type="title"/>
          </p:nvPr>
        </p:nvSpPr>
        <p:spPr>
          <a:xfrm>
            <a:off x="2267428"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
          <p:cNvSpPr txBox="1"/>
          <p:nvPr>
            <p:ph idx="1" type="body"/>
          </p:nvPr>
        </p:nvSpPr>
        <p:spPr>
          <a:xfrm>
            <a:off x="2267431" y="5379722"/>
            <a:ext cx="13926024"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3" name="Google Shape;43;p8"/>
          <p:cNvSpPr txBox="1"/>
          <p:nvPr>
            <p:ph idx="2" type="body"/>
          </p:nvPr>
        </p:nvSpPr>
        <p:spPr>
          <a:xfrm>
            <a:off x="2267431" y="8016240"/>
            <a:ext cx="13926024"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4" name="Google Shape;44;p8"/>
          <p:cNvSpPr txBox="1"/>
          <p:nvPr>
            <p:ph idx="3" type="body"/>
          </p:nvPr>
        </p:nvSpPr>
        <p:spPr>
          <a:xfrm>
            <a:off x="16664942" y="5379722"/>
            <a:ext cx="13994608"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5" name="Google Shape;45;p8"/>
          <p:cNvSpPr txBox="1"/>
          <p:nvPr>
            <p:ph idx="4" type="body"/>
          </p:nvPr>
        </p:nvSpPr>
        <p:spPr>
          <a:xfrm>
            <a:off x="16664942" y="8016240"/>
            <a:ext cx="13994608"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6" name="Google Shape;46;p8"/>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9"/>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9"/>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13994608" y="3159765"/>
            <a:ext cx="16664940" cy="15595600"/>
          </a:xfrm>
          <a:prstGeom prst="rect">
            <a:avLst/>
          </a:prstGeom>
          <a:noFill/>
          <a:ln>
            <a:noFill/>
          </a:ln>
        </p:spPr>
        <p:txBody>
          <a:bodyPr anchorCtr="0" anchor="t" bIns="45700" lIns="91425" spcFirstLastPara="1" rIns="91425" wrap="square" tIns="45700">
            <a:normAutofit/>
          </a:bodyPr>
          <a:lstStyle>
            <a:lvl1pPr indent="-878840" lvl="0" marL="457200" algn="l">
              <a:lnSpc>
                <a:spcPct val="90000"/>
              </a:lnSpc>
              <a:spcBef>
                <a:spcPts val="3200"/>
              </a:spcBef>
              <a:spcAft>
                <a:spcPts val="0"/>
              </a:spcAft>
              <a:buClr>
                <a:schemeClr val="dk1"/>
              </a:buClr>
              <a:buSzPts val="10240"/>
              <a:buChar char="•"/>
              <a:defRPr sz="10240"/>
            </a:lvl1pPr>
            <a:lvl2pPr indent="-797560" lvl="1" marL="914400" algn="l">
              <a:lnSpc>
                <a:spcPct val="90000"/>
              </a:lnSpc>
              <a:spcBef>
                <a:spcPts val="1600"/>
              </a:spcBef>
              <a:spcAft>
                <a:spcPts val="0"/>
              </a:spcAft>
              <a:buClr>
                <a:schemeClr val="dk1"/>
              </a:buClr>
              <a:buSzPts val="8960"/>
              <a:buChar char="•"/>
              <a:defRPr sz="8960"/>
            </a:lvl2pPr>
            <a:lvl3pPr indent="-716280" lvl="2" marL="1371600" algn="l">
              <a:lnSpc>
                <a:spcPct val="90000"/>
              </a:lnSpc>
              <a:spcBef>
                <a:spcPts val="1600"/>
              </a:spcBef>
              <a:spcAft>
                <a:spcPts val="0"/>
              </a:spcAft>
              <a:buClr>
                <a:schemeClr val="dk1"/>
              </a:buClr>
              <a:buSzPts val="7680"/>
              <a:buChar char="•"/>
              <a:defRPr sz="7680"/>
            </a:lvl3pPr>
            <a:lvl4pPr indent="-635000" lvl="3" marL="1828800" algn="l">
              <a:lnSpc>
                <a:spcPct val="90000"/>
              </a:lnSpc>
              <a:spcBef>
                <a:spcPts val="1600"/>
              </a:spcBef>
              <a:spcAft>
                <a:spcPts val="0"/>
              </a:spcAft>
              <a:buClr>
                <a:schemeClr val="dk1"/>
              </a:buClr>
              <a:buSzPts val="6400"/>
              <a:buChar char="•"/>
              <a:defRPr sz="6400"/>
            </a:lvl4pPr>
            <a:lvl5pPr indent="-635000" lvl="4" marL="2286000" algn="l">
              <a:lnSpc>
                <a:spcPct val="90000"/>
              </a:lnSpc>
              <a:spcBef>
                <a:spcPts val="1600"/>
              </a:spcBef>
              <a:spcAft>
                <a:spcPts val="0"/>
              </a:spcAft>
              <a:buClr>
                <a:schemeClr val="dk1"/>
              </a:buClr>
              <a:buSzPts val="6400"/>
              <a:buChar char="•"/>
              <a:defRPr sz="6400"/>
            </a:lvl5pPr>
            <a:lvl6pPr indent="-635000" lvl="5" marL="2743200" algn="l">
              <a:lnSpc>
                <a:spcPct val="90000"/>
              </a:lnSpc>
              <a:spcBef>
                <a:spcPts val="1600"/>
              </a:spcBef>
              <a:spcAft>
                <a:spcPts val="0"/>
              </a:spcAft>
              <a:buClr>
                <a:schemeClr val="dk1"/>
              </a:buClr>
              <a:buSzPts val="6400"/>
              <a:buChar char="•"/>
              <a:defRPr sz="6400"/>
            </a:lvl6pPr>
            <a:lvl7pPr indent="-635000" lvl="6" marL="3200400" algn="l">
              <a:lnSpc>
                <a:spcPct val="90000"/>
              </a:lnSpc>
              <a:spcBef>
                <a:spcPts val="1600"/>
              </a:spcBef>
              <a:spcAft>
                <a:spcPts val="0"/>
              </a:spcAft>
              <a:buClr>
                <a:schemeClr val="dk1"/>
              </a:buClr>
              <a:buSzPts val="6400"/>
              <a:buChar char="•"/>
              <a:defRPr sz="6400"/>
            </a:lvl7pPr>
            <a:lvl8pPr indent="-635000" lvl="7" marL="3657600" algn="l">
              <a:lnSpc>
                <a:spcPct val="90000"/>
              </a:lnSpc>
              <a:spcBef>
                <a:spcPts val="1600"/>
              </a:spcBef>
              <a:spcAft>
                <a:spcPts val="0"/>
              </a:spcAft>
              <a:buClr>
                <a:schemeClr val="dk1"/>
              </a:buClr>
              <a:buSzPts val="6400"/>
              <a:buChar char="•"/>
              <a:defRPr sz="6400"/>
            </a:lvl8pPr>
            <a:lvl9pPr indent="-635000" lvl="8" marL="4114800" algn="l">
              <a:lnSpc>
                <a:spcPct val="90000"/>
              </a:lnSpc>
              <a:spcBef>
                <a:spcPts val="1600"/>
              </a:spcBef>
              <a:spcAft>
                <a:spcPts val="0"/>
              </a:spcAft>
              <a:buClr>
                <a:schemeClr val="dk1"/>
              </a:buClr>
              <a:buSzPts val="6400"/>
              <a:buChar char="•"/>
              <a:defRPr sz="6400"/>
            </a:lvl9pPr>
          </a:lstStyle>
          <a:p/>
        </p:txBody>
      </p:sp>
      <p:sp>
        <p:nvSpPr>
          <p:cNvPr id="57" name="Google Shape;57;p10"/>
          <p:cNvSpPr txBox="1"/>
          <p:nvPr>
            <p:ph idx="2"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58" name="Google Shape;58;p10"/>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13994608" y="3159765"/>
            <a:ext cx="16664940" cy="15595600"/>
          </a:xfrm>
          <a:prstGeom prst="rect">
            <a:avLst/>
          </a:prstGeom>
          <a:noFill/>
          <a:ln>
            <a:noFill/>
          </a:ln>
        </p:spPr>
      </p:sp>
      <p:sp>
        <p:nvSpPr>
          <p:cNvPr id="64" name="Google Shape;64;p11"/>
          <p:cNvSpPr txBox="1"/>
          <p:nvPr>
            <p:ph idx="1"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65" name="Google Shape;65;p11"/>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4080"/>
              <a:buFont typeface="Calibri"/>
              <a:buNone/>
              <a:defRPr b="0" i="0" sz="1408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797560" lvl="0" marL="457200" marR="0" rtl="0" algn="l">
              <a:lnSpc>
                <a:spcPct val="90000"/>
              </a:lnSpc>
              <a:spcBef>
                <a:spcPts val="3200"/>
              </a:spcBef>
              <a:spcAft>
                <a:spcPts val="0"/>
              </a:spcAft>
              <a:buClr>
                <a:schemeClr val="dk1"/>
              </a:buClr>
              <a:buSzPts val="8960"/>
              <a:buFont typeface="Arial"/>
              <a:buChar char="•"/>
              <a:defRPr b="0" i="0" sz="8960" u="none" cap="none" strike="noStrike">
                <a:solidFill>
                  <a:schemeClr val="dk1"/>
                </a:solidFill>
                <a:latin typeface="Calibri"/>
                <a:ea typeface="Calibri"/>
                <a:cs typeface="Calibri"/>
                <a:sym typeface="Calibri"/>
              </a:defRPr>
            </a:lvl1pPr>
            <a:lvl2pPr indent="-716280" lvl="1" marL="914400" marR="0" rtl="0" algn="l">
              <a:lnSpc>
                <a:spcPct val="90000"/>
              </a:lnSpc>
              <a:spcBef>
                <a:spcPts val="1600"/>
              </a:spcBef>
              <a:spcAft>
                <a:spcPts val="0"/>
              </a:spcAft>
              <a:buClr>
                <a:schemeClr val="dk1"/>
              </a:buClr>
              <a:buSzPts val="7680"/>
              <a:buFont typeface="Arial"/>
              <a:buChar char="•"/>
              <a:defRPr b="0" i="0" sz="7680" u="none" cap="none" strike="noStrike">
                <a:solidFill>
                  <a:schemeClr val="dk1"/>
                </a:solidFill>
                <a:latin typeface="Calibri"/>
                <a:ea typeface="Calibri"/>
                <a:cs typeface="Calibri"/>
                <a:sym typeface="Calibri"/>
              </a:defRPr>
            </a:lvl2pPr>
            <a:lvl3pPr indent="-635000" lvl="2" marL="1371600" marR="0" rtl="0" algn="l">
              <a:lnSpc>
                <a:spcPct val="90000"/>
              </a:lnSpc>
              <a:spcBef>
                <a:spcPts val="160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3pPr>
            <a:lvl4pPr indent="-594360" lvl="3" marL="1828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4pPr>
            <a:lvl5pPr indent="-594360" lvl="4" marL="22860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5pPr>
            <a:lvl6pPr indent="-594360" lvl="5" marL="27432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6pPr>
            <a:lvl7pPr indent="-594360" lvl="6" marL="32004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7pPr>
            <a:lvl8pPr indent="-594360" lvl="7" marL="36576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8pPr>
            <a:lvl9pPr indent="-594360" lvl="8" marL="4114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1.png"/><Relationship Id="rId11" Type="http://schemas.openxmlformats.org/officeDocument/2006/relationships/image" Target="../media/image5.png"/><Relationship Id="rId22" Type="http://schemas.openxmlformats.org/officeDocument/2006/relationships/image" Target="../media/image13.png"/><Relationship Id="rId10" Type="http://schemas.openxmlformats.org/officeDocument/2006/relationships/image" Target="../media/image14.png"/><Relationship Id="rId21" Type="http://schemas.openxmlformats.org/officeDocument/2006/relationships/image" Target="../media/image19.jpg"/><Relationship Id="rId13" Type="http://schemas.openxmlformats.org/officeDocument/2006/relationships/image" Target="../media/image20.jpg"/><Relationship Id="rId24" Type="http://schemas.openxmlformats.org/officeDocument/2006/relationships/image" Target="../media/image12.png"/><Relationship Id="rId12" Type="http://schemas.openxmlformats.org/officeDocument/2006/relationships/image" Target="../media/image6.png"/><Relationship Id="rId23"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macroinvertebrates.we" TargetMode="External"/><Relationship Id="rId4" Type="http://schemas.openxmlformats.org/officeDocument/2006/relationships/image" Target="../media/image1.png"/><Relationship Id="rId9" Type="http://schemas.openxmlformats.org/officeDocument/2006/relationships/image" Target="../media/image2.png"/><Relationship Id="rId15" Type="http://schemas.openxmlformats.org/officeDocument/2006/relationships/image" Target="../media/image8.png"/><Relationship Id="rId14" Type="http://schemas.openxmlformats.org/officeDocument/2006/relationships/image" Target="../media/image10.jpg"/><Relationship Id="rId17" Type="http://schemas.openxmlformats.org/officeDocument/2006/relationships/image" Target="../media/image18.jpg"/><Relationship Id="rId16" Type="http://schemas.openxmlformats.org/officeDocument/2006/relationships/image" Target="../media/image16.png"/><Relationship Id="rId5" Type="http://schemas.openxmlformats.org/officeDocument/2006/relationships/image" Target="../media/image4.png"/><Relationship Id="rId19" Type="http://schemas.openxmlformats.org/officeDocument/2006/relationships/image" Target="../media/image17.jpg"/><Relationship Id="rId6" Type="http://schemas.openxmlformats.org/officeDocument/2006/relationships/image" Target="../media/image3.png"/><Relationship Id="rId18" Type="http://schemas.openxmlformats.org/officeDocument/2006/relationships/image" Target="../media/image21.jpg"/><Relationship Id="rId7" Type="http://schemas.openxmlformats.org/officeDocument/2006/relationships/image" Target="../media/image9.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157275" y="4106625"/>
            <a:ext cx="8882400" cy="5190300"/>
          </a:xfrm>
          <a:prstGeom prst="roundRect">
            <a:avLst>
              <a:gd fmla="val 16667" name="adj"/>
            </a:avLst>
          </a:prstGeom>
          <a:solidFill>
            <a:srgbClr val="D5A6BD"/>
          </a:solidFill>
          <a:ln cap="flat" cmpd="sng" w="28575">
            <a:solidFill>
              <a:srgbClr val="00367A"/>
            </a:solidFill>
            <a:prstDash val="solid"/>
            <a:miter lim="800000"/>
            <a:headEnd len="sm" w="sm" type="none"/>
            <a:tailEnd len="sm" w="sm" type="none"/>
          </a:ln>
          <a:effectLst>
            <a:reflection blurRad="0" dir="5400000" dist="38100" endA="0" endPos="30000" fadeDir="5400012" kx="0" rotWithShape="0" algn="bl" stA="0" stPos="0" sy="-100000" ky="0"/>
          </a:effectLst>
        </p:spPr>
        <p:txBody>
          <a:bodyPr anchorCtr="0" anchor="ctr" bIns="0" lIns="0" spcFirstLastPara="1" rIns="0" wrap="square" tIns="0">
            <a:noAutofit/>
          </a:bodyPr>
          <a:lstStyle/>
          <a:p>
            <a:pPr indent="457200" lvl="0" marL="0" marR="0" rtl="0" algn="ctr">
              <a:lnSpc>
                <a:spcPct val="100000"/>
              </a:lnSpc>
              <a:spcBef>
                <a:spcPts val="0"/>
              </a:spcBef>
              <a:spcAft>
                <a:spcPts val="0"/>
              </a:spcAft>
              <a:buClr>
                <a:schemeClr val="dk1"/>
              </a:buClr>
              <a:buSzPts val="1100"/>
              <a:buFont typeface="Arial"/>
              <a:buNone/>
            </a:pPr>
            <a:r>
              <a:rPr b="1" i="0" lang="en-US" sz="2400" u="sng" cap="none" strike="noStrike">
                <a:solidFill>
                  <a:srgbClr val="00367A"/>
                </a:solidFill>
              </a:rPr>
              <a:t>Abstract</a:t>
            </a:r>
            <a:r>
              <a:rPr b="1" i="0" lang="en-US" sz="2000" cap="none" strike="noStrike">
                <a:solidFill>
                  <a:srgbClr val="00367A"/>
                </a:solidFill>
              </a:rPr>
              <a:t>: Biodiversity in a wetland ecosystem like the Massapequa Preserve is important. A rich biodiversity ensures that some organisms will survive environmental pressures in the ecosystem. Samples were collected </a:t>
            </a:r>
            <a:r>
              <a:rPr b="1" lang="en-US" sz="2000">
                <a:solidFill>
                  <a:srgbClr val="00367A"/>
                </a:solidFill>
              </a:rPr>
              <a:t>i</a:t>
            </a:r>
            <a:r>
              <a:rPr b="1" i="0" lang="en-US" sz="2000" cap="none" strike="noStrike">
                <a:solidFill>
                  <a:srgbClr val="00367A"/>
                </a:solidFill>
              </a:rPr>
              <a:t>n the Massapequa Preserve the temperament forest-wetland ecosystem </a:t>
            </a:r>
            <a:r>
              <a:rPr b="1" lang="en-US" sz="2000">
                <a:solidFill>
                  <a:srgbClr val="00367A"/>
                </a:solidFill>
              </a:rPr>
              <a:t>the students </a:t>
            </a:r>
            <a:r>
              <a:rPr b="1" i="0" lang="en-US" sz="2000" cap="none" strike="noStrike">
                <a:solidFill>
                  <a:srgbClr val="00367A"/>
                </a:solidFill>
              </a:rPr>
              <a:t>found a variety of animals like insects and </a:t>
            </a:r>
            <a:r>
              <a:rPr b="1" i="0" lang="en-US" sz="2000" cap="none" strike="noStrike">
                <a:solidFill>
                  <a:srgbClr val="00367A"/>
                </a:solidFill>
                <a:uFill>
                  <a:noFill/>
                </a:uFill>
                <a:hlinkClick r:id="rId3">
                  <a:extLst>
                    <a:ext uri="{A12FA001-AC4F-418D-AE19-62706E023703}">
                      <ahyp:hlinkClr val="tx"/>
                    </a:ext>
                  </a:extLst>
                </a:hlinkClick>
              </a:rPr>
              <a:t>macroinvertebrates. </a:t>
            </a:r>
            <a:r>
              <a:rPr b="1" lang="en-US" sz="2000">
                <a:solidFill>
                  <a:srgbClr val="00367A"/>
                </a:solidFill>
              </a:rPr>
              <a:t>The students</a:t>
            </a:r>
            <a:r>
              <a:rPr b="1" lang="en-US" sz="2000">
                <a:solidFill>
                  <a:srgbClr val="00367A"/>
                </a:solidFill>
              </a:rPr>
              <a:t> can determine if the Massapequa Preserve is a sustainable wetland ecosystem by determining the biodiversity of macroinvertebrates collected from the Preserve. </a:t>
            </a:r>
            <a:r>
              <a:rPr b="1" i="0" lang="en-US" sz="2000" cap="none" strike="noStrike">
                <a:solidFill>
                  <a:srgbClr val="00367A"/>
                </a:solidFill>
              </a:rPr>
              <a:t>Students went inside of the water using waders and  collected sediments from the pond using a net. </a:t>
            </a:r>
            <a:r>
              <a:rPr b="1" lang="en-US" sz="2000">
                <a:solidFill>
                  <a:srgbClr val="00367A"/>
                </a:solidFill>
              </a:rPr>
              <a:t>S</a:t>
            </a:r>
            <a:r>
              <a:rPr b="1" i="0" lang="en-US" sz="2000" cap="none" strike="noStrike">
                <a:solidFill>
                  <a:srgbClr val="00367A"/>
                </a:solidFill>
              </a:rPr>
              <a:t>tudents </a:t>
            </a:r>
            <a:r>
              <a:rPr b="1" lang="en-US" sz="2000">
                <a:solidFill>
                  <a:srgbClr val="00367A"/>
                </a:solidFill>
              </a:rPr>
              <a:t>also</a:t>
            </a:r>
            <a:r>
              <a:rPr b="1" i="0" lang="en-US" sz="2000" cap="none" strike="noStrike">
                <a:solidFill>
                  <a:srgbClr val="00367A"/>
                </a:solidFill>
              </a:rPr>
              <a:t> </a:t>
            </a:r>
            <a:r>
              <a:rPr b="1" lang="en-US" sz="2000">
                <a:solidFill>
                  <a:srgbClr val="00367A"/>
                </a:solidFill>
              </a:rPr>
              <a:t>collected terrestrial</a:t>
            </a:r>
            <a:r>
              <a:rPr b="1" i="0" lang="en-US" sz="2000" cap="none" strike="noStrike">
                <a:solidFill>
                  <a:srgbClr val="00367A"/>
                </a:solidFill>
              </a:rPr>
              <a:t> organisms by using tweezers and a shovel-like tool. By using this process </a:t>
            </a:r>
            <a:r>
              <a:rPr b="1" lang="en-US" sz="2000">
                <a:solidFill>
                  <a:srgbClr val="00367A"/>
                </a:solidFill>
              </a:rPr>
              <a:t>we</a:t>
            </a:r>
            <a:r>
              <a:rPr b="1" i="0" lang="en-US" sz="2000" cap="none" strike="noStrike">
                <a:solidFill>
                  <a:srgbClr val="00367A"/>
                </a:solidFill>
              </a:rPr>
              <a:t> can extract DNA, </a:t>
            </a:r>
            <a:r>
              <a:rPr b="1" lang="en-US" sz="2000">
                <a:solidFill>
                  <a:srgbClr val="00367A"/>
                </a:solidFill>
              </a:rPr>
              <a:t>amplify the CO1 region </a:t>
            </a:r>
            <a:r>
              <a:rPr b="1" i="0" lang="en-US" sz="2000" cap="none" strike="noStrike">
                <a:solidFill>
                  <a:srgbClr val="00367A"/>
                </a:solidFill>
              </a:rPr>
              <a:t>and barcode it to </a:t>
            </a:r>
            <a:r>
              <a:rPr b="1" lang="en-US" sz="2000">
                <a:solidFill>
                  <a:srgbClr val="00367A"/>
                </a:solidFill>
              </a:rPr>
              <a:t>determine</a:t>
            </a:r>
            <a:r>
              <a:rPr b="1" i="0" lang="en-US" sz="2000" cap="none" strike="noStrike">
                <a:solidFill>
                  <a:srgbClr val="00367A"/>
                </a:solidFill>
              </a:rPr>
              <a:t> if there is biodiversity in the ecosystem. From the </a:t>
            </a:r>
            <a:r>
              <a:rPr b="1" lang="en-US" sz="2000">
                <a:solidFill>
                  <a:srgbClr val="00367A"/>
                </a:solidFill>
              </a:rPr>
              <a:t>ten</a:t>
            </a:r>
            <a:r>
              <a:rPr b="1" lang="en-US" sz="2000">
                <a:solidFill>
                  <a:srgbClr val="00367A"/>
                </a:solidFill>
              </a:rPr>
              <a:t> species collected only one specimen was shown as a repeat species this shows there is a high level of biodiversity in the Massapequa Preserve.</a:t>
            </a:r>
            <a:endParaRPr b="1" i="0" sz="2000" cap="none" strike="noStrike">
              <a:solidFill>
                <a:srgbClr val="00367A"/>
              </a:solidFill>
            </a:endParaRPr>
          </a:p>
        </p:txBody>
      </p:sp>
      <p:sp>
        <p:nvSpPr>
          <p:cNvPr id="85" name="Google Shape;85;p1"/>
          <p:cNvSpPr/>
          <p:nvPr/>
        </p:nvSpPr>
        <p:spPr>
          <a:xfrm>
            <a:off x="4904625" y="195925"/>
            <a:ext cx="22710300" cy="3590100"/>
          </a:xfrm>
          <a:prstGeom prst="roundRect">
            <a:avLst>
              <a:gd fmla="val 16667" name="adj"/>
            </a:avLst>
          </a:prstGeom>
          <a:solidFill>
            <a:srgbClr val="D5A6BD"/>
          </a:solidFill>
          <a:ln cap="flat" cmpd="sng" w="28575">
            <a:solidFill>
              <a:srgbClr val="00367A"/>
            </a:solidFill>
            <a:prstDash val="solid"/>
            <a:miter lim="800000"/>
            <a:headEnd len="sm" w="sm" type="none"/>
            <a:tailEnd len="sm" w="sm" type="none"/>
          </a:ln>
        </p:spPr>
        <p:txBody>
          <a:bodyPr anchorCtr="0" anchor="ctr" bIns="365750" lIns="457200" spcFirstLastPara="1" rIns="274300" wrap="square" tIns="182875">
            <a:noAutofit/>
          </a:bodyPr>
          <a:lstStyle/>
          <a:p>
            <a:pPr indent="0" lvl="0" marL="0" marR="274320" rtl="0" algn="ctr">
              <a:lnSpc>
                <a:spcPct val="100000"/>
              </a:lnSpc>
              <a:spcBef>
                <a:spcPts val="0"/>
              </a:spcBef>
              <a:spcAft>
                <a:spcPts val="0"/>
              </a:spcAft>
              <a:buClr>
                <a:schemeClr val="dk1"/>
              </a:buClr>
              <a:buSzPts val="1100"/>
              <a:buFont typeface="Arial"/>
              <a:buNone/>
            </a:pPr>
            <a:r>
              <a:rPr b="1" i="0" lang="en-US" sz="4900" u="none" cap="none" strike="noStrike">
                <a:solidFill>
                  <a:srgbClr val="00367A"/>
                </a:solidFill>
              </a:rPr>
              <a:t> Survey of Seasonal Macroinvertebrates Taken </a:t>
            </a:r>
            <a:r>
              <a:rPr b="1" lang="en-US" sz="4900">
                <a:solidFill>
                  <a:srgbClr val="00367A"/>
                </a:solidFill>
              </a:rPr>
              <a:t>t</a:t>
            </a:r>
            <a:r>
              <a:rPr b="1" i="0" lang="en-US" sz="4900" u="none" cap="none" strike="noStrike">
                <a:solidFill>
                  <a:srgbClr val="00367A"/>
                </a:solidFill>
              </a:rPr>
              <a:t>o Be DNA Barcoded </a:t>
            </a:r>
            <a:r>
              <a:rPr b="1" lang="en-US" sz="4900">
                <a:solidFill>
                  <a:srgbClr val="00367A"/>
                </a:solidFill>
              </a:rPr>
              <a:t>t</a:t>
            </a:r>
            <a:r>
              <a:rPr b="1" i="0" lang="en-US" sz="4900" u="none" cap="none" strike="noStrike">
                <a:solidFill>
                  <a:srgbClr val="00367A"/>
                </a:solidFill>
              </a:rPr>
              <a:t>o Test The Biodiversity From The Massapequa Preserve</a:t>
            </a:r>
            <a:endParaRPr b="1" i="0" sz="4900" u="none" cap="none" strike="noStrike">
              <a:solidFill>
                <a:srgbClr val="00367A"/>
              </a:solidFill>
            </a:endParaRPr>
          </a:p>
          <a:p>
            <a:pPr indent="0" lvl="0" marL="0" marR="274320" rtl="0" algn="ctr">
              <a:lnSpc>
                <a:spcPct val="100000"/>
              </a:lnSpc>
              <a:spcBef>
                <a:spcPts val="0"/>
              </a:spcBef>
              <a:spcAft>
                <a:spcPts val="0"/>
              </a:spcAft>
              <a:buClr>
                <a:schemeClr val="dk1"/>
              </a:buClr>
              <a:buSzPts val="1100"/>
              <a:buFont typeface="Arial"/>
              <a:buNone/>
            </a:pPr>
            <a:r>
              <a:rPr b="1" i="0" lang="en-US" sz="3900" u="none" cap="none" strike="noStrike">
                <a:solidFill>
                  <a:srgbClr val="00367A"/>
                </a:solidFill>
              </a:rPr>
              <a:t>By:</a:t>
            </a:r>
            <a:r>
              <a:rPr b="1" lang="en-US" sz="3900">
                <a:solidFill>
                  <a:srgbClr val="00367A"/>
                </a:solidFill>
              </a:rPr>
              <a:t> Isabella Buonaspina, Mia Cespites, Ryanne Hilt, </a:t>
            </a:r>
            <a:r>
              <a:rPr b="1" i="0" lang="en-US" sz="3900" u="none" cap="none" strike="noStrike">
                <a:solidFill>
                  <a:srgbClr val="00367A"/>
                </a:solidFill>
              </a:rPr>
              <a:t>Angelina Prizzi</a:t>
            </a:r>
            <a:endParaRPr b="1" sz="3900">
              <a:solidFill>
                <a:srgbClr val="00367A"/>
              </a:solidFill>
            </a:endParaRPr>
          </a:p>
          <a:p>
            <a:pPr indent="0" lvl="0" marL="0" marR="274320" rtl="0" algn="ctr">
              <a:lnSpc>
                <a:spcPct val="100000"/>
              </a:lnSpc>
              <a:spcBef>
                <a:spcPts val="0"/>
              </a:spcBef>
              <a:spcAft>
                <a:spcPts val="0"/>
              </a:spcAft>
              <a:buClr>
                <a:schemeClr val="dk1"/>
              </a:buClr>
              <a:buSzPts val="1100"/>
              <a:buFont typeface="Arial"/>
              <a:buNone/>
            </a:pPr>
            <a:r>
              <a:rPr b="1" i="0" lang="en-US" sz="3900" u="none" cap="none" strike="noStrike">
                <a:solidFill>
                  <a:srgbClr val="00367A"/>
                </a:solidFill>
              </a:rPr>
              <a:t>Mentors: August Eberling, </a:t>
            </a:r>
            <a:r>
              <a:rPr b="1" lang="en-US" sz="3900">
                <a:solidFill>
                  <a:srgbClr val="00367A"/>
                </a:solidFill>
              </a:rPr>
              <a:t>Jeffry Petracca</a:t>
            </a:r>
            <a:endParaRPr b="1" i="0" sz="3000" u="none" cap="none" strike="noStrike">
              <a:solidFill>
                <a:srgbClr val="00367A"/>
              </a:solidFill>
            </a:endParaRPr>
          </a:p>
        </p:txBody>
      </p:sp>
      <p:sp>
        <p:nvSpPr>
          <p:cNvPr id="86" name="Google Shape;86;p1"/>
          <p:cNvSpPr/>
          <p:nvPr/>
        </p:nvSpPr>
        <p:spPr>
          <a:xfrm>
            <a:off x="23319025" y="4446175"/>
            <a:ext cx="9191100" cy="6663900"/>
          </a:xfrm>
          <a:prstGeom prst="roundRect">
            <a:avLst>
              <a:gd fmla="val 16667" name="adj"/>
            </a:avLst>
          </a:prstGeom>
          <a:solidFill>
            <a:srgbClr val="D5A6BD"/>
          </a:solidFill>
          <a:ln cap="flat" cmpd="sng" w="28575">
            <a:solidFill>
              <a:srgbClr val="00367A"/>
            </a:solidFill>
            <a:prstDash val="solid"/>
            <a:miter lim="800000"/>
            <a:headEnd len="sm" w="sm" type="none"/>
            <a:tailEnd len="sm" w="sm" type="none"/>
          </a:ln>
        </p:spPr>
        <p:txBody>
          <a:bodyPr anchorCtr="0" anchor="ctr" bIns="274300" lIns="0" spcFirstLastPara="1" rIns="0" wrap="square" tIns="0">
            <a:noAutofit/>
          </a:bodyPr>
          <a:lstStyle/>
          <a:p>
            <a:pPr indent="457200" lvl="0" marL="0" rtl="0" algn="ctr">
              <a:spcBef>
                <a:spcPts val="0"/>
              </a:spcBef>
              <a:spcAft>
                <a:spcPts val="0"/>
              </a:spcAft>
              <a:buClr>
                <a:schemeClr val="dk1"/>
              </a:buClr>
              <a:buSzPts val="1100"/>
              <a:buFont typeface="Arial"/>
              <a:buNone/>
            </a:pPr>
            <a:r>
              <a:rPr b="1" lang="en-US" sz="2000">
                <a:solidFill>
                  <a:srgbClr val="00367A"/>
                </a:solidFill>
              </a:rPr>
              <a:t> </a:t>
            </a:r>
            <a:r>
              <a:rPr b="1" lang="en-US" sz="2400" u="sng">
                <a:solidFill>
                  <a:srgbClr val="00367A"/>
                </a:solidFill>
              </a:rPr>
              <a:t>Conclusion</a:t>
            </a:r>
            <a:r>
              <a:rPr lang="en-US" sz="2000">
                <a:solidFill>
                  <a:srgbClr val="00367A"/>
                </a:solidFill>
              </a:rPr>
              <a:t>: </a:t>
            </a:r>
            <a:r>
              <a:rPr b="1" lang="en-US" sz="2000">
                <a:solidFill>
                  <a:srgbClr val="00367A"/>
                </a:solidFill>
              </a:rPr>
              <a:t>In conclusion the amount of biodiversity is displayed by the vast difference in aquatic organisms found in the Massapequa preserve. Chelex was used to extract the DNA, PCR was used to amplify CO1, and gel electrophoresis was used to verify that PCR worked. </a:t>
            </a:r>
            <a:r>
              <a:rPr b="1" lang="en-US" sz="2000">
                <a:solidFill>
                  <a:srgbClr val="00367A"/>
                </a:solidFill>
              </a:rPr>
              <a:t>Sanger sequencing was used to determine genetic sequence and Genbank was used to compare sequences DNA Subway. </a:t>
            </a:r>
            <a:r>
              <a:rPr b="1" lang="en-US" sz="2000">
                <a:solidFill>
                  <a:srgbClr val="00367A"/>
                </a:solidFill>
              </a:rPr>
              <a:t>When looking at our specimens, after data collection, it was concluded that the aquatic organisms that might have looked very similar, and been from a similar area were completely different. This suggests that there is much biodiversity in the Massapequa Preserve wetland ecosystem. The importance of having high biodiversity in the area is that there are </a:t>
            </a:r>
            <a:r>
              <a:rPr b="1" lang="en-US" sz="2000">
                <a:solidFill>
                  <a:srgbClr val="00367A"/>
                </a:solidFill>
              </a:rPr>
              <a:t>many</a:t>
            </a:r>
            <a:r>
              <a:rPr b="1" lang="en-US" sz="2000">
                <a:solidFill>
                  <a:srgbClr val="00367A"/>
                </a:solidFill>
              </a:rPr>
              <a:t> species to fill its various ecological roles. It is also important that they have different food sources, because this can cause a loss of a species for eating lots of the same foods causing a disruption in the food chain. Figure 4 shows that all the organisms are very diverse and all have different niche that keeps the environment stable. This is very important because if all the aquatic organisms were the same, the effects of disease or resource loss could ultimately lead to the loss of many species and ecosystem collapse. Overall this shows that no two things are the exact same.</a:t>
            </a:r>
            <a:endParaRPr b="1" sz="2000">
              <a:solidFill>
                <a:srgbClr val="00367A"/>
              </a:solidFill>
            </a:endParaRPr>
          </a:p>
        </p:txBody>
      </p:sp>
      <p:sp>
        <p:nvSpPr>
          <p:cNvPr id="87" name="Google Shape;87;p1"/>
          <p:cNvSpPr/>
          <p:nvPr/>
        </p:nvSpPr>
        <p:spPr>
          <a:xfrm>
            <a:off x="157275" y="9416675"/>
            <a:ext cx="8622900" cy="6663900"/>
          </a:xfrm>
          <a:prstGeom prst="roundRect">
            <a:avLst>
              <a:gd fmla="val 16667" name="adj"/>
            </a:avLst>
          </a:prstGeom>
          <a:solidFill>
            <a:srgbClr val="D5A6BD"/>
          </a:solidFill>
          <a:ln cap="flat" cmpd="sng" w="28575">
            <a:solidFill>
              <a:srgbClr val="00367A"/>
            </a:solidFill>
            <a:prstDash val="solid"/>
            <a:miter lim="800000"/>
            <a:headEnd len="sm" w="sm" type="none"/>
            <a:tailEnd len="sm" w="sm" type="none"/>
          </a:ln>
        </p:spPr>
        <p:txBody>
          <a:bodyPr anchorCtr="0" anchor="ctr" bIns="36575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1" sz="2000">
              <a:solidFill>
                <a:srgbClr val="00367A"/>
              </a:solidFill>
            </a:endParaRPr>
          </a:p>
          <a:p>
            <a:pPr indent="466344" lvl="0" marL="0" marR="0" rtl="0" algn="ctr">
              <a:lnSpc>
                <a:spcPct val="100000"/>
              </a:lnSpc>
              <a:spcBef>
                <a:spcPts val="0"/>
              </a:spcBef>
              <a:spcAft>
                <a:spcPts val="0"/>
              </a:spcAft>
              <a:buClr>
                <a:schemeClr val="dk1"/>
              </a:buClr>
              <a:buSzPts val="1100"/>
              <a:buFont typeface="Arial"/>
              <a:buNone/>
            </a:pPr>
            <a:r>
              <a:rPr b="1" i="0" lang="en-US" sz="2400" u="sng" cap="none" strike="noStrike">
                <a:solidFill>
                  <a:srgbClr val="00367A"/>
                </a:solidFill>
              </a:rPr>
              <a:t>Introduction</a:t>
            </a:r>
            <a:r>
              <a:rPr b="1" i="0" lang="en-US" sz="2000" u="none" cap="none" strike="noStrike">
                <a:solidFill>
                  <a:srgbClr val="00367A"/>
                </a:solidFill>
              </a:rPr>
              <a:t>: Biodiversity has environmental and social value. Where wetlands have healthy biodiversity, they provide essential services to the environment and to our communities</a:t>
            </a:r>
            <a:r>
              <a:rPr b="1" lang="en-US" sz="2000">
                <a:solidFill>
                  <a:srgbClr val="00367A"/>
                </a:solidFill>
              </a:rPr>
              <a:t>. H</a:t>
            </a:r>
            <a:r>
              <a:rPr b="1" i="0" lang="en-US" sz="2000" u="none" cap="none" strike="noStrike">
                <a:solidFill>
                  <a:srgbClr val="00367A"/>
                </a:solidFill>
              </a:rPr>
              <a:t>aving biodiversity in an ecosystem it also is relevant to the community where people live for a well rounded ecosystem and world. DNA barcoding is important because it shows what a species is.  Humans also have to play their part in helping keep the world biodiverse because humans can not pollute because if humans pollute too much or don't watch close enough we can wipe out certain species keeping our ecosystem alive. Biodiversity is important and needs to be a priority in </a:t>
            </a:r>
            <a:r>
              <a:rPr b="1" lang="en-US" sz="2000">
                <a:solidFill>
                  <a:srgbClr val="00367A"/>
                </a:solidFill>
              </a:rPr>
              <a:t>natural habitats </a:t>
            </a:r>
            <a:r>
              <a:rPr b="1" i="0" lang="en-US" sz="2000" u="none" cap="none" strike="noStrike">
                <a:solidFill>
                  <a:srgbClr val="00367A"/>
                </a:solidFill>
              </a:rPr>
              <a:t>for well</a:t>
            </a:r>
            <a:r>
              <a:rPr b="1" lang="en-US" sz="2000">
                <a:solidFill>
                  <a:srgbClr val="00367A"/>
                </a:solidFill>
              </a:rPr>
              <a:t>-</a:t>
            </a:r>
            <a:r>
              <a:rPr b="1" i="0" lang="en-US" sz="2000" u="none" cap="none" strike="noStrike">
                <a:solidFill>
                  <a:srgbClr val="00367A"/>
                </a:solidFill>
              </a:rPr>
              <a:t>rounded ecosystems.  Biodiversity is the link between all organisms on earth, binding each into an interdependent ecosystem, in which all species have their role. It is the web of life</a:t>
            </a:r>
            <a:r>
              <a:rPr b="1" lang="en-US" sz="2000">
                <a:solidFill>
                  <a:srgbClr val="00367A"/>
                </a:solidFill>
              </a:rPr>
              <a:t>.</a:t>
            </a:r>
            <a:r>
              <a:rPr b="1" i="0" lang="en-US" sz="2000" u="none" cap="none" strike="noStrike">
                <a:solidFill>
                  <a:srgbClr val="00367A"/>
                </a:solidFill>
              </a:rPr>
              <a:t> Without biodiversity the way the animals live may die out. Some species may go extinct or not live in areas they used to anymore. All the different animals in a biodiverse ecosystem are benefits in the world and allow different animals to thrive in a habitat they call home</a:t>
            </a:r>
            <a:r>
              <a:rPr b="1" lang="en-US" sz="2000">
                <a:solidFill>
                  <a:srgbClr val="00367A"/>
                </a:solidFill>
              </a:rPr>
              <a:t>. In an effort to </a:t>
            </a:r>
            <a:r>
              <a:rPr b="1" lang="en-US" sz="2000">
                <a:solidFill>
                  <a:srgbClr val="00367A"/>
                </a:solidFill>
              </a:rPr>
              <a:t>analyze</a:t>
            </a:r>
            <a:r>
              <a:rPr b="1" lang="en-US" sz="2000">
                <a:solidFill>
                  <a:srgbClr val="00367A"/>
                </a:solidFill>
              </a:rPr>
              <a:t> biodiversity in the Massapequa </a:t>
            </a:r>
            <a:r>
              <a:rPr b="1" lang="en-US" sz="2000">
                <a:solidFill>
                  <a:srgbClr val="00367A"/>
                </a:solidFill>
              </a:rPr>
              <a:t>Preserve</a:t>
            </a:r>
            <a:r>
              <a:rPr b="1" lang="en-US" sz="2000">
                <a:solidFill>
                  <a:srgbClr val="00367A"/>
                </a:solidFill>
              </a:rPr>
              <a:t>, the students set out to DNA barcode the </a:t>
            </a:r>
            <a:r>
              <a:rPr b="1" lang="en-US" sz="2000">
                <a:solidFill>
                  <a:srgbClr val="00367A"/>
                </a:solidFill>
              </a:rPr>
              <a:t>macroinvertebrates</a:t>
            </a:r>
            <a:endParaRPr b="1" i="0" sz="2000" u="none" cap="none" strike="noStrike">
              <a:solidFill>
                <a:srgbClr val="00367A"/>
              </a:solidFill>
            </a:endParaRPr>
          </a:p>
        </p:txBody>
      </p:sp>
      <p:pic>
        <p:nvPicPr>
          <p:cNvPr id="88" name="Google Shape;88;p1" title="Screenshot 2026-04-23 1.47.55 PM.png"/>
          <p:cNvPicPr preferRelativeResize="0"/>
          <p:nvPr/>
        </p:nvPicPr>
        <p:blipFill rotWithShape="1">
          <a:blip r:embed="rId4">
            <a:alphaModFix/>
          </a:blip>
          <a:srcRect b="0" l="0" r="0" t="0"/>
          <a:stretch/>
        </p:blipFill>
        <p:spPr>
          <a:xfrm>
            <a:off x="15232450" y="15842349"/>
            <a:ext cx="3728825" cy="4456362"/>
          </a:xfrm>
          <a:prstGeom prst="rect">
            <a:avLst/>
          </a:prstGeom>
          <a:noFill/>
          <a:ln>
            <a:noFill/>
          </a:ln>
        </p:spPr>
      </p:pic>
      <p:pic>
        <p:nvPicPr>
          <p:cNvPr id="89" name="Google Shape;89;p1"/>
          <p:cNvPicPr preferRelativeResize="0"/>
          <p:nvPr/>
        </p:nvPicPr>
        <p:blipFill rotWithShape="1">
          <a:blip r:embed="rId5">
            <a:alphaModFix/>
          </a:blip>
          <a:srcRect b="3789" l="0" r="0" t="4459"/>
          <a:stretch/>
        </p:blipFill>
        <p:spPr>
          <a:xfrm>
            <a:off x="27724250" y="1960002"/>
            <a:ext cx="4785901" cy="2246475"/>
          </a:xfrm>
          <a:prstGeom prst="rect">
            <a:avLst/>
          </a:prstGeom>
          <a:noFill/>
          <a:ln>
            <a:noFill/>
          </a:ln>
        </p:spPr>
      </p:pic>
      <p:pic>
        <p:nvPicPr>
          <p:cNvPr id="90" name="Google Shape;90;p1"/>
          <p:cNvPicPr preferRelativeResize="0"/>
          <p:nvPr/>
        </p:nvPicPr>
        <p:blipFill rotWithShape="1">
          <a:blip r:embed="rId6">
            <a:alphaModFix/>
          </a:blip>
          <a:srcRect b="0" l="0" r="0" t="0"/>
          <a:stretch/>
        </p:blipFill>
        <p:spPr>
          <a:xfrm>
            <a:off x="8960238" y="3935525"/>
            <a:ext cx="1647825" cy="2771775"/>
          </a:xfrm>
          <a:prstGeom prst="rect">
            <a:avLst/>
          </a:prstGeom>
          <a:noFill/>
          <a:ln>
            <a:noFill/>
          </a:ln>
        </p:spPr>
      </p:pic>
      <p:pic>
        <p:nvPicPr>
          <p:cNvPr id="91" name="Google Shape;91;p1"/>
          <p:cNvPicPr preferRelativeResize="0"/>
          <p:nvPr/>
        </p:nvPicPr>
        <p:blipFill rotWithShape="1">
          <a:blip r:embed="rId7">
            <a:alphaModFix/>
          </a:blip>
          <a:srcRect b="0" l="0" r="0" t="0"/>
          <a:stretch/>
        </p:blipFill>
        <p:spPr>
          <a:xfrm>
            <a:off x="10635538" y="5205388"/>
            <a:ext cx="1619250" cy="1409700"/>
          </a:xfrm>
          <a:prstGeom prst="rect">
            <a:avLst/>
          </a:prstGeom>
          <a:noFill/>
          <a:ln>
            <a:noFill/>
          </a:ln>
        </p:spPr>
      </p:pic>
      <p:pic>
        <p:nvPicPr>
          <p:cNvPr id="92" name="Google Shape;92;p1"/>
          <p:cNvPicPr preferRelativeResize="0"/>
          <p:nvPr/>
        </p:nvPicPr>
        <p:blipFill rotWithShape="1">
          <a:blip r:embed="rId8">
            <a:alphaModFix/>
          </a:blip>
          <a:srcRect b="0" l="0" r="0" t="0"/>
          <a:stretch/>
        </p:blipFill>
        <p:spPr>
          <a:xfrm>
            <a:off x="12586076" y="3799049"/>
            <a:ext cx="2435125" cy="2435125"/>
          </a:xfrm>
          <a:prstGeom prst="rect">
            <a:avLst/>
          </a:prstGeom>
          <a:noFill/>
          <a:ln>
            <a:noFill/>
          </a:ln>
        </p:spPr>
      </p:pic>
      <p:sp>
        <p:nvSpPr>
          <p:cNvPr id="93" name="Google Shape;93;p1"/>
          <p:cNvSpPr/>
          <p:nvPr/>
        </p:nvSpPr>
        <p:spPr>
          <a:xfrm>
            <a:off x="19338250" y="3883575"/>
            <a:ext cx="3769500" cy="855300"/>
          </a:xfrm>
          <a:prstGeom prst="roundRect">
            <a:avLst>
              <a:gd fmla="val 16667" name="adj"/>
            </a:avLst>
          </a:prstGeom>
          <a:solidFill>
            <a:srgbClr val="D5A6BD"/>
          </a:solidFill>
          <a:ln cap="flat" cmpd="sng" w="28575">
            <a:solidFill>
              <a:srgbClr val="0036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300" u="none" cap="none" strike="noStrike">
                <a:solidFill>
                  <a:srgbClr val="00367A"/>
                </a:solidFill>
                <a:latin typeface="Calibri"/>
                <a:ea typeface="Calibri"/>
                <a:cs typeface="Calibri"/>
                <a:sym typeface="Calibri"/>
              </a:rPr>
              <a:t>Figure 1: </a:t>
            </a:r>
            <a:r>
              <a:rPr b="1" lang="en-US" sz="2300">
                <a:solidFill>
                  <a:srgbClr val="00367A"/>
                </a:solidFill>
                <a:latin typeface="Calibri"/>
                <a:ea typeface="Calibri"/>
                <a:cs typeface="Calibri"/>
                <a:sym typeface="Calibri"/>
              </a:rPr>
              <a:t>DNA </a:t>
            </a:r>
            <a:r>
              <a:rPr b="1" lang="en-US" sz="2300">
                <a:solidFill>
                  <a:srgbClr val="00367A"/>
                </a:solidFill>
                <a:latin typeface="Calibri"/>
                <a:ea typeface="Calibri"/>
                <a:cs typeface="Calibri"/>
                <a:sym typeface="Calibri"/>
              </a:rPr>
              <a:t>barcoding</a:t>
            </a:r>
            <a:r>
              <a:rPr b="1" lang="en-US" sz="2300">
                <a:solidFill>
                  <a:srgbClr val="00367A"/>
                </a:solidFill>
                <a:latin typeface="Calibri"/>
                <a:ea typeface="Calibri"/>
                <a:cs typeface="Calibri"/>
                <a:sym typeface="Calibri"/>
              </a:rPr>
              <a:t> </a:t>
            </a:r>
            <a:r>
              <a:rPr b="1" lang="en-US" sz="2300">
                <a:solidFill>
                  <a:srgbClr val="00367A"/>
                </a:solidFill>
                <a:latin typeface="Calibri"/>
                <a:ea typeface="Calibri"/>
                <a:cs typeface="Calibri"/>
                <a:sym typeface="Calibri"/>
              </a:rPr>
              <a:t>workflow</a:t>
            </a:r>
            <a:r>
              <a:rPr b="1" lang="en-US" sz="2300">
                <a:solidFill>
                  <a:srgbClr val="00367A"/>
                </a:solidFill>
                <a:latin typeface="Calibri"/>
                <a:ea typeface="Calibri"/>
                <a:cs typeface="Calibri"/>
                <a:sym typeface="Calibri"/>
              </a:rPr>
              <a:t> </a:t>
            </a:r>
            <a:endParaRPr b="1" i="0" sz="1300" u="none" cap="none" strike="noStrike">
              <a:solidFill>
                <a:srgbClr val="00367A"/>
              </a:solidFill>
              <a:latin typeface="Arial"/>
              <a:ea typeface="Arial"/>
              <a:cs typeface="Arial"/>
              <a:sym typeface="Arial"/>
            </a:endParaRPr>
          </a:p>
        </p:txBody>
      </p:sp>
      <p:pic>
        <p:nvPicPr>
          <p:cNvPr id="94" name="Google Shape;94;p1"/>
          <p:cNvPicPr preferRelativeResize="0"/>
          <p:nvPr/>
        </p:nvPicPr>
        <p:blipFill rotWithShape="1">
          <a:blip r:embed="rId9">
            <a:alphaModFix/>
          </a:blip>
          <a:srcRect b="0" l="0" r="0" t="0"/>
          <a:stretch/>
        </p:blipFill>
        <p:spPr>
          <a:xfrm>
            <a:off x="16148376" y="4631700"/>
            <a:ext cx="2886075" cy="1581150"/>
          </a:xfrm>
          <a:prstGeom prst="rect">
            <a:avLst/>
          </a:prstGeom>
          <a:noFill/>
          <a:ln>
            <a:noFill/>
          </a:ln>
        </p:spPr>
      </p:pic>
      <p:pic>
        <p:nvPicPr>
          <p:cNvPr id="95" name="Google Shape;95;p1"/>
          <p:cNvPicPr preferRelativeResize="0"/>
          <p:nvPr/>
        </p:nvPicPr>
        <p:blipFill rotWithShape="1">
          <a:blip r:embed="rId10">
            <a:alphaModFix/>
          </a:blip>
          <a:srcRect b="0" l="0" r="0" t="0"/>
          <a:stretch/>
        </p:blipFill>
        <p:spPr>
          <a:xfrm>
            <a:off x="20234975" y="4833625"/>
            <a:ext cx="2143125" cy="1968425"/>
          </a:xfrm>
          <a:prstGeom prst="rect">
            <a:avLst/>
          </a:prstGeom>
          <a:solidFill>
            <a:srgbClr val="D5A6BD"/>
          </a:solidFill>
          <a:ln>
            <a:noFill/>
          </a:ln>
        </p:spPr>
      </p:pic>
      <p:sp>
        <p:nvSpPr>
          <p:cNvPr id="96" name="Google Shape;96;p1"/>
          <p:cNvSpPr/>
          <p:nvPr/>
        </p:nvSpPr>
        <p:spPr>
          <a:xfrm>
            <a:off x="9269250" y="6896800"/>
            <a:ext cx="13347000" cy="1019100"/>
          </a:xfrm>
          <a:prstGeom prst="roundRect">
            <a:avLst>
              <a:gd fmla="val 16667" name="adj"/>
            </a:avLst>
          </a:prstGeom>
          <a:solidFill>
            <a:srgbClr val="D5A6BD"/>
          </a:solidFill>
          <a:ln cap="flat" cmpd="sng" w="28575">
            <a:solidFill>
              <a:srgbClr val="0036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000" u="none" cap="none" strike="noStrike">
                <a:solidFill>
                  <a:srgbClr val="00367A"/>
                </a:solidFill>
              </a:rPr>
              <a:t>Collecting samples - PCR Amplification - DNA  Replication &amp; CO1 section of DNA sample - Checks that CO1 in Gel electrophoresis</a:t>
            </a:r>
            <a:endParaRPr b="1" i="0" sz="1000" u="none" cap="none" strike="noStrike">
              <a:solidFill>
                <a:srgbClr val="00367A"/>
              </a:solidFill>
            </a:endParaRPr>
          </a:p>
        </p:txBody>
      </p:sp>
      <p:sp>
        <p:nvSpPr>
          <p:cNvPr id="97" name="Google Shape;97;p1"/>
          <p:cNvSpPr/>
          <p:nvPr/>
        </p:nvSpPr>
        <p:spPr>
          <a:xfrm>
            <a:off x="15232450" y="8126300"/>
            <a:ext cx="7875300" cy="5993100"/>
          </a:xfrm>
          <a:prstGeom prst="roundRect">
            <a:avLst>
              <a:gd fmla="val 16667" name="adj"/>
            </a:avLst>
          </a:prstGeom>
          <a:solidFill>
            <a:srgbClr val="D5A6BD"/>
          </a:solidFill>
          <a:ln cap="flat" cmpd="sng" w="28575">
            <a:solidFill>
              <a:srgbClr val="0036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en-US" sz="2400" u="sng">
                <a:solidFill>
                  <a:srgbClr val="00367A"/>
                </a:solidFill>
              </a:rPr>
              <a:t>Results</a:t>
            </a:r>
            <a:r>
              <a:rPr b="1" lang="en-US" sz="2000">
                <a:solidFill>
                  <a:srgbClr val="00367A"/>
                </a:solidFill>
              </a:rPr>
              <a:t>: All of the samples that were collected from the Massapequa Preserve were put into Genbank and DNA subway to help find all the different species of macroinvertebrates living in the wetland ecosystem. When using Genbank many different species were found by using the highest number of matches in the symptom. The macroinvertebrates that were found are named and listed below with photos also in figure 4:</a:t>
            </a:r>
            <a:endParaRPr b="1" sz="2000">
              <a:solidFill>
                <a:srgbClr val="00367A"/>
              </a:solidFill>
            </a:endParaRPr>
          </a:p>
          <a:p>
            <a:pPr indent="0" lvl="0" marL="0" rtl="0" algn="l">
              <a:spcBef>
                <a:spcPts val="0"/>
              </a:spcBef>
              <a:spcAft>
                <a:spcPts val="0"/>
              </a:spcAft>
              <a:buClr>
                <a:schemeClr val="dk1"/>
              </a:buClr>
              <a:buSzPts val="2400"/>
              <a:buFont typeface="Arial"/>
              <a:buNone/>
            </a:pPr>
            <a:r>
              <a:rPr b="1" lang="en-US" sz="2000">
                <a:solidFill>
                  <a:srgbClr val="00367A"/>
                </a:solidFill>
              </a:rPr>
              <a:t>001/002-  </a:t>
            </a:r>
            <a:r>
              <a:rPr b="1" i="1" lang="en-US" sz="2000">
                <a:solidFill>
                  <a:srgbClr val="00367A"/>
                </a:solidFill>
              </a:rPr>
              <a:t>Neoporus clypealis</a:t>
            </a:r>
            <a:r>
              <a:rPr b="1" lang="en-US" sz="2000">
                <a:solidFill>
                  <a:srgbClr val="00367A"/>
                </a:solidFill>
              </a:rPr>
              <a:t> or small predaceous diving beetle</a:t>
            </a:r>
            <a:endParaRPr b="1" sz="2000">
              <a:solidFill>
                <a:srgbClr val="00367A"/>
              </a:solidFill>
            </a:endParaRPr>
          </a:p>
          <a:p>
            <a:pPr indent="0" lvl="0" marL="0" rtl="0" algn="l">
              <a:spcBef>
                <a:spcPts val="0"/>
              </a:spcBef>
              <a:spcAft>
                <a:spcPts val="0"/>
              </a:spcAft>
              <a:buClr>
                <a:schemeClr val="dk1"/>
              </a:buClr>
              <a:buSzPts val="2400"/>
              <a:buFont typeface="Arial"/>
              <a:buNone/>
            </a:pPr>
            <a:r>
              <a:rPr b="1" lang="en-US" sz="2000">
                <a:solidFill>
                  <a:srgbClr val="00367A"/>
                </a:solidFill>
              </a:rPr>
              <a:t>003- </a:t>
            </a:r>
            <a:r>
              <a:rPr b="1" i="1" lang="en-US" sz="2000">
                <a:solidFill>
                  <a:srgbClr val="00367A"/>
                </a:solidFill>
              </a:rPr>
              <a:t>Caecidotea racovitzai racovitzai</a:t>
            </a:r>
            <a:r>
              <a:rPr b="1" lang="en-US" sz="2000">
                <a:solidFill>
                  <a:srgbClr val="00367A"/>
                </a:solidFill>
              </a:rPr>
              <a:t> or</a:t>
            </a:r>
            <a:endParaRPr b="1" sz="2000">
              <a:solidFill>
                <a:srgbClr val="00367A"/>
              </a:solidFill>
            </a:endParaRPr>
          </a:p>
          <a:p>
            <a:pPr indent="0" lvl="0" marL="0" rtl="0" algn="l">
              <a:spcBef>
                <a:spcPts val="0"/>
              </a:spcBef>
              <a:spcAft>
                <a:spcPts val="0"/>
              </a:spcAft>
              <a:buClr>
                <a:schemeClr val="dk1"/>
              </a:buClr>
              <a:buSzPts val="2400"/>
              <a:buFont typeface="Arial"/>
              <a:buNone/>
            </a:pPr>
            <a:r>
              <a:rPr b="1" lang="en-US" sz="2000">
                <a:solidFill>
                  <a:srgbClr val="00367A"/>
                </a:solidFill>
              </a:rPr>
              <a:t>“water salter” /  </a:t>
            </a:r>
            <a:r>
              <a:rPr b="1" lang="en-US" sz="2000">
                <a:solidFill>
                  <a:srgbClr val="00367A"/>
                </a:solidFill>
              </a:rPr>
              <a:t>pillbug</a:t>
            </a:r>
            <a:endParaRPr b="1" sz="2000">
              <a:solidFill>
                <a:srgbClr val="00367A"/>
              </a:solidFill>
            </a:endParaRPr>
          </a:p>
          <a:p>
            <a:pPr indent="0" lvl="0" marL="0" rtl="0" algn="l">
              <a:spcBef>
                <a:spcPts val="0"/>
              </a:spcBef>
              <a:spcAft>
                <a:spcPts val="0"/>
              </a:spcAft>
              <a:buClr>
                <a:schemeClr val="dk1"/>
              </a:buClr>
              <a:buSzPts val="2400"/>
              <a:buFont typeface="Arial"/>
              <a:buNone/>
            </a:pPr>
            <a:r>
              <a:rPr b="1" lang="en-US" sz="2000">
                <a:solidFill>
                  <a:srgbClr val="00367A"/>
                </a:solidFill>
              </a:rPr>
              <a:t>005- </a:t>
            </a:r>
            <a:r>
              <a:rPr b="1" i="1" lang="en-US" sz="2000">
                <a:solidFill>
                  <a:srgbClr val="00367A"/>
                </a:solidFill>
              </a:rPr>
              <a:t>Caecidotea racovitzai racovitzai voucher </a:t>
            </a:r>
            <a:r>
              <a:rPr b="1" lang="en-US" sz="2000">
                <a:solidFill>
                  <a:srgbClr val="00367A"/>
                </a:solidFill>
              </a:rPr>
              <a:t> or North american isopod</a:t>
            </a:r>
            <a:endParaRPr b="1" sz="2000">
              <a:solidFill>
                <a:srgbClr val="00367A"/>
              </a:solidFill>
            </a:endParaRPr>
          </a:p>
          <a:p>
            <a:pPr indent="0" lvl="0" marL="0" rtl="0" algn="l">
              <a:spcBef>
                <a:spcPts val="0"/>
              </a:spcBef>
              <a:spcAft>
                <a:spcPts val="0"/>
              </a:spcAft>
              <a:buClr>
                <a:schemeClr val="dk1"/>
              </a:buClr>
              <a:buSzPts val="2400"/>
              <a:buFont typeface="Arial"/>
              <a:buNone/>
            </a:pPr>
            <a:r>
              <a:rPr b="1" lang="en-US" sz="2000">
                <a:solidFill>
                  <a:srgbClr val="00367A"/>
                </a:solidFill>
              </a:rPr>
              <a:t>007- </a:t>
            </a:r>
            <a:r>
              <a:rPr b="1" i="1" lang="en-US" sz="2000">
                <a:solidFill>
                  <a:srgbClr val="00367A"/>
                </a:solidFill>
              </a:rPr>
              <a:t>Philoscia muscorum voucher</a:t>
            </a:r>
            <a:r>
              <a:rPr b="1" lang="en-US" sz="2000">
                <a:solidFill>
                  <a:srgbClr val="00367A"/>
                </a:solidFill>
              </a:rPr>
              <a:t> or Common Striped Woodlouse</a:t>
            </a:r>
            <a:endParaRPr b="1" sz="2000">
              <a:solidFill>
                <a:srgbClr val="00367A"/>
              </a:solidFill>
            </a:endParaRPr>
          </a:p>
          <a:p>
            <a:pPr indent="0" lvl="0" marL="0" rtl="0" algn="l">
              <a:spcBef>
                <a:spcPts val="0"/>
              </a:spcBef>
              <a:spcAft>
                <a:spcPts val="0"/>
              </a:spcAft>
              <a:buClr>
                <a:schemeClr val="dk1"/>
              </a:buClr>
              <a:buSzPts val="2400"/>
              <a:buFont typeface="Arial"/>
              <a:buNone/>
            </a:pPr>
            <a:r>
              <a:rPr b="1" lang="en-US" sz="2000">
                <a:solidFill>
                  <a:srgbClr val="00367A"/>
                </a:solidFill>
              </a:rPr>
              <a:t>009- </a:t>
            </a:r>
            <a:r>
              <a:rPr b="1" i="1" lang="en-US" sz="2000">
                <a:solidFill>
                  <a:srgbClr val="00367A"/>
                </a:solidFill>
              </a:rPr>
              <a:t>Neoporus clypealis</a:t>
            </a:r>
            <a:r>
              <a:rPr b="1" lang="en-US" sz="2000">
                <a:solidFill>
                  <a:srgbClr val="00367A"/>
                </a:solidFill>
              </a:rPr>
              <a:t> or predaceous diving beetle </a:t>
            </a:r>
            <a:endParaRPr b="1" sz="2000">
              <a:solidFill>
                <a:srgbClr val="00367A"/>
              </a:solidFill>
            </a:endParaRPr>
          </a:p>
          <a:p>
            <a:pPr indent="0" lvl="0" marL="0" rtl="0" algn="l">
              <a:spcBef>
                <a:spcPts val="0"/>
              </a:spcBef>
              <a:spcAft>
                <a:spcPts val="0"/>
              </a:spcAft>
              <a:buClr>
                <a:schemeClr val="dk1"/>
              </a:buClr>
              <a:buSzPts val="2400"/>
              <a:buFont typeface="Arial"/>
              <a:buNone/>
            </a:pPr>
            <a:r>
              <a:rPr b="1" lang="en-US" sz="2000">
                <a:solidFill>
                  <a:srgbClr val="00367A"/>
                </a:solidFill>
              </a:rPr>
              <a:t>010-   </a:t>
            </a:r>
            <a:r>
              <a:rPr b="1" i="1" lang="en-US" sz="2000">
                <a:solidFill>
                  <a:srgbClr val="00367A"/>
                </a:solidFill>
              </a:rPr>
              <a:t>Pachygnatha dorothea</a:t>
            </a:r>
            <a:r>
              <a:rPr b="1" lang="en-US" sz="2000">
                <a:solidFill>
                  <a:srgbClr val="00367A"/>
                </a:solidFill>
              </a:rPr>
              <a:t> ot thick-jawed spider   </a:t>
            </a:r>
            <a:endParaRPr b="1" sz="2000">
              <a:solidFill>
                <a:srgbClr val="00367A"/>
              </a:solidFill>
              <a:latin typeface="Calibri"/>
              <a:ea typeface="Calibri"/>
              <a:cs typeface="Calibri"/>
              <a:sym typeface="Calibri"/>
            </a:endParaRPr>
          </a:p>
        </p:txBody>
      </p:sp>
      <p:sp>
        <p:nvSpPr>
          <p:cNvPr id="98" name="Google Shape;98;p1"/>
          <p:cNvSpPr/>
          <p:nvPr/>
        </p:nvSpPr>
        <p:spPr>
          <a:xfrm>
            <a:off x="9215050" y="8124825"/>
            <a:ext cx="5806200" cy="1124100"/>
          </a:xfrm>
          <a:prstGeom prst="roundRect">
            <a:avLst>
              <a:gd fmla="val 16667" name="adj"/>
            </a:avLst>
          </a:prstGeom>
          <a:solidFill>
            <a:srgbClr val="D5A6BD"/>
          </a:solidFill>
          <a:ln cap="flat" cmpd="sng" w="28575">
            <a:solidFill>
              <a:srgbClr val="0036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000" u="none" cap="none" strike="noStrike">
                <a:solidFill>
                  <a:srgbClr val="00367A"/>
                </a:solidFill>
              </a:rPr>
              <a:t>Figure 2: </a:t>
            </a:r>
            <a:r>
              <a:rPr b="1" lang="en-US" sz="2000">
                <a:solidFill>
                  <a:srgbClr val="00367A"/>
                </a:solidFill>
              </a:rPr>
              <a:t>Column</a:t>
            </a:r>
            <a:r>
              <a:rPr b="1" i="0" lang="en-US" sz="2000" u="none" cap="none" strike="noStrike">
                <a:solidFill>
                  <a:srgbClr val="00367A"/>
                </a:solidFill>
              </a:rPr>
              <a:t> chart</a:t>
            </a:r>
            <a:r>
              <a:rPr b="1" lang="en-US" sz="2000">
                <a:solidFill>
                  <a:srgbClr val="00367A"/>
                </a:solidFill>
              </a:rPr>
              <a:t> and stack chart </a:t>
            </a:r>
            <a:r>
              <a:rPr b="1" i="0" lang="en-US" sz="2000" u="none" cap="none" strike="noStrike">
                <a:solidFill>
                  <a:srgbClr val="00367A"/>
                </a:solidFill>
              </a:rPr>
              <a:t>designed to see the biodiversity of the macroinvertebrates collected in the Massapequa Preserve.</a:t>
            </a:r>
            <a:endParaRPr b="1" i="0" sz="2000" u="none" cap="none" strike="noStrike">
              <a:solidFill>
                <a:srgbClr val="00367A"/>
              </a:solidFill>
            </a:endParaRPr>
          </a:p>
        </p:txBody>
      </p:sp>
      <p:sp>
        <p:nvSpPr>
          <p:cNvPr id="99" name="Google Shape;99;p1"/>
          <p:cNvSpPr/>
          <p:nvPr/>
        </p:nvSpPr>
        <p:spPr>
          <a:xfrm>
            <a:off x="15232450" y="14418825"/>
            <a:ext cx="7875300" cy="1124100"/>
          </a:xfrm>
          <a:prstGeom prst="roundRect">
            <a:avLst>
              <a:gd fmla="val 16667" name="adj"/>
            </a:avLst>
          </a:prstGeom>
          <a:solidFill>
            <a:srgbClr val="D5A6BD"/>
          </a:solidFill>
          <a:ln cap="flat" cmpd="sng" w="28575">
            <a:solidFill>
              <a:srgbClr val="0036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en-US" sz="2000">
                <a:solidFill>
                  <a:srgbClr val="00367A"/>
                </a:solidFill>
              </a:rPr>
              <a:t>Figure 3a b : Agarose gel result of macroinvertebrates collected from Massapequa Preserve</a:t>
            </a:r>
            <a:endParaRPr b="1" i="0" sz="1000" u="none" cap="none" strike="noStrike">
              <a:solidFill>
                <a:srgbClr val="00367A"/>
              </a:solidFill>
            </a:endParaRPr>
          </a:p>
        </p:txBody>
      </p:sp>
      <p:sp>
        <p:nvSpPr>
          <p:cNvPr id="100" name="Google Shape;100;p1"/>
          <p:cNvSpPr/>
          <p:nvPr/>
        </p:nvSpPr>
        <p:spPr>
          <a:xfrm rot="-1900720">
            <a:off x="11551059" y="4436253"/>
            <a:ext cx="1360741" cy="855210"/>
          </a:xfrm>
          <a:prstGeom prst="rightArrow">
            <a:avLst>
              <a:gd fmla="val 50000" name="adj1"/>
              <a:gd fmla="val 50000" name="adj2"/>
            </a:avLst>
          </a:prstGeom>
          <a:solidFill>
            <a:srgbClr val="00367A"/>
          </a:solidFill>
          <a:ln cap="flat" cmpd="sng" w="9525">
            <a:solidFill>
              <a:srgbClr val="00367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01" name="Google Shape;101;p1"/>
          <p:cNvSpPr/>
          <p:nvPr/>
        </p:nvSpPr>
        <p:spPr>
          <a:xfrm rot="1717958">
            <a:off x="14741010" y="4184514"/>
            <a:ext cx="1361042" cy="855182"/>
          </a:xfrm>
          <a:prstGeom prst="rightArrow">
            <a:avLst>
              <a:gd fmla="val 50000" name="adj1"/>
              <a:gd fmla="val 50000" name="adj2"/>
            </a:avLst>
          </a:prstGeom>
          <a:solidFill>
            <a:srgbClr val="00367A"/>
          </a:solidFill>
          <a:ln cap="flat" cmpd="sng" w="9525">
            <a:solidFill>
              <a:srgbClr val="00367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02" name="Google Shape;102;p1"/>
          <p:cNvSpPr/>
          <p:nvPr/>
        </p:nvSpPr>
        <p:spPr>
          <a:xfrm rot="432389">
            <a:off x="19009604" y="5202629"/>
            <a:ext cx="1360749" cy="855171"/>
          </a:xfrm>
          <a:prstGeom prst="rightArrow">
            <a:avLst>
              <a:gd fmla="val 50000" name="adj1"/>
              <a:gd fmla="val 50000" name="adj2"/>
            </a:avLst>
          </a:prstGeom>
          <a:solidFill>
            <a:srgbClr val="00367A"/>
          </a:solidFill>
          <a:ln cap="flat" cmpd="sng" w="9525">
            <a:solidFill>
              <a:srgbClr val="00367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103" name="Google Shape;103;p1" title="Screenshot 2026-04-23 1.48.33 PM.png"/>
          <p:cNvPicPr preferRelativeResize="0"/>
          <p:nvPr/>
        </p:nvPicPr>
        <p:blipFill rotWithShape="1">
          <a:blip r:embed="rId11">
            <a:alphaModFix/>
          </a:blip>
          <a:srcRect b="3456" l="0" r="0" t="0"/>
          <a:stretch/>
        </p:blipFill>
        <p:spPr>
          <a:xfrm>
            <a:off x="19338261" y="15842350"/>
            <a:ext cx="4121200" cy="4610025"/>
          </a:xfrm>
          <a:prstGeom prst="rect">
            <a:avLst/>
          </a:prstGeom>
          <a:noFill/>
          <a:ln>
            <a:noFill/>
          </a:ln>
        </p:spPr>
      </p:pic>
      <p:pic>
        <p:nvPicPr>
          <p:cNvPr id="104" name="Google Shape;104;p1" title="qrcode_docs.google.com.png"/>
          <p:cNvPicPr preferRelativeResize="0"/>
          <p:nvPr/>
        </p:nvPicPr>
        <p:blipFill>
          <a:blip r:embed="rId12">
            <a:alphaModFix/>
          </a:blip>
          <a:stretch>
            <a:fillRect/>
          </a:stretch>
        </p:blipFill>
        <p:spPr>
          <a:xfrm>
            <a:off x="29123743" y="17599139"/>
            <a:ext cx="3386401" cy="3386424"/>
          </a:xfrm>
          <a:prstGeom prst="rect">
            <a:avLst/>
          </a:prstGeom>
          <a:noFill/>
          <a:ln>
            <a:noFill/>
          </a:ln>
        </p:spPr>
      </p:pic>
      <p:pic>
        <p:nvPicPr>
          <p:cNvPr id="105" name="Google Shape;105;p1" title="IMG_6712.JPG"/>
          <p:cNvPicPr preferRelativeResize="0"/>
          <p:nvPr/>
        </p:nvPicPr>
        <p:blipFill rotWithShape="1">
          <a:blip r:embed="rId13">
            <a:alphaModFix/>
          </a:blip>
          <a:srcRect b="2337" l="1820" r="-1820" t="9488"/>
          <a:stretch/>
        </p:blipFill>
        <p:spPr>
          <a:xfrm>
            <a:off x="24418875" y="15318622"/>
            <a:ext cx="2689201" cy="3022902"/>
          </a:xfrm>
          <a:prstGeom prst="rect">
            <a:avLst/>
          </a:prstGeom>
          <a:noFill/>
          <a:ln cap="flat" cmpd="sng" w="38100">
            <a:solidFill>
              <a:srgbClr val="00367A"/>
            </a:solidFill>
            <a:prstDash val="solid"/>
            <a:round/>
            <a:headEnd len="sm" w="sm" type="none"/>
            <a:tailEnd len="sm" w="sm" type="none"/>
          </a:ln>
        </p:spPr>
      </p:pic>
      <p:pic>
        <p:nvPicPr>
          <p:cNvPr id="106" name="Google Shape;106;p1"/>
          <p:cNvPicPr preferRelativeResize="0"/>
          <p:nvPr/>
        </p:nvPicPr>
        <p:blipFill rotWithShape="1">
          <a:blip r:embed="rId14">
            <a:alphaModFix/>
          </a:blip>
          <a:srcRect b="6967" l="0" r="0" t="15018"/>
          <a:stretch/>
        </p:blipFill>
        <p:spPr>
          <a:xfrm>
            <a:off x="24441662" y="12060473"/>
            <a:ext cx="2643624" cy="3022902"/>
          </a:xfrm>
          <a:prstGeom prst="rect">
            <a:avLst/>
          </a:prstGeom>
          <a:noFill/>
          <a:ln cap="flat" cmpd="sng" w="38100">
            <a:solidFill>
              <a:srgbClr val="00367A"/>
            </a:solidFill>
            <a:prstDash val="solid"/>
            <a:round/>
            <a:headEnd len="sm" w="sm" type="none"/>
            <a:tailEnd len="sm" w="sm" type="none"/>
          </a:ln>
        </p:spPr>
      </p:pic>
      <p:pic>
        <p:nvPicPr>
          <p:cNvPr id="107" name="Google Shape;107;p1"/>
          <p:cNvPicPr preferRelativeResize="0"/>
          <p:nvPr/>
        </p:nvPicPr>
        <p:blipFill>
          <a:blip r:embed="rId15">
            <a:alphaModFix/>
          </a:blip>
          <a:stretch>
            <a:fillRect/>
          </a:stretch>
        </p:blipFill>
        <p:spPr>
          <a:xfrm>
            <a:off x="1034681" y="344476"/>
            <a:ext cx="3246894" cy="3293000"/>
          </a:xfrm>
          <a:prstGeom prst="rect">
            <a:avLst/>
          </a:prstGeom>
          <a:noFill/>
          <a:ln>
            <a:noFill/>
          </a:ln>
        </p:spPr>
      </p:pic>
      <p:pic>
        <p:nvPicPr>
          <p:cNvPr id="108" name="Google Shape;108;p1"/>
          <p:cNvPicPr preferRelativeResize="0"/>
          <p:nvPr/>
        </p:nvPicPr>
        <p:blipFill rotWithShape="1">
          <a:blip r:embed="rId16">
            <a:alphaModFix/>
          </a:blip>
          <a:srcRect b="12840" l="0" r="0" t="8581"/>
          <a:stretch/>
        </p:blipFill>
        <p:spPr>
          <a:xfrm>
            <a:off x="27724250" y="187680"/>
            <a:ext cx="4579050" cy="1874375"/>
          </a:xfrm>
          <a:prstGeom prst="rect">
            <a:avLst/>
          </a:prstGeom>
          <a:noFill/>
          <a:ln>
            <a:noFill/>
          </a:ln>
        </p:spPr>
      </p:pic>
      <p:sp>
        <p:nvSpPr>
          <p:cNvPr id="109" name="Google Shape;109;p1"/>
          <p:cNvSpPr/>
          <p:nvPr/>
        </p:nvSpPr>
        <p:spPr>
          <a:xfrm>
            <a:off x="27513970" y="17888375"/>
            <a:ext cx="1457400" cy="3022800"/>
          </a:xfrm>
          <a:prstGeom prst="roundRect">
            <a:avLst>
              <a:gd fmla="val 16667" name="adj"/>
            </a:avLst>
          </a:prstGeom>
          <a:solidFill>
            <a:srgbClr val="D5A6BD"/>
          </a:solidFill>
          <a:ln cap="flat" cmpd="sng" w="28575">
            <a:solidFill>
              <a:srgbClr val="0036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182880" rtl="0" algn="ctr">
              <a:lnSpc>
                <a:spcPct val="100000"/>
              </a:lnSpc>
              <a:spcBef>
                <a:spcPts val="0"/>
              </a:spcBef>
              <a:spcAft>
                <a:spcPts val="0"/>
              </a:spcAft>
              <a:buClr>
                <a:srgbClr val="000000"/>
              </a:buClr>
              <a:buSzPts val="2400"/>
              <a:buFont typeface="Arial"/>
              <a:buNone/>
            </a:pPr>
            <a:r>
              <a:rPr b="1" lang="en-US" sz="2100">
                <a:solidFill>
                  <a:srgbClr val="00367A"/>
                </a:solidFill>
                <a:latin typeface="Calibri"/>
                <a:ea typeface="Calibri"/>
                <a:cs typeface="Calibri"/>
                <a:sym typeface="Calibri"/>
              </a:rPr>
              <a:t>Scan for References and acknowl</a:t>
            </a:r>
            <a:r>
              <a:rPr b="1" lang="en-US" sz="2100">
                <a:solidFill>
                  <a:srgbClr val="00367A"/>
                </a:solidFill>
                <a:latin typeface="Calibri"/>
                <a:ea typeface="Calibri"/>
                <a:cs typeface="Calibri"/>
                <a:sym typeface="Calibri"/>
              </a:rPr>
              <a:t>e</a:t>
            </a:r>
            <a:r>
              <a:rPr b="1" lang="en-US" sz="2100">
                <a:solidFill>
                  <a:srgbClr val="00367A"/>
                </a:solidFill>
                <a:latin typeface="Calibri"/>
                <a:ea typeface="Calibri"/>
                <a:cs typeface="Calibri"/>
                <a:sym typeface="Calibri"/>
              </a:rPr>
              <a:t>dgments!</a:t>
            </a:r>
            <a:endParaRPr b="1" i="0" sz="2100" u="none" cap="none" strike="noStrike">
              <a:solidFill>
                <a:srgbClr val="00367A"/>
              </a:solidFill>
              <a:latin typeface="Arial"/>
              <a:ea typeface="Arial"/>
              <a:cs typeface="Arial"/>
              <a:sym typeface="Arial"/>
            </a:endParaRPr>
          </a:p>
        </p:txBody>
      </p:sp>
      <p:pic>
        <p:nvPicPr>
          <p:cNvPr id="110" name="Google Shape;110;p1" title="ticbeetle1.JPEG"/>
          <p:cNvPicPr preferRelativeResize="0"/>
          <p:nvPr/>
        </p:nvPicPr>
        <p:blipFill rotWithShape="1">
          <a:blip r:embed="rId17">
            <a:alphaModFix/>
          </a:blip>
          <a:srcRect b="31491" l="39589" r="38122" t="54858"/>
          <a:stretch/>
        </p:blipFill>
        <p:spPr>
          <a:xfrm>
            <a:off x="12053375" y="19170388"/>
            <a:ext cx="2689201" cy="1632349"/>
          </a:xfrm>
          <a:prstGeom prst="rect">
            <a:avLst/>
          </a:prstGeom>
          <a:noFill/>
          <a:ln>
            <a:noFill/>
          </a:ln>
        </p:spPr>
      </p:pic>
      <p:pic>
        <p:nvPicPr>
          <p:cNvPr id="111" name="Google Shape;111;p1" title="shrimp1.JPEG"/>
          <p:cNvPicPr preferRelativeResize="0"/>
          <p:nvPr/>
        </p:nvPicPr>
        <p:blipFill rotWithShape="1">
          <a:blip r:embed="rId18">
            <a:alphaModFix/>
          </a:blip>
          <a:srcRect b="12128" l="32891" r="41117" t="72968"/>
          <a:stretch/>
        </p:blipFill>
        <p:spPr>
          <a:xfrm>
            <a:off x="11918625" y="16311500"/>
            <a:ext cx="2886074" cy="1647450"/>
          </a:xfrm>
          <a:prstGeom prst="rect">
            <a:avLst/>
          </a:prstGeom>
          <a:noFill/>
          <a:ln>
            <a:noFill/>
          </a:ln>
        </p:spPr>
      </p:pic>
      <p:pic>
        <p:nvPicPr>
          <p:cNvPr id="112" name="Google Shape;112;p1" title="spider.JPEG"/>
          <p:cNvPicPr preferRelativeResize="0"/>
          <p:nvPr/>
        </p:nvPicPr>
        <p:blipFill rotWithShape="1">
          <a:blip r:embed="rId19">
            <a:alphaModFix/>
          </a:blip>
          <a:srcRect b="50759" l="41182" r="35649" t="37620"/>
          <a:stretch/>
        </p:blipFill>
        <p:spPr>
          <a:xfrm>
            <a:off x="9103250" y="18903550"/>
            <a:ext cx="2474000" cy="1874375"/>
          </a:xfrm>
          <a:prstGeom prst="rect">
            <a:avLst/>
          </a:prstGeom>
          <a:noFill/>
          <a:ln>
            <a:noFill/>
          </a:ln>
        </p:spPr>
      </p:pic>
      <p:pic>
        <p:nvPicPr>
          <p:cNvPr id="113" name="Google Shape;113;p1"/>
          <p:cNvPicPr preferRelativeResize="0"/>
          <p:nvPr/>
        </p:nvPicPr>
        <p:blipFill>
          <a:blip r:embed="rId20">
            <a:alphaModFix/>
          </a:blip>
          <a:stretch>
            <a:fillRect/>
          </a:stretch>
        </p:blipFill>
        <p:spPr>
          <a:xfrm>
            <a:off x="27620825" y="11857463"/>
            <a:ext cx="4785900" cy="4610025"/>
          </a:xfrm>
          <a:prstGeom prst="rect">
            <a:avLst/>
          </a:prstGeom>
          <a:noFill/>
          <a:ln>
            <a:noFill/>
          </a:ln>
        </p:spPr>
      </p:pic>
      <p:pic>
        <p:nvPicPr>
          <p:cNvPr id="114" name="Google Shape;114;p1" title="mollywagflatback.JPEG"/>
          <p:cNvPicPr preferRelativeResize="0"/>
          <p:nvPr/>
        </p:nvPicPr>
        <p:blipFill rotWithShape="1">
          <a:blip r:embed="rId21">
            <a:alphaModFix/>
          </a:blip>
          <a:srcRect b="36039" l="39098" r="31414" t="50859"/>
          <a:stretch/>
        </p:blipFill>
        <p:spPr>
          <a:xfrm>
            <a:off x="8960175" y="16174025"/>
            <a:ext cx="2643600" cy="1718625"/>
          </a:xfrm>
          <a:prstGeom prst="rect">
            <a:avLst/>
          </a:prstGeom>
          <a:noFill/>
          <a:ln>
            <a:noFill/>
          </a:ln>
        </p:spPr>
      </p:pic>
      <p:sp>
        <p:nvSpPr>
          <p:cNvPr id="115" name="Google Shape;115;p1"/>
          <p:cNvSpPr/>
          <p:nvPr/>
        </p:nvSpPr>
        <p:spPr>
          <a:xfrm>
            <a:off x="27647964" y="16566081"/>
            <a:ext cx="4731600" cy="934500"/>
          </a:xfrm>
          <a:prstGeom prst="roundRect">
            <a:avLst>
              <a:gd fmla="val 16667" name="adj"/>
            </a:avLst>
          </a:prstGeom>
          <a:solidFill>
            <a:srgbClr val="D5A6BD"/>
          </a:solidFill>
          <a:ln cap="flat" cmpd="sng" w="28575">
            <a:solidFill>
              <a:srgbClr val="0036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000" u="none" cap="none" strike="noStrike">
                <a:solidFill>
                  <a:srgbClr val="00367A"/>
                </a:solidFill>
              </a:rPr>
              <a:t>Figure </a:t>
            </a:r>
            <a:r>
              <a:rPr b="1" lang="en-US" sz="2000">
                <a:solidFill>
                  <a:srgbClr val="00367A"/>
                </a:solidFill>
              </a:rPr>
              <a:t>4</a:t>
            </a:r>
            <a:r>
              <a:rPr b="1" i="0" lang="en-US" sz="2000" u="none" cap="none" strike="noStrike">
                <a:solidFill>
                  <a:srgbClr val="00367A"/>
                </a:solidFill>
              </a:rPr>
              <a:t>: </a:t>
            </a:r>
            <a:r>
              <a:rPr b="1" lang="en-US" sz="2000">
                <a:solidFill>
                  <a:srgbClr val="00367A"/>
                </a:solidFill>
              </a:rPr>
              <a:t>Map of </a:t>
            </a:r>
            <a:r>
              <a:rPr b="1" lang="en-US" sz="2000">
                <a:solidFill>
                  <a:srgbClr val="00367A"/>
                </a:solidFill>
              </a:rPr>
              <a:t>Massapequa Preserve.</a:t>
            </a:r>
            <a:endParaRPr b="1" i="0" sz="2000" u="none" cap="none" strike="noStrike">
              <a:solidFill>
                <a:srgbClr val="00367A"/>
              </a:solidFill>
            </a:endParaRPr>
          </a:p>
        </p:txBody>
      </p:sp>
      <p:sp>
        <p:nvSpPr>
          <p:cNvPr id="116" name="Google Shape;116;p1"/>
          <p:cNvSpPr/>
          <p:nvPr/>
        </p:nvSpPr>
        <p:spPr>
          <a:xfrm>
            <a:off x="11991675" y="20872125"/>
            <a:ext cx="2886000" cy="855300"/>
          </a:xfrm>
          <a:prstGeom prst="roundRect">
            <a:avLst>
              <a:gd fmla="val 16667" name="adj"/>
            </a:avLst>
          </a:prstGeom>
          <a:solidFill>
            <a:srgbClr val="D5A6BD"/>
          </a:solidFill>
          <a:ln cap="flat" cmpd="sng" w="28575">
            <a:solidFill>
              <a:srgbClr val="00367A"/>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2400"/>
              <a:buFont typeface="Arial"/>
              <a:buNone/>
            </a:pPr>
            <a:r>
              <a:t/>
            </a:r>
            <a:endParaRPr b="1" sz="2100">
              <a:solidFill>
                <a:srgbClr val="00367A"/>
              </a:solidFill>
              <a:latin typeface="Calibri"/>
              <a:ea typeface="Calibri"/>
              <a:cs typeface="Calibri"/>
              <a:sym typeface="Calibri"/>
            </a:endParaRPr>
          </a:p>
          <a:p>
            <a:pPr indent="0" lvl="0" marL="0" rtl="0" algn="ctr">
              <a:spcBef>
                <a:spcPts val="0"/>
              </a:spcBef>
              <a:spcAft>
                <a:spcPts val="0"/>
              </a:spcAft>
              <a:buClr>
                <a:srgbClr val="000000"/>
              </a:buClr>
              <a:buSzPts val="2400"/>
              <a:buFont typeface="Arial"/>
              <a:buNone/>
            </a:pPr>
            <a:r>
              <a:rPr b="1" i="1" lang="en-US" sz="2000">
                <a:solidFill>
                  <a:srgbClr val="00367A"/>
                </a:solidFill>
                <a:latin typeface="Calibri"/>
                <a:ea typeface="Calibri"/>
                <a:cs typeface="Calibri"/>
                <a:sym typeface="Calibri"/>
              </a:rPr>
              <a:t>001 &amp;002 Neoporus clypealis mitochondrial</a:t>
            </a:r>
            <a:endParaRPr b="1" i="1" sz="2000">
              <a:solidFill>
                <a:srgbClr val="00367A"/>
              </a:solidFill>
            </a:endParaRPr>
          </a:p>
          <a:p>
            <a:pPr indent="0" lvl="0" marL="0" marR="0" rtl="0" algn="ctr">
              <a:lnSpc>
                <a:spcPct val="100000"/>
              </a:lnSpc>
              <a:spcBef>
                <a:spcPts val="0"/>
              </a:spcBef>
              <a:spcAft>
                <a:spcPts val="0"/>
              </a:spcAft>
              <a:buClr>
                <a:srgbClr val="000000"/>
              </a:buClr>
              <a:buSzPts val="2400"/>
              <a:buFont typeface="Arial"/>
              <a:buNone/>
            </a:pPr>
            <a:r>
              <a:rPr b="1" lang="en-US" sz="2100">
                <a:solidFill>
                  <a:srgbClr val="00367A"/>
                </a:solidFill>
                <a:latin typeface="Calibri"/>
                <a:ea typeface="Calibri"/>
                <a:cs typeface="Calibri"/>
                <a:sym typeface="Calibri"/>
              </a:rPr>
              <a:t> </a:t>
            </a:r>
            <a:endParaRPr b="1" sz="2100">
              <a:solidFill>
                <a:srgbClr val="00367A"/>
              </a:solidFill>
              <a:latin typeface="Calibri"/>
              <a:ea typeface="Calibri"/>
              <a:cs typeface="Calibri"/>
              <a:sym typeface="Calibri"/>
            </a:endParaRPr>
          </a:p>
        </p:txBody>
      </p:sp>
      <p:sp>
        <p:nvSpPr>
          <p:cNvPr id="117" name="Google Shape;117;p1"/>
          <p:cNvSpPr/>
          <p:nvPr/>
        </p:nvSpPr>
        <p:spPr>
          <a:xfrm>
            <a:off x="11855419" y="18054088"/>
            <a:ext cx="3022200" cy="855300"/>
          </a:xfrm>
          <a:prstGeom prst="roundRect">
            <a:avLst>
              <a:gd fmla="val 16667" name="adj"/>
            </a:avLst>
          </a:prstGeom>
          <a:solidFill>
            <a:srgbClr val="D5A6BD"/>
          </a:solidFill>
          <a:ln cap="flat" cmpd="sng" w="28575">
            <a:solidFill>
              <a:srgbClr val="0036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1" lang="en-US" sz="2100">
                <a:solidFill>
                  <a:srgbClr val="00367A"/>
                </a:solidFill>
                <a:latin typeface="Calibri"/>
                <a:ea typeface="Calibri"/>
                <a:cs typeface="Calibri"/>
                <a:sym typeface="Calibri"/>
              </a:rPr>
              <a:t>003 &amp; 005 Caecidotea racovitza racovitza </a:t>
            </a:r>
            <a:endParaRPr b="1" i="1" sz="2100" u="none" cap="none" strike="noStrike">
              <a:solidFill>
                <a:srgbClr val="00367A"/>
              </a:solidFill>
              <a:latin typeface="Arial"/>
              <a:ea typeface="Arial"/>
              <a:cs typeface="Arial"/>
              <a:sym typeface="Arial"/>
            </a:endParaRPr>
          </a:p>
        </p:txBody>
      </p:sp>
      <p:sp>
        <p:nvSpPr>
          <p:cNvPr id="118" name="Google Shape;118;p1"/>
          <p:cNvSpPr/>
          <p:nvPr/>
        </p:nvSpPr>
        <p:spPr>
          <a:xfrm>
            <a:off x="8960250" y="18054100"/>
            <a:ext cx="2689200" cy="655200"/>
          </a:xfrm>
          <a:prstGeom prst="roundRect">
            <a:avLst>
              <a:gd fmla="val 16667" name="adj"/>
            </a:avLst>
          </a:prstGeom>
          <a:solidFill>
            <a:srgbClr val="D5A6BD"/>
          </a:solidFill>
          <a:ln cap="flat" cmpd="sng" w="28575">
            <a:solidFill>
              <a:srgbClr val="00367A"/>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400"/>
              <a:buFont typeface="Arial"/>
              <a:buNone/>
            </a:pPr>
            <a:r>
              <a:rPr b="1" lang="en-US" sz="2000">
                <a:solidFill>
                  <a:srgbClr val="00367A"/>
                </a:solidFill>
              </a:rPr>
              <a:t> 	</a:t>
            </a:r>
            <a:endParaRPr b="1" sz="2000">
              <a:solidFill>
                <a:srgbClr val="00367A"/>
              </a:solidFill>
            </a:endParaRPr>
          </a:p>
          <a:p>
            <a:pPr indent="0" lvl="0" marL="0" rtl="0" algn="l">
              <a:spcBef>
                <a:spcPts val="0"/>
              </a:spcBef>
              <a:spcAft>
                <a:spcPts val="0"/>
              </a:spcAft>
              <a:buClr>
                <a:schemeClr val="dk1"/>
              </a:buClr>
              <a:buSzPts val="2400"/>
              <a:buFont typeface="Arial"/>
              <a:buNone/>
            </a:pPr>
            <a:r>
              <a:rPr b="1" i="1" lang="en-US" sz="2000">
                <a:solidFill>
                  <a:srgbClr val="00367A"/>
                </a:solidFill>
              </a:rPr>
              <a:t>007 Philoscia muscorum voucher</a:t>
            </a:r>
            <a:endParaRPr b="1" i="1" sz="2000">
              <a:solidFill>
                <a:srgbClr val="00367A"/>
              </a:solidFill>
            </a:endParaRPr>
          </a:p>
          <a:p>
            <a:pPr indent="457200" lvl="0" marL="0" marR="0" rtl="0" algn="l">
              <a:lnSpc>
                <a:spcPct val="100000"/>
              </a:lnSpc>
              <a:spcBef>
                <a:spcPts val="0"/>
              </a:spcBef>
              <a:spcAft>
                <a:spcPts val="0"/>
              </a:spcAft>
              <a:buClr>
                <a:srgbClr val="000000"/>
              </a:buClr>
              <a:buSzPts val="2400"/>
              <a:buFont typeface="Arial"/>
              <a:buNone/>
            </a:pPr>
            <a:r>
              <a:t/>
            </a:r>
            <a:endParaRPr b="1" sz="2100">
              <a:solidFill>
                <a:srgbClr val="00367A"/>
              </a:solidFill>
              <a:latin typeface="Calibri"/>
              <a:ea typeface="Calibri"/>
              <a:cs typeface="Calibri"/>
              <a:sym typeface="Calibri"/>
            </a:endParaRPr>
          </a:p>
        </p:txBody>
      </p:sp>
      <p:sp>
        <p:nvSpPr>
          <p:cNvPr id="119" name="Google Shape;119;p1"/>
          <p:cNvSpPr/>
          <p:nvPr/>
        </p:nvSpPr>
        <p:spPr>
          <a:xfrm>
            <a:off x="9039600" y="20972175"/>
            <a:ext cx="2474100" cy="655200"/>
          </a:xfrm>
          <a:prstGeom prst="roundRect">
            <a:avLst>
              <a:gd fmla="val 16667" name="adj"/>
            </a:avLst>
          </a:prstGeom>
          <a:solidFill>
            <a:srgbClr val="D5A6BD"/>
          </a:solidFill>
          <a:ln cap="flat" cmpd="sng" w="28575">
            <a:solidFill>
              <a:srgbClr val="0036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1" lang="en-US" sz="2000">
                <a:solidFill>
                  <a:srgbClr val="00367A"/>
                </a:solidFill>
                <a:latin typeface="Calibri"/>
                <a:ea typeface="Calibri"/>
                <a:cs typeface="Calibri"/>
                <a:sym typeface="Calibri"/>
              </a:rPr>
              <a:t>010 Pachygnatha dorothea </a:t>
            </a:r>
            <a:endParaRPr b="1" i="1" sz="2000" u="none" cap="none" strike="noStrike">
              <a:solidFill>
                <a:srgbClr val="00367A"/>
              </a:solidFill>
              <a:latin typeface="Arial"/>
              <a:ea typeface="Arial"/>
              <a:cs typeface="Arial"/>
              <a:sym typeface="Arial"/>
            </a:endParaRPr>
          </a:p>
        </p:txBody>
      </p:sp>
      <p:sp>
        <p:nvSpPr>
          <p:cNvPr id="120" name="Google Shape;120;p1"/>
          <p:cNvSpPr/>
          <p:nvPr/>
        </p:nvSpPr>
        <p:spPr>
          <a:xfrm>
            <a:off x="28419204" y="13406582"/>
            <a:ext cx="1647900" cy="2771700"/>
          </a:xfrm>
          <a:prstGeom prst="ellipse">
            <a:avLst/>
          </a:prstGeom>
          <a:noFill/>
          <a:ln cap="flat" cmpd="sng" w="76200">
            <a:solidFill>
              <a:srgbClr val="00367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121" name="Google Shape;121;p1"/>
          <p:cNvPicPr preferRelativeResize="0"/>
          <p:nvPr/>
        </p:nvPicPr>
        <p:blipFill rotWithShape="1">
          <a:blip r:embed="rId22">
            <a:alphaModFix/>
          </a:blip>
          <a:srcRect b="0" l="3568" r="0" t="0"/>
          <a:stretch/>
        </p:blipFill>
        <p:spPr>
          <a:xfrm>
            <a:off x="24007249" y="18576772"/>
            <a:ext cx="3215100" cy="2499478"/>
          </a:xfrm>
          <a:prstGeom prst="rect">
            <a:avLst/>
          </a:prstGeom>
          <a:noFill/>
          <a:ln cap="flat" cmpd="sng" w="38100">
            <a:solidFill>
              <a:srgbClr val="00367A"/>
            </a:solidFill>
            <a:prstDash val="solid"/>
            <a:round/>
            <a:headEnd len="sm" w="sm" type="none"/>
            <a:tailEnd len="sm" w="sm" type="none"/>
          </a:ln>
        </p:spPr>
      </p:pic>
      <p:sp>
        <p:nvSpPr>
          <p:cNvPr id="122" name="Google Shape;122;p1"/>
          <p:cNvSpPr/>
          <p:nvPr/>
        </p:nvSpPr>
        <p:spPr>
          <a:xfrm>
            <a:off x="19240757" y="20637518"/>
            <a:ext cx="4121100" cy="1124100"/>
          </a:xfrm>
          <a:prstGeom prst="roundRect">
            <a:avLst>
              <a:gd fmla="val 16667" name="adj"/>
            </a:avLst>
          </a:prstGeom>
          <a:solidFill>
            <a:srgbClr val="D5A6BD"/>
          </a:solidFill>
          <a:ln cap="flat" cmpd="sng" w="28575">
            <a:solidFill>
              <a:srgbClr val="0036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en-US" sz="2400">
                <a:solidFill>
                  <a:srgbClr val="00367A"/>
                </a:solidFill>
              </a:rPr>
              <a:t>3b: Jeffs Gel using PCR KOD DNA polymerase</a:t>
            </a:r>
            <a:endParaRPr b="1" i="0" sz="2400" u="none" cap="none" strike="noStrike">
              <a:solidFill>
                <a:srgbClr val="00367A"/>
              </a:solidFill>
            </a:endParaRPr>
          </a:p>
        </p:txBody>
      </p:sp>
      <p:sp>
        <p:nvSpPr>
          <p:cNvPr id="123" name="Google Shape;123;p1"/>
          <p:cNvSpPr/>
          <p:nvPr/>
        </p:nvSpPr>
        <p:spPr>
          <a:xfrm>
            <a:off x="15218702" y="20486146"/>
            <a:ext cx="3728700" cy="1124100"/>
          </a:xfrm>
          <a:prstGeom prst="roundRect">
            <a:avLst>
              <a:gd fmla="val 16667" name="adj"/>
            </a:avLst>
          </a:prstGeom>
          <a:solidFill>
            <a:srgbClr val="D5A6BD"/>
          </a:solidFill>
          <a:ln cap="flat" cmpd="sng" w="28575">
            <a:solidFill>
              <a:srgbClr val="0036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en-US" sz="2400">
                <a:solidFill>
                  <a:srgbClr val="00367A"/>
                </a:solidFill>
              </a:rPr>
              <a:t>3a: Our gel using PCR Taq DNA polymerase</a:t>
            </a:r>
            <a:endParaRPr b="1" i="0" sz="2400" u="none" cap="none" strike="noStrike">
              <a:solidFill>
                <a:srgbClr val="00367A"/>
              </a:solidFill>
            </a:endParaRPr>
          </a:p>
        </p:txBody>
      </p:sp>
      <p:pic>
        <p:nvPicPr>
          <p:cNvPr id="124" name="Google Shape;124;p1" title="Chart"/>
          <p:cNvPicPr preferRelativeResize="0"/>
          <p:nvPr/>
        </p:nvPicPr>
        <p:blipFill rotWithShape="1">
          <a:blip r:embed="rId23">
            <a:alphaModFix/>
          </a:blip>
          <a:srcRect b="2220" l="0" r="0" t="0"/>
          <a:stretch/>
        </p:blipFill>
        <p:spPr>
          <a:xfrm>
            <a:off x="9103250" y="9327800"/>
            <a:ext cx="5806125" cy="3510500"/>
          </a:xfrm>
          <a:prstGeom prst="rect">
            <a:avLst/>
          </a:prstGeom>
          <a:noFill/>
          <a:ln>
            <a:noFill/>
          </a:ln>
        </p:spPr>
      </p:pic>
      <p:pic>
        <p:nvPicPr>
          <p:cNvPr id="125" name="Google Shape;125;p1" title="Chart"/>
          <p:cNvPicPr preferRelativeResize="0"/>
          <p:nvPr/>
        </p:nvPicPr>
        <p:blipFill rotWithShape="1">
          <a:blip r:embed="rId24">
            <a:alphaModFix/>
          </a:blip>
          <a:srcRect b="3452" l="0" r="0" t="2226"/>
          <a:stretch/>
        </p:blipFill>
        <p:spPr>
          <a:xfrm>
            <a:off x="9269249" y="12767505"/>
            <a:ext cx="5806101" cy="3386425"/>
          </a:xfrm>
          <a:prstGeom prst="rect">
            <a:avLst/>
          </a:prstGeom>
          <a:noFill/>
          <a:ln>
            <a:noFill/>
          </a:ln>
        </p:spPr>
      </p:pic>
      <p:sp>
        <p:nvSpPr>
          <p:cNvPr id="126" name="Google Shape;126;p1"/>
          <p:cNvSpPr/>
          <p:nvPr/>
        </p:nvSpPr>
        <p:spPr>
          <a:xfrm>
            <a:off x="131375" y="16194000"/>
            <a:ext cx="8622900" cy="5823900"/>
          </a:xfrm>
          <a:prstGeom prst="roundRect">
            <a:avLst>
              <a:gd fmla="val 16667" name="adj"/>
            </a:avLst>
          </a:prstGeom>
          <a:solidFill>
            <a:srgbClr val="D5A6BD"/>
          </a:solidFill>
          <a:ln cap="flat" cmpd="sng" w="28575">
            <a:solidFill>
              <a:srgbClr val="0036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t/>
            </a:r>
            <a:endParaRPr b="1" sz="2000">
              <a:solidFill>
                <a:srgbClr val="00367A"/>
              </a:solidFill>
            </a:endParaRPr>
          </a:p>
          <a:p>
            <a:pPr indent="457200" lvl="0" marL="0" rtl="0" algn="ctr">
              <a:spcBef>
                <a:spcPts val="0"/>
              </a:spcBef>
              <a:spcAft>
                <a:spcPts val="0"/>
              </a:spcAft>
              <a:buClr>
                <a:schemeClr val="dk1"/>
              </a:buClr>
              <a:buSzPts val="1100"/>
              <a:buFont typeface="Arial"/>
              <a:buNone/>
            </a:pPr>
            <a:r>
              <a:rPr b="1" lang="en-US" sz="2400" u="sng">
                <a:solidFill>
                  <a:srgbClr val="00367A"/>
                </a:solidFill>
              </a:rPr>
              <a:t>Methods and Materials:</a:t>
            </a:r>
            <a:r>
              <a:rPr b="1" lang="en-US" sz="2000">
                <a:solidFill>
                  <a:srgbClr val="00367A"/>
                </a:solidFill>
              </a:rPr>
              <a:t> In our experiment, data was collected by going into the Massapequa Preserve water on 10/3/25. While in the preserve water, nets were used to take scoops of the water or sediment, which then were given to our other partners which then dug through the sediment and found macroinvertebrates. They then placed the macroinvertebrates in tubes filled with 95% alcohol. Then, recorded sample ID and location, location was absolute location, this was done using latitude and longitude. These tubes were then later refrigerated. Upon arrival to the classroom, the macroinvertebrates were placed under a microscope and examined. Pictures were taken of the organisms, then sent to Cold Spring Harbor Laboratory.  A few weeks after the insects had been collected, the Ames Campus went to the Cold Spring Harbor Laboratory. At the laboratory, students had collected the macroinvertebrates DNA by using gel electrophoresis. After the gel electrophoresis, the group was able to identify the exact species of the specimen using DNA barcoding.</a:t>
            </a:r>
            <a:endParaRPr b="1" sz="2000">
              <a:solidFill>
                <a:srgbClr val="00367A"/>
              </a:solidFill>
            </a:endParaRPr>
          </a:p>
          <a:p>
            <a:pPr indent="466344" lvl="0" marL="0" marR="0" rtl="0" algn="l">
              <a:lnSpc>
                <a:spcPct val="100000"/>
              </a:lnSpc>
              <a:spcBef>
                <a:spcPts val="0"/>
              </a:spcBef>
              <a:spcAft>
                <a:spcPts val="0"/>
              </a:spcAft>
              <a:buClr>
                <a:schemeClr val="dk1"/>
              </a:buClr>
              <a:buSzPts val="1100"/>
              <a:buFont typeface="Arial"/>
              <a:buNone/>
            </a:pPr>
            <a:r>
              <a:t/>
            </a:r>
            <a:endParaRPr b="1" sz="2400" u="sng">
              <a:solidFill>
                <a:srgbClr val="00367A"/>
              </a:solidFill>
            </a:endParaRPr>
          </a:p>
        </p:txBody>
      </p:sp>
      <p:sp>
        <p:nvSpPr>
          <p:cNvPr id="127" name="Google Shape;127;p1"/>
          <p:cNvSpPr txBox="1"/>
          <p:nvPr/>
        </p:nvSpPr>
        <p:spPr>
          <a:xfrm>
            <a:off x="18217638" y="15948950"/>
            <a:ext cx="954600" cy="49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lt1"/>
                </a:solidFill>
              </a:rPr>
              <a:t>007 008</a:t>
            </a:r>
            <a:endParaRPr>
              <a:solidFill>
                <a:schemeClr val="lt1"/>
              </a:solidFill>
            </a:endParaRPr>
          </a:p>
        </p:txBody>
      </p:sp>
      <p:sp>
        <p:nvSpPr>
          <p:cNvPr id="128" name="Google Shape;128;p1"/>
          <p:cNvSpPr txBox="1"/>
          <p:nvPr/>
        </p:nvSpPr>
        <p:spPr>
          <a:xfrm>
            <a:off x="22637238" y="15956650"/>
            <a:ext cx="954600" cy="49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lt1"/>
                </a:solidFill>
              </a:rPr>
              <a:t>00</a:t>
            </a:r>
            <a:r>
              <a:rPr lang="en-US">
                <a:solidFill>
                  <a:schemeClr val="lt1"/>
                </a:solidFill>
              </a:rPr>
              <a:t>7</a:t>
            </a:r>
            <a:r>
              <a:rPr lang="en-US">
                <a:solidFill>
                  <a:schemeClr val="lt1"/>
                </a:solidFill>
              </a:rPr>
              <a:t> 007</a:t>
            </a:r>
            <a:endParaRPr>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2023-04-25T13:52:33Z</dcterms:created>
  <dc:creator>Eberling, August</dc:creator>
</cp:coreProperties>
</file>