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945600" cx="329184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 uri="GoogleSlidesCustomDataVersion2">
      <go:slidesCustomData xmlns:go="http://customooxmlschemas.google.com/" r:id="rId7" roundtripDataSignature="AMtx7mjDW0dPoAz4ptgNHlv7LucRGRKo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8144" orient="horz"/>
        <p:guide pos="288" orient="horz"/>
        <p:guide pos="287"/>
        <p:guide pos="25055"/>
        <p:guide pos="13608" orient="horz"/>
        <p:guide pos="216" orient="horz"/>
        <p:guide pos="235"/>
        <p:guide pos="205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44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44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835275" y="857250"/>
            <a:ext cx="347345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300413"/>
            <a:ext cx="7315200" cy="2700337"/>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3513"/>
            <a:ext cx="3962400" cy="3444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13513"/>
            <a:ext cx="3962400" cy="3444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2835275" y="857250"/>
            <a:ext cx="347345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914400" y="3300413"/>
            <a:ext cx="7315200" cy="270033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US">
                <a:solidFill>
                  <a:srgbClr val="C00000"/>
                </a:solidFill>
              </a:rPr>
              <a:t>IMPORTANT– </a:t>
            </a:r>
            <a:r>
              <a:rPr b="0" lang="en-US">
                <a:solidFill>
                  <a:srgbClr val="C00000"/>
                </a:solidFill>
              </a:rPr>
              <a:t>posters should contain all of the information in this template, but do not need to be organized in this exact format. Posters with descriptive images and figures are preferred over text-heavy posters. Results do not need to be contained to the highlighted “Tables &amp; Figures” box. </a:t>
            </a:r>
            <a:endParaRPr b="0">
              <a:solidFill>
                <a:srgbClr val="C00000"/>
              </a:solidFill>
            </a:endParaRPr>
          </a:p>
        </p:txBody>
      </p:sp>
      <p:sp>
        <p:nvSpPr>
          <p:cNvPr id="87" name="Google Shape;87;p1:notes"/>
          <p:cNvSpPr txBox="1"/>
          <p:nvPr>
            <p:ph idx="12" type="sldNum"/>
          </p:nvPr>
        </p:nvSpPr>
        <p:spPr>
          <a:xfrm>
            <a:off x="5180013" y="6513513"/>
            <a:ext cx="3962400" cy="3444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2468880" y="6817362"/>
            <a:ext cx="27980640" cy="470408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4937760" y="12435840"/>
            <a:ext cx="23042880" cy="5608320"/>
          </a:xfrm>
          <a:prstGeom prst="rect">
            <a:avLst/>
          </a:prstGeom>
          <a:noFill/>
          <a:ln>
            <a:noFill/>
          </a:ln>
        </p:spPr>
        <p:txBody>
          <a:bodyPr anchorCtr="0" anchor="t" bIns="156725" lIns="313450" spcFirstLastPara="1" rIns="313450" wrap="square" tIns="156725">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p:txBody>
      </p:sp>
      <p:sp>
        <p:nvSpPr>
          <p:cNvPr id="18" name="Google Shape;18;p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2"/>
          <p:cNvSpPr txBox="1"/>
          <p:nvPr>
            <p:ph idx="1" type="body"/>
          </p:nvPr>
        </p:nvSpPr>
        <p:spPr>
          <a:xfrm rot="5400000">
            <a:off x="9217660" y="-2451097"/>
            <a:ext cx="14483081" cy="2962656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18206720" y="6537964"/>
            <a:ext cx="18724880" cy="740664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3"/>
          <p:cNvSpPr txBox="1"/>
          <p:nvPr>
            <p:ph idx="1" type="body"/>
          </p:nvPr>
        </p:nvSpPr>
        <p:spPr>
          <a:xfrm rot="5400000">
            <a:off x="3119120" y="-594356"/>
            <a:ext cx="18724880" cy="2167128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2600326" y="14102081"/>
            <a:ext cx="27980640" cy="4358640"/>
          </a:xfrm>
          <a:prstGeom prst="rect">
            <a:avLst/>
          </a:prstGeom>
          <a:noFill/>
          <a:ln>
            <a:noFill/>
          </a:ln>
        </p:spPr>
        <p:txBody>
          <a:bodyPr anchorCtr="0" anchor="t" bIns="156725" lIns="313450" spcFirstLastPara="1" rIns="313450" wrap="square" tIns="156725">
            <a:normAutofit/>
          </a:bodyPr>
          <a:lstStyle>
            <a:lvl1pPr lvl="0" algn="l">
              <a:spcBef>
                <a:spcPts val="0"/>
              </a:spcBef>
              <a:spcAft>
                <a:spcPts val="0"/>
              </a:spcAft>
              <a:buClr>
                <a:schemeClr val="dk1"/>
              </a:buClr>
              <a:buSzPts val="13700"/>
              <a:buFont typeface="Calibri"/>
              <a:buNone/>
              <a:defRPr b="1" sz="137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2600326" y="9301483"/>
            <a:ext cx="27980640" cy="4800599"/>
          </a:xfrm>
          <a:prstGeom prst="rect">
            <a:avLst/>
          </a:prstGeom>
          <a:noFill/>
          <a:ln>
            <a:noFill/>
          </a:ln>
        </p:spPr>
        <p:txBody>
          <a:bodyPr anchorCtr="0" anchor="b" bIns="156725" lIns="313450" spcFirstLastPara="1" rIns="313450" wrap="square" tIns="156725">
            <a:normAutofit/>
          </a:bodyPr>
          <a:lstStyle>
            <a:lvl1pPr indent="-228600" lvl="0" marL="457200" algn="l">
              <a:spcBef>
                <a:spcPts val="1380"/>
              </a:spcBef>
              <a:spcAft>
                <a:spcPts val="0"/>
              </a:spcAft>
              <a:buClr>
                <a:srgbClr val="888888"/>
              </a:buClr>
              <a:buSzPts val="6900"/>
              <a:buNone/>
              <a:defRPr sz="6900">
                <a:solidFill>
                  <a:srgbClr val="888888"/>
                </a:solidFill>
              </a:defRPr>
            </a:lvl1pPr>
            <a:lvl2pPr indent="-228600" lvl="1" marL="914400" algn="l">
              <a:spcBef>
                <a:spcPts val="1220"/>
              </a:spcBef>
              <a:spcAft>
                <a:spcPts val="0"/>
              </a:spcAft>
              <a:buClr>
                <a:srgbClr val="888888"/>
              </a:buClr>
              <a:buSzPts val="6100"/>
              <a:buNone/>
              <a:defRPr sz="6100">
                <a:solidFill>
                  <a:srgbClr val="888888"/>
                </a:solidFill>
              </a:defRPr>
            </a:lvl2pPr>
            <a:lvl3pPr indent="-228600" lvl="2" marL="1371600" algn="l">
              <a:spcBef>
                <a:spcPts val="1080"/>
              </a:spcBef>
              <a:spcAft>
                <a:spcPts val="0"/>
              </a:spcAft>
              <a:buClr>
                <a:srgbClr val="888888"/>
              </a:buClr>
              <a:buSzPts val="5400"/>
              <a:buNone/>
              <a:defRPr sz="5400">
                <a:solidFill>
                  <a:srgbClr val="888888"/>
                </a:solidFill>
              </a:defRPr>
            </a:lvl3pPr>
            <a:lvl4pPr indent="-228600" lvl="3" marL="1828800" algn="l">
              <a:spcBef>
                <a:spcPts val="960"/>
              </a:spcBef>
              <a:spcAft>
                <a:spcPts val="0"/>
              </a:spcAft>
              <a:buClr>
                <a:srgbClr val="888888"/>
              </a:buClr>
              <a:buSzPts val="4800"/>
              <a:buNone/>
              <a:defRPr sz="4800">
                <a:solidFill>
                  <a:srgbClr val="888888"/>
                </a:solidFill>
              </a:defRPr>
            </a:lvl4pPr>
            <a:lvl5pPr indent="-228600" lvl="4" marL="2286000" algn="l">
              <a:spcBef>
                <a:spcPts val="960"/>
              </a:spcBef>
              <a:spcAft>
                <a:spcPts val="0"/>
              </a:spcAft>
              <a:buClr>
                <a:srgbClr val="888888"/>
              </a:buClr>
              <a:buSzPts val="4800"/>
              <a:buNone/>
              <a:defRPr sz="4800">
                <a:solidFill>
                  <a:srgbClr val="888888"/>
                </a:solidFill>
              </a:defRPr>
            </a:lvl5pPr>
            <a:lvl6pPr indent="-228600" lvl="5" marL="2743200" algn="l">
              <a:spcBef>
                <a:spcPts val="960"/>
              </a:spcBef>
              <a:spcAft>
                <a:spcPts val="0"/>
              </a:spcAft>
              <a:buClr>
                <a:srgbClr val="888888"/>
              </a:buClr>
              <a:buSzPts val="4800"/>
              <a:buNone/>
              <a:defRPr sz="4800">
                <a:solidFill>
                  <a:srgbClr val="888888"/>
                </a:solidFill>
              </a:defRPr>
            </a:lvl6pPr>
            <a:lvl7pPr indent="-228600" lvl="6" marL="3200400" algn="l">
              <a:spcBef>
                <a:spcPts val="960"/>
              </a:spcBef>
              <a:spcAft>
                <a:spcPts val="0"/>
              </a:spcAft>
              <a:buClr>
                <a:srgbClr val="888888"/>
              </a:buClr>
              <a:buSzPts val="4800"/>
              <a:buNone/>
              <a:defRPr sz="4800">
                <a:solidFill>
                  <a:srgbClr val="888888"/>
                </a:solidFill>
              </a:defRPr>
            </a:lvl7pPr>
            <a:lvl8pPr indent="-228600" lvl="7" marL="3657600" algn="l">
              <a:spcBef>
                <a:spcPts val="960"/>
              </a:spcBef>
              <a:spcAft>
                <a:spcPts val="0"/>
              </a:spcAft>
              <a:buClr>
                <a:srgbClr val="888888"/>
              </a:buClr>
              <a:buSzPts val="4800"/>
              <a:buNone/>
              <a:defRPr sz="4800">
                <a:solidFill>
                  <a:srgbClr val="888888"/>
                </a:solidFill>
              </a:defRPr>
            </a:lvl8pPr>
            <a:lvl9pPr indent="-228600" lvl="8" marL="4114800" algn="l">
              <a:spcBef>
                <a:spcPts val="960"/>
              </a:spcBef>
              <a:spcAft>
                <a:spcPts val="0"/>
              </a:spcAft>
              <a:buClr>
                <a:srgbClr val="888888"/>
              </a:buClr>
              <a:buSzPts val="4800"/>
              <a:buNone/>
              <a:defRPr sz="4800">
                <a:solidFill>
                  <a:srgbClr val="888888"/>
                </a:solidFill>
              </a:defRPr>
            </a:lvl9pPr>
          </a:lstStyle>
          <a:p/>
        </p:txBody>
      </p:sp>
      <p:sp>
        <p:nvSpPr>
          <p:cNvPr id="30" name="Google Shape;30;p5"/>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16459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6" name="Google Shape;36;p6"/>
          <p:cNvSpPr txBox="1"/>
          <p:nvPr>
            <p:ph idx="2" type="body"/>
          </p:nvPr>
        </p:nvSpPr>
        <p:spPr>
          <a:xfrm>
            <a:off x="167335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7" name="Google Shape;37;p6"/>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1645921" y="4912363"/>
            <a:ext cx="14544677"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43" name="Google Shape;43;p7"/>
          <p:cNvSpPr txBox="1"/>
          <p:nvPr>
            <p:ph idx="2" type="body"/>
          </p:nvPr>
        </p:nvSpPr>
        <p:spPr>
          <a:xfrm>
            <a:off x="1645921" y="6959601"/>
            <a:ext cx="14544677"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4" name="Google Shape;44;p7"/>
          <p:cNvSpPr txBox="1"/>
          <p:nvPr>
            <p:ph idx="3" type="body"/>
          </p:nvPr>
        </p:nvSpPr>
        <p:spPr>
          <a:xfrm>
            <a:off x="16722092" y="4912363"/>
            <a:ext cx="14550390"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45" name="Google Shape;45;p7"/>
          <p:cNvSpPr txBox="1"/>
          <p:nvPr>
            <p:ph idx="4" type="body"/>
          </p:nvPr>
        </p:nvSpPr>
        <p:spPr>
          <a:xfrm>
            <a:off x="16722092" y="6959601"/>
            <a:ext cx="14550390"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6" name="Google Shape;46;p7"/>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9"/>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1645922" y="873760"/>
            <a:ext cx="10829927" cy="3718560"/>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 type="body"/>
          </p:nvPr>
        </p:nvSpPr>
        <p:spPr>
          <a:xfrm>
            <a:off x="12870180" y="873762"/>
            <a:ext cx="18402300" cy="18729961"/>
          </a:xfrm>
          <a:prstGeom prst="rect">
            <a:avLst/>
          </a:prstGeom>
          <a:noFill/>
          <a:ln>
            <a:noFill/>
          </a:ln>
        </p:spPr>
        <p:txBody>
          <a:bodyPr anchorCtr="0" anchor="t" bIns="156725" lIns="313450" spcFirstLastPara="1" rIns="313450" wrap="square" tIns="156725">
            <a:normAutofit/>
          </a:bodyPr>
          <a:lstStyle>
            <a:lvl1pPr indent="-927100" lvl="0" marL="457200" algn="l">
              <a:spcBef>
                <a:spcPts val="2200"/>
              </a:spcBef>
              <a:spcAft>
                <a:spcPts val="0"/>
              </a:spcAft>
              <a:buClr>
                <a:schemeClr val="dk1"/>
              </a:buClr>
              <a:buSzPts val="11000"/>
              <a:buChar char="•"/>
              <a:defRPr sz="11000"/>
            </a:lvl1pPr>
            <a:lvl2pPr indent="-838200" lvl="1" marL="914400" algn="l">
              <a:spcBef>
                <a:spcPts val="1920"/>
              </a:spcBef>
              <a:spcAft>
                <a:spcPts val="0"/>
              </a:spcAft>
              <a:buClr>
                <a:schemeClr val="dk1"/>
              </a:buClr>
              <a:buSzPts val="9600"/>
              <a:buChar char="–"/>
              <a:defRPr sz="9600"/>
            </a:lvl2pPr>
            <a:lvl3pPr indent="-749300" lvl="2" marL="1371600" algn="l">
              <a:spcBef>
                <a:spcPts val="1640"/>
              </a:spcBef>
              <a:spcAft>
                <a:spcPts val="0"/>
              </a:spcAft>
              <a:buClr>
                <a:schemeClr val="dk1"/>
              </a:buClr>
              <a:buSzPts val="8200"/>
              <a:buChar char="•"/>
              <a:defRPr sz="8200"/>
            </a:lvl3pPr>
            <a:lvl4pPr indent="-666750" lvl="3" marL="1828800" algn="l">
              <a:spcBef>
                <a:spcPts val="1380"/>
              </a:spcBef>
              <a:spcAft>
                <a:spcPts val="0"/>
              </a:spcAft>
              <a:buClr>
                <a:schemeClr val="dk1"/>
              </a:buClr>
              <a:buSzPts val="6900"/>
              <a:buChar char="–"/>
              <a:defRPr sz="6900"/>
            </a:lvl4pPr>
            <a:lvl5pPr indent="-666750" lvl="4" marL="2286000" algn="l">
              <a:spcBef>
                <a:spcPts val="1380"/>
              </a:spcBef>
              <a:spcAft>
                <a:spcPts val="0"/>
              </a:spcAft>
              <a:buClr>
                <a:schemeClr val="dk1"/>
              </a:buClr>
              <a:buSzPts val="6900"/>
              <a:buChar char="»"/>
              <a:defRPr sz="6900"/>
            </a:lvl5pPr>
            <a:lvl6pPr indent="-666750" lvl="5" marL="2743200" algn="l">
              <a:spcBef>
                <a:spcPts val="1380"/>
              </a:spcBef>
              <a:spcAft>
                <a:spcPts val="0"/>
              </a:spcAft>
              <a:buClr>
                <a:schemeClr val="dk1"/>
              </a:buClr>
              <a:buSzPts val="6900"/>
              <a:buChar char="•"/>
              <a:defRPr sz="6900"/>
            </a:lvl6pPr>
            <a:lvl7pPr indent="-666750" lvl="6" marL="3200400" algn="l">
              <a:spcBef>
                <a:spcPts val="1380"/>
              </a:spcBef>
              <a:spcAft>
                <a:spcPts val="0"/>
              </a:spcAft>
              <a:buClr>
                <a:schemeClr val="dk1"/>
              </a:buClr>
              <a:buSzPts val="6900"/>
              <a:buChar char="•"/>
              <a:defRPr sz="6900"/>
            </a:lvl7pPr>
            <a:lvl8pPr indent="-666750" lvl="7" marL="3657600" algn="l">
              <a:spcBef>
                <a:spcPts val="1380"/>
              </a:spcBef>
              <a:spcAft>
                <a:spcPts val="0"/>
              </a:spcAft>
              <a:buClr>
                <a:schemeClr val="dk1"/>
              </a:buClr>
              <a:buSzPts val="6900"/>
              <a:buChar char="•"/>
              <a:defRPr sz="6900"/>
            </a:lvl8pPr>
            <a:lvl9pPr indent="-666750" lvl="8" marL="4114800" algn="l">
              <a:spcBef>
                <a:spcPts val="1380"/>
              </a:spcBef>
              <a:spcAft>
                <a:spcPts val="0"/>
              </a:spcAft>
              <a:buClr>
                <a:schemeClr val="dk1"/>
              </a:buClr>
              <a:buSzPts val="6900"/>
              <a:buChar char="•"/>
              <a:defRPr sz="6900"/>
            </a:lvl9pPr>
          </a:lstStyle>
          <a:p/>
        </p:txBody>
      </p:sp>
      <p:sp>
        <p:nvSpPr>
          <p:cNvPr id="61" name="Google Shape;61;p10"/>
          <p:cNvSpPr txBox="1"/>
          <p:nvPr>
            <p:ph idx="2" type="body"/>
          </p:nvPr>
        </p:nvSpPr>
        <p:spPr>
          <a:xfrm>
            <a:off x="1645922" y="4592322"/>
            <a:ext cx="10829927" cy="15011401"/>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62" name="Google Shape;62;p10"/>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0"/>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0"/>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6452237" y="15361920"/>
            <a:ext cx="19751040" cy="1813561"/>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1"/>
          <p:cNvSpPr/>
          <p:nvPr>
            <p:ph idx="2" type="pic"/>
          </p:nvPr>
        </p:nvSpPr>
        <p:spPr>
          <a:xfrm>
            <a:off x="6452237" y="1960880"/>
            <a:ext cx="19751040" cy="13167360"/>
          </a:xfrm>
          <a:prstGeom prst="rect">
            <a:avLst/>
          </a:prstGeom>
          <a:noFill/>
          <a:ln>
            <a:noFill/>
          </a:ln>
        </p:spPr>
      </p:sp>
      <p:sp>
        <p:nvSpPr>
          <p:cNvPr id="68" name="Google Shape;68;p11"/>
          <p:cNvSpPr txBox="1"/>
          <p:nvPr>
            <p:ph idx="1" type="body"/>
          </p:nvPr>
        </p:nvSpPr>
        <p:spPr>
          <a:xfrm>
            <a:off x="6452237" y="17175481"/>
            <a:ext cx="19751040" cy="2575559"/>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69" name="Google Shape;69;p11"/>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marR="0" rtl="0" algn="ctr">
              <a:spcBef>
                <a:spcPts val="0"/>
              </a:spcBef>
              <a:spcAft>
                <a:spcPts val="0"/>
              </a:spcAft>
              <a:buClr>
                <a:schemeClr val="dk1"/>
              </a:buClr>
              <a:buSzPts val="15100"/>
              <a:buFont typeface="Calibri"/>
              <a:buNone/>
              <a:defRPr b="0" i="0" sz="151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927100" lvl="0" marL="457200" marR="0" rtl="0" algn="l">
              <a:spcBef>
                <a:spcPts val="2200"/>
              </a:spcBef>
              <a:spcAft>
                <a:spcPts val="0"/>
              </a:spcAft>
              <a:buClr>
                <a:schemeClr val="dk1"/>
              </a:buClr>
              <a:buSzPts val="11000"/>
              <a:buFont typeface="Arial"/>
              <a:buChar char="•"/>
              <a:defRPr b="0" i="0" sz="11000" u="none" cap="none" strike="noStrike">
                <a:solidFill>
                  <a:schemeClr val="dk1"/>
                </a:solidFill>
                <a:latin typeface="Calibri"/>
                <a:ea typeface="Calibri"/>
                <a:cs typeface="Calibri"/>
                <a:sym typeface="Calibri"/>
              </a:defRPr>
            </a:lvl1pPr>
            <a:lvl2pPr indent="-838200" lvl="1" marL="9144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2pPr>
            <a:lvl3pPr indent="-749300" lvl="2" marL="1371600" marR="0" rtl="0" algn="l">
              <a:spcBef>
                <a:spcPts val="1640"/>
              </a:spcBef>
              <a:spcAft>
                <a:spcPts val="0"/>
              </a:spcAft>
              <a:buClr>
                <a:schemeClr val="dk1"/>
              </a:buClr>
              <a:buSzPts val="8200"/>
              <a:buFont typeface="Arial"/>
              <a:buChar char="•"/>
              <a:defRPr b="0" i="0" sz="8200" u="none" cap="none" strike="noStrike">
                <a:solidFill>
                  <a:schemeClr val="dk1"/>
                </a:solidFill>
                <a:latin typeface="Calibri"/>
                <a:ea typeface="Calibri"/>
                <a:cs typeface="Calibri"/>
                <a:sym typeface="Calibri"/>
              </a:defRPr>
            </a:lvl3pPr>
            <a:lvl4pPr indent="-666750" lvl="3" marL="1828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4pPr>
            <a:lvl5pPr indent="-666750" lvl="4" marL="22860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5pPr>
            <a:lvl6pPr indent="-666750" lvl="5" marL="27432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6pPr>
            <a:lvl7pPr indent="-666750" lvl="6" marL="32004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7pPr>
            <a:lvl8pPr indent="-666750" lvl="7" marL="36576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8pPr>
            <a:lvl9pPr indent="-666750" lvl="8" marL="4114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9pPr>
          </a:lstStyle>
          <a:p/>
        </p:txBody>
      </p:sp>
      <p:sp>
        <p:nvSpPr>
          <p:cNvPr id="12" name="Google Shape;12;p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marR="0" rtl="0" algn="l">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13" name="Google Shape;13;p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marR="0" rtl="0" algn="ctr">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14" name="Google Shape;14;p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marR="0" rtl="0" algn="r">
              <a:spcBef>
                <a:spcPts val="0"/>
              </a:spcBef>
              <a:buNone/>
              <a:defRPr b="0" i="0" sz="4100" u="none" cap="none" strike="noStrike">
                <a:solidFill>
                  <a:srgbClr val="888888"/>
                </a:solidFill>
                <a:latin typeface="Calibri"/>
                <a:ea typeface="Calibri"/>
                <a:cs typeface="Calibri"/>
                <a:sym typeface="Calibri"/>
              </a:defRPr>
            </a:lvl1pPr>
            <a:lvl2pPr indent="0" lvl="1" marL="0" marR="0" rtl="0" algn="r">
              <a:spcBef>
                <a:spcPts val="0"/>
              </a:spcBef>
              <a:buNone/>
              <a:defRPr b="0" i="0" sz="4100" u="none" cap="none" strike="noStrike">
                <a:solidFill>
                  <a:srgbClr val="888888"/>
                </a:solidFill>
                <a:latin typeface="Calibri"/>
                <a:ea typeface="Calibri"/>
                <a:cs typeface="Calibri"/>
                <a:sym typeface="Calibri"/>
              </a:defRPr>
            </a:lvl2pPr>
            <a:lvl3pPr indent="0" lvl="2" marL="0" marR="0" rtl="0" algn="r">
              <a:spcBef>
                <a:spcPts val="0"/>
              </a:spcBef>
              <a:buNone/>
              <a:defRPr b="0" i="0" sz="4100" u="none" cap="none" strike="noStrike">
                <a:solidFill>
                  <a:srgbClr val="888888"/>
                </a:solidFill>
                <a:latin typeface="Calibri"/>
                <a:ea typeface="Calibri"/>
                <a:cs typeface="Calibri"/>
                <a:sym typeface="Calibri"/>
              </a:defRPr>
            </a:lvl3pPr>
            <a:lvl4pPr indent="0" lvl="3" marL="0" marR="0" rtl="0" algn="r">
              <a:spcBef>
                <a:spcPts val="0"/>
              </a:spcBef>
              <a:buNone/>
              <a:defRPr b="0" i="0" sz="4100" u="none" cap="none" strike="noStrike">
                <a:solidFill>
                  <a:srgbClr val="888888"/>
                </a:solidFill>
                <a:latin typeface="Calibri"/>
                <a:ea typeface="Calibri"/>
                <a:cs typeface="Calibri"/>
                <a:sym typeface="Calibri"/>
              </a:defRPr>
            </a:lvl4pPr>
            <a:lvl5pPr indent="0" lvl="4" marL="0" marR="0" rtl="0" algn="r">
              <a:spcBef>
                <a:spcPts val="0"/>
              </a:spcBef>
              <a:buNone/>
              <a:defRPr b="0" i="0" sz="4100" u="none" cap="none" strike="noStrike">
                <a:solidFill>
                  <a:srgbClr val="888888"/>
                </a:solidFill>
                <a:latin typeface="Calibri"/>
                <a:ea typeface="Calibri"/>
                <a:cs typeface="Calibri"/>
                <a:sym typeface="Calibri"/>
              </a:defRPr>
            </a:lvl5pPr>
            <a:lvl6pPr indent="0" lvl="5" marL="0" marR="0" rtl="0" algn="r">
              <a:spcBef>
                <a:spcPts val="0"/>
              </a:spcBef>
              <a:buNone/>
              <a:defRPr b="0" i="0" sz="4100" u="none" cap="none" strike="noStrike">
                <a:solidFill>
                  <a:srgbClr val="888888"/>
                </a:solidFill>
                <a:latin typeface="Calibri"/>
                <a:ea typeface="Calibri"/>
                <a:cs typeface="Calibri"/>
                <a:sym typeface="Calibri"/>
              </a:defRPr>
            </a:lvl6pPr>
            <a:lvl7pPr indent="0" lvl="6" marL="0" marR="0" rtl="0" algn="r">
              <a:spcBef>
                <a:spcPts val="0"/>
              </a:spcBef>
              <a:buNone/>
              <a:defRPr b="0" i="0" sz="4100" u="none" cap="none" strike="noStrike">
                <a:solidFill>
                  <a:srgbClr val="888888"/>
                </a:solidFill>
                <a:latin typeface="Calibri"/>
                <a:ea typeface="Calibri"/>
                <a:cs typeface="Calibri"/>
                <a:sym typeface="Calibri"/>
              </a:defRPr>
            </a:lvl7pPr>
            <a:lvl8pPr indent="0" lvl="7" marL="0" marR="0" rtl="0" algn="r">
              <a:spcBef>
                <a:spcPts val="0"/>
              </a:spcBef>
              <a:buNone/>
              <a:defRPr b="0" i="0" sz="4100" u="none" cap="none" strike="noStrike">
                <a:solidFill>
                  <a:srgbClr val="888888"/>
                </a:solidFill>
                <a:latin typeface="Calibri"/>
                <a:ea typeface="Calibri"/>
                <a:cs typeface="Calibri"/>
                <a:sym typeface="Calibri"/>
              </a:defRPr>
            </a:lvl8pPr>
            <a:lvl9pPr indent="0" lvl="8" marL="0" marR="0" rtl="0" algn="r">
              <a:spcBef>
                <a:spcPts val="0"/>
              </a:spcBef>
              <a:buNone/>
              <a:defRPr b="0" i="0" sz="4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4.jpg"/><Relationship Id="rId6"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p:nvPr/>
        </p:nvSpPr>
        <p:spPr>
          <a:xfrm>
            <a:off x="16712026" y="3007433"/>
            <a:ext cx="14843400" cy="6257400"/>
          </a:xfrm>
          <a:prstGeom prst="rect">
            <a:avLst/>
          </a:prstGeom>
          <a:gradFill>
            <a:gsLst>
              <a:gs pos="0">
                <a:srgbClr val="BABABA"/>
              </a:gs>
              <a:gs pos="35000">
                <a:srgbClr val="CFCFCF"/>
              </a:gs>
              <a:gs pos="100000">
                <a:srgbClr val="EDEDED"/>
              </a:gs>
            </a:gsLst>
            <a:lin ang="16200000" scaled="0"/>
          </a:gradFill>
          <a:ln cap="flat" cmpd="sng" w="9525">
            <a:solidFill>
              <a:schemeClr val="dk1"/>
            </a:solidFill>
            <a:prstDash val="solid"/>
            <a:round/>
            <a:headEnd len="sm" w="sm" type="none"/>
            <a:tailEnd len="sm" w="sm" type="none"/>
          </a:ln>
          <a:effectLst>
            <a:outerShdw blurRad="40000" rotWithShape="0" dir="5400000" dist="20000">
              <a:srgbClr val="000000">
                <a:alpha val="38039"/>
              </a:srgbClr>
            </a:outerShdw>
          </a:effectLst>
        </p:spPr>
        <p:txBody>
          <a:bodyPr anchorCtr="0" anchor="ctr" bIns="36075" lIns="72175" spcFirstLastPara="1" rIns="72175" wrap="square" tIns="36075">
            <a:noAutofit/>
          </a:bodyPr>
          <a:lstStyle/>
          <a:p>
            <a:pPr indent="0" lvl="0" marL="0" marR="0" rtl="0" algn="ctr">
              <a:spcBef>
                <a:spcPts val="0"/>
              </a:spcBef>
              <a:spcAft>
                <a:spcPts val="0"/>
              </a:spcAft>
              <a:buNone/>
            </a:pPr>
            <a:r>
              <a:t/>
            </a:r>
            <a:endParaRPr b="0" i="0" sz="6100" u="none" cap="none" strike="noStrike">
              <a:solidFill>
                <a:schemeClr val="dk1"/>
              </a:solidFill>
              <a:latin typeface="Calibri"/>
              <a:ea typeface="Calibri"/>
              <a:cs typeface="Calibri"/>
              <a:sym typeface="Calibri"/>
            </a:endParaRPr>
          </a:p>
        </p:txBody>
      </p:sp>
      <p:sp>
        <p:nvSpPr>
          <p:cNvPr id="90" name="Google Shape;90;p1"/>
          <p:cNvSpPr txBox="1"/>
          <p:nvPr/>
        </p:nvSpPr>
        <p:spPr>
          <a:xfrm>
            <a:off x="5393464" y="754131"/>
            <a:ext cx="21067200" cy="1323600"/>
          </a:xfrm>
          <a:prstGeom prst="rect">
            <a:avLst/>
          </a:prstGeom>
          <a:noFill/>
          <a:ln>
            <a:noFill/>
          </a:ln>
        </p:spPr>
        <p:txBody>
          <a:bodyPr anchorCtr="0" anchor="t" bIns="36075" lIns="72175" spcFirstLastPara="1" rIns="72175" wrap="square" tIns="36075">
            <a:spAutoFit/>
          </a:bodyPr>
          <a:lstStyle/>
          <a:p>
            <a:pPr indent="0" lvl="0" marL="0" marR="0" rtl="0" algn="ctr">
              <a:spcBef>
                <a:spcPts val="0"/>
              </a:spcBef>
              <a:spcAft>
                <a:spcPts val="0"/>
              </a:spcAft>
              <a:buNone/>
            </a:pPr>
            <a:r>
              <a:rPr lang="en-US" sz="8100">
                <a:solidFill>
                  <a:schemeClr val="dk1"/>
                </a:solidFill>
                <a:latin typeface="Calibri"/>
                <a:ea typeface="Calibri"/>
                <a:cs typeface="Calibri"/>
                <a:sym typeface="Calibri"/>
              </a:rPr>
              <a:t>Can you extract more DNA from new or old grass?</a:t>
            </a:r>
            <a:endParaRPr sz="8100"/>
          </a:p>
        </p:txBody>
      </p:sp>
      <p:sp>
        <p:nvSpPr>
          <p:cNvPr id="91" name="Google Shape;91;p1"/>
          <p:cNvSpPr txBox="1"/>
          <p:nvPr/>
        </p:nvSpPr>
        <p:spPr>
          <a:xfrm>
            <a:off x="5911703" y="1801787"/>
            <a:ext cx="20265600" cy="1015800"/>
          </a:xfrm>
          <a:prstGeom prst="rect">
            <a:avLst/>
          </a:prstGeom>
          <a:noFill/>
          <a:ln>
            <a:noFill/>
          </a:ln>
        </p:spPr>
        <p:txBody>
          <a:bodyPr anchorCtr="0" anchor="t" bIns="36075" lIns="72175" spcFirstLastPara="1" rIns="72175" wrap="square" tIns="36075">
            <a:spAutoFit/>
          </a:bodyPr>
          <a:lstStyle/>
          <a:p>
            <a:pPr indent="0" lvl="0" marL="0" marR="0" rtl="0" algn="l">
              <a:spcBef>
                <a:spcPts val="0"/>
              </a:spcBef>
              <a:spcAft>
                <a:spcPts val="0"/>
              </a:spcAft>
              <a:buNone/>
            </a:pPr>
            <a:r>
              <a:rPr lang="en-US" sz="6100">
                <a:solidFill>
                  <a:schemeClr val="dk1"/>
                </a:solidFill>
                <a:latin typeface="Calibri"/>
                <a:ea typeface="Calibri"/>
                <a:cs typeface="Calibri"/>
                <a:sym typeface="Calibri"/>
              </a:rPr>
              <a:t>Ava Oppedisano, Georgia Kall, Kylie O’Leary &amp; Steven Gordon</a:t>
            </a:r>
            <a:r>
              <a:rPr i="1" lang="en-US" sz="4300">
                <a:solidFill>
                  <a:srgbClr val="000000"/>
                </a:solidFill>
                <a:latin typeface="Calibri"/>
                <a:ea typeface="Calibri"/>
                <a:cs typeface="Calibri"/>
                <a:sym typeface="Calibri"/>
              </a:rPr>
              <a:t> </a:t>
            </a:r>
            <a:endParaRPr/>
          </a:p>
        </p:txBody>
      </p:sp>
      <p:sp>
        <p:nvSpPr>
          <p:cNvPr id="92" name="Google Shape;92;p1"/>
          <p:cNvSpPr txBox="1"/>
          <p:nvPr/>
        </p:nvSpPr>
        <p:spPr>
          <a:xfrm>
            <a:off x="17095100" y="5617985"/>
            <a:ext cx="14494746" cy="650719"/>
          </a:xfrm>
          <a:prstGeom prst="rect">
            <a:avLst/>
          </a:prstGeom>
          <a:noFill/>
          <a:ln>
            <a:noFill/>
          </a:ln>
        </p:spPr>
        <p:txBody>
          <a:bodyPr anchorCtr="0" anchor="t" bIns="32650" lIns="65300" spcFirstLastPara="1" rIns="65300" wrap="square" tIns="32650">
            <a:spAutoFit/>
          </a:bodyPr>
          <a:lstStyle/>
          <a:p>
            <a:pPr indent="0" lvl="0" marL="0" marR="0" rtl="0" algn="l">
              <a:spcBef>
                <a:spcPts val="0"/>
              </a:spcBef>
              <a:spcAft>
                <a:spcPts val="0"/>
              </a:spcAft>
              <a:buNone/>
            </a:pPr>
            <a:r>
              <a:t/>
            </a:r>
            <a:endParaRPr sz="3800">
              <a:solidFill>
                <a:schemeClr val="dk1"/>
              </a:solidFill>
              <a:latin typeface="Calibri"/>
              <a:ea typeface="Calibri"/>
              <a:cs typeface="Calibri"/>
              <a:sym typeface="Calibri"/>
            </a:endParaRPr>
          </a:p>
        </p:txBody>
      </p:sp>
      <p:pic>
        <p:nvPicPr>
          <p:cNvPr id="93" name="Google Shape;93;p1"/>
          <p:cNvPicPr preferRelativeResize="0"/>
          <p:nvPr/>
        </p:nvPicPr>
        <p:blipFill rotWithShape="1">
          <a:blip r:embed="rId3">
            <a:alphaModFix/>
          </a:blip>
          <a:srcRect b="0" l="0" r="0" t="0"/>
          <a:stretch/>
        </p:blipFill>
        <p:spPr>
          <a:xfrm>
            <a:off x="26908475" y="731900"/>
            <a:ext cx="5078800" cy="1323600"/>
          </a:xfrm>
          <a:prstGeom prst="rect">
            <a:avLst/>
          </a:prstGeom>
          <a:noFill/>
          <a:ln>
            <a:noFill/>
          </a:ln>
        </p:spPr>
      </p:pic>
      <p:sp>
        <p:nvSpPr>
          <p:cNvPr id="94" name="Google Shape;94;p1"/>
          <p:cNvSpPr txBox="1"/>
          <p:nvPr/>
        </p:nvSpPr>
        <p:spPr>
          <a:xfrm>
            <a:off x="0" y="3007426"/>
            <a:ext cx="15036600" cy="18931200"/>
          </a:xfrm>
          <a:prstGeom prst="rect">
            <a:avLst/>
          </a:prstGeom>
          <a:noFill/>
          <a:ln>
            <a:noFill/>
          </a:ln>
        </p:spPr>
        <p:txBody>
          <a:bodyPr anchorCtr="0" anchor="t" bIns="32650" lIns="65300" spcFirstLastPara="1" rIns="65300" wrap="square" tIns="32650">
            <a:spAutoFit/>
          </a:bodyPr>
          <a:lstStyle/>
          <a:p>
            <a:pPr indent="0" lvl="0" marL="0" marR="0" rtl="0" algn="l">
              <a:spcBef>
                <a:spcPts val="857"/>
              </a:spcBef>
              <a:spcAft>
                <a:spcPts val="0"/>
              </a:spcAft>
              <a:buNone/>
            </a:pPr>
            <a:r>
              <a:rPr lang="en-US" sz="6100">
                <a:solidFill>
                  <a:schemeClr val="dk1"/>
                </a:solidFill>
                <a:latin typeface="Calibri"/>
                <a:ea typeface="Calibri"/>
                <a:cs typeface="Calibri"/>
                <a:sym typeface="Calibri"/>
              </a:rPr>
              <a:t>Abstract</a:t>
            </a:r>
            <a:endParaRPr sz="6100">
              <a:solidFill>
                <a:schemeClr val="dk1"/>
              </a:solidFill>
              <a:latin typeface="Calibri"/>
              <a:ea typeface="Calibri"/>
              <a:cs typeface="Calibri"/>
              <a:sym typeface="Calibri"/>
            </a:endParaRPr>
          </a:p>
          <a:p>
            <a:pPr indent="0" lvl="0" marL="0" marR="0" rtl="0" algn="l">
              <a:spcBef>
                <a:spcPts val="857"/>
              </a:spcBef>
              <a:spcAft>
                <a:spcPts val="0"/>
              </a:spcAft>
              <a:buNone/>
            </a:pPr>
            <a:r>
              <a:rPr lang="en-US" sz="3900">
                <a:solidFill>
                  <a:schemeClr val="dk1"/>
                </a:solidFill>
                <a:latin typeface="Calibri"/>
                <a:ea typeface="Calibri"/>
                <a:cs typeface="Calibri"/>
                <a:sym typeface="Calibri"/>
              </a:rPr>
              <a:t>This experiment tested whether more DNA could be extracted from fresh grass or dried grass. Equal samples of both were tested using the same DNA extraction process. The PCR and DNA purification worked for 5 out of 6 samples. Fresh grass produced stronger PCR results, meaning it contained more DNA. The results supported our hypothesis</a:t>
            </a:r>
            <a:endParaRPr sz="3900">
              <a:solidFill>
                <a:schemeClr val="dk1"/>
              </a:solidFill>
              <a:latin typeface="Calibri"/>
              <a:ea typeface="Calibri"/>
              <a:cs typeface="Calibri"/>
              <a:sym typeface="Calibri"/>
            </a:endParaRPr>
          </a:p>
          <a:p>
            <a:pPr indent="0" lvl="0" marL="0" marR="0" rtl="0" algn="l">
              <a:spcBef>
                <a:spcPts val="429"/>
              </a:spcBef>
              <a:spcAft>
                <a:spcPts val="0"/>
              </a:spcAft>
              <a:buNone/>
            </a:pPr>
            <a:r>
              <a:rPr lang="en-US" sz="6100">
                <a:solidFill>
                  <a:schemeClr val="dk1"/>
                </a:solidFill>
                <a:latin typeface="Calibri"/>
                <a:ea typeface="Calibri"/>
                <a:cs typeface="Calibri"/>
                <a:sym typeface="Calibri"/>
              </a:rPr>
              <a:t>Introduction</a:t>
            </a:r>
            <a:endParaRPr sz="6100">
              <a:solidFill>
                <a:schemeClr val="dk1"/>
              </a:solidFill>
              <a:latin typeface="Calibri"/>
              <a:ea typeface="Calibri"/>
              <a:cs typeface="Calibri"/>
              <a:sym typeface="Calibri"/>
            </a:endParaRPr>
          </a:p>
          <a:p>
            <a:pPr indent="0" lvl="0" marL="0" marR="0" rtl="0" algn="l">
              <a:spcBef>
                <a:spcPts val="429"/>
              </a:spcBef>
              <a:spcAft>
                <a:spcPts val="0"/>
              </a:spcAft>
              <a:buNone/>
            </a:pPr>
            <a:r>
              <a:t/>
            </a:r>
            <a:endParaRPr/>
          </a:p>
          <a:p>
            <a:pPr indent="-444500" lvl="0" marL="457200" rtl="0" algn="l">
              <a:spcBef>
                <a:spcPts val="0"/>
              </a:spcBef>
              <a:spcAft>
                <a:spcPts val="0"/>
              </a:spcAft>
              <a:buClr>
                <a:srgbClr val="334155"/>
              </a:buClr>
              <a:buSzPts val="3400"/>
              <a:buChar char="●"/>
            </a:pPr>
            <a:r>
              <a:rPr lang="en-US" sz="3400">
                <a:solidFill>
                  <a:srgbClr val="334155"/>
                </a:solidFill>
              </a:rPr>
              <a:t>Topic: Comparing the amount of DNA extracted from dried grass and fresh grass</a:t>
            </a:r>
            <a:endParaRPr sz="3400">
              <a:solidFill>
                <a:srgbClr val="334155"/>
              </a:solidFill>
            </a:endParaRPr>
          </a:p>
          <a:p>
            <a:pPr indent="-444500" lvl="0" marL="457200" rtl="0" algn="l">
              <a:spcBef>
                <a:spcPts val="0"/>
              </a:spcBef>
              <a:spcAft>
                <a:spcPts val="0"/>
              </a:spcAft>
              <a:buClr>
                <a:srgbClr val="334155"/>
              </a:buClr>
              <a:buSzPts val="3400"/>
              <a:buChar char="●"/>
            </a:pPr>
            <a:r>
              <a:rPr lang="en-US" sz="3400">
                <a:solidFill>
                  <a:srgbClr val="334155"/>
                </a:solidFill>
              </a:rPr>
              <a:t>Hypothesis: If DNA is extracted from both dried grass and fresh grass, then fresh grass will produce more DNA because it’s cells are moisture</a:t>
            </a:r>
            <a:endParaRPr sz="3400">
              <a:solidFill>
                <a:srgbClr val="334155"/>
              </a:solidFill>
            </a:endParaRPr>
          </a:p>
          <a:p>
            <a:pPr indent="-444500" lvl="0" marL="457200" rtl="0" algn="l">
              <a:spcBef>
                <a:spcPts val="0"/>
              </a:spcBef>
              <a:spcAft>
                <a:spcPts val="0"/>
              </a:spcAft>
              <a:buClr>
                <a:srgbClr val="334155"/>
              </a:buClr>
              <a:buSzPts val="3400"/>
              <a:buChar char="●"/>
            </a:pPr>
            <a:r>
              <a:rPr lang="en-US" sz="3400">
                <a:solidFill>
                  <a:srgbClr val="334155"/>
                </a:solidFill>
              </a:rPr>
              <a:t> Independent Variable= Type of grass used (dried grass vs fresh grass)</a:t>
            </a:r>
            <a:endParaRPr sz="3400">
              <a:solidFill>
                <a:srgbClr val="334155"/>
              </a:solidFill>
            </a:endParaRPr>
          </a:p>
          <a:p>
            <a:pPr indent="-444500" lvl="0" marL="457200" rtl="0" algn="l">
              <a:spcBef>
                <a:spcPts val="0"/>
              </a:spcBef>
              <a:spcAft>
                <a:spcPts val="0"/>
              </a:spcAft>
              <a:buClr>
                <a:srgbClr val="334155"/>
              </a:buClr>
              <a:buSzPts val="3400"/>
              <a:buChar char="●"/>
            </a:pPr>
            <a:r>
              <a:rPr lang="en-US" sz="3400">
                <a:solidFill>
                  <a:srgbClr val="334155"/>
                </a:solidFill>
              </a:rPr>
              <a:t>Dependent Variable= Amount of DNA extracted</a:t>
            </a:r>
            <a:endParaRPr sz="3400">
              <a:solidFill>
                <a:srgbClr val="334155"/>
              </a:solidFill>
            </a:endParaRPr>
          </a:p>
          <a:p>
            <a:pPr indent="-444500" lvl="0" marL="457200" rtl="0" algn="l">
              <a:spcBef>
                <a:spcPts val="0"/>
              </a:spcBef>
              <a:spcAft>
                <a:spcPts val="0"/>
              </a:spcAft>
              <a:buClr>
                <a:srgbClr val="334155"/>
              </a:buClr>
              <a:buSzPts val="3400"/>
              <a:buChar char="●"/>
            </a:pPr>
            <a:r>
              <a:rPr lang="en-US" sz="3400">
                <a:solidFill>
                  <a:srgbClr val="334155"/>
                </a:solidFill>
              </a:rPr>
              <a:t>Controls(Constants)= Same type of species of grass, mass of grass, DNA extracted procedure, temperatures conditions, equipment, and same extraction time.</a:t>
            </a:r>
            <a:endParaRPr sz="3400">
              <a:solidFill>
                <a:srgbClr val="334155"/>
              </a:solidFill>
            </a:endParaRPr>
          </a:p>
          <a:p>
            <a:pPr indent="0" lvl="0" marL="0" marR="0" rtl="0" algn="l">
              <a:spcBef>
                <a:spcPts val="0"/>
              </a:spcBef>
              <a:spcAft>
                <a:spcPts val="0"/>
              </a:spcAft>
              <a:buNone/>
            </a:pPr>
            <a:r>
              <a:t/>
            </a:r>
            <a:endParaRPr sz="3400">
              <a:solidFill>
                <a:schemeClr val="dk1"/>
              </a:solidFill>
              <a:latin typeface="Calibri"/>
              <a:ea typeface="Calibri"/>
              <a:cs typeface="Calibri"/>
              <a:sym typeface="Calibri"/>
            </a:endParaRPr>
          </a:p>
          <a:p>
            <a:pPr indent="0" lvl="0" marL="0" marR="0" rtl="0" algn="l">
              <a:spcBef>
                <a:spcPts val="429"/>
              </a:spcBef>
              <a:spcAft>
                <a:spcPts val="0"/>
              </a:spcAft>
              <a:buNone/>
            </a:pPr>
            <a:r>
              <a:rPr lang="en-US" sz="5900">
                <a:solidFill>
                  <a:schemeClr val="dk1"/>
                </a:solidFill>
                <a:latin typeface="Calibri"/>
                <a:ea typeface="Calibri"/>
                <a:cs typeface="Calibri"/>
                <a:sym typeface="Calibri"/>
              </a:rPr>
              <a:t>Materials &amp; Methods </a:t>
            </a:r>
            <a:endParaRPr sz="5900">
              <a:solidFill>
                <a:schemeClr val="dk1"/>
              </a:solidFill>
              <a:latin typeface="Calibri"/>
              <a:ea typeface="Calibri"/>
              <a:cs typeface="Calibri"/>
              <a:sym typeface="Calibri"/>
            </a:endParaRPr>
          </a:p>
          <a:p>
            <a:pPr indent="0" lvl="0" marL="0" rtl="0" algn="l">
              <a:spcBef>
                <a:spcPts val="0"/>
              </a:spcBef>
              <a:spcAft>
                <a:spcPts val="0"/>
              </a:spcAft>
              <a:buNone/>
            </a:pPr>
            <a:r>
              <a:rPr lang="en-US" sz="3900">
                <a:solidFill>
                  <a:srgbClr val="334155"/>
                </a:solidFill>
              </a:rPr>
              <a:t>Equal amount of fresh grass and dry grass are collected and cut into small pieces. Each sample was placed in a separate container with DNA extraction solution. The grass was crushed to break up to break open the cells. The amount of visible DNA from the fresh grass and dry grass samples was compared to determined in which produced more DNA.</a:t>
            </a:r>
            <a:endParaRPr sz="3900">
              <a:solidFill>
                <a:srgbClr val="334155"/>
              </a:solidFill>
            </a:endParaRPr>
          </a:p>
          <a:p>
            <a:pPr indent="0" lvl="0" marL="0" marR="0" rtl="0" algn="l">
              <a:spcBef>
                <a:spcPts val="2250"/>
              </a:spcBef>
              <a:spcAft>
                <a:spcPts val="0"/>
              </a:spcAft>
              <a:buNone/>
            </a:pPr>
            <a:r>
              <a:t/>
            </a:r>
            <a:endParaRPr i="1" sz="3900">
              <a:solidFill>
                <a:schemeClr val="dk1"/>
              </a:solidFill>
              <a:latin typeface="Calibri"/>
              <a:ea typeface="Calibri"/>
              <a:cs typeface="Calibri"/>
              <a:sym typeface="Calibri"/>
            </a:endParaRPr>
          </a:p>
          <a:p>
            <a:pPr indent="0" lvl="0" marL="0" marR="0" rtl="0" algn="l">
              <a:spcBef>
                <a:spcPts val="429"/>
              </a:spcBef>
              <a:spcAft>
                <a:spcPts val="0"/>
              </a:spcAft>
              <a:buNone/>
            </a:pPr>
            <a:r>
              <a:rPr lang="en-US" sz="6100">
                <a:solidFill>
                  <a:schemeClr val="dk1"/>
                </a:solidFill>
                <a:latin typeface="Calibri"/>
                <a:ea typeface="Calibri"/>
                <a:cs typeface="Calibri"/>
                <a:sym typeface="Calibri"/>
              </a:rPr>
              <a:t>Results</a:t>
            </a:r>
            <a:endParaRPr sz="6100">
              <a:solidFill>
                <a:schemeClr val="dk1"/>
              </a:solidFill>
              <a:latin typeface="Calibri"/>
              <a:ea typeface="Calibri"/>
              <a:cs typeface="Calibri"/>
              <a:sym typeface="Calibri"/>
            </a:endParaRPr>
          </a:p>
          <a:p>
            <a:pPr indent="0" lvl="0" marL="0" marR="0" rtl="0" algn="l">
              <a:spcBef>
                <a:spcPts val="429"/>
              </a:spcBef>
              <a:spcAft>
                <a:spcPts val="0"/>
              </a:spcAft>
              <a:buNone/>
            </a:pPr>
            <a:r>
              <a:rPr lang="en-US" sz="3900">
                <a:solidFill>
                  <a:schemeClr val="dk1"/>
                </a:solidFill>
                <a:latin typeface="Calibri"/>
                <a:ea typeface="Calibri"/>
                <a:cs typeface="Calibri"/>
                <a:sym typeface="Calibri"/>
              </a:rPr>
              <a:t>The PCR process was successful for 5 out of 6 samples. Fresh grass showed stronger PCR results than dried grass, indicating that more DNA was extracted from fresh grass.</a:t>
            </a:r>
            <a:endParaRPr/>
          </a:p>
        </p:txBody>
      </p:sp>
      <p:sp>
        <p:nvSpPr>
          <p:cNvPr id="95" name="Google Shape;95;p1"/>
          <p:cNvSpPr txBox="1"/>
          <p:nvPr/>
        </p:nvSpPr>
        <p:spPr>
          <a:xfrm>
            <a:off x="16746400" y="9847111"/>
            <a:ext cx="14774700" cy="11119500"/>
          </a:xfrm>
          <a:prstGeom prst="rect">
            <a:avLst/>
          </a:prstGeom>
          <a:noFill/>
          <a:ln>
            <a:noFill/>
          </a:ln>
        </p:spPr>
        <p:txBody>
          <a:bodyPr anchorCtr="0" anchor="t" bIns="32650" lIns="65300" spcFirstLastPara="1" rIns="65300" wrap="square" tIns="32650">
            <a:spAutoFit/>
          </a:bodyPr>
          <a:lstStyle/>
          <a:p>
            <a:pPr indent="0" lvl="0" marL="0" marR="0" rtl="0" algn="l">
              <a:spcBef>
                <a:spcPts val="0"/>
              </a:spcBef>
              <a:spcAft>
                <a:spcPts val="0"/>
              </a:spcAft>
              <a:buNone/>
            </a:pPr>
            <a:r>
              <a:rPr lang="en-US" sz="6100">
                <a:solidFill>
                  <a:schemeClr val="dk1"/>
                </a:solidFill>
                <a:latin typeface="Calibri"/>
                <a:ea typeface="Calibri"/>
                <a:cs typeface="Calibri"/>
                <a:sym typeface="Calibri"/>
              </a:rPr>
              <a:t>Discussion </a:t>
            </a:r>
            <a:endParaRPr/>
          </a:p>
          <a:p>
            <a:pPr indent="0" lvl="0" marL="0" marR="0" rtl="0" algn="l">
              <a:spcBef>
                <a:spcPts val="0"/>
              </a:spcBef>
              <a:spcAft>
                <a:spcPts val="0"/>
              </a:spcAft>
              <a:buNone/>
            </a:pPr>
            <a:r>
              <a:rPr lang="en-US" sz="3900">
                <a:solidFill>
                  <a:schemeClr val="dk1"/>
                </a:solidFill>
                <a:latin typeface="Calibri"/>
                <a:ea typeface="Calibri"/>
                <a:cs typeface="Calibri"/>
                <a:sym typeface="Calibri"/>
              </a:rPr>
              <a:t>The results confirmed our hypothesis that fresh grass produces more DNA than dried grass. Fresh grass likely worked better because its cells still contained moisture and less damaged DNA. One sample did not work, possibly due to experimental error or contamination.</a:t>
            </a:r>
            <a:endParaRPr/>
          </a:p>
          <a:p>
            <a:pPr indent="0" lvl="0" marL="0" marR="0" rtl="0" algn="l">
              <a:spcBef>
                <a:spcPts val="0"/>
              </a:spcBef>
              <a:spcAft>
                <a:spcPts val="0"/>
              </a:spcAft>
              <a:buNone/>
            </a:pPr>
            <a:r>
              <a:t/>
            </a:r>
            <a:endParaRPr sz="3900">
              <a:solidFill>
                <a:schemeClr val="dk1"/>
              </a:solidFill>
              <a:latin typeface="Calibri"/>
              <a:ea typeface="Calibri"/>
              <a:cs typeface="Calibri"/>
              <a:sym typeface="Calibri"/>
            </a:endParaRPr>
          </a:p>
          <a:p>
            <a:pPr indent="0" lvl="0" marL="0" marR="0" rtl="0" algn="l">
              <a:spcBef>
                <a:spcPts val="0"/>
              </a:spcBef>
              <a:spcAft>
                <a:spcPts val="0"/>
              </a:spcAft>
              <a:buNone/>
            </a:pPr>
            <a:r>
              <a:rPr lang="en-US" sz="6100">
                <a:solidFill>
                  <a:schemeClr val="dk1"/>
                </a:solidFill>
                <a:latin typeface="Calibri"/>
                <a:ea typeface="Calibri"/>
                <a:cs typeface="Calibri"/>
                <a:sym typeface="Calibri"/>
              </a:rPr>
              <a:t>Acknowledgements</a:t>
            </a:r>
            <a:endParaRPr/>
          </a:p>
          <a:p>
            <a:pPr indent="0" lvl="0" marL="0" marR="0" rtl="0" algn="l">
              <a:spcBef>
                <a:spcPts val="429"/>
              </a:spcBef>
              <a:spcAft>
                <a:spcPts val="0"/>
              </a:spcAft>
              <a:buNone/>
            </a:pPr>
            <a:r>
              <a:rPr lang="en-US" sz="3900">
                <a:solidFill>
                  <a:schemeClr val="dk1"/>
                </a:solidFill>
                <a:latin typeface="Calibri"/>
                <a:ea typeface="Calibri"/>
                <a:cs typeface="Calibri"/>
                <a:sym typeface="Calibri"/>
              </a:rPr>
              <a:t>We would like to thank our teacher and Cold Spring Harbor Laboratory DNA Learning Center for providing materials, guidance, and support throughout this experiment. We also thank our group members for working together on the project.</a:t>
            </a:r>
            <a:endParaRPr sz="3900">
              <a:solidFill>
                <a:schemeClr val="dk1"/>
              </a:solidFill>
              <a:latin typeface="Calibri"/>
              <a:ea typeface="Calibri"/>
              <a:cs typeface="Calibri"/>
              <a:sym typeface="Calibri"/>
            </a:endParaRPr>
          </a:p>
          <a:p>
            <a:pPr indent="0" lvl="0" marL="0" marR="0" rtl="0" algn="l">
              <a:spcBef>
                <a:spcPts val="429"/>
              </a:spcBef>
              <a:spcAft>
                <a:spcPts val="0"/>
              </a:spcAft>
              <a:buNone/>
            </a:pPr>
            <a:r>
              <a:rPr lang="en-US" sz="7000">
                <a:solidFill>
                  <a:schemeClr val="dk1"/>
                </a:solidFill>
                <a:latin typeface="Calibri"/>
                <a:ea typeface="Calibri"/>
                <a:cs typeface="Calibri"/>
                <a:sym typeface="Calibri"/>
              </a:rPr>
              <a:t>Summary</a:t>
            </a:r>
            <a:endParaRPr sz="7000">
              <a:solidFill>
                <a:schemeClr val="dk1"/>
              </a:solidFill>
              <a:latin typeface="Calibri"/>
              <a:ea typeface="Calibri"/>
              <a:cs typeface="Calibri"/>
              <a:sym typeface="Calibri"/>
            </a:endParaRPr>
          </a:p>
          <a:p>
            <a:pPr indent="0" lvl="0" marL="0" marR="0" rtl="0" algn="l">
              <a:spcBef>
                <a:spcPts val="429"/>
              </a:spcBef>
              <a:spcAft>
                <a:spcPts val="0"/>
              </a:spcAft>
              <a:buNone/>
            </a:pPr>
            <a:r>
              <a:rPr lang="en-US" sz="3300">
                <a:solidFill>
                  <a:schemeClr val="dk1"/>
                </a:solidFill>
                <a:latin typeface="Calibri"/>
                <a:ea typeface="Calibri"/>
                <a:cs typeface="Calibri"/>
                <a:sym typeface="Calibri"/>
              </a:rPr>
              <a:t>Our experiment compared old and new grass samples to see which produced more detectable DNA. The new grass showed a stronger PCR result, meaning it had more extractable DNA than the old grass. We also discovered that the samples were different species, Poa annua and Lolium arundinaceum, which may have also affected the DNA results.</a:t>
            </a:r>
            <a:endParaRPr sz="3300">
              <a:solidFill>
                <a:schemeClr val="dk1"/>
              </a:solidFill>
              <a:latin typeface="Calibri"/>
              <a:ea typeface="Calibri"/>
              <a:cs typeface="Calibri"/>
              <a:sym typeface="Calibri"/>
            </a:endParaRPr>
          </a:p>
        </p:txBody>
      </p:sp>
      <p:pic>
        <p:nvPicPr>
          <p:cNvPr id="96" name="Google Shape;96;p1"/>
          <p:cNvPicPr preferRelativeResize="0"/>
          <p:nvPr/>
        </p:nvPicPr>
        <p:blipFill rotWithShape="1">
          <a:blip r:embed="rId4">
            <a:alphaModFix/>
          </a:blip>
          <a:srcRect b="0" l="0" r="0" t="0"/>
          <a:stretch/>
        </p:blipFill>
        <p:spPr>
          <a:xfrm>
            <a:off x="1351672" y="1374658"/>
            <a:ext cx="4041791" cy="1632777"/>
          </a:xfrm>
          <a:prstGeom prst="rect">
            <a:avLst/>
          </a:prstGeom>
          <a:noFill/>
          <a:ln>
            <a:noFill/>
          </a:ln>
        </p:spPr>
      </p:pic>
      <p:pic>
        <p:nvPicPr>
          <p:cNvPr id="97" name="Google Shape;97;p1"/>
          <p:cNvPicPr preferRelativeResize="0"/>
          <p:nvPr/>
        </p:nvPicPr>
        <p:blipFill>
          <a:blip r:embed="rId5">
            <a:alphaModFix/>
          </a:blip>
          <a:stretch>
            <a:fillRect/>
          </a:stretch>
        </p:blipFill>
        <p:spPr>
          <a:xfrm>
            <a:off x="17361965" y="3174726"/>
            <a:ext cx="5078799" cy="5791296"/>
          </a:xfrm>
          <a:prstGeom prst="rect">
            <a:avLst/>
          </a:prstGeom>
          <a:noFill/>
          <a:ln>
            <a:noFill/>
          </a:ln>
        </p:spPr>
      </p:pic>
      <p:pic>
        <p:nvPicPr>
          <p:cNvPr id="98" name="Google Shape;98;p1"/>
          <p:cNvPicPr preferRelativeResize="0"/>
          <p:nvPr/>
        </p:nvPicPr>
        <p:blipFill>
          <a:blip r:embed="rId6">
            <a:alphaModFix/>
          </a:blip>
          <a:stretch>
            <a:fillRect/>
          </a:stretch>
        </p:blipFill>
        <p:spPr>
          <a:xfrm>
            <a:off x="22676728" y="4357486"/>
            <a:ext cx="8617178" cy="342578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2011-05-13T20:15:01Z</dcterms:created>
  <dc:creator>Brian Levine</dc:creator>
</cp:coreProperties>
</file>