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Sab0Uwu2dgIl8Gb38326oq9RX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1" d="100"/>
          <a:sy n="51" d="100"/>
        </p:scale>
        <p:origin x="-4180" y="-12"/>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35275" y="857250"/>
            <a:ext cx="347345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835275" y="857250"/>
            <a:ext cx="347345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C00000"/>
                </a:solidFill>
              </a:rPr>
              <a:t>IMPORTANT– </a:t>
            </a:r>
            <a:r>
              <a:rPr lang="en-US" b="0">
                <a:solidFill>
                  <a:srgbClr val="C00000"/>
                </a:solidFill>
              </a:rPr>
              <a:t>posters should contain all of the information in this template, but do not need to be organized in this exact format. Posters with descriptive images and figures are preferred over text-heavy posters. Results do not need to be contained to the highlighted “Tables &amp; Figures” box. </a:t>
            </a:r>
            <a:endParaRPr b="0">
              <a:solidFill>
                <a:srgbClr val="C00000"/>
              </a:solidFill>
            </a:endParaRPr>
          </a:p>
        </p:txBody>
      </p:sp>
      <p:sp>
        <p:nvSpPr>
          <p:cNvPr id="87" name="Google Shape;87;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2468880" y="6817362"/>
            <a:ext cx="27980640" cy="470408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937760" y="12435840"/>
            <a:ext cx="23042880" cy="5608320"/>
          </a:xfrm>
          <a:prstGeom prst="rect">
            <a:avLst/>
          </a:prstGeom>
          <a:noFill/>
          <a:ln>
            <a:noFill/>
          </a:ln>
        </p:spPr>
        <p:txBody>
          <a:bodyPr spcFirstLastPara="1" wrap="square" lIns="313450" tIns="156725" rIns="313450" bIns="156725" anchor="t" anchorCtr="0">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8" name="Google Shape;18;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30" name="Google Shape;30;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6" name="Google Shape;36;p6"/>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7" name="Google Shape;37;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3" name="Google Shape;43;p7"/>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4" name="Google Shape;44;p7"/>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5" name="Google Shape;45;p7"/>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6" name="Google Shape;46;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61" name="Google Shape;61;p10"/>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2" name="Google Shape;62;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6452237" y="1960880"/>
            <a:ext cx="19751040" cy="13167360"/>
          </a:xfrm>
          <a:prstGeom prst="rect">
            <a:avLst/>
          </a:prstGeom>
          <a:noFill/>
          <a:ln>
            <a:noFill/>
          </a:ln>
        </p:spPr>
      </p:sp>
      <p:sp>
        <p:nvSpPr>
          <p:cNvPr id="68" name="Google Shape;68;p11"/>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9" name="Google Shape;69;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2471/BLT.16.189688" TargetMode="External"/><Relationship Id="rId11" Type="http://schemas.openxmlformats.org/officeDocument/2006/relationships/image" Target="../media/image6.png"/><Relationship Id="rId5" Type="http://schemas.openxmlformats.org/officeDocument/2006/relationships/hyperlink" Target="https://www.cdc.gov/mosquitoes/php/toolkit/potential-range-of-aedes.html" TargetMode="External"/><Relationship Id="rId10" Type="http://schemas.openxmlformats.org/officeDocument/2006/relationships/image" Target="../media/image5.png"/><Relationship Id="rId4" Type="http://schemas.openxmlformats.org/officeDocument/2006/relationships/hyperlink" Target="https://dnabarcoding101.org/search/#q:Mosquito"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6783700" y="4845400"/>
            <a:ext cx="15623100" cy="7450200"/>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72175" tIns="36075" rIns="72175" bIns="36075" anchor="ctr" anchorCtr="0">
            <a:noAutofit/>
          </a:bodyPr>
          <a:lstStyle/>
          <a:p>
            <a:pPr marL="0" marR="0" lvl="0" indent="0" algn="ctr" rtl="0">
              <a:spcBef>
                <a:spcPts val="0"/>
              </a:spcBef>
              <a:spcAft>
                <a:spcPts val="0"/>
              </a:spcAft>
              <a:buNone/>
            </a:pPr>
            <a:endParaRPr sz="6100" b="0" i="0" u="none" strike="noStrike" cap="none" dirty="0">
              <a:solidFill>
                <a:schemeClr val="dk1"/>
              </a:solidFill>
              <a:latin typeface="Calibri"/>
              <a:ea typeface="Calibri"/>
              <a:cs typeface="Calibri"/>
              <a:sym typeface="Calibri"/>
            </a:endParaRPr>
          </a:p>
        </p:txBody>
      </p:sp>
      <p:sp>
        <p:nvSpPr>
          <p:cNvPr id="90" name="Google Shape;90;p1"/>
          <p:cNvSpPr txBox="1"/>
          <p:nvPr/>
        </p:nvSpPr>
        <p:spPr>
          <a:xfrm>
            <a:off x="5393475" y="457200"/>
            <a:ext cx="21067200" cy="3921000"/>
          </a:xfrm>
          <a:prstGeom prst="rect">
            <a:avLst/>
          </a:prstGeom>
          <a:noFill/>
          <a:ln w="19050" cap="flat" cmpd="sng">
            <a:solidFill>
              <a:srgbClr val="000000"/>
            </a:solidFill>
            <a:prstDash val="solid"/>
            <a:round/>
            <a:headEnd type="none" w="sm" len="sm"/>
            <a:tailEnd type="none" w="sm" len="sm"/>
          </a:ln>
        </p:spPr>
        <p:txBody>
          <a:bodyPr spcFirstLastPara="1" wrap="square" lIns="72175" tIns="36075" rIns="72175" bIns="36075" anchor="t" anchorCtr="0">
            <a:spAutoFit/>
          </a:bodyPr>
          <a:lstStyle/>
          <a:p>
            <a:pPr marL="0" marR="0" lvl="0" indent="0" algn="ctr" rtl="0">
              <a:spcBef>
                <a:spcPts val="0"/>
              </a:spcBef>
              <a:spcAft>
                <a:spcPts val="0"/>
              </a:spcAft>
              <a:buNone/>
            </a:pPr>
            <a:r>
              <a:rPr lang="en-US" sz="6400" b="1" dirty="0">
                <a:solidFill>
                  <a:schemeClr val="dk1"/>
                </a:solidFill>
                <a:latin typeface="Times New Roman"/>
                <a:ea typeface="Times New Roman"/>
                <a:cs typeface="Times New Roman"/>
                <a:sym typeface="Times New Roman"/>
              </a:rPr>
              <a:t>Identifying </a:t>
            </a:r>
            <a:r>
              <a:rPr lang="en-US" sz="6400" b="1" i="1" dirty="0">
                <a:solidFill>
                  <a:schemeClr val="dk1"/>
                </a:solidFill>
                <a:latin typeface="Times New Roman"/>
                <a:ea typeface="Times New Roman"/>
                <a:cs typeface="Times New Roman"/>
                <a:sym typeface="Times New Roman"/>
              </a:rPr>
              <a:t>Aedes atlanticus </a:t>
            </a:r>
            <a:r>
              <a:rPr lang="en-US" sz="6400" b="1" dirty="0">
                <a:solidFill>
                  <a:schemeClr val="dk1"/>
                </a:solidFill>
                <a:latin typeface="Times New Roman"/>
                <a:ea typeface="Times New Roman"/>
                <a:cs typeface="Times New Roman"/>
                <a:sym typeface="Times New Roman"/>
              </a:rPr>
              <a:t>and</a:t>
            </a:r>
            <a:r>
              <a:rPr lang="en-US" sz="6400" b="1" i="1" dirty="0">
                <a:solidFill>
                  <a:schemeClr val="dk1"/>
                </a:solidFill>
                <a:latin typeface="Times New Roman"/>
                <a:ea typeface="Times New Roman"/>
                <a:cs typeface="Times New Roman"/>
                <a:sym typeface="Times New Roman"/>
              </a:rPr>
              <a:t> Aedes tormentor</a:t>
            </a:r>
            <a:r>
              <a:rPr lang="en-US" sz="6400" b="1" dirty="0">
                <a:solidFill>
                  <a:schemeClr val="dk1"/>
                </a:solidFill>
                <a:latin typeface="Times New Roman"/>
                <a:ea typeface="Times New Roman"/>
                <a:cs typeface="Times New Roman"/>
                <a:sym typeface="Times New Roman"/>
              </a:rPr>
              <a:t> through DNA Barcoding</a:t>
            </a:r>
            <a:endParaRPr sz="6400"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1000" dirty="0">
              <a:solidFill>
                <a:schemeClr val="dk1"/>
              </a:solidFill>
              <a:latin typeface="Calibri"/>
              <a:ea typeface="Calibri"/>
              <a:cs typeface="Calibri"/>
              <a:sym typeface="Calibri"/>
            </a:endParaRPr>
          </a:p>
        </p:txBody>
      </p:sp>
      <p:sp>
        <p:nvSpPr>
          <p:cNvPr id="91" name="Google Shape;91;p1"/>
          <p:cNvSpPr txBox="1"/>
          <p:nvPr/>
        </p:nvSpPr>
        <p:spPr>
          <a:xfrm>
            <a:off x="12868625" y="2774375"/>
            <a:ext cx="7354800" cy="1977600"/>
          </a:xfrm>
          <a:prstGeom prst="rect">
            <a:avLst/>
          </a:prstGeom>
          <a:noFill/>
          <a:ln>
            <a:noFill/>
          </a:ln>
        </p:spPr>
        <p:txBody>
          <a:bodyPr spcFirstLastPara="1" wrap="square" lIns="72175" tIns="36075" rIns="72175" bIns="36075" anchor="t" anchorCtr="0">
            <a:spAutoFit/>
          </a:bodyPr>
          <a:lstStyle/>
          <a:p>
            <a:pPr marL="0" marR="0" lvl="0" indent="0" algn="l" rtl="0">
              <a:spcBef>
                <a:spcPts val="0"/>
              </a:spcBef>
              <a:spcAft>
                <a:spcPts val="0"/>
              </a:spcAft>
              <a:buNone/>
            </a:pPr>
            <a:r>
              <a:rPr lang="en-US" sz="4100">
                <a:solidFill>
                  <a:schemeClr val="dk1"/>
                </a:solidFill>
                <a:latin typeface="Calibri"/>
                <a:ea typeface="Calibri"/>
                <a:cs typeface="Calibri"/>
                <a:sym typeface="Calibri"/>
              </a:rPr>
              <a:t>Evan Fernandez &amp; Yosef Naser </a:t>
            </a:r>
            <a:endParaRPr sz="4100">
              <a:solidFill>
                <a:schemeClr val="dk1"/>
              </a:solidFill>
              <a:latin typeface="Calibri"/>
              <a:ea typeface="Calibri"/>
              <a:cs typeface="Calibri"/>
              <a:sym typeface="Calibri"/>
            </a:endParaRPr>
          </a:p>
          <a:p>
            <a:pPr marL="0" marR="0" lvl="0" indent="0" algn="l" rtl="0">
              <a:spcBef>
                <a:spcPts val="0"/>
              </a:spcBef>
              <a:spcAft>
                <a:spcPts val="0"/>
              </a:spcAft>
              <a:buNone/>
            </a:pPr>
            <a:r>
              <a:rPr lang="en-US" sz="4100">
                <a:solidFill>
                  <a:schemeClr val="dk1"/>
                </a:solidFill>
                <a:latin typeface="Calibri"/>
                <a:ea typeface="Calibri"/>
                <a:cs typeface="Calibri"/>
                <a:sym typeface="Calibri"/>
              </a:rPr>
              <a:t>   Mentor: Todor Cvetanovic</a:t>
            </a:r>
            <a:endParaRPr sz="4100"/>
          </a:p>
          <a:p>
            <a:pPr marL="0" marR="0" lvl="0" indent="0" algn="l" rtl="0">
              <a:spcBef>
                <a:spcPts val="0"/>
              </a:spcBef>
              <a:spcAft>
                <a:spcPts val="0"/>
              </a:spcAft>
              <a:buNone/>
            </a:pPr>
            <a:endParaRPr sz="4100"/>
          </a:p>
        </p:txBody>
      </p:sp>
      <p:sp>
        <p:nvSpPr>
          <p:cNvPr id="92" name="Google Shape;92;p1"/>
          <p:cNvSpPr txBox="1"/>
          <p:nvPr/>
        </p:nvSpPr>
        <p:spPr>
          <a:xfrm>
            <a:off x="17095100" y="5617985"/>
            <a:ext cx="14494746" cy="650719"/>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26517513" y="1374649"/>
            <a:ext cx="5661014" cy="998275"/>
          </a:xfrm>
          <a:prstGeom prst="rect">
            <a:avLst/>
          </a:prstGeom>
          <a:noFill/>
          <a:ln>
            <a:noFill/>
          </a:ln>
        </p:spPr>
      </p:pic>
      <p:sp>
        <p:nvSpPr>
          <p:cNvPr id="94" name="Google Shape;94;p1"/>
          <p:cNvSpPr/>
          <p:nvPr/>
        </p:nvSpPr>
        <p:spPr>
          <a:xfrm>
            <a:off x="17281375" y="5037960"/>
            <a:ext cx="14122200" cy="488353"/>
          </a:xfrm>
          <a:prstGeom prst="rect">
            <a:avLst/>
          </a:prstGeom>
          <a:noFill/>
          <a:ln>
            <a:noFill/>
          </a:ln>
        </p:spPr>
        <p:txBody>
          <a:bodyPr spcFirstLastPara="1" wrap="square" lIns="72175" tIns="36075" rIns="72175" bIns="36075" anchor="t" anchorCtr="0">
            <a:spAutoFit/>
          </a:bodyPr>
          <a:lstStyle/>
          <a:p>
            <a:pPr marL="0" marR="0" lvl="0" indent="0" algn="l" rtl="0">
              <a:spcBef>
                <a:spcPts val="0"/>
              </a:spcBef>
              <a:spcAft>
                <a:spcPts val="0"/>
              </a:spcAft>
              <a:buNone/>
            </a:pPr>
            <a:r>
              <a:rPr lang="en-US" sz="2700" b="1" dirty="0">
                <a:solidFill>
                  <a:schemeClr val="dk1"/>
                </a:solidFill>
                <a:latin typeface="Calibri"/>
                <a:cs typeface="Calibri"/>
                <a:sym typeface="Calibri"/>
              </a:rPr>
              <a:t>Table 1. MUSCLE </a:t>
            </a:r>
            <a:endParaRPr sz="2700" b="1" dirty="0"/>
          </a:p>
        </p:txBody>
      </p:sp>
      <p:sp>
        <p:nvSpPr>
          <p:cNvPr id="95" name="Google Shape;95;p1"/>
          <p:cNvSpPr txBox="1"/>
          <p:nvPr/>
        </p:nvSpPr>
        <p:spPr>
          <a:xfrm>
            <a:off x="1120750" y="5037950"/>
            <a:ext cx="15267600" cy="15894373"/>
          </a:xfrm>
          <a:prstGeom prst="rect">
            <a:avLst/>
          </a:prstGeom>
          <a:noFill/>
          <a:ln>
            <a:noFill/>
          </a:ln>
        </p:spPr>
        <p:txBody>
          <a:bodyPr spcFirstLastPara="1" wrap="square" lIns="65300" tIns="32650" rIns="65300" bIns="32650" anchor="t" anchorCtr="0">
            <a:spAutoFit/>
          </a:bodyPr>
          <a:lstStyle/>
          <a:p>
            <a:pPr marL="0" marR="0" lvl="0" indent="0" algn="l" rtl="0">
              <a:spcBef>
                <a:spcPts val="857"/>
              </a:spcBef>
              <a:spcAft>
                <a:spcPts val="0"/>
              </a:spcAft>
              <a:buNone/>
            </a:pPr>
            <a:r>
              <a:rPr lang="en-US" sz="2700" b="1" u="sng" dirty="0">
                <a:solidFill>
                  <a:schemeClr val="dk1"/>
                </a:solidFill>
                <a:latin typeface="Calibri"/>
                <a:ea typeface="Calibri"/>
                <a:cs typeface="Calibri"/>
                <a:sym typeface="Calibri"/>
              </a:rPr>
              <a:t>Abstract</a:t>
            </a:r>
            <a:endParaRPr sz="2700" b="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700" dirty="0">
                <a:solidFill>
                  <a:schemeClr val="dk1"/>
                </a:solidFill>
                <a:latin typeface="Times New Roman"/>
                <a:ea typeface="Times New Roman"/>
                <a:cs typeface="Times New Roman"/>
                <a:sym typeface="Times New Roman"/>
              </a:rPr>
              <a:t>DNA Barcoding is a taxonomical process that assigns each species a barcode based on the unique pattern of its DNA. This method can identify and differentiate</a:t>
            </a:r>
            <a:r>
              <a:rPr lang="en-US" sz="2700" i="1" dirty="0">
                <a:solidFill>
                  <a:schemeClr val="dk1"/>
                </a:solidFill>
                <a:latin typeface="Times New Roman"/>
                <a:ea typeface="Times New Roman"/>
                <a:cs typeface="Times New Roman"/>
                <a:sym typeface="Times New Roman"/>
              </a:rPr>
              <a:t> Aedes atlanticus (A. atlanticus) </a:t>
            </a:r>
            <a:r>
              <a:rPr lang="en-US" sz="2700" dirty="0">
                <a:solidFill>
                  <a:schemeClr val="dk1"/>
                </a:solidFill>
                <a:latin typeface="Times New Roman"/>
                <a:ea typeface="Times New Roman"/>
                <a:cs typeface="Times New Roman"/>
                <a:sym typeface="Times New Roman"/>
              </a:rPr>
              <a:t>and </a:t>
            </a:r>
            <a:r>
              <a:rPr lang="en-US" sz="2700" i="1" dirty="0">
                <a:solidFill>
                  <a:schemeClr val="dk1"/>
                </a:solidFill>
                <a:latin typeface="Times New Roman"/>
                <a:ea typeface="Times New Roman"/>
                <a:cs typeface="Times New Roman"/>
                <a:sym typeface="Times New Roman"/>
              </a:rPr>
              <a:t>Aedes tormentor (A. tormentor</a:t>
            </a:r>
            <a:r>
              <a:rPr lang="en-US" sz="2700" dirty="0">
                <a:solidFill>
                  <a:schemeClr val="dk1"/>
                </a:solidFill>
                <a:latin typeface="Times New Roman"/>
                <a:ea typeface="Times New Roman"/>
                <a:cs typeface="Times New Roman"/>
                <a:sym typeface="Times New Roman"/>
              </a:rPr>
              <a:t>. Specifically, we can identify the differences in the two species by isolating the Cytochrome c oxidase I (COI). We used DNA barcoding kits to identify these genetic differences, including tools like chemical lysis reagents, PCR reagents, PCR machine, DNA sequencing services, and the mosquito specimens. Using the DNA analyzing application, DNA Subway, we identified the mosquito species by comparing them with one another genetically.</a:t>
            </a:r>
          </a:p>
          <a:p>
            <a:pPr marL="0" lvl="0" indent="0" algn="l" rtl="0">
              <a:lnSpc>
                <a:spcPct val="115000"/>
              </a:lnSpc>
              <a:spcBef>
                <a:spcPts val="0"/>
              </a:spcBef>
              <a:spcAft>
                <a:spcPts val="0"/>
              </a:spcAft>
              <a:buClr>
                <a:schemeClr val="dk1"/>
              </a:buClr>
              <a:buSzPts val="1100"/>
              <a:buFont typeface="Arial"/>
              <a:buNone/>
            </a:pPr>
            <a:endParaRPr sz="2700" i="1"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700" b="1" u="sng" dirty="0">
                <a:solidFill>
                  <a:schemeClr val="dk1"/>
                </a:solidFill>
                <a:latin typeface="Calibri"/>
                <a:ea typeface="Calibri"/>
                <a:cs typeface="Calibri"/>
                <a:sym typeface="Calibri"/>
              </a:rPr>
              <a:t>Introduction</a:t>
            </a:r>
            <a:endParaRPr sz="2700" b="1" u="sng"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700" dirty="0">
                <a:solidFill>
                  <a:schemeClr val="dk1"/>
                </a:solidFill>
                <a:latin typeface="Times New Roman"/>
                <a:ea typeface="Times New Roman"/>
                <a:cs typeface="Times New Roman"/>
                <a:sym typeface="Times New Roman"/>
              </a:rPr>
              <a:t>We plan to identify the mosquitoes through an initial visual analysis to determine if there are any noticeable differences to the naked eye between </a:t>
            </a:r>
            <a:r>
              <a:rPr lang="en-US" sz="2700" i="1" dirty="0">
                <a:solidFill>
                  <a:schemeClr val="dk1"/>
                </a:solidFill>
                <a:latin typeface="Times New Roman"/>
                <a:ea typeface="Times New Roman"/>
                <a:cs typeface="Times New Roman"/>
                <a:sym typeface="Times New Roman"/>
              </a:rPr>
              <a:t>Aedes atlanticus </a:t>
            </a:r>
            <a:r>
              <a:rPr lang="en-US" sz="2700" dirty="0">
                <a:solidFill>
                  <a:schemeClr val="dk1"/>
                </a:solidFill>
                <a:latin typeface="Times New Roman"/>
                <a:ea typeface="Times New Roman"/>
                <a:cs typeface="Times New Roman"/>
                <a:sym typeface="Times New Roman"/>
              </a:rPr>
              <a:t>and </a:t>
            </a:r>
            <a:r>
              <a:rPr lang="en-US" sz="2700" i="1" dirty="0">
                <a:solidFill>
                  <a:schemeClr val="dk1"/>
                </a:solidFill>
                <a:latin typeface="Times New Roman"/>
                <a:ea typeface="Times New Roman"/>
                <a:cs typeface="Times New Roman"/>
                <a:sym typeface="Times New Roman"/>
              </a:rPr>
              <a:t>Aedes tormentor</a:t>
            </a:r>
            <a:r>
              <a:rPr lang="en-US" sz="2700" dirty="0">
                <a:solidFill>
                  <a:schemeClr val="dk1"/>
                </a:solidFill>
                <a:latin typeface="Times New Roman"/>
                <a:ea typeface="Times New Roman"/>
                <a:cs typeface="Times New Roman"/>
                <a:sym typeface="Times New Roman"/>
              </a:rPr>
              <a:t>. To ensure accuracy beyond morphological traits, we will subsequently use DNA barcoding to further differentiate and discern the two. DNA barcoding using Cytochrome c oxidase I (COI) sequences will accurately differentiate and identify Aedes atlanticus and Aedes tormentor.</a:t>
            </a:r>
            <a:endParaRPr sz="27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700" b="1" u="sng" dirty="0">
                <a:solidFill>
                  <a:schemeClr val="dk1"/>
                </a:solidFill>
                <a:latin typeface="Calibri"/>
                <a:ea typeface="Calibri"/>
                <a:cs typeface="Calibri"/>
                <a:sym typeface="Calibri"/>
              </a:rPr>
              <a:t>Materials &amp; Methods </a:t>
            </a:r>
            <a:endParaRPr sz="2700" b="1" u="sng"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700" dirty="0">
                <a:solidFill>
                  <a:schemeClr val="dk1"/>
                </a:solidFill>
                <a:latin typeface="Times New Roman"/>
                <a:ea typeface="Times New Roman"/>
                <a:cs typeface="Times New Roman"/>
                <a:sym typeface="Times New Roman"/>
              </a:rPr>
              <a:t>Our study focuses on </a:t>
            </a:r>
            <a:r>
              <a:rPr lang="en-US" sz="2700" i="1" dirty="0">
                <a:solidFill>
                  <a:schemeClr val="dk1"/>
                </a:solidFill>
                <a:latin typeface="Times New Roman"/>
                <a:ea typeface="Times New Roman"/>
                <a:cs typeface="Times New Roman"/>
                <a:sym typeface="Times New Roman"/>
              </a:rPr>
              <a:t>Aedes atlanticus</a:t>
            </a:r>
            <a:r>
              <a:rPr lang="en-US" sz="2700" dirty="0">
                <a:solidFill>
                  <a:schemeClr val="dk1"/>
                </a:solidFill>
                <a:latin typeface="Times New Roman"/>
                <a:ea typeface="Times New Roman"/>
                <a:cs typeface="Times New Roman"/>
                <a:sym typeface="Times New Roman"/>
              </a:rPr>
              <a:t> and </a:t>
            </a:r>
            <a:r>
              <a:rPr lang="en-US" sz="2700" i="1" dirty="0">
                <a:solidFill>
                  <a:schemeClr val="dk1"/>
                </a:solidFill>
                <a:latin typeface="Times New Roman"/>
                <a:ea typeface="Times New Roman"/>
                <a:cs typeface="Times New Roman"/>
                <a:sym typeface="Times New Roman"/>
              </a:rPr>
              <a:t>Aedes tormentor </a:t>
            </a:r>
            <a:r>
              <a:rPr lang="en-US" sz="2700" dirty="0">
                <a:solidFill>
                  <a:schemeClr val="dk1"/>
                </a:solidFill>
                <a:latin typeface="Times New Roman"/>
                <a:ea typeface="Times New Roman"/>
                <a:cs typeface="Times New Roman"/>
                <a:sym typeface="Times New Roman"/>
              </a:rPr>
              <a:t>due to their presence in the Long Island region and their highly similar appearance, making genetic identification useful for future ecological studies. An initial visual identification of the</a:t>
            </a:r>
            <a:r>
              <a:rPr lang="en-US" sz="2700" i="1" dirty="0">
                <a:solidFill>
                  <a:schemeClr val="dk1"/>
                </a:solidFill>
                <a:latin typeface="Times New Roman"/>
                <a:ea typeface="Times New Roman"/>
                <a:cs typeface="Times New Roman"/>
                <a:sym typeface="Times New Roman"/>
              </a:rPr>
              <a:t> </a:t>
            </a:r>
            <a:r>
              <a:rPr lang="en-US" sz="2700" dirty="0">
                <a:solidFill>
                  <a:schemeClr val="dk1"/>
                </a:solidFill>
                <a:latin typeface="Times New Roman"/>
                <a:ea typeface="Times New Roman"/>
                <a:cs typeface="Times New Roman"/>
                <a:sym typeface="Times New Roman"/>
              </a:rPr>
              <a:t>mosquitoes was done with our eyes and the aid of </a:t>
            </a:r>
            <a:r>
              <a:rPr lang="en-US" sz="2700" dirty="0" err="1">
                <a:solidFill>
                  <a:schemeClr val="dk1"/>
                </a:solidFill>
                <a:latin typeface="Times New Roman"/>
                <a:ea typeface="Times New Roman"/>
                <a:cs typeface="Times New Roman"/>
                <a:sym typeface="Times New Roman"/>
              </a:rPr>
              <a:t>iNaturalist</a:t>
            </a:r>
            <a:r>
              <a:rPr lang="en-US" sz="2700" dirty="0">
                <a:solidFill>
                  <a:schemeClr val="dk1"/>
                </a:solidFill>
                <a:latin typeface="Times New Roman"/>
                <a:ea typeface="Times New Roman"/>
                <a:cs typeface="Times New Roman"/>
                <a:sym typeface="Times New Roman"/>
              </a:rPr>
              <a:t>. </a:t>
            </a:r>
            <a:r>
              <a:rPr lang="en-US" sz="2700" dirty="0" err="1">
                <a:solidFill>
                  <a:schemeClr val="dk1"/>
                </a:solidFill>
                <a:latin typeface="Times New Roman"/>
                <a:ea typeface="Times New Roman"/>
                <a:cs typeface="Times New Roman"/>
                <a:sym typeface="Times New Roman"/>
              </a:rPr>
              <a:t>iNaturalist</a:t>
            </a:r>
            <a:r>
              <a:rPr lang="en-US" sz="2700" dirty="0">
                <a:solidFill>
                  <a:schemeClr val="dk1"/>
                </a:solidFill>
                <a:latin typeface="Times New Roman"/>
                <a:ea typeface="Times New Roman"/>
                <a:cs typeface="Times New Roman"/>
                <a:sym typeface="Times New Roman"/>
              </a:rPr>
              <a:t> is an app that helps users identify and record wildlife such as plants, animals, and fungi through photos taken with a smartphone camera. Users can contribute to a global database to further support scientific research and biodiversity tracking. We used 20 samples provided by Barcoding Long Island, which were collected</a:t>
            </a:r>
            <a:r>
              <a:rPr lang="en-US" sz="2700" b="1" dirty="0">
                <a:solidFill>
                  <a:schemeClr val="dk1"/>
                </a:solidFill>
              </a:rPr>
              <a:t> </a:t>
            </a:r>
            <a:r>
              <a:rPr lang="en-US" sz="2700" dirty="0">
                <a:solidFill>
                  <a:schemeClr val="dk1"/>
                </a:solidFill>
              </a:rPr>
              <a:t>i</a:t>
            </a:r>
            <a:r>
              <a:rPr lang="en-US" sz="2700" dirty="0">
                <a:solidFill>
                  <a:schemeClr val="dk1"/>
                </a:solidFill>
                <a:latin typeface="Times New Roman"/>
                <a:ea typeface="Times New Roman"/>
                <a:cs typeface="Times New Roman"/>
                <a:sym typeface="Times New Roman"/>
              </a:rPr>
              <a:t>n September of 2014</a:t>
            </a:r>
            <a:r>
              <a:rPr lang="en-US" sz="2700" b="1" dirty="0">
                <a:solidFill>
                  <a:schemeClr val="dk1"/>
                </a:solidFill>
                <a:latin typeface="Times New Roman"/>
                <a:ea typeface="Times New Roman"/>
                <a:cs typeface="Times New Roman"/>
                <a:sym typeface="Times New Roman"/>
              </a:rPr>
              <a:t> </a:t>
            </a:r>
            <a:r>
              <a:rPr lang="en-US" sz="2700" dirty="0">
                <a:solidFill>
                  <a:schemeClr val="dk1"/>
                </a:solidFill>
                <a:latin typeface="Times New Roman"/>
                <a:ea typeface="Times New Roman"/>
                <a:cs typeface="Times New Roman"/>
                <a:sym typeface="Times New Roman"/>
              </a:rPr>
              <a:t>from various sites across Long Island. These samples were chosen for their relevance to our study’s focus on distinguishing among visually similar species within the same habitat. The DNA barcoding analyzes a short region of the mosquito's DNA, the Cytochrome c oxidase. The DNA is first isolated using chemical lysis to break the cells apart and purify the DNA. Next, the DNA region of interest is amplified using the Polymerase Chain Reaction to create many copies for analysis. Finally, the amplified DNA is sequenced through Cold Spring Harbor Laboratory, which can determine the exact sequence of nucleotides. These sequences are then compared to identify the species. </a:t>
            </a:r>
            <a:endParaRPr sz="27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2700" dirty="0">
              <a:solidFill>
                <a:schemeClr val="dk1"/>
              </a:solidFill>
              <a:latin typeface="Calibri"/>
              <a:ea typeface="Calibri"/>
              <a:cs typeface="Calibri"/>
              <a:sym typeface="Calibri"/>
            </a:endParaRPr>
          </a:p>
          <a:p>
            <a:pPr marL="0" marR="0" lvl="0" indent="0" algn="l" rtl="0">
              <a:spcBef>
                <a:spcPts val="429"/>
              </a:spcBef>
              <a:spcAft>
                <a:spcPts val="0"/>
              </a:spcAft>
              <a:buNone/>
            </a:pPr>
            <a:r>
              <a:rPr lang="en-US" sz="2700" b="1" u="sng" dirty="0">
                <a:solidFill>
                  <a:schemeClr val="dk1"/>
                </a:solidFill>
                <a:latin typeface="Calibri"/>
                <a:ea typeface="Calibri"/>
                <a:cs typeface="Calibri"/>
                <a:sym typeface="Calibri"/>
              </a:rPr>
              <a:t>Results</a:t>
            </a:r>
            <a:endParaRPr sz="2700" b="1" u="sng"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2700" dirty="0">
                <a:solidFill>
                  <a:schemeClr val="dk1"/>
                </a:solidFill>
                <a:latin typeface="Times New Roman"/>
                <a:ea typeface="Times New Roman"/>
                <a:cs typeface="Times New Roman"/>
                <a:sym typeface="Times New Roman"/>
              </a:rPr>
              <a:t>Using the phylogenetic tree system on DNA Subway, we determined a genetic difference between the two species and our samples. Sample 26 was on its own branch while samples 2, 3, 7, 22, 27, and 28 were connected on a similar branch. </a:t>
            </a:r>
            <a:endParaRPr sz="2700" i="1" dirty="0">
              <a:solidFill>
                <a:schemeClr val="dk1"/>
              </a:solidFill>
              <a:latin typeface="Calibri"/>
              <a:ea typeface="Calibri"/>
              <a:cs typeface="Calibri"/>
              <a:sym typeface="Calibri"/>
            </a:endParaRPr>
          </a:p>
        </p:txBody>
      </p:sp>
      <p:sp>
        <p:nvSpPr>
          <p:cNvPr id="96" name="Google Shape;96;p1"/>
          <p:cNvSpPr txBox="1"/>
          <p:nvPr/>
        </p:nvSpPr>
        <p:spPr>
          <a:xfrm>
            <a:off x="16955125" y="12379850"/>
            <a:ext cx="15623100" cy="8450284"/>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en-US" sz="3000" b="1" u="sng" dirty="0">
                <a:solidFill>
                  <a:schemeClr val="dk1"/>
                </a:solidFill>
                <a:latin typeface="Calibri"/>
                <a:ea typeface="Calibri"/>
                <a:cs typeface="Calibri"/>
                <a:sym typeface="Calibri"/>
              </a:rPr>
              <a:t>Discussion</a:t>
            </a:r>
            <a:r>
              <a:rPr lang="en-US" sz="3000" dirty="0">
                <a:solidFill>
                  <a:schemeClr val="dk1"/>
                </a:solidFill>
                <a:latin typeface="Calibri"/>
                <a:ea typeface="Calibri"/>
                <a:cs typeface="Calibri"/>
                <a:sym typeface="Calibri"/>
              </a:rPr>
              <a:t> </a:t>
            </a:r>
            <a:endParaRPr sz="3000" dirty="0">
              <a:latin typeface="Calibri"/>
              <a:ea typeface="Calibri"/>
              <a:cs typeface="Calibri"/>
              <a:sym typeface="Calibri"/>
            </a:endParaRPr>
          </a:p>
          <a:p>
            <a:pPr marL="0" lvl="0" indent="0" algn="l" rtl="0">
              <a:spcBef>
                <a:spcPts val="0"/>
              </a:spcBef>
              <a:spcAft>
                <a:spcPts val="0"/>
              </a:spcAft>
              <a:buSzPts val="1100"/>
              <a:buNone/>
            </a:pPr>
            <a:r>
              <a:rPr lang="en-US" sz="3000" dirty="0">
                <a:solidFill>
                  <a:schemeClr val="dk1"/>
                </a:solidFill>
                <a:latin typeface="Calibri"/>
                <a:ea typeface="Calibri"/>
                <a:cs typeface="Calibri"/>
                <a:sym typeface="Calibri"/>
              </a:rPr>
              <a:t>Using the findings from DNA Subway, we determined that sample 26 was a different species from the other 6 samples processed. In addition, we used the physical characteristics we attributed to the mosquitoes to determine that sample 26 was an</a:t>
            </a:r>
            <a:r>
              <a:rPr lang="en-US" sz="3000" i="1" dirty="0">
                <a:solidFill>
                  <a:schemeClr val="dk1"/>
                </a:solidFill>
                <a:latin typeface="Calibri"/>
                <a:ea typeface="Calibri"/>
                <a:cs typeface="Calibri"/>
                <a:sym typeface="Calibri"/>
              </a:rPr>
              <a:t> Aedes atlanticus</a:t>
            </a:r>
            <a:r>
              <a:rPr lang="en-US" sz="3000" dirty="0">
                <a:solidFill>
                  <a:schemeClr val="dk1"/>
                </a:solidFill>
                <a:latin typeface="Calibri"/>
                <a:ea typeface="Calibri"/>
                <a:cs typeface="Calibri"/>
                <a:sym typeface="Calibri"/>
              </a:rPr>
              <a:t> while the other samples were </a:t>
            </a:r>
            <a:r>
              <a:rPr lang="en-US" sz="3000" i="1" dirty="0">
                <a:solidFill>
                  <a:schemeClr val="dk1"/>
                </a:solidFill>
                <a:latin typeface="Calibri"/>
                <a:ea typeface="Calibri"/>
                <a:cs typeface="Calibri"/>
                <a:sym typeface="Calibri"/>
              </a:rPr>
              <a:t>Aedes tormentors</a:t>
            </a:r>
            <a:r>
              <a:rPr lang="en-US" sz="3000" dirty="0">
                <a:solidFill>
                  <a:schemeClr val="dk1"/>
                </a:solidFill>
                <a:latin typeface="Calibri"/>
                <a:ea typeface="Calibri"/>
                <a:cs typeface="Calibri"/>
                <a:sym typeface="Calibri"/>
              </a:rPr>
              <a:t>.</a:t>
            </a:r>
            <a:endParaRPr sz="30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000" b="1" u="sng" dirty="0">
                <a:solidFill>
                  <a:schemeClr val="dk1"/>
                </a:solidFill>
                <a:latin typeface="Calibri"/>
                <a:ea typeface="Calibri"/>
                <a:cs typeface="Calibri"/>
                <a:sym typeface="Calibri"/>
              </a:rPr>
              <a:t>References</a:t>
            </a:r>
            <a:endParaRPr sz="3000" b="1" u="sng" dirty="0">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DNA Learning Center Barcoding 101. (2024). Dnabarcoding101.org. </a:t>
            </a:r>
            <a:r>
              <a:rPr lang="en-US" sz="30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https://dnabarcoding101.org/search/#q:Mosquito</a:t>
            </a:r>
            <a:r>
              <a:rPr lang="en-US" sz="3000" dirty="0">
                <a:solidFill>
                  <a:schemeClr val="dk1"/>
                </a:solidFill>
                <a:latin typeface="Calibri"/>
                <a:ea typeface="Calibri"/>
                <a:cs typeface="Calibri"/>
                <a:sym typeface="Calibri"/>
              </a:rPr>
              <a:t> </a:t>
            </a:r>
            <a:endParaRPr sz="3000" dirty="0">
              <a:solidFill>
                <a:schemeClr val="dk1"/>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CDC. (2024, May 14). Potential Range of Aedes Mosquitoes. Mosquitoes. </a:t>
            </a:r>
            <a:r>
              <a:rPr lang="en-US" sz="30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https://www.cdc.gov/mosquitoes/php/toolkit/potential-range-of-aedes.html</a:t>
            </a:r>
            <a:endParaRPr sz="3000" dirty="0">
              <a:solidFill>
                <a:schemeClr val="dk1"/>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Lindsay, S. W., Wilson, A., Golding, N., Scott, T. W., &amp; </a:t>
            </a:r>
            <a:r>
              <a:rPr lang="en-US" sz="3000" dirty="0" err="1">
                <a:solidFill>
                  <a:schemeClr val="dk1"/>
                </a:solidFill>
                <a:latin typeface="Calibri"/>
                <a:ea typeface="Calibri"/>
                <a:cs typeface="Calibri"/>
                <a:sym typeface="Calibri"/>
              </a:rPr>
              <a:t>Takken</a:t>
            </a:r>
            <a:r>
              <a:rPr lang="en-US" sz="3000" dirty="0">
                <a:solidFill>
                  <a:schemeClr val="dk1"/>
                </a:solidFill>
                <a:latin typeface="Calibri"/>
                <a:ea typeface="Calibri"/>
                <a:cs typeface="Calibri"/>
                <a:sym typeface="Calibri"/>
              </a:rPr>
              <a:t>, W. (2017). Improving the built environment in urban areas to control Aedes aegypti-borne diseases. Bulletin of the World Health Organization, 95(8), 607–608. </a:t>
            </a:r>
            <a:r>
              <a:rPr lang="en-US" sz="30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https://doi.org/10.2471/BLT.16.189688</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3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000" b="1" u="sng" dirty="0">
                <a:solidFill>
                  <a:schemeClr val="dk1"/>
                </a:solidFill>
                <a:latin typeface="Calibri"/>
                <a:ea typeface="Calibri"/>
                <a:cs typeface="Calibri"/>
                <a:sym typeface="Calibri"/>
              </a:rPr>
              <a:t>Acknowledgements</a:t>
            </a:r>
            <a:endParaRPr sz="3000" b="1" u="sng" dirty="0">
              <a:latin typeface="Calibri"/>
              <a:ea typeface="Calibri"/>
              <a:cs typeface="Calibri"/>
              <a:sym typeface="Calibri"/>
            </a:endParaRPr>
          </a:p>
          <a:p>
            <a:pPr marL="0" marR="0" lvl="0" indent="0" algn="l" rtl="0">
              <a:spcBef>
                <a:spcPts val="429"/>
              </a:spcBef>
              <a:spcAft>
                <a:spcPts val="0"/>
              </a:spcAft>
              <a:buNone/>
            </a:pPr>
            <a:r>
              <a:rPr lang="en-US" sz="3000" dirty="0">
                <a:solidFill>
                  <a:schemeClr val="dk1"/>
                </a:solidFill>
                <a:latin typeface="Calibri"/>
                <a:ea typeface="Calibri"/>
                <a:cs typeface="Calibri"/>
                <a:sym typeface="Calibri"/>
              </a:rPr>
              <a:t>Thank you to the staff at Cold Spring Harbor who helped us throughout this project!</a:t>
            </a:r>
            <a:endParaRPr sz="3000" dirty="0">
              <a:latin typeface="Calibri"/>
              <a:ea typeface="Calibri"/>
              <a:cs typeface="Calibri"/>
              <a:sym typeface="Calibri"/>
            </a:endParaRPr>
          </a:p>
        </p:txBody>
      </p:sp>
      <p:pic>
        <p:nvPicPr>
          <p:cNvPr id="97" name="Google Shape;97;p1"/>
          <p:cNvPicPr preferRelativeResize="0"/>
          <p:nvPr/>
        </p:nvPicPr>
        <p:blipFill rotWithShape="1">
          <a:blip r:embed="rId7">
            <a:alphaModFix/>
          </a:blip>
          <a:srcRect/>
          <a:stretch/>
        </p:blipFill>
        <p:spPr>
          <a:xfrm>
            <a:off x="1351672" y="1374658"/>
            <a:ext cx="4041791" cy="1632777"/>
          </a:xfrm>
          <a:prstGeom prst="rect">
            <a:avLst/>
          </a:prstGeom>
          <a:noFill/>
          <a:ln>
            <a:noFill/>
          </a:ln>
        </p:spPr>
      </p:pic>
      <p:pic>
        <p:nvPicPr>
          <p:cNvPr id="98" name="Google Shape;98;p1"/>
          <p:cNvPicPr preferRelativeResize="0"/>
          <p:nvPr/>
        </p:nvPicPr>
        <p:blipFill>
          <a:blip r:embed="rId8">
            <a:alphaModFix/>
          </a:blip>
          <a:stretch>
            <a:fillRect/>
          </a:stretch>
        </p:blipFill>
        <p:spPr>
          <a:xfrm>
            <a:off x="17281376" y="5509326"/>
            <a:ext cx="8588526" cy="5062642"/>
          </a:xfrm>
          <a:prstGeom prst="rect">
            <a:avLst/>
          </a:prstGeom>
          <a:noFill/>
          <a:ln>
            <a:noFill/>
          </a:ln>
        </p:spPr>
      </p:pic>
      <p:pic>
        <p:nvPicPr>
          <p:cNvPr id="99" name="Google Shape;99;p1"/>
          <p:cNvPicPr preferRelativeResize="0"/>
          <p:nvPr/>
        </p:nvPicPr>
        <p:blipFill>
          <a:blip r:embed="rId9">
            <a:alphaModFix/>
          </a:blip>
          <a:stretch>
            <a:fillRect/>
          </a:stretch>
        </p:blipFill>
        <p:spPr>
          <a:xfrm>
            <a:off x="26441175" y="5509325"/>
            <a:ext cx="2386709" cy="2480925"/>
          </a:xfrm>
          <a:prstGeom prst="rect">
            <a:avLst/>
          </a:prstGeom>
          <a:noFill/>
          <a:ln>
            <a:noFill/>
          </a:ln>
        </p:spPr>
      </p:pic>
      <p:pic>
        <p:nvPicPr>
          <p:cNvPr id="100" name="Google Shape;100;p1"/>
          <p:cNvPicPr preferRelativeResize="0"/>
          <p:nvPr/>
        </p:nvPicPr>
        <p:blipFill>
          <a:blip r:embed="rId10">
            <a:alphaModFix/>
          </a:blip>
          <a:stretch>
            <a:fillRect/>
          </a:stretch>
        </p:blipFill>
        <p:spPr>
          <a:xfrm>
            <a:off x="29399150" y="5893281"/>
            <a:ext cx="2779250" cy="2096969"/>
          </a:xfrm>
          <a:prstGeom prst="rect">
            <a:avLst/>
          </a:prstGeom>
          <a:noFill/>
          <a:ln>
            <a:noFill/>
          </a:ln>
        </p:spPr>
      </p:pic>
      <p:sp>
        <p:nvSpPr>
          <p:cNvPr id="101" name="Google Shape;101;p1"/>
          <p:cNvSpPr txBox="1"/>
          <p:nvPr/>
        </p:nvSpPr>
        <p:spPr>
          <a:xfrm>
            <a:off x="26238400" y="8224550"/>
            <a:ext cx="5940000" cy="3921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0">
              <a:solidFill>
                <a:schemeClr val="dk1"/>
              </a:solidFill>
              <a:latin typeface="Calibri"/>
              <a:ea typeface="Calibri"/>
              <a:cs typeface="Calibri"/>
              <a:sym typeface="Calibri"/>
            </a:endParaRPr>
          </a:p>
        </p:txBody>
      </p:sp>
      <p:pic>
        <p:nvPicPr>
          <p:cNvPr id="102" name="Google Shape;102;p1"/>
          <p:cNvPicPr preferRelativeResize="0"/>
          <p:nvPr/>
        </p:nvPicPr>
        <p:blipFill>
          <a:blip r:embed="rId11">
            <a:alphaModFix/>
          </a:blip>
          <a:stretch>
            <a:fillRect/>
          </a:stretch>
        </p:blipFill>
        <p:spPr>
          <a:xfrm>
            <a:off x="26398325" y="8229888"/>
            <a:ext cx="5620126" cy="3921000"/>
          </a:xfrm>
          <a:prstGeom prst="rect">
            <a:avLst/>
          </a:prstGeom>
          <a:noFill/>
          <a:ln>
            <a:noFill/>
          </a:ln>
        </p:spPr>
      </p:pic>
      <p:sp>
        <p:nvSpPr>
          <p:cNvPr id="104" name="Google Shape;104;p1"/>
          <p:cNvSpPr txBox="1"/>
          <p:nvPr/>
        </p:nvSpPr>
        <p:spPr>
          <a:xfrm>
            <a:off x="22410787" y="11476813"/>
            <a:ext cx="5940000" cy="650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dirty="0">
                <a:solidFill>
                  <a:schemeClr val="dk1"/>
                </a:solidFill>
                <a:latin typeface="Calibri"/>
                <a:ea typeface="Calibri"/>
                <a:cs typeface="Calibri"/>
                <a:sym typeface="Calibri"/>
              </a:rPr>
              <a:t>Fig 3. Phylogenetic Tree </a:t>
            </a:r>
            <a:endParaRPr sz="2700" b="1" dirty="0">
              <a:solidFill>
                <a:schemeClr val="dk1"/>
              </a:solidFill>
              <a:latin typeface="Calibri"/>
              <a:ea typeface="Calibri"/>
              <a:cs typeface="Calibri"/>
              <a:sym typeface="Calibri"/>
            </a:endParaRPr>
          </a:p>
        </p:txBody>
      </p:sp>
      <p:sp>
        <p:nvSpPr>
          <p:cNvPr id="105" name="Google Shape;105;p1"/>
          <p:cNvSpPr txBox="1"/>
          <p:nvPr/>
        </p:nvSpPr>
        <p:spPr>
          <a:xfrm>
            <a:off x="26460675" y="4845399"/>
            <a:ext cx="3780225" cy="8978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i="1" dirty="0">
                <a:solidFill>
                  <a:schemeClr val="dk1"/>
                </a:solidFill>
                <a:latin typeface="Calibri"/>
                <a:ea typeface="Calibri"/>
                <a:cs typeface="Calibri"/>
                <a:sym typeface="Calibri"/>
              </a:rPr>
              <a:t>Fig 1. PCR Results</a:t>
            </a:r>
            <a:r>
              <a:rPr lang="en-US" sz="3500" b="1" i="1" dirty="0">
                <a:solidFill>
                  <a:schemeClr val="dk1"/>
                </a:solidFill>
                <a:latin typeface="Calibri"/>
                <a:ea typeface="Calibri"/>
                <a:cs typeface="Calibri"/>
                <a:sym typeface="Calibri"/>
              </a:rPr>
              <a:t>   </a:t>
            </a:r>
            <a:endParaRPr sz="3500" b="1" i="1" dirty="0">
              <a:solidFill>
                <a:schemeClr val="dk1"/>
              </a:solidFill>
              <a:latin typeface="Calibri"/>
              <a:ea typeface="Calibri"/>
              <a:cs typeface="Calibri"/>
              <a:sym typeface="Calibri"/>
            </a:endParaRPr>
          </a:p>
        </p:txBody>
      </p:sp>
      <p:sp>
        <p:nvSpPr>
          <p:cNvPr id="106" name="Google Shape;106;p1"/>
          <p:cNvSpPr txBox="1"/>
          <p:nvPr/>
        </p:nvSpPr>
        <p:spPr>
          <a:xfrm>
            <a:off x="29254749" y="5382375"/>
            <a:ext cx="3913450" cy="4883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i="1" dirty="0">
                <a:solidFill>
                  <a:schemeClr val="dk1"/>
                </a:solidFill>
                <a:latin typeface="Calibri"/>
                <a:ea typeface="Calibri"/>
                <a:cs typeface="Calibri"/>
                <a:sym typeface="Calibri"/>
              </a:rPr>
              <a:t>Fig 2. PCR Results</a:t>
            </a:r>
            <a:endParaRPr sz="2700" b="1" i="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760</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Brian Levine</dc:creator>
  <cp:lastModifiedBy>Mary Mallia</cp:lastModifiedBy>
  <cp:revision>2</cp:revision>
  <dcterms:created xsi:type="dcterms:W3CDTF">2011-05-13T20:15:01Z</dcterms:created>
  <dcterms:modified xsi:type="dcterms:W3CDTF">2025-05-30T17:40:49Z</dcterms:modified>
</cp:coreProperties>
</file>