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18288000" cy="10287000"/>
  <p:notesSz cx="6858000" cy="9144000"/>
  <p:embeddedFontLst>
    <p:embeddedFont>
      <p:font typeface="Canva Sans" panose="020B0604020202020204" charset="0"/>
      <p:regular r:id="rId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p:scale>
          <a:sx n="53" d="100"/>
          <a:sy n="53" d="100"/>
        </p:scale>
        <p:origin x="140" y="-1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font" Target="fonts/font1.fntdata"/><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50242" y="0"/>
            <a:ext cx="18187516" cy="10344150"/>
          </a:xfrm>
          <a:custGeom>
            <a:avLst/>
            <a:gdLst/>
            <a:ahLst/>
            <a:cxnLst/>
            <a:rect l="l" t="t" r="r" b="b"/>
            <a:pathLst>
              <a:path w="18187516" h="10344150">
                <a:moveTo>
                  <a:pt x="0" y="0"/>
                </a:moveTo>
                <a:lnTo>
                  <a:pt x="18187516" y="0"/>
                </a:lnTo>
                <a:lnTo>
                  <a:pt x="18187516" y="10344150"/>
                </a:lnTo>
                <a:lnTo>
                  <a:pt x="0" y="10344150"/>
                </a:lnTo>
                <a:lnTo>
                  <a:pt x="0" y="0"/>
                </a:lnTo>
                <a:close/>
              </a:path>
            </a:pathLst>
          </a:custGeom>
          <a:blipFill>
            <a:blip r:embed="rId2"/>
            <a:stretch>
              <a:fillRect/>
            </a:stretch>
          </a:blipFill>
        </p:spPr>
        <p:txBody>
          <a:bodyPr/>
          <a:lstStyle/>
          <a:p>
            <a:endParaRPr lang="en-US"/>
          </a:p>
        </p:txBody>
      </p:sp>
      <p:sp>
        <p:nvSpPr>
          <p:cNvPr id="3" name="Freeform 3"/>
          <p:cNvSpPr/>
          <p:nvPr/>
        </p:nvSpPr>
        <p:spPr>
          <a:xfrm>
            <a:off x="12158990" y="3801440"/>
            <a:ext cx="2454731" cy="1070953"/>
          </a:xfrm>
          <a:custGeom>
            <a:avLst/>
            <a:gdLst/>
            <a:ahLst/>
            <a:cxnLst/>
            <a:rect l="l" t="t" r="r" b="b"/>
            <a:pathLst>
              <a:path w="2454731" h="1070953">
                <a:moveTo>
                  <a:pt x="0" y="0"/>
                </a:moveTo>
                <a:lnTo>
                  <a:pt x="2454730" y="0"/>
                </a:lnTo>
                <a:lnTo>
                  <a:pt x="2454730" y="1070953"/>
                </a:lnTo>
                <a:lnTo>
                  <a:pt x="0" y="1070953"/>
                </a:lnTo>
                <a:lnTo>
                  <a:pt x="0" y="0"/>
                </a:lnTo>
                <a:close/>
              </a:path>
            </a:pathLst>
          </a:custGeom>
          <a:blipFill>
            <a:blip r:embed="rId3"/>
            <a:stretch>
              <a:fillRect b="-31124"/>
            </a:stretch>
          </a:blipFill>
        </p:spPr>
        <p:txBody>
          <a:bodyPr/>
          <a:lstStyle/>
          <a:p>
            <a:endParaRPr lang="en-US"/>
          </a:p>
        </p:txBody>
      </p:sp>
      <p:sp>
        <p:nvSpPr>
          <p:cNvPr id="4" name="Freeform 4"/>
          <p:cNvSpPr/>
          <p:nvPr/>
        </p:nvSpPr>
        <p:spPr>
          <a:xfrm>
            <a:off x="12158990" y="4967643"/>
            <a:ext cx="2454731" cy="2317981"/>
          </a:xfrm>
          <a:custGeom>
            <a:avLst/>
            <a:gdLst/>
            <a:ahLst/>
            <a:cxnLst/>
            <a:rect l="l" t="t" r="r" b="b"/>
            <a:pathLst>
              <a:path w="2454731" h="2317981">
                <a:moveTo>
                  <a:pt x="0" y="0"/>
                </a:moveTo>
                <a:lnTo>
                  <a:pt x="2454730" y="0"/>
                </a:lnTo>
                <a:lnTo>
                  <a:pt x="2454730" y="2317981"/>
                </a:lnTo>
                <a:lnTo>
                  <a:pt x="0" y="2317981"/>
                </a:lnTo>
                <a:lnTo>
                  <a:pt x="0" y="0"/>
                </a:lnTo>
                <a:close/>
              </a:path>
            </a:pathLst>
          </a:custGeom>
          <a:blipFill>
            <a:blip r:embed="rId4"/>
            <a:stretch>
              <a:fillRect b="-11473"/>
            </a:stretch>
          </a:blipFill>
        </p:spPr>
        <p:txBody>
          <a:bodyPr/>
          <a:lstStyle/>
          <a:p>
            <a:endParaRPr lang="en-US"/>
          </a:p>
        </p:txBody>
      </p:sp>
      <p:sp>
        <p:nvSpPr>
          <p:cNvPr id="5" name="Freeform 5"/>
          <p:cNvSpPr/>
          <p:nvPr/>
        </p:nvSpPr>
        <p:spPr>
          <a:xfrm>
            <a:off x="515064" y="3147302"/>
            <a:ext cx="2936501" cy="2087695"/>
          </a:xfrm>
          <a:custGeom>
            <a:avLst/>
            <a:gdLst/>
            <a:ahLst/>
            <a:cxnLst/>
            <a:rect l="l" t="t" r="r" b="b"/>
            <a:pathLst>
              <a:path w="2936501" h="2087695">
                <a:moveTo>
                  <a:pt x="0" y="0"/>
                </a:moveTo>
                <a:lnTo>
                  <a:pt x="2936501" y="0"/>
                </a:lnTo>
                <a:lnTo>
                  <a:pt x="2936501" y="2087695"/>
                </a:lnTo>
                <a:lnTo>
                  <a:pt x="0" y="2087695"/>
                </a:lnTo>
                <a:lnTo>
                  <a:pt x="0" y="0"/>
                </a:lnTo>
                <a:close/>
              </a:path>
            </a:pathLst>
          </a:custGeom>
          <a:blipFill>
            <a:blip r:embed="rId5"/>
            <a:stretch>
              <a:fillRect l="-1099" r="-1099"/>
            </a:stretch>
          </a:blipFill>
        </p:spPr>
        <p:txBody>
          <a:bodyPr/>
          <a:lstStyle/>
          <a:p>
            <a:endParaRPr lang="en-US"/>
          </a:p>
        </p:txBody>
      </p:sp>
      <p:sp>
        <p:nvSpPr>
          <p:cNvPr id="6" name="Freeform 6"/>
          <p:cNvSpPr/>
          <p:nvPr/>
        </p:nvSpPr>
        <p:spPr>
          <a:xfrm>
            <a:off x="536817" y="7285624"/>
            <a:ext cx="2836896" cy="1972676"/>
          </a:xfrm>
          <a:custGeom>
            <a:avLst/>
            <a:gdLst/>
            <a:ahLst/>
            <a:cxnLst/>
            <a:rect l="l" t="t" r="r" b="b"/>
            <a:pathLst>
              <a:path w="2836896" h="1972676">
                <a:moveTo>
                  <a:pt x="0" y="0"/>
                </a:moveTo>
                <a:lnTo>
                  <a:pt x="2836896" y="0"/>
                </a:lnTo>
                <a:lnTo>
                  <a:pt x="2836896" y="1972676"/>
                </a:lnTo>
                <a:lnTo>
                  <a:pt x="0" y="1972676"/>
                </a:lnTo>
                <a:lnTo>
                  <a:pt x="0" y="0"/>
                </a:lnTo>
                <a:close/>
              </a:path>
            </a:pathLst>
          </a:custGeom>
          <a:blipFill>
            <a:blip r:embed="rId6"/>
            <a:stretch>
              <a:fillRect/>
            </a:stretch>
          </a:blipFill>
        </p:spPr>
        <p:txBody>
          <a:bodyPr/>
          <a:lstStyle/>
          <a:p>
            <a:endParaRPr lang="en-US"/>
          </a:p>
        </p:txBody>
      </p:sp>
      <p:sp>
        <p:nvSpPr>
          <p:cNvPr id="7" name="Freeform 7"/>
          <p:cNvSpPr/>
          <p:nvPr/>
        </p:nvSpPr>
        <p:spPr>
          <a:xfrm>
            <a:off x="15063520" y="3147302"/>
            <a:ext cx="2567965" cy="4408895"/>
          </a:xfrm>
          <a:custGeom>
            <a:avLst/>
            <a:gdLst/>
            <a:ahLst/>
            <a:cxnLst/>
            <a:rect l="l" t="t" r="r" b="b"/>
            <a:pathLst>
              <a:path w="2567965" h="4408895">
                <a:moveTo>
                  <a:pt x="0" y="0"/>
                </a:moveTo>
                <a:lnTo>
                  <a:pt x="2567965" y="0"/>
                </a:lnTo>
                <a:lnTo>
                  <a:pt x="2567965" y="4408896"/>
                </a:lnTo>
                <a:lnTo>
                  <a:pt x="0" y="4408896"/>
                </a:lnTo>
                <a:lnTo>
                  <a:pt x="0" y="0"/>
                </a:lnTo>
                <a:close/>
              </a:path>
            </a:pathLst>
          </a:custGeom>
          <a:blipFill>
            <a:blip r:embed="rId7"/>
            <a:stretch>
              <a:fillRect t="-980" b="-980"/>
            </a:stretch>
          </a:blipFill>
        </p:spPr>
        <p:txBody>
          <a:bodyPr/>
          <a:lstStyle/>
          <a:p>
            <a:endParaRPr lang="en-US"/>
          </a:p>
        </p:txBody>
      </p:sp>
      <p:sp>
        <p:nvSpPr>
          <p:cNvPr id="8" name="TextBox 8"/>
          <p:cNvSpPr txBox="1"/>
          <p:nvPr/>
        </p:nvSpPr>
        <p:spPr>
          <a:xfrm>
            <a:off x="5105697" y="6550697"/>
            <a:ext cx="6530125" cy="1422230"/>
          </a:xfrm>
          <a:prstGeom prst="rect">
            <a:avLst/>
          </a:prstGeom>
        </p:spPr>
        <p:txBody>
          <a:bodyPr lIns="0" tIns="0" rIns="0" bIns="0" rtlCol="0" anchor="t">
            <a:spAutoFit/>
          </a:bodyPr>
          <a:lstStyle/>
          <a:p>
            <a:pPr algn="ctr">
              <a:lnSpc>
                <a:spcPts val="2813"/>
              </a:lnSpc>
              <a:spcBef>
                <a:spcPct val="0"/>
              </a:spcBef>
            </a:pPr>
            <a:r>
              <a:rPr lang="en-US" sz="2009">
                <a:solidFill>
                  <a:srgbClr val="000000"/>
                </a:solidFill>
                <a:latin typeface="Canva Sans"/>
                <a:ea typeface="Canva Sans"/>
                <a:cs typeface="Canva Sans"/>
                <a:sym typeface="Canva Sans"/>
              </a:rPr>
              <a:t>Most samples successfully amplified and were identified across a range of taxa. However, about half matched only at the family level, suggesting unknown species or gaps in reference databases.</a:t>
            </a:r>
          </a:p>
        </p:txBody>
      </p:sp>
      <p:sp>
        <p:nvSpPr>
          <p:cNvPr id="9" name="TextBox 9"/>
          <p:cNvSpPr txBox="1"/>
          <p:nvPr/>
        </p:nvSpPr>
        <p:spPr>
          <a:xfrm>
            <a:off x="5206659" y="8745714"/>
            <a:ext cx="6328199" cy="1278920"/>
          </a:xfrm>
          <a:prstGeom prst="rect">
            <a:avLst/>
          </a:prstGeom>
        </p:spPr>
        <p:txBody>
          <a:bodyPr lIns="0" tIns="0" rIns="0" bIns="0" rtlCol="0" anchor="t">
            <a:spAutoFit/>
          </a:bodyPr>
          <a:lstStyle/>
          <a:p>
            <a:pPr algn="ctr">
              <a:lnSpc>
                <a:spcPts val="2572"/>
              </a:lnSpc>
              <a:spcBef>
                <a:spcPct val="0"/>
              </a:spcBef>
            </a:pPr>
            <a:r>
              <a:rPr lang="en-US" sz="1837">
                <a:solidFill>
                  <a:srgbClr val="000000"/>
                </a:solidFill>
                <a:latin typeface="Canva Sans"/>
                <a:ea typeface="Canva Sans"/>
                <a:cs typeface="Canva Sans"/>
                <a:sym typeface="Canva Sans"/>
              </a:rPr>
              <a:t>DNA barcoding effectively revealed greater parasitoid diversity than morphology alone. The findings highlight both hidden urban biodiversity and the need for more complete genetic reference data.</a:t>
            </a:r>
          </a:p>
        </p:txBody>
      </p:sp>
      <p:sp>
        <p:nvSpPr>
          <p:cNvPr id="10" name="TextBox 10"/>
          <p:cNvSpPr txBox="1"/>
          <p:nvPr/>
        </p:nvSpPr>
        <p:spPr>
          <a:xfrm>
            <a:off x="11734191" y="8449131"/>
            <a:ext cx="3304328" cy="1589764"/>
          </a:xfrm>
          <a:prstGeom prst="rect">
            <a:avLst/>
          </a:prstGeom>
        </p:spPr>
        <p:txBody>
          <a:bodyPr lIns="0" tIns="0" rIns="0" bIns="0" rtlCol="0" anchor="t">
            <a:spAutoFit/>
          </a:bodyPr>
          <a:lstStyle/>
          <a:p>
            <a:pPr algn="ctr">
              <a:lnSpc>
                <a:spcPts val="2114"/>
              </a:lnSpc>
              <a:spcBef>
                <a:spcPct val="0"/>
              </a:spcBef>
            </a:pPr>
            <a:r>
              <a:rPr lang="en-US" sz="1510">
                <a:solidFill>
                  <a:srgbClr val="000000"/>
                </a:solidFill>
                <a:latin typeface="Canva Sans"/>
                <a:ea typeface="Canva Sans"/>
                <a:cs typeface="Canva Sans"/>
                <a:sym typeface="Canva Sans"/>
              </a:rPr>
              <a:t>Thank you to Dr. Petracca and Ms. Mallia for their support and guidance that made this research possible. We would also like to thank Cold Spring Harbor Laboratory for all materials .</a:t>
            </a:r>
          </a:p>
        </p:txBody>
      </p:sp>
      <p:sp>
        <p:nvSpPr>
          <p:cNvPr id="11" name="TextBox 11"/>
          <p:cNvSpPr txBox="1"/>
          <p:nvPr/>
        </p:nvSpPr>
        <p:spPr>
          <a:xfrm>
            <a:off x="3616876" y="12023330"/>
            <a:ext cx="3680154" cy="429895"/>
          </a:xfrm>
          <a:prstGeom prst="rect">
            <a:avLst/>
          </a:prstGeom>
        </p:spPr>
        <p:txBody>
          <a:bodyPr lIns="0" tIns="0" rIns="0" bIns="0" rtlCol="0" anchor="t">
            <a:spAutoFit/>
          </a:bodyPr>
          <a:lstStyle/>
          <a:p>
            <a:pPr algn="ctr">
              <a:lnSpc>
                <a:spcPts val="362"/>
              </a:lnSpc>
              <a:spcBef>
                <a:spcPct val="0"/>
              </a:spcBef>
            </a:pPr>
            <a:r>
              <a:rPr lang="en-US" sz="258">
                <a:solidFill>
                  <a:srgbClr val="000000"/>
                </a:solidFill>
                <a:latin typeface="Canva Sans"/>
                <a:ea typeface="Canva Sans"/>
                <a:cs typeface="Canva Sans"/>
                <a:sym typeface="Canva Sans"/>
              </a:rPr>
              <a:t>Broad GR. 2010. Ichneumonid Wasps: Evolution, Diversity, and Taxonomy.</a:t>
            </a:r>
          </a:p>
          <a:p>
            <a:pPr algn="ctr">
              <a:lnSpc>
                <a:spcPts val="362"/>
              </a:lnSpc>
              <a:spcBef>
                <a:spcPct val="0"/>
              </a:spcBef>
            </a:pPr>
            <a:r>
              <a:rPr lang="en-US" sz="258">
                <a:solidFill>
                  <a:srgbClr val="000000"/>
                </a:solidFill>
                <a:latin typeface="Canva Sans"/>
                <a:ea typeface="Canva Sans"/>
                <a:cs typeface="Canva Sans"/>
                <a:sym typeface="Canva Sans"/>
              </a:rPr>
              <a:t>Godfray HCJ. 1994. Parasitoids: Behavioral and Evolutionary Ecology. Princeton University Press.</a:t>
            </a:r>
          </a:p>
          <a:p>
            <a:pPr algn="l">
              <a:lnSpc>
                <a:spcPts val="127"/>
              </a:lnSpc>
              <a:spcBef>
                <a:spcPct val="0"/>
              </a:spcBef>
            </a:pPr>
            <a:endParaRPr lang="en-US" sz="258">
              <a:solidFill>
                <a:srgbClr val="000000"/>
              </a:solidFill>
              <a:latin typeface="Canva Sans"/>
              <a:ea typeface="Canva Sans"/>
              <a:cs typeface="Canva Sans"/>
              <a:sym typeface="Canva Sans"/>
            </a:endParaRPr>
          </a:p>
          <a:p>
            <a:pPr algn="ctr">
              <a:lnSpc>
                <a:spcPts val="362"/>
              </a:lnSpc>
              <a:spcBef>
                <a:spcPct val="0"/>
              </a:spcBef>
            </a:pPr>
            <a:r>
              <a:rPr lang="en-US" sz="258">
                <a:solidFill>
                  <a:srgbClr val="000000"/>
                </a:solidFill>
                <a:latin typeface="Canva Sans"/>
                <a:ea typeface="Canva Sans"/>
                <a:cs typeface="Canva Sans"/>
                <a:sym typeface="Canva Sans"/>
              </a:rPr>
              <a:t>McIntyre NE. 2000. Ecology of urban arthropods: a review and a call to action. Annals of the Entomological Society of America. 93(4):825–835.</a:t>
            </a:r>
          </a:p>
          <a:p>
            <a:pPr algn="ctr">
              <a:lnSpc>
                <a:spcPts val="362"/>
              </a:lnSpc>
              <a:spcBef>
                <a:spcPct val="0"/>
              </a:spcBef>
            </a:pPr>
            <a:r>
              <a:rPr lang="en-US" sz="258">
                <a:solidFill>
                  <a:srgbClr val="000000"/>
                </a:solidFill>
                <a:latin typeface="Canva Sans"/>
                <a:ea typeface="Canva Sans"/>
                <a:cs typeface="Canva Sans"/>
                <a:sym typeface="Canva Sans"/>
              </a:rPr>
              <a:t>Quicke DLJ. 2015. The Braconid and Ichneumonid Parasitoid Wasps. Wiley-Blackwell.</a:t>
            </a:r>
          </a:p>
          <a:p>
            <a:pPr algn="ctr">
              <a:lnSpc>
                <a:spcPts val="362"/>
              </a:lnSpc>
              <a:spcBef>
                <a:spcPct val="0"/>
              </a:spcBef>
            </a:pPr>
            <a:r>
              <a:rPr lang="en-US" sz="258">
                <a:solidFill>
                  <a:srgbClr val="000000"/>
                </a:solidFill>
                <a:latin typeface="Canva Sans"/>
                <a:ea typeface="Canva Sans"/>
                <a:cs typeface="Canva Sans"/>
                <a:sym typeface="Canva Sans"/>
              </a:rPr>
              <a:t>Russo L, Stehouwer R, Keller K, Mortensen D. 2021. Urban green spaces support diverse Hymenoptera communities. Urban Ecosystems. 24:445–458.</a:t>
            </a:r>
          </a:p>
          <a:p>
            <a:pPr algn="ctr">
              <a:lnSpc>
                <a:spcPts val="362"/>
              </a:lnSpc>
              <a:spcBef>
                <a:spcPct val="0"/>
              </a:spcBef>
            </a:pPr>
            <a:r>
              <a:rPr lang="en-US" sz="258">
                <a:solidFill>
                  <a:srgbClr val="000000"/>
                </a:solidFill>
                <a:latin typeface="Canva Sans"/>
                <a:ea typeface="Canva Sans"/>
                <a:cs typeface="Canva Sans"/>
                <a:sym typeface="Canva Sans"/>
              </a:rPr>
              <a:t>Smith MA, Woodley NE, Janzen DH, Hallwachs W, Hebert PDN. 2008. DNA barcodes reveal cryptic host-specificity within the presumed polyphagous members of a genus of parasitoid flies (Diptera: Tachinidae). Proceedings of the National Academy of Sciences. 103(10):3657–3662.</a:t>
            </a:r>
          </a:p>
          <a:p>
            <a:pPr algn="ctr">
              <a:lnSpc>
                <a:spcPts val="362"/>
              </a:lnSpc>
              <a:spcBef>
                <a:spcPct val="0"/>
              </a:spcBef>
            </a:pPr>
            <a:endParaRPr lang="en-US" sz="258">
              <a:solidFill>
                <a:srgbClr val="000000"/>
              </a:solidFill>
              <a:latin typeface="Canva Sans"/>
              <a:ea typeface="Canva Sans"/>
              <a:cs typeface="Canva Sans"/>
              <a:sym typeface="Canva Sans"/>
            </a:endParaRPr>
          </a:p>
          <a:p>
            <a:pPr algn="ctr">
              <a:lnSpc>
                <a:spcPts val="362"/>
              </a:lnSpc>
              <a:spcBef>
                <a:spcPct val="0"/>
              </a:spcBef>
            </a:pPr>
            <a:endParaRPr lang="en-US" sz="258">
              <a:solidFill>
                <a:srgbClr val="000000"/>
              </a:solidFill>
              <a:latin typeface="Canva Sans"/>
              <a:ea typeface="Canva Sans"/>
              <a:cs typeface="Canva Sans"/>
              <a:sym typeface="Canva Sans"/>
            </a:endParaRPr>
          </a:p>
        </p:txBody>
      </p:sp>
      <p:sp>
        <p:nvSpPr>
          <p:cNvPr id="12" name="TextBox 12"/>
          <p:cNvSpPr txBox="1"/>
          <p:nvPr/>
        </p:nvSpPr>
        <p:spPr>
          <a:xfrm>
            <a:off x="15298799" y="8468181"/>
            <a:ext cx="2709063" cy="1688774"/>
          </a:xfrm>
          <a:prstGeom prst="rect">
            <a:avLst/>
          </a:prstGeom>
        </p:spPr>
        <p:txBody>
          <a:bodyPr lIns="0" tIns="0" rIns="0" bIns="0" rtlCol="0" anchor="t">
            <a:spAutoFit/>
          </a:bodyPr>
          <a:lstStyle/>
          <a:p>
            <a:pPr algn="ctr">
              <a:lnSpc>
                <a:spcPts val="826"/>
              </a:lnSpc>
              <a:spcBef>
                <a:spcPct val="0"/>
              </a:spcBef>
            </a:pPr>
            <a:r>
              <a:rPr lang="en-US" sz="590">
                <a:solidFill>
                  <a:srgbClr val="000000"/>
                </a:solidFill>
                <a:latin typeface="Canva Sans"/>
                <a:ea typeface="Canva Sans"/>
                <a:cs typeface="Canva Sans"/>
                <a:sym typeface="Canva Sans"/>
              </a:rPr>
              <a:t>Broad GR. 2010. Ichneumonid Wasps: Evolution, Diversity, and Taxonomy.</a:t>
            </a:r>
          </a:p>
          <a:p>
            <a:pPr algn="ctr">
              <a:lnSpc>
                <a:spcPts val="826"/>
              </a:lnSpc>
              <a:spcBef>
                <a:spcPct val="0"/>
              </a:spcBef>
            </a:pPr>
            <a:r>
              <a:rPr lang="en-US" sz="590">
                <a:solidFill>
                  <a:srgbClr val="000000"/>
                </a:solidFill>
                <a:latin typeface="Canva Sans"/>
                <a:ea typeface="Canva Sans"/>
                <a:cs typeface="Canva Sans"/>
                <a:sym typeface="Canva Sans"/>
              </a:rPr>
              <a:t>Godfray HCJ. 1994. Parasitoids: Behavioral and Evolutionary Ecology. Princeton University Press.</a:t>
            </a:r>
          </a:p>
          <a:p>
            <a:pPr algn="l">
              <a:lnSpc>
                <a:spcPts val="291"/>
              </a:lnSpc>
              <a:spcBef>
                <a:spcPct val="0"/>
              </a:spcBef>
            </a:pPr>
            <a:endParaRPr lang="en-US" sz="590">
              <a:solidFill>
                <a:srgbClr val="000000"/>
              </a:solidFill>
              <a:latin typeface="Canva Sans"/>
              <a:ea typeface="Canva Sans"/>
              <a:cs typeface="Canva Sans"/>
              <a:sym typeface="Canva Sans"/>
            </a:endParaRPr>
          </a:p>
          <a:p>
            <a:pPr algn="ctr">
              <a:lnSpc>
                <a:spcPts val="826"/>
              </a:lnSpc>
              <a:spcBef>
                <a:spcPct val="0"/>
              </a:spcBef>
            </a:pPr>
            <a:r>
              <a:rPr lang="en-US" sz="590">
                <a:solidFill>
                  <a:srgbClr val="000000"/>
                </a:solidFill>
                <a:latin typeface="Canva Sans"/>
                <a:ea typeface="Canva Sans"/>
                <a:cs typeface="Canva Sans"/>
                <a:sym typeface="Canva Sans"/>
              </a:rPr>
              <a:t>McIntyre NE. 2000. Ecology of urban arthropods: a review and a call to action. Annals of the Entomological Society of America. 93(4):825–835.</a:t>
            </a:r>
          </a:p>
          <a:p>
            <a:pPr algn="ctr">
              <a:lnSpc>
                <a:spcPts val="826"/>
              </a:lnSpc>
              <a:spcBef>
                <a:spcPct val="0"/>
              </a:spcBef>
            </a:pPr>
            <a:r>
              <a:rPr lang="en-US" sz="590">
                <a:solidFill>
                  <a:srgbClr val="000000"/>
                </a:solidFill>
                <a:latin typeface="Canva Sans"/>
                <a:ea typeface="Canva Sans"/>
                <a:cs typeface="Canva Sans"/>
                <a:sym typeface="Canva Sans"/>
              </a:rPr>
              <a:t>Quicke DLJ. 2015. The Braconid and Ichneumonid Parasitoid Wasps. Wiley-Blackwell.</a:t>
            </a:r>
          </a:p>
          <a:p>
            <a:pPr algn="ctr">
              <a:lnSpc>
                <a:spcPts val="826"/>
              </a:lnSpc>
              <a:spcBef>
                <a:spcPct val="0"/>
              </a:spcBef>
            </a:pPr>
            <a:r>
              <a:rPr lang="en-US" sz="590">
                <a:solidFill>
                  <a:srgbClr val="000000"/>
                </a:solidFill>
                <a:latin typeface="Canva Sans"/>
                <a:ea typeface="Canva Sans"/>
                <a:cs typeface="Canva Sans"/>
                <a:sym typeface="Canva Sans"/>
              </a:rPr>
              <a:t>Russo L, Stehouwer R, Keller K, Mortensen D. 2021. Urban green spaces support diverse Hymenoptera communities. Urban Ecosystems. 24:445–458.</a:t>
            </a:r>
          </a:p>
          <a:p>
            <a:pPr algn="ctr">
              <a:lnSpc>
                <a:spcPts val="826"/>
              </a:lnSpc>
              <a:spcBef>
                <a:spcPct val="0"/>
              </a:spcBef>
            </a:pPr>
            <a:r>
              <a:rPr lang="en-US" sz="590">
                <a:solidFill>
                  <a:srgbClr val="000000"/>
                </a:solidFill>
                <a:latin typeface="Canva Sans"/>
                <a:ea typeface="Canva Sans"/>
                <a:cs typeface="Canva Sans"/>
                <a:sym typeface="Canva Sans"/>
              </a:rPr>
              <a:t>Smith MA, Woodley NE, Janzen DH, Hallwachs W, Hebert PDN. 2008. DNA barcodes reveal cryptic host-specificity within the presumed polyphagous members of a genus of parasitoid flies (Diptera: Tachinidae). Proceedings of the National Academy of Sciences. 103(10):3657–3662.</a:t>
            </a:r>
          </a:p>
          <a:p>
            <a:pPr algn="ctr">
              <a:lnSpc>
                <a:spcPts val="826"/>
              </a:lnSpc>
              <a:spcBef>
                <a:spcPct val="0"/>
              </a:spcBef>
            </a:pPr>
            <a:endParaRPr lang="en-US" sz="590">
              <a:solidFill>
                <a:srgbClr val="000000"/>
              </a:solidFill>
              <a:latin typeface="Canva Sans"/>
              <a:ea typeface="Canva Sans"/>
              <a:cs typeface="Canva Sans"/>
              <a:sym typeface="Canva Sans"/>
            </a:endParaRPr>
          </a:p>
          <a:p>
            <a:pPr algn="ctr">
              <a:lnSpc>
                <a:spcPts val="826"/>
              </a:lnSpc>
              <a:spcBef>
                <a:spcPct val="0"/>
              </a:spcBef>
            </a:pPr>
            <a:endParaRPr lang="en-US" sz="590">
              <a:solidFill>
                <a:srgbClr val="000000"/>
              </a:solidFill>
              <a:latin typeface="Canva Sans"/>
              <a:ea typeface="Canva Sans"/>
              <a:cs typeface="Canva Sans"/>
              <a:sym typeface="Canva Sans"/>
            </a:endParaRPr>
          </a:p>
        </p:txBody>
      </p:sp>
      <p:sp>
        <p:nvSpPr>
          <p:cNvPr id="13" name="TextBox 13"/>
          <p:cNvSpPr txBox="1"/>
          <p:nvPr/>
        </p:nvSpPr>
        <p:spPr>
          <a:xfrm>
            <a:off x="11896570" y="7361824"/>
            <a:ext cx="2881200" cy="848183"/>
          </a:xfrm>
          <a:prstGeom prst="rect">
            <a:avLst/>
          </a:prstGeom>
        </p:spPr>
        <p:txBody>
          <a:bodyPr lIns="0" tIns="0" rIns="0" bIns="0" rtlCol="0" anchor="t">
            <a:spAutoFit/>
          </a:bodyPr>
          <a:lstStyle/>
          <a:p>
            <a:pPr algn="ctr">
              <a:lnSpc>
                <a:spcPts val="1651"/>
              </a:lnSpc>
            </a:pPr>
            <a:r>
              <a:rPr lang="en-US" sz="1179" dirty="0">
                <a:solidFill>
                  <a:srgbClr val="000000"/>
                </a:solidFill>
                <a:latin typeface="Canva Sans"/>
                <a:ea typeface="Canva Sans"/>
                <a:cs typeface="Canva Sans"/>
                <a:sym typeface="Canva Sans"/>
              </a:rPr>
              <a:t>Figures 1&amp;2. PCR amplification of extracted DNA from 20 wasp samples from Alley Pond Bee Field.</a:t>
            </a:r>
          </a:p>
          <a:p>
            <a:pPr algn="ctr">
              <a:lnSpc>
                <a:spcPts val="1651"/>
              </a:lnSpc>
            </a:pPr>
            <a:endParaRPr lang="en-US" sz="1179" dirty="0">
              <a:solidFill>
                <a:srgbClr val="000000"/>
              </a:solidFill>
              <a:latin typeface="Canva Sans"/>
              <a:ea typeface="Canva Sans"/>
              <a:cs typeface="Canva Sans"/>
              <a:sym typeface="Canva Sans"/>
            </a:endParaRPr>
          </a:p>
          <a:p>
            <a:pPr algn="ctr">
              <a:lnSpc>
                <a:spcPts val="54"/>
              </a:lnSpc>
              <a:spcBef>
                <a:spcPct val="0"/>
              </a:spcBef>
            </a:pPr>
            <a:endParaRPr lang="en-US" sz="1179" dirty="0">
              <a:solidFill>
                <a:srgbClr val="000000"/>
              </a:solidFill>
              <a:latin typeface="Canva Sans"/>
              <a:ea typeface="Canva Sans"/>
              <a:cs typeface="Canva Sans"/>
              <a:sym typeface="Canva Sans"/>
            </a:endParaRPr>
          </a:p>
        </p:txBody>
      </p:sp>
      <p:sp>
        <p:nvSpPr>
          <p:cNvPr id="14" name="TextBox 14"/>
          <p:cNvSpPr txBox="1"/>
          <p:nvPr/>
        </p:nvSpPr>
        <p:spPr>
          <a:xfrm>
            <a:off x="536817" y="3525931"/>
            <a:ext cx="4283129" cy="3524849"/>
          </a:xfrm>
          <a:prstGeom prst="rect">
            <a:avLst/>
          </a:prstGeom>
        </p:spPr>
        <p:txBody>
          <a:bodyPr lIns="0" tIns="0" rIns="0" bIns="0" rtlCol="0" anchor="t">
            <a:spAutoFit/>
          </a:bodyPr>
          <a:lstStyle/>
          <a:p>
            <a:pPr algn="ctr">
              <a:lnSpc>
                <a:spcPts val="2358"/>
              </a:lnSpc>
              <a:spcBef>
                <a:spcPct val="0"/>
              </a:spcBef>
            </a:pPr>
            <a:r>
              <a:rPr lang="en-US" sz="1684">
                <a:solidFill>
                  <a:srgbClr val="000000"/>
                </a:solidFill>
                <a:latin typeface="Canva Sans"/>
                <a:ea typeface="Canva Sans"/>
                <a:cs typeface="Canva Sans"/>
                <a:sym typeface="Canva Sans"/>
              </a:rPr>
              <a:t>This study used DNA barcoding to identify parasitoid wasps collected in Queens, NY, and evaluate hidden diversity. Specimens were processed through DNA extraction, PCR amplification, and sequencing, then analyzed using DNA Subway and BLAST. Multiple taxa were identified, including both common and rare species. A high proportion of family-level matches suggests significant cryptic diversity and gaps in reference databases.</a:t>
            </a:r>
          </a:p>
        </p:txBody>
      </p:sp>
      <p:sp>
        <p:nvSpPr>
          <p:cNvPr id="15" name="TextBox 15"/>
          <p:cNvSpPr txBox="1"/>
          <p:nvPr/>
        </p:nvSpPr>
        <p:spPr>
          <a:xfrm>
            <a:off x="515064" y="7828343"/>
            <a:ext cx="4454579" cy="2196291"/>
          </a:xfrm>
          <a:prstGeom prst="rect">
            <a:avLst/>
          </a:prstGeom>
        </p:spPr>
        <p:txBody>
          <a:bodyPr lIns="0" tIns="0" rIns="0" bIns="0" rtlCol="0" anchor="t">
            <a:spAutoFit/>
          </a:bodyPr>
          <a:lstStyle/>
          <a:p>
            <a:pPr algn="ctr">
              <a:lnSpc>
                <a:spcPts val="2202"/>
              </a:lnSpc>
              <a:spcBef>
                <a:spcPct val="0"/>
              </a:spcBef>
            </a:pPr>
            <a:r>
              <a:rPr lang="en-US" sz="1573">
                <a:solidFill>
                  <a:srgbClr val="000000"/>
                </a:solidFill>
                <a:latin typeface="Canva Sans"/>
                <a:ea typeface="Canva Sans"/>
                <a:cs typeface="Canva Sans"/>
                <a:sym typeface="Canva Sans"/>
              </a:rPr>
              <a:t>Parasitoid wasps are important for regulating insect populations but are difficult to identify due to their similar morphology. DNA barcoding using the COI gene helps distinguish cryptic species and improve identification accuracy. This study applies barcoding to assess parasitoid diversity in an under-studied urban environment.</a:t>
            </a:r>
          </a:p>
        </p:txBody>
      </p:sp>
      <p:sp>
        <p:nvSpPr>
          <p:cNvPr id="16" name="TextBox 16"/>
          <p:cNvSpPr txBox="1"/>
          <p:nvPr/>
        </p:nvSpPr>
        <p:spPr>
          <a:xfrm>
            <a:off x="14777770" y="7567482"/>
            <a:ext cx="3352970" cy="450957"/>
          </a:xfrm>
          <a:prstGeom prst="rect">
            <a:avLst/>
          </a:prstGeom>
        </p:spPr>
        <p:txBody>
          <a:bodyPr lIns="0" tIns="0" rIns="0" bIns="0" rtlCol="0" anchor="t">
            <a:spAutoFit/>
          </a:bodyPr>
          <a:lstStyle/>
          <a:p>
            <a:pPr algn="ctr">
              <a:lnSpc>
                <a:spcPts val="1173"/>
              </a:lnSpc>
              <a:spcBef>
                <a:spcPct val="0"/>
              </a:spcBef>
            </a:pPr>
            <a:r>
              <a:rPr lang="en-US" sz="838" dirty="0">
                <a:solidFill>
                  <a:srgbClr val="000000"/>
                </a:solidFill>
                <a:latin typeface="Canva Sans"/>
                <a:ea typeface="Canva Sans"/>
                <a:cs typeface="Canva Sans"/>
                <a:sym typeface="Canva Sans"/>
              </a:rPr>
              <a:t>Figure 3. DNA Subway barcode alignment showing sequence conservation and variation across identified taxa.</a:t>
            </a:r>
          </a:p>
          <a:p>
            <a:pPr algn="ctr">
              <a:lnSpc>
                <a:spcPts val="1173"/>
              </a:lnSpc>
              <a:spcBef>
                <a:spcPct val="0"/>
              </a:spcBef>
            </a:pPr>
            <a:endParaRPr lang="en-US" sz="838" dirty="0">
              <a:solidFill>
                <a:srgbClr val="000000"/>
              </a:solidFill>
              <a:latin typeface="Canva Sans"/>
              <a:ea typeface="Canva Sans"/>
              <a:cs typeface="Canva Sans"/>
              <a:sym typeface="Canva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551</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Canva Sans</vt:lpstr>
      <vt:lpstr>Calibri</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paragraph text</dc:title>
  <dc:creator>Mary Mallia</dc:creator>
  <cp:lastModifiedBy>Mary Mallia</cp:lastModifiedBy>
  <cp:revision>2</cp:revision>
  <dcterms:created xsi:type="dcterms:W3CDTF">2006-08-16T00:00:00Z</dcterms:created>
  <dcterms:modified xsi:type="dcterms:W3CDTF">2026-05-30T20:40:02Z</dcterms:modified>
  <dc:identifier>DAHLK-dcfus</dc:identifier>
</cp:coreProperties>
</file>