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5" r:id="rId2"/>
  </p:sldIdLst>
  <p:sldSz cx="32918400" cy="219456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1555E-3083-44C6-8E67-031C6988431A}" v="95" dt="2023-06-05T17:15:24.581"/>
    <p1510:client id="{AE57D474-959F-423D-A1EB-C6B1874C344D}" v="10" dt="2023-06-05T17:55:24.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1476" y="126"/>
      </p:cViewPr>
      <p:guideLst>
        <p:guide orient="horz" pos="18144"/>
        <p:guide orient="horz" pos="288"/>
        <p:guide pos="287"/>
        <p:guide pos="25055"/>
        <p:guide orient="horz" pos="13608"/>
        <p:guide orient="horz" pos="216"/>
        <p:guide pos="235"/>
        <p:guide pos="205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54364D7-22F3-4F34-B1DF-D1CFBE6E514A}" type="datetimeFigureOut">
              <a:rPr lang="en-US" smtClean="0"/>
              <a:t>6/5/2023</a:t>
            </a:fld>
            <a:endParaRPr lang="en-US"/>
          </a:p>
        </p:txBody>
      </p:sp>
      <p:sp>
        <p:nvSpPr>
          <p:cNvPr id="4" name="Slide Image Placeholder 3"/>
          <p:cNvSpPr>
            <a:spLocks noGrp="1" noRot="1" noChangeAspect="1"/>
          </p:cNvSpPr>
          <p:nvPr>
            <p:ph type="sldImg" idx="2"/>
          </p:nvPr>
        </p:nvSpPr>
        <p:spPr>
          <a:xfrm>
            <a:off x="2835275" y="857250"/>
            <a:ext cx="34734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0B3E681-CA1C-4DBD-8A82-AE868F1822B9}" type="slidenum">
              <a:rPr lang="en-US" smtClean="0"/>
              <a:t>‹#›</a:t>
            </a:fld>
            <a:endParaRPr lang="en-US"/>
          </a:p>
        </p:txBody>
      </p:sp>
    </p:spTree>
    <p:extLst>
      <p:ext uri="{BB962C8B-B14F-4D97-AF65-F5344CB8AC3E}">
        <p14:creationId xmlns:p14="http://schemas.microsoft.com/office/powerpoint/2010/main" val="2541029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B3E681-CA1C-4DBD-8A82-AE868F1822B9}" type="slidenum">
              <a:rPr lang="en-US" smtClean="0"/>
              <a:t>1</a:t>
            </a:fld>
            <a:endParaRPr lang="en-US"/>
          </a:p>
        </p:txBody>
      </p:sp>
    </p:spTree>
    <p:extLst>
      <p:ext uri="{BB962C8B-B14F-4D97-AF65-F5344CB8AC3E}">
        <p14:creationId xmlns:p14="http://schemas.microsoft.com/office/powerpoint/2010/main" val="383843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4912363"/>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4912363"/>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a:t>Click to edit Master title style</a:t>
            </a:r>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a:t>Click to edit Master title style</a:t>
            </a:r>
          </a:p>
        </p:txBody>
      </p:sp>
      <p:sp>
        <p:nvSpPr>
          <p:cNvPr id="3" name="Text Placeholder 2"/>
          <p:cNvSpPr>
            <a:spLocks noGrp="1"/>
          </p:cNvSpPr>
          <p:nvPr>
            <p:ph type="body" idx="1"/>
          </p:nvPr>
        </p:nvSpPr>
        <p:spPr>
          <a:xfrm>
            <a:off x="1645920" y="5120642"/>
            <a:ext cx="29626560" cy="14483081"/>
          </a:xfrm>
          <a:prstGeom prst="rect">
            <a:avLst/>
          </a:prstGeom>
        </p:spPr>
        <p:txBody>
          <a:bodyPr vert="horz" lIns="313450" tIns="156725" rIns="313450" bIns="1567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6/5/2023</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3463" y="114491"/>
            <a:ext cx="21067218" cy="2288874"/>
          </a:xfrm>
          <a:prstGeom prst="rect">
            <a:avLst/>
          </a:prstGeom>
          <a:noFill/>
        </p:spPr>
        <p:txBody>
          <a:bodyPr wrap="square" lIns="72176" tIns="36089" rIns="72176" bIns="36089" rtlCol="0">
            <a:spAutoFit/>
          </a:bodyPr>
          <a:lstStyle/>
          <a:p>
            <a:pPr algn="ctr"/>
            <a:r>
              <a:rPr lang="en-US" sz="7200" b="1" i="0">
                <a:solidFill>
                  <a:srgbClr val="000000"/>
                </a:solidFill>
                <a:effectLst/>
                <a:latin typeface="Times New Roman" panose="02020603050405020304" pitchFamily="18" charset="0"/>
                <a:cs typeface="Times New Roman" panose="02020603050405020304" pitchFamily="18" charset="0"/>
              </a:rPr>
              <a:t>Lichens as Bioindicators for Radioactive Materials in the Grumman Plume</a:t>
            </a:r>
            <a:endParaRPr lang="en-US" sz="7200">
              <a:latin typeface="Times New Roman" panose="02020603050405020304" pitchFamily="18" charset="0"/>
              <a:cs typeface="Times New Roman" panose="02020603050405020304" pitchFamily="18" charset="0"/>
            </a:endParaRPr>
          </a:p>
        </p:txBody>
      </p:sp>
      <p:sp>
        <p:nvSpPr>
          <p:cNvPr id="5" name="TextBox 4"/>
          <p:cNvSpPr txBox="1"/>
          <p:nvPr/>
        </p:nvSpPr>
        <p:spPr>
          <a:xfrm>
            <a:off x="4765951" y="2263117"/>
            <a:ext cx="22447482" cy="1180878"/>
          </a:xfrm>
          <a:prstGeom prst="rect">
            <a:avLst/>
          </a:prstGeom>
          <a:noFill/>
        </p:spPr>
        <p:txBody>
          <a:bodyPr wrap="square" lIns="72176" tIns="36089" rIns="72176" bIns="36089" rtlCol="0">
            <a:spAutoFit/>
          </a:bodyPr>
          <a:lstStyle/>
          <a:p>
            <a:pPr algn="ctr"/>
            <a:r>
              <a:rPr lang="en-US" sz="3600">
                <a:latin typeface="Times New Roman" panose="02020603050405020304" pitchFamily="18" charset="0"/>
                <a:cs typeface="Times New Roman" panose="02020603050405020304" pitchFamily="18" charset="0"/>
              </a:rPr>
              <a:t>Nicholas Condoleo, Harry Hargreaves, Riley Fowler, Liam Schorr &amp; Kathleen McAuley (mentor)</a:t>
            </a:r>
          </a:p>
          <a:p>
            <a:pPr algn="ctr"/>
            <a:r>
              <a:rPr lang="en-US" sz="3600" i="1">
                <a:solidFill>
                  <a:prstClr val="black"/>
                </a:solidFill>
                <a:latin typeface="Times New Roman" panose="02020603050405020304" pitchFamily="18" charset="0"/>
                <a:cs typeface="Times New Roman" panose="02020603050405020304" pitchFamily="18" charset="0"/>
              </a:rPr>
              <a:t>Lynbrook Senior High School</a:t>
            </a:r>
          </a:p>
        </p:txBody>
      </p:sp>
      <p:pic>
        <p:nvPicPr>
          <p:cNvPr id="35" name="Shape 243"/>
          <p:cNvPicPr preferRelativeResize="0"/>
          <p:nvPr/>
        </p:nvPicPr>
        <p:blipFill rotWithShape="1">
          <a:blip r:embed="rId3">
            <a:alphaModFix/>
          </a:blip>
          <a:srcRect/>
          <a:stretch/>
        </p:blipFill>
        <p:spPr>
          <a:xfrm>
            <a:off x="27996286" y="29619"/>
            <a:ext cx="3945194" cy="695695"/>
          </a:xfrm>
          <a:prstGeom prst="rect">
            <a:avLst/>
          </a:prstGeom>
          <a:noFill/>
          <a:ln>
            <a:noFill/>
          </a:ln>
        </p:spPr>
      </p:pic>
      <p:sp>
        <p:nvSpPr>
          <p:cNvPr id="37" name="TextBox 36"/>
          <p:cNvSpPr txBox="1"/>
          <p:nvPr/>
        </p:nvSpPr>
        <p:spPr>
          <a:xfrm>
            <a:off x="1349514" y="3308820"/>
            <a:ext cx="11389715" cy="6942185"/>
          </a:xfrm>
          <a:prstGeom prst="rect">
            <a:avLst/>
          </a:prstGeom>
          <a:noFill/>
        </p:spPr>
        <p:txBody>
          <a:bodyPr wrap="square" lIns="65306" tIns="32653" rIns="65306" bIns="32653" rtlCol="0">
            <a:spAutoFit/>
          </a:bodyPr>
          <a:lstStyle/>
          <a:p>
            <a:pPr algn="ctr">
              <a:spcAft>
                <a:spcPts val="857"/>
              </a:spcAft>
            </a:pPr>
            <a:r>
              <a:rPr lang="en-US" sz="4000" b="1">
                <a:latin typeface="Times New Roman" panose="02020603050405020304" pitchFamily="18" charset="0"/>
                <a:cs typeface="Times New Roman" panose="02020603050405020304" pitchFamily="18" charset="0"/>
              </a:rPr>
              <a:t>Abstract</a:t>
            </a:r>
          </a:p>
          <a:p>
            <a:pPr>
              <a:spcAft>
                <a:spcPts val="429"/>
              </a:spcAft>
            </a:pPr>
            <a:r>
              <a:rPr lang="en-US" sz="2600" b="0" i="0">
                <a:solidFill>
                  <a:srgbClr val="000000"/>
                </a:solidFill>
                <a:effectLst/>
                <a:latin typeface="Times New Roman" panose="02020603050405020304" pitchFamily="18" charset="0"/>
              </a:rPr>
              <a:t>In 1976, the United States and New York State government discovered that a plume of radioactive groundwater contamination had migrated off the Bethpage Naval Weapons Station in Long Island, New York (Schwartz &amp; </a:t>
            </a:r>
            <a:r>
              <a:rPr lang="en-US" sz="2600" b="0" i="0" err="1">
                <a:solidFill>
                  <a:srgbClr val="000000"/>
                </a:solidFill>
                <a:effectLst/>
                <a:latin typeface="Times New Roman" panose="02020603050405020304" pitchFamily="18" charset="0"/>
              </a:rPr>
              <a:t>LaRocco</a:t>
            </a:r>
            <a:r>
              <a:rPr lang="en-US" sz="2600" b="0" i="0">
                <a:solidFill>
                  <a:srgbClr val="000000"/>
                </a:solidFill>
                <a:effectLst/>
                <a:latin typeface="Times New Roman" panose="02020603050405020304" pitchFamily="18" charset="0"/>
              </a:rPr>
              <a:t>, 2020). This groundwater plume, known as the Bethpage Plume, is contaminated with several hazardous and radioactive chemicals (Schwartz &amp; </a:t>
            </a:r>
            <a:r>
              <a:rPr lang="en-US" sz="2600" b="0" i="0" err="1">
                <a:solidFill>
                  <a:srgbClr val="000000"/>
                </a:solidFill>
                <a:effectLst/>
                <a:latin typeface="Times New Roman" panose="02020603050405020304" pitchFamily="18" charset="0"/>
              </a:rPr>
              <a:t>LaRocco</a:t>
            </a:r>
            <a:r>
              <a:rPr lang="en-US" sz="2600" b="0" i="0">
                <a:solidFill>
                  <a:srgbClr val="000000"/>
                </a:solidFill>
                <a:effectLst/>
                <a:latin typeface="Times New Roman" panose="02020603050405020304" pitchFamily="18" charset="0"/>
              </a:rPr>
              <a:t>, 2020). The Bethpage Plume is currently considered to be one of the largest groundwater contamination sites in the US (Schwartz &amp; </a:t>
            </a:r>
            <a:r>
              <a:rPr lang="en-US" sz="2600" b="0" i="0" err="1">
                <a:solidFill>
                  <a:srgbClr val="000000"/>
                </a:solidFill>
                <a:effectLst/>
                <a:latin typeface="Times New Roman" panose="02020603050405020304" pitchFamily="18" charset="0"/>
              </a:rPr>
              <a:t>LaRocco</a:t>
            </a:r>
            <a:r>
              <a:rPr lang="en-US" sz="2600" b="0" i="0">
                <a:solidFill>
                  <a:srgbClr val="000000"/>
                </a:solidFill>
                <a:effectLst/>
                <a:latin typeface="Times New Roman" panose="02020603050405020304" pitchFamily="18" charset="0"/>
              </a:rPr>
              <a:t>, 2020). Additionally, the Central Boulevard Elementary School has conducted tests in past years and detected radium in the groundwater above allowable standards of 3.0 </a:t>
            </a:r>
            <a:r>
              <a:rPr lang="en-US" sz="2600" b="0" i="0" err="1">
                <a:solidFill>
                  <a:srgbClr val="000000"/>
                </a:solidFill>
                <a:effectLst/>
                <a:latin typeface="Times New Roman" panose="02020603050405020304" pitchFamily="18" charset="0"/>
              </a:rPr>
              <a:t>pCi</a:t>
            </a:r>
            <a:r>
              <a:rPr lang="en-US" sz="2600" b="0" i="0">
                <a:solidFill>
                  <a:srgbClr val="000000"/>
                </a:solidFill>
                <a:effectLst/>
                <a:latin typeface="Times New Roman" panose="02020603050405020304" pitchFamily="18" charset="0"/>
              </a:rPr>
              <a:t>/L (</a:t>
            </a:r>
            <a:r>
              <a:rPr lang="en-US" sz="2600" b="0" i="0" err="1">
                <a:solidFill>
                  <a:srgbClr val="000000"/>
                </a:solidFill>
                <a:effectLst/>
                <a:latin typeface="Times New Roman" panose="02020603050405020304" pitchFamily="18" charset="0"/>
              </a:rPr>
              <a:t>Nannini</a:t>
            </a:r>
            <a:r>
              <a:rPr lang="en-US" sz="2600" b="0" i="0">
                <a:solidFill>
                  <a:srgbClr val="000000"/>
                </a:solidFill>
                <a:effectLst/>
                <a:latin typeface="Times New Roman" panose="02020603050405020304" pitchFamily="18" charset="0"/>
              </a:rPr>
              <a:t>, 2020); however, in 2021, it was found that radium levels were below 3.0 </a:t>
            </a:r>
            <a:r>
              <a:rPr lang="en-US" sz="2600" b="0" i="0" err="1">
                <a:solidFill>
                  <a:srgbClr val="000000"/>
                </a:solidFill>
                <a:effectLst/>
                <a:latin typeface="Times New Roman" panose="02020603050405020304" pitchFamily="18" charset="0"/>
              </a:rPr>
              <a:t>pCi</a:t>
            </a:r>
            <a:r>
              <a:rPr lang="en-US" sz="2600" b="0" i="0">
                <a:solidFill>
                  <a:srgbClr val="000000"/>
                </a:solidFill>
                <a:effectLst/>
                <a:latin typeface="Times New Roman" panose="02020603050405020304" pitchFamily="18" charset="0"/>
              </a:rPr>
              <a:t>/L (</a:t>
            </a:r>
            <a:r>
              <a:rPr lang="en-US" sz="2600" b="0" i="0" err="1">
                <a:solidFill>
                  <a:srgbClr val="000000"/>
                </a:solidFill>
                <a:effectLst/>
                <a:latin typeface="Times New Roman" panose="02020603050405020304" pitchFamily="18" charset="0"/>
              </a:rPr>
              <a:t>Nannini</a:t>
            </a:r>
            <a:r>
              <a:rPr lang="en-US" sz="2600" b="0" i="0">
                <a:solidFill>
                  <a:srgbClr val="000000"/>
                </a:solidFill>
                <a:effectLst/>
                <a:latin typeface="Times New Roman" panose="02020603050405020304" pitchFamily="18" charset="0"/>
              </a:rPr>
              <a:t>, 2021). Lichens are composite organisms and are known to be sensitive to environmental changes (Breeze, 2021). Given the sensitivity to environmental conditions, they could likely be used to monitor the Bethpage Plume.</a:t>
            </a:r>
            <a:endParaRPr lang="en-US" sz="4400" b="1" i="0">
              <a:solidFill>
                <a:srgbClr val="000000"/>
              </a:solidFill>
              <a:effectLst/>
              <a:latin typeface="Times New Roman" panose="02020603050405020304" pitchFamily="18" charset="0"/>
            </a:endParaRPr>
          </a:p>
          <a:p>
            <a:pPr algn="ctr" rtl="0" fontAlgn="base"/>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p>
            <a:pPr algn="l" rtl="0" fontAlgn="base"/>
            <a:endParaRPr lang="en-US" sz="2800" b="0" i="0">
              <a:solidFill>
                <a:srgbClr val="000000"/>
              </a:solidFill>
              <a:effectLst/>
              <a:latin typeface="Times New Roman" panose="02020603050405020304" pitchFamily="18" charset="0"/>
              <a:cs typeface="Times New Roman" panose="02020603050405020304" pitchFamily="18" charset="0"/>
            </a:endParaRPr>
          </a:p>
        </p:txBody>
      </p:sp>
      <p:sp>
        <p:nvSpPr>
          <p:cNvPr id="38" name="TextBox 37"/>
          <p:cNvSpPr txBox="1"/>
          <p:nvPr/>
        </p:nvSpPr>
        <p:spPr>
          <a:xfrm>
            <a:off x="15300669" y="11637894"/>
            <a:ext cx="17238914" cy="10412366"/>
          </a:xfrm>
          <a:prstGeom prst="rect">
            <a:avLst/>
          </a:prstGeom>
          <a:noFill/>
        </p:spPr>
        <p:txBody>
          <a:bodyPr wrap="square" lIns="65306" tIns="32653" rIns="65306" bIns="32653" rtlCol="0">
            <a:spAutoFit/>
          </a:bodyPr>
          <a:lstStyle/>
          <a:p>
            <a:pPr algn="ctr" rtl="0" fontAlgn="base"/>
            <a:r>
              <a:rPr lang="en-US" sz="4000" b="1" i="0">
                <a:solidFill>
                  <a:srgbClr val="000000"/>
                </a:solidFill>
                <a:effectLst/>
                <a:latin typeface="Times New Roman" panose="02020603050405020304" pitchFamily="18" charset="0"/>
              </a:rPr>
              <a:t>Discussion</a:t>
            </a:r>
            <a:endParaRPr lang="en-US" sz="4000" b="0" i="0">
              <a:solidFill>
                <a:srgbClr val="000000"/>
              </a:solidFill>
              <a:effectLst/>
              <a:latin typeface="Segoe UI" panose="020B0502040204020203" pitchFamily="34" charset="0"/>
            </a:endParaRPr>
          </a:p>
          <a:p>
            <a:pPr marL="457200" indent="-457200" algn="l" rtl="0" fontAlgn="base">
              <a:buFont typeface="Arial" panose="020B0604020202020204" pitchFamily="34" charset="0"/>
              <a:buChar char="•"/>
            </a:pPr>
            <a:r>
              <a:rPr lang="en-US" sz="2600" b="0" i="0">
                <a:solidFill>
                  <a:srgbClr val="111111"/>
                </a:solidFill>
                <a:effectLst/>
                <a:latin typeface="Times New Roman" panose="02020603050405020304" pitchFamily="18" charset="0"/>
              </a:rPr>
              <a:t>Our results showed that the Lichens found in Bethpage Community Park may indicate the presence of radioactivity. </a:t>
            </a:r>
          </a:p>
          <a:p>
            <a:pPr marL="457200" indent="-457200" algn="l" rtl="0" fontAlgn="base">
              <a:buFont typeface="Arial" panose="020B0604020202020204" pitchFamily="34" charset="0"/>
              <a:buChar char="•"/>
            </a:pPr>
            <a:r>
              <a:rPr lang="en-US" sz="2600" b="0" i="0">
                <a:solidFill>
                  <a:srgbClr val="111111"/>
                </a:solidFill>
                <a:effectLst/>
                <a:latin typeface="Times New Roman" panose="02020603050405020304" pitchFamily="18" charset="0"/>
              </a:rPr>
              <a:t>Our hypothesis was not supported, but there was a difference in some of the Lichens found at the different parks within and out of the plume. </a:t>
            </a:r>
          </a:p>
          <a:p>
            <a:pPr marL="457200" indent="-457200" algn="l" rtl="0" fontAlgn="base">
              <a:buFont typeface="Arial" panose="020B0604020202020204" pitchFamily="34" charset="0"/>
              <a:buChar char="•"/>
            </a:pPr>
            <a:r>
              <a:rPr lang="en-US" sz="2600">
                <a:solidFill>
                  <a:srgbClr val="111111"/>
                </a:solidFill>
                <a:latin typeface="Times New Roman" panose="02020603050405020304" pitchFamily="18" charset="0"/>
              </a:rPr>
              <a:t>The lichens that are able to inhabit the plume area might not be common elsewhere since it is a potentially radioactive area.</a:t>
            </a:r>
            <a:endParaRPr lang="en-US" sz="2600" b="0" i="0">
              <a:solidFill>
                <a:srgbClr val="111111"/>
              </a:solidFill>
              <a:effectLst/>
              <a:latin typeface="Times New Roman" panose="02020603050405020304" pitchFamily="18" charset="0"/>
            </a:endParaRPr>
          </a:p>
          <a:p>
            <a:pPr marL="457200" indent="-457200" algn="l" rtl="0" fontAlgn="base">
              <a:buFont typeface="Arial" panose="020B0604020202020204" pitchFamily="34" charset="0"/>
              <a:buChar char="•"/>
            </a:pPr>
            <a:r>
              <a:rPr lang="en-US" sz="2600" b="0" i="0">
                <a:solidFill>
                  <a:srgbClr val="111111"/>
                </a:solidFill>
                <a:effectLst/>
                <a:latin typeface="Times New Roman" panose="02020603050405020304" pitchFamily="18" charset="0"/>
              </a:rPr>
              <a:t>More research is needed to show that lichens can be used as bioindicators for radioactivity. </a:t>
            </a:r>
          </a:p>
          <a:p>
            <a:pPr marL="457200" indent="-457200" algn="l" rtl="0" fontAlgn="base">
              <a:buFont typeface="Arial" panose="020B0604020202020204" pitchFamily="34" charset="0"/>
              <a:buChar char="•"/>
            </a:pPr>
            <a:r>
              <a:rPr lang="en-US" sz="2600" b="0" i="0">
                <a:solidFill>
                  <a:srgbClr val="111111"/>
                </a:solidFill>
                <a:effectLst/>
                <a:latin typeface="Times New Roman" panose="02020603050405020304" pitchFamily="18" charset="0"/>
              </a:rPr>
              <a:t>Our findings may have important implications for monitoring the Bethpage Plume</a:t>
            </a:r>
            <a:r>
              <a:rPr lang="en-US" sz="2600">
                <a:solidFill>
                  <a:srgbClr val="111111"/>
                </a:solidFill>
                <a:latin typeface="Times New Roman" panose="02020603050405020304" pitchFamily="18" charset="0"/>
              </a:rPr>
              <a:t>; l</a:t>
            </a:r>
            <a:r>
              <a:rPr lang="en-US" sz="2600" b="0" i="0">
                <a:solidFill>
                  <a:srgbClr val="111111"/>
                </a:solidFill>
                <a:effectLst/>
                <a:latin typeface="Times New Roman" panose="02020603050405020304" pitchFamily="18" charset="0"/>
              </a:rPr>
              <a:t>ichens could potentially be used as a cost-effective and non-invasive method to monitor the presence of radioactivity in the area. </a:t>
            </a:r>
          </a:p>
          <a:p>
            <a:pPr marL="457200" indent="-457200" algn="l" rtl="0" fontAlgn="base">
              <a:buFont typeface="Arial" panose="020B0604020202020204" pitchFamily="34" charset="0"/>
              <a:buChar char="•"/>
            </a:pPr>
            <a:r>
              <a:rPr lang="en-US" sz="2600" b="0" i="0">
                <a:solidFill>
                  <a:srgbClr val="111111"/>
                </a:solidFill>
                <a:effectLst/>
                <a:latin typeface="Times New Roman" panose="02020603050405020304" pitchFamily="18" charset="0"/>
              </a:rPr>
              <a:t>This research could help inform future remediation efforts and ensure the safety of the local community.</a:t>
            </a:r>
          </a:p>
          <a:p>
            <a:pPr marL="457200" indent="-457200" algn="l" rtl="0" fontAlgn="base">
              <a:buFont typeface="Arial" panose="020B0604020202020204" pitchFamily="34" charset="0"/>
              <a:buChar char="•"/>
            </a:pPr>
            <a:r>
              <a:rPr lang="en-US" sz="2600" b="0" i="0">
                <a:solidFill>
                  <a:srgbClr val="111111"/>
                </a:solidFill>
                <a:effectLst/>
                <a:latin typeface="Times New Roman" panose="02020603050405020304" pitchFamily="18" charset="0"/>
              </a:rPr>
              <a:t>Our study has several limitations; We only collected a small number of samples. </a:t>
            </a:r>
          </a:p>
          <a:p>
            <a:pPr marL="457200" indent="-457200" algn="l" rtl="0" fontAlgn="base">
              <a:buFont typeface="Arial" panose="020B0604020202020204" pitchFamily="34" charset="0"/>
              <a:buChar char="•"/>
            </a:pPr>
            <a:r>
              <a:rPr lang="en-US" sz="2600" b="0" i="0">
                <a:solidFill>
                  <a:srgbClr val="111111"/>
                </a:solidFill>
                <a:effectLst/>
                <a:latin typeface="Times New Roman" panose="02020603050405020304" pitchFamily="18" charset="0"/>
              </a:rPr>
              <a:t>Future research could collect more samples and test for a wider range of lichen species to provide a more comprehensive understanding of the use of lichens as bioindicators. </a:t>
            </a:r>
          </a:p>
          <a:p>
            <a:pPr marL="457200" indent="-457200" algn="l" rtl="0" fontAlgn="base">
              <a:buFont typeface="Arial" panose="020B0604020202020204" pitchFamily="34" charset="0"/>
              <a:buChar char="•"/>
            </a:pPr>
            <a:r>
              <a:rPr lang="en-US" sz="2600" b="0" i="0">
                <a:solidFill>
                  <a:srgbClr val="111111"/>
                </a:solidFill>
                <a:effectLst/>
                <a:latin typeface="Times New Roman" panose="02020603050405020304" pitchFamily="18" charset="0"/>
              </a:rPr>
              <a:t>In conclusion, our study provides preliminary evidence that lichens may be used as bioindicators for radioactivity in the Bethpage Plume. </a:t>
            </a:r>
          </a:p>
          <a:p>
            <a:pPr marL="457200" indent="-457200" algn="l" rtl="0" fontAlgn="base">
              <a:buFont typeface="Arial" panose="020B0604020202020204" pitchFamily="34" charset="0"/>
              <a:buChar char="•"/>
            </a:pPr>
            <a:r>
              <a:rPr lang="en-US" sz="2600" b="0" i="0">
                <a:solidFill>
                  <a:srgbClr val="111111"/>
                </a:solidFill>
                <a:effectLst/>
                <a:latin typeface="Times New Roman" panose="02020603050405020304" pitchFamily="18" charset="0"/>
              </a:rPr>
              <a:t>Further research is needed to confirm these findings and to explore the potential use of lichens as a monitoring tool for radioactivity. </a:t>
            </a:r>
            <a:r>
              <a:rPr lang="en-US" sz="2600" b="0" i="0">
                <a:solidFill>
                  <a:srgbClr val="000000"/>
                </a:solidFill>
                <a:effectLst/>
                <a:latin typeface="Times New Roman" panose="02020603050405020304" pitchFamily="18" charset="0"/>
              </a:rPr>
              <a:t> </a:t>
            </a:r>
            <a:endParaRPr lang="en-US" sz="2600"/>
          </a:p>
          <a:p>
            <a:pPr algn="ctr">
              <a:spcAft>
                <a:spcPts val="429"/>
              </a:spcAft>
            </a:pPr>
            <a:r>
              <a:rPr lang="en-US" sz="4000" b="1">
                <a:latin typeface="Times New Roman" panose="02020603050405020304" pitchFamily="18" charset="0"/>
                <a:cs typeface="Times New Roman" panose="02020603050405020304" pitchFamily="18" charset="0"/>
              </a:rPr>
              <a:t>References</a:t>
            </a:r>
          </a:p>
          <a:p>
            <a:pPr marL="457200" marR="0" indent="-476250">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Breeze. (2021, December 3). </a:t>
            </a: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breeze-technologies</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Retrieved November 21, 2022, from https://www.breeze-technologies.de/blog/lichens-as-an-indicator-of-air-quality/#:~:text=Lichens%20have%20also%20been%20used,heavy%20metals%20and%20photo%20oxidants.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76250">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Hayward, G. C. (1979). COLLECTING AND CURATING LICHENS. </a:t>
            </a: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Tane 25</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https://www.thebookshelf.auckland.ac.nz/docs/Tane/Tane-25/19%20Collecting%20and%20Curating%20Lichens.pdf</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76250">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Kirchner, G., &amp; </a:t>
            </a:r>
            <a:r>
              <a:rPr lang="en-US" sz="16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Daillant</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 (2002). The potential of lichens as long-term </a:t>
            </a:r>
            <a:r>
              <a:rPr lang="en-US" sz="16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biomonitors</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natural and artificial radionuclides. </a:t>
            </a: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Environmental Pollution</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145-150. https://doi.org/10.1016/S0269-7491(02)00139-2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76250">
              <a:spcBef>
                <a:spcPts val="0"/>
              </a:spcBef>
              <a:spcAft>
                <a:spcPts val="0"/>
              </a:spcAft>
            </a:pPr>
            <a:r>
              <a:rPr lang="en-US" sz="16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Nannini</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 V. (2020, September). </a:t>
            </a: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Central Blvd. Elementary School Groundwater Sampling Report - September 2020</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 Muller, Ed.). J.C. BRODERICK &amp; ASSOCIATES, INC. https://core-docs.s3.amazonaws.com/documents/asset/uploaded_file/3175/BUFSD/2344515/Central_Blvd._Elementary_School_Groundwater_Sampling_Report_-_September_2020.pdf</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76250">
              <a:spcBef>
                <a:spcPts val="0"/>
              </a:spcBef>
              <a:spcAft>
                <a:spcPts val="0"/>
              </a:spcAft>
            </a:pPr>
            <a:r>
              <a:rPr lang="en-US" sz="16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Nannini</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 V. (2021, September). </a:t>
            </a: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Central Boulevard Elementary School Groundwater Sampling Report - September 2021</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 Muller, Ed.). J.C. BRODERICK &amp; ASSOCIATES, INC. https://core-docs.s3.amazonaws.com/documents/asset/uploaded_file/3175/BUFSD/2344507/Central_Boulevard_Elementary_School_Groundwater_Sampling_Report.pdf</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76250">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Schwartz, D. M., &amp; </a:t>
            </a:r>
            <a:r>
              <a:rPr lang="en-US" sz="16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LaRocco</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 (2020, February 18). </a:t>
            </a: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Newsday</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Retrieved November 21, 2022, from https://projects.newsday.com/long-island/grumman-plume-evidence-discovery/</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900"/>
          </a:p>
        </p:txBody>
      </p:sp>
      <p:pic>
        <p:nvPicPr>
          <p:cNvPr id="1026" name="Picture 2" descr="http://www.seplessons.org/files/SEPA_Sign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1031" y="859642"/>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16743" y="114491"/>
            <a:ext cx="4041791"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930539" y="790536"/>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6">
            <a:extLst>
              <a:ext uri="{FF2B5EF4-FFF2-40B4-BE49-F238E27FC236}">
                <a16:creationId xmlns:a16="http://schemas.microsoft.com/office/drawing/2014/main" id="{6437D2C8-BDE5-0AAC-32B8-18A09DC59530}"/>
              </a:ext>
            </a:extLst>
          </p:cNvPr>
          <p:cNvGraphicFramePr>
            <a:graphicFrameLocks noGrp="1"/>
          </p:cNvGraphicFramePr>
          <p:nvPr>
            <p:extLst>
              <p:ext uri="{D42A27DB-BD31-4B8C-83A1-F6EECF244321}">
                <p14:modId xmlns:p14="http://schemas.microsoft.com/office/powerpoint/2010/main" val="2147735068"/>
              </p:ext>
            </p:extLst>
          </p:nvPr>
        </p:nvGraphicFramePr>
        <p:xfrm>
          <a:off x="16249470" y="3588639"/>
          <a:ext cx="10059441" cy="7359789"/>
        </p:xfrm>
        <a:graphic>
          <a:graphicData uri="http://schemas.openxmlformats.org/drawingml/2006/table">
            <a:tbl>
              <a:tblPr firstRow="1" bandRow="1">
                <a:tableStyleId>{5C22544A-7EE6-4342-B048-85BDC9FD1C3A}</a:tableStyleId>
              </a:tblPr>
              <a:tblGrid>
                <a:gridCol w="1521406">
                  <a:extLst>
                    <a:ext uri="{9D8B030D-6E8A-4147-A177-3AD203B41FA5}">
                      <a16:colId xmlns:a16="http://schemas.microsoft.com/office/drawing/2014/main" val="908641793"/>
                    </a:ext>
                  </a:extLst>
                </a:gridCol>
                <a:gridCol w="2861150">
                  <a:extLst>
                    <a:ext uri="{9D8B030D-6E8A-4147-A177-3AD203B41FA5}">
                      <a16:colId xmlns:a16="http://schemas.microsoft.com/office/drawing/2014/main" val="188581667"/>
                    </a:ext>
                  </a:extLst>
                </a:gridCol>
                <a:gridCol w="1748481">
                  <a:extLst>
                    <a:ext uri="{9D8B030D-6E8A-4147-A177-3AD203B41FA5}">
                      <a16:colId xmlns:a16="http://schemas.microsoft.com/office/drawing/2014/main" val="349898567"/>
                    </a:ext>
                  </a:extLst>
                </a:gridCol>
                <a:gridCol w="1419397">
                  <a:extLst>
                    <a:ext uri="{9D8B030D-6E8A-4147-A177-3AD203B41FA5}">
                      <a16:colId xmlns:a16="http://schemas.microsoft.com/office/drawing/2014/main" val="604707033"/>
                    </a:ext>
                  </a:extLst>
                </a:gridCol>
                <a:gridCol w="2509007">
                  <a:extLst>
                    <a:ext uri="{9D8B030D-6E8A-4147-A177-3AD203B41FA5}">
                      <a16:colId xmlns:a16="http://schemas.microsoft.com/office/drawing/2014/main" val="1293049537"/>
                    </a:ext>
                  </a:extLst>
                </a:gridCol>
              </a:tblGrid>
              <a:tr h="663457">
                <a:tc>
                  <a:txBody>
                    <a:bodyPr/>
                    <a:lstStyle/>
                    <a:p>
                      <a:pPr marL="0" marR="0" algn="ctr">
                        <a:lnSpc>
                          <a:spcPct val="107000"/>
                        </a:lnSpc>
                        <a:spcBef>
                          <a:spcPts val="0"/>
                        </a:spcBef>
                        <a:spcAft>
                          <a:spcPts val="0"/>
                        </a:spcAft>
                      </a:pPr>
                      <a:r>
                        <a:rPr lang="en-US" sz="2000" kern="0">
                          <a:effectLst/>
                          <a:latin typeface="Times New Roman" panose="02020603050405020304" pitchFamily="18" charset="0"/>
                          <a:ea typeface="Calibri" panose="020F0502020204030204" pitchFamily="34" charset="0"/>
                          <a:cs typeface="Times New Roman" panose="02020603050405020304" pitchFamily="18" charset="0"/>
                        </a:rPr>
                        <a:t>Code</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kern="0">
                          <a:effectLst/>
                          <a:latin typeface="Times New Roman" panose="02020603050405020304" pitchFamily="18" charset="0"/>
                          <a:ea typeface="Calibri" panose="020F0502020204030204" pitchFamily="34" charset="0"/>
                          <a:cs typeface="Times New Roman" panose="02020603050405020304" pitchFamily="18" charset="0"/>
                        </a:rPr>
                        <a:t>Genus and Species</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kern="0">
                          <a:effectLst/>
                          <a:latin typeface="Times New Roman" panose="02020603050405020304" pitchFamily="18" charset="0"/>
                          <a:ea typeface="Calibri" panose="020F0502020204030204" pitchFamily="34" charset="0"/>
                          <a:cs typeface="Times New Roman" panose="02020603050405020304" pitchFamily="18" charset="0"/>
                        </a:rPr>
                        <a:t>Bit Score</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kern="0">
                          <a:effectLst/>
                          <a:latin typeface="Times New Roman" panose="02020603050405020304" pitchFamily="18" charset="0"/>
                          <a:ea typeface="Calibri" panose="020F0502020204030204" pitchFamily="34" charset="0"/>
                          <a:cs typeface="Times New Roman" panose="02020603050405020304" pitchFamily="18" charset="0"/>
                        </a:rPr>
                        <a:t># mismatches</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kern="0">
                          <a:effectLst/>
                          <a:latin typeface="Times New Roman" panose="02020603050405020304" pitchFamily="18" charset="0"/>
                          <a:ea typeface="Calibri" panose="020F0502020204030204" pitchFamily="34" charset="0"/>
                          <a:cs typeface="Times New Roman" panose="02020603050405020304" pitchFamily="18" charset="0"/>
                        </a:rPr>
                        <a:t>Inside or outside of plume</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7361852"/>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XKS-001</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Physcia stellaris</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218</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Inside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8043326"/>
                  </a:ext>
                </a:extLst>
              </a:tr>
              <a:tr h="501043">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XKS-002</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Uncultured Psiloglonium</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521</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42</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Inside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6639032"/>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XKS-003</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Epicoccum layuense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933</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Inside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5847365"/>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XKS-004</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Epicoccum layuense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940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Inside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9594048"/>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XKS-005</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Epicoccum layuense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935</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Inside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4698538"/>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XKS-006</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Epicoccum layuense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939</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Inside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942295"/>
                  </a:ext>
                </a:extLst>
              </a:tr>
              <a:tr h="0">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XKS-007</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Epicoccum layuense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933</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Inside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4747511"/>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XKS-008</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Epicoccum layuense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933</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Inside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30821"/>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XKS-009</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Epicoccum layuense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935</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Inside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7218212"/>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XKS-010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Epicoccum layuense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937</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Inside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5343308"/>
                  </a:ext>
                </a:extLst>
              </a:tr>
              <a:tr h="597145">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XKS-011</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Uncultured Fungus Clone CMH293</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949</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Outside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2367636"/>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XKS-012</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Physcia millegrana</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126</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Outside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3802190"/>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XKS-013</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Epicoccum layuense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933</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Outside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372964"/>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XKS-014</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Epicoccum nigrum</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906</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Outside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4836840"/>
                  </a:ext>
                </a:extLst>
              </a:tr>
              <a:tr h="506060">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XKS-015</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Parmotrema hypotropum </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260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Outside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2508313"/>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XKS-016</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Physcia magnussonii</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279</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41</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Outside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008985"/>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XKS-017</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Epicoccum layuense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993</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Outside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9036739"/>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XKS-018</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Epicoccum layuense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933</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Outside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4344536"/>
                  </a:ext>
                </a:extLst>
              </a:tr>
              <a:tr h="495665">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XKS-019</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Punctelia hypoleucites</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961</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Outside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8832112"/>
                  </a:ext>
                </a:extLst>
              </a:tr>
              <a:tr h="288178">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XKS-020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Epicoccum layuense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930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Outside</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0426490"/>
                  </a:ext>
                </a:extLst>
              </a:tr>
            </a:tbl>
          </a:graphicData>
        </a:graphic>
      </p:graphicFrame>
      <p:pic>
        <p:nvPicPr>
          <p:cNvPr id="8" name="Picture 7">
            <a:extLst>
              <a:ext uri="{FF2B5EF4-FFF2-40B4-BE49-F238E27FC236}">
                <a16:creationId xmlns:a16="http://schemas.microsoft.com/office/drawing/2014/main" id="{C03484F3-EA1B-955E-924D-DC41E5973623}"/>
              </a:ext>
            </a:extLst>
          </p:cNvPr>
          <p:cNvPicPr>
            <a:picLocks noChangeAspect="1"/>
          </p:cNvPicPr>
          <p:nvPr/>
        </p:nvPicPr>
        <p:blipFill>
          <a:blip r:embed="rId7"/>
          <a:stretch>
            <a:fillRect/>
          </a:stretch>
        </p:blipFill>
        <p:spPr>
          <a:xfrm>
            <a:off x="7647929" y="16446404"/>
            <a:ext cx="6263865" cy="4353534"/>
          </a:xfrm>
          <a:prstGeom prst="rect">
            <a:avLst/>
          </a:prstGeom>
        </p:spPr>
      </p:pic>
      <p:pic>
        <p:nvPicPr>
          <p:cNvPr id="9" name="Picture 8" descr="A picture containing screenshot, diagram, design&#10;&#10;Description automatically generated">
            <a:extLst>
              <a:ext uri="{FF2B5EF4-FFF2-40B4-BE49-F238E27FC236}">
                <a16:creationId xmlns:a16="http://schemas.microsoft.com/office/drawing/2014/main" id="{F78817A5-14D9-D706-2FE4-153175CADB74}"/>
              </a:ext>
            </a:extLst>
          </p:cNvPr>
          <p:cNvPicPr>
            <a:picLocks noChangeAspect="1"/>
          </p:cNvPicPr>
          <p:nvPr/>
        </p:nvPicPr>
        <p:blipFill>
          <a:blip r:embed="rId8"/>
          <a:stretch>
            <a:fillRect/>
          </a:stretch>
        </p:blipFill>
        <p:spPr>
          <a:xfrm>
            <a:off x="26308910" y="1970577"/>
            <a:ext cx="6380889" cy="10090708"/>
          </a:xfrm>
          <a:prstGeom prst="rect">
            <a:avLst/>
          </a:prstGeom>
        </p:spPr>
      </p:pic>
      <p:pic>
        <p:nvPicPr>
          <p:cNvPr id="1028" name="Picture 4" descr="Bethpage Toxic Plume Information - John Cordeira">
            <a:extLst>
              <a:ext uri="{FF2B5EF4-FFF2-40B4-BE49-F238E27FC236}">
                <a16:creationId xmlns:a16="http://schemas.microsoft.com/office/drawing/2014/main" id="{9D7765E3-BD2A-388A-6133-42D95D8EC8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46259" y="3586844"/>
            <a:ext cx="3074460" cy="55906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267711-7209-2B45-2463-C500C4432E51}"/>
              </a:ext>
            </a:extLst>
          </p:cNvPr>
          <p:cNvSpPr txBox="1"/>
          <p:nvPr/>
        </p:nvSpPr>
        <p:spPr>
          <a:xfrm>
            <a:off x="1028700" y="9202834"/>
            <a:ext cx="13354789" cy="4539704"/>
          </a:xfrm>
          <a:prstGeom prst="rect">
            <a:avLst/>
          </a:prstGeom>
          <a:noFill/>
        </p:spPr>
        <p:txBody>
          <a:bodyPr wrap="square" rtlCol="0">
            <a:spAutoFit/>
          </a:bodyPr>
          <a:lstStyle/>
          <a:p>
            <a:pPr algn="ctr" rtl="0" fontAlgn="base"/>
            <a:r>
              <a:rPr lang="en-US" sz="4400"/>
              <a:t> </a:t>
            </a:r>
            <a:r>
              <a:rPr lang="en-US" sz="4000" b="1" i="0">
                <a:solidFill>
                  <a:srgbClr val="000000"/>
                </a:solidFill>
                <a:effectLst/>
                <a:latin typeface="Times New Roman" panose="02020603050405020304" pitchFamily="18" charset="0"/>
              </a:rPr>
              <a:t>Introduction</a:t>
            </a:r>
            <a:endParaRPr lang="en-US" sz="4000" b="0" i="0">
              <a:solidFill>
                <a:srgbClr val="000000"/>
              </a:solidFill>
              <a:effectLst/>
              <a:latin typeface="Segoe UI" panose="020B0502040204020203" pitchFamily="34" charset="0"/>
            </a:endParaRPr>
          </a:p>
          <a:p>
            <a:pPr marL="457200" indent="-457200" algn="l" rtl="0" fontAlgn="base">
              <a:buFont typeface="Arial" panose="020B0604020202020204" pitchFamily="34" charset="0"/>
              <a:buChar char="•"/>
            </a:pPr>
            <a:r>
              <a:rPr lang="en-US" sz="2600" b="0" i="0">
                <a:solidFill>
                  <a:srgbClr val="000000"/>
                </a:solidFill>
                <a:effectLst/>
                <a:latin typeface="Times New Roman" panose="02020603050405020304" pitchFamily="18" charset="0"/>
              </a:rPr>
              <a:t>Lichens were used as bioindicators in the Chernobyl disaster in Ukraine (Kirchner &amp; </a:t>
            </a:r>
            <a:r>
              <a:rPr lang="en-US" sz="2600" b="0" i="0" err="1">
                <a:solidFill>
                  <a:srgbClr val="000000"/>
                </a:solidFill>
                <a:effectLst/>
                <a:latin typeface="Times New Roman" panose="02020603050405020304" pitchFamily="18" charset="0"/>
              </a:rPr>
              <a:t>Daillant</a:t>
            </a:r>
            <a:r>
              <a:rPr lang="en-US" sz="2600" b="0" i="0">
                <a:solidFill>
                  <a:srgbClr val="000000"/>
                </a:solidFill>
                <a:effectLst/>
                <a:latin typeface="Times New Roman" panose="02020603050405020304" pitchFamily="18" charset="0"/>
              </a:rPr>
              <a:t>, 2002). </a:t>
            </a:r>
          </a:p>
          <a:p>
            <a:pPr marL="457200" indent="-457200" algn="l" rtl="0" fontAlgn="base">
              <a:buFont typeface="Arial" panose="020B0604020202020204" pitchFamily="34" charset="0"/>
              <a:buChar char="•"/>
            </a:pPr>
            <a:r>
              <a:rPr lang="en-US" sz="2600" b="0" i="0">
                <a:solidFill>
                  <a:srgbClr val="000000"/>
                </a:solidFill>
                <a:effectLst/>
                <a:latin typeface="Times New Roman" panose="02020603050405020304" pitchFamily="18" charset="0"/>
              </a:rPr>
              <a:t>Lichen species </a:t>
            </a:r>
            <a:r>
              <a:rPr lang="en-US" sz="2600" b="0" i="0" err="1">
                <a:solidFill>
                  <a:srgbClr val="000000"/>
                </a:solidFill>
                <a:effectLst/>
                <a:latin typeface="Times New Roman" panose="02020603050405020304" pitchFamily="18" charset="0"/>
              </a:rPr>
              <a:t>Parmelia</a:t>
            </a:r>
            <a:r>
              <a:rPr lang="en-US" sz="2600" b="0" i="0">
                <a:solidFill>
                  <a:srgbClr val="000000"/>
                </a:solidFill>
                <a:effectLst/>
                <a:latin typeface="Times New Roman" panose="02020603050405020304" pitchFamily="18" charset="0"/>
              </a:rPr>
              <a:t> </a:t>
            </a:r>
            <a:r>
              <a:rPr lang="en-US" sz="2600" b="0" i="0" err="1">
                <a:solidFill>
                  <a:srgbClr val="000000"/>
                </a:solidFill>
                <a:effectLst/>
                <a:latin typeface="Times New Roman" panose="02020603050405020304" pitchFamily="18" charset="0"/>
              </a:rPr>
              <a:t>sulcata</a:t>
            </a:r>
            <a:r>
              <a:rPr lang="en-US" sz="2600" b="0" i="0">
                <a:solidFill>
                  <a:srgbClr val="000000"/>
                </a:solidFill>
                <a:effectLst/>
                <a:latin typeface="Times New Roman" panose="02020603050405020304" pitchFamily="18" charset="0"/>
              </a:rPr>
              <a:t> was found in Chernobyl to be a bioindicator of radioactivity, therefore it may also be in Bethpage Community Park, showcasing that a dangerous plume may still exist (Kirchner &amp; </a:t>
            </a:r>
            <a:r>
              <a:rPr lang="en-US" sz="2600" b="0" i="0" err="1">
                <a:solidFill>
                  <a:srgbClr val="000000"/>
                </a:solidFill>
                <a:effectLst/>
                <a:latin typeface="Times New Roman" panose="02020603050405020304" pitchFamily="18" charset="0"/>
              </a:rPr>
              <a:t>Daillant</a:t>
            </a:r>
            <a:r>
              <a:rPr lang="en-US" sz="2600" b="0" i="0">
                <a:solidFill>
                  <a:srgbClr val="000000"/>
                </a:solidFill>
                <a:effectLst/>
                <a:latin typeface="Times New Roman" panose="02020603050405020304" pitchFamily="18" charset="0"/>
              </a:rPr>
              <a:t>, 2002). </a:t>
            </a:r>
          </a:p>
          <a:p>
            <a:pPr marL="457200" indent="-457200" algn="l" rtl="0" fontAlgn="base">
              <a:buFont typeface="Arial" panose="020B0604020202020204" pitchFamily="34" charset="0"/>
              <a:buChar char="•"/>
            </a:pPr>
            <a:r>
              <a:rPr lang="en-US" sz="2600" b="0" i="0">
                <a:solidFill>
                  <a:srgbClr val="000000"/>
                </a:solidFill>
                <a:effectLst/>
                <a:latin typeface="Times New Roman" panose="02020603050405020304" pitchFamily="18" charset="0"/>
              </a:rPr>
              <a:t>We hypothesized that </a:t>
            </a:r>
            <a:r>
              <a:rPr lang="en-US" sz="2600" b="0" i="0" err="1">
                <a:solidFill>
                  <a:srgbClr val="000000"/>
                </a:solidFill>
                <a:effectLst/>
                <a:latin typeface="Times New Roman" panose="02020603050405020304" pitchFamily="18" charset="0"/>
              </a:rPr>
              <a:t>Parmelia</a:t>
            </a:r>
            <a:r>
              <a:rPr lang="en-US" sz="2600" b="0" i="0">
                <a:solidFill>
                  <a:srgbClr val="000000"/>
                </a:solidFill>
                <a:effectLst/>
                <a:latin typeface="Times New Roman" panose="02020603050405020304" pitchFamily="18" charset="0"/>
              </a:rPr>
              <a:t> </a:t>
            </a:r>
            <a:r>
              <a:rPr lang="en-US" sz="2600" b="0" i="0" err="1">
                <a:solidFill>
                  <a:srgbClr val="000000"/>
                </a:solidFill>
                <a:effectLst/>
                <a:latin typeface="Times New Roman" panose="02020603050405020304" pitchFamily="18" charset="0"/>
              </a:rPr>
              <a:t>sulcata</a:t>
            </a:r>
            <a:r>
              <a:rPr lang="en-US" sz="2600" b="0" i="0">
                <a:solidFill>
                  <a:srgbClr val="000000"/>
                </a:solidFill>
                <a:effectLst/>
                <a:latin typeface="Times New Roman" panose="02020603050405020304" pitchFamily="18" charset="0"/>
              </a:rPr>
              <a:t> will be found and will indicate radioactivity. </a:t>
            </a:r>
            <a:endParaRPr lang="en-US" sz="2600" b="1" i="0">
              <a:solidFill>
                <a:srgbClr val="000000"/>
              </a:solidFill>
              <a:effectLst/>
              <a:latin typeface="Times New Roman" panose="02020603050405020304" pitchFamily="18" charset="0"/>
            </a:endParaRPr>
          </a:p>
          <a:p>
            <a:pPr algn="ctr" rtl="0" fontAlgn="base"/>
            <a:endParaRPr lang="en-US" sz="2800" b="1" i="0">
              <a:solidFill>
                <a:srgbClr val="000000"/>
              </a:solidFill>
              <a:effectLst/>
              <a:latin typeface="Times New Roman" panose="02020603050405020304" pitchFamily="18" charset="0"/>
            </a:endParaRPr>
          </a:p>
          <a:p>
            <a:endParaRPr lang="en-US"/>
          </a:p>
        </p:txBody>
      </p:sp>
      <p:sp>
        <p:nvSpPr>
          <p:cNvPr id="7" name="TextBox 6">
            <a:extLst>
              <a:ext uri="{FF2B5EF4-FFF2-40B4-BE49-F238E27FC236}">
                <a16:creationId xmlns:a16="http://schemas.microsoft.com/office/drawing/2014/main" id="{68005773-AE8C-9F0A-21E6-2D078249644B}"/>
              </a:ext>
            </a:extLst>
          </p:cNvPr>
          <p:cNvSpPr txBox="1"/>
          <p:nvPr/>
        </p:nvSpPr>
        <p:spPr>
          <a:xfrm>
            <a:off x="12781393" y="9221047"/>
            <a:ext cx="438150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Figure 1. Plume Map</a:t>
            </a:r>
          </a:p>
        </p:txBody>
      </p:sp>
      <p:sp>
        <p:nvSpPr>
          <p:cNvPr id="10" name="TextBox 9">
            <a:extLst>
              <a:ext uri="{FF2B5EF4-FFF2-40B4-BE49-F238E27FC236}">
                <a16:creationId xmlns:a16="http://schemas.microsoft.com/office/drawing/2014/main" id="{0D34F591-2F6A-AC31-8661-CF937A716EE4}"/>
              </a:ext>
            </a:extLst>
          </p:cNvPr>
          <p:cNvSpPr txBox="1"/>
          <p:nvPr/>
        </p:nvSpPr>
        <p:spPr>
          <a:xfrm>
            <a:off x="7647929" y="20812978"/>
            <a:ext cx="438150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Figure 2. Collection Locations</a:t>
            </a:r>
          </a:p>
        </p:txBody>
      </p:sp>
      <p:sp>
        <p:nvSpPr>
          <p:cNvPr id="12" name="TextBox 11">
            <a:extLst>
              <a:ext uri="{FF2B5EF4-FFF2-40B4-BE49-F238E27FC236}">
                <a16:creationId xmlns:a16="http://schemas.microsoft.com/office/drawing/2014/main" id="{D915FC5E-BD69-A5DF-D15B-2440AC8C1AEB}"/>
              </a:ext>
            </a:extLst>
          </p:cNvPr>
          <p:cNvSpPr txBox="1"/>
          <p:nvPr/>
        </p:nvSpPr>
        <p:spPr>
          <a:xfrm>
            <a:off x="16249470" y="10948428"/>
            <a:ext cx="438150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Figure 4. Blast Results</a:t>
            </a:r>
          </a:p>
        </p:txBody>
      </p:sp>
      <p:sp>
        <p:nvSpPr>
          <p:cNvPr id="15" name="TextBox 14">
            <a:extLst>
              <a:ext uri="{FF2B5EF4-FFF2-40B4-BE49-F238E27FC236}">
                <a16:creationId xmlns:a16="http://schemas.microsoft.com/office/drawing/2014/main" id="{656502DE-429A-105F-206A-B2608811AAC3}"/>
              </a:ext>
            </a:extLst>
          </p:cNvPr>
          <p:cNvSpPr txBox="1"/>
          <p:nvPr/>
        </p:nvSpPr>
        <p:spPr>
          <a:xfrm>
            <a:off x="26676570" y="11822464"/>
            <a:ext cx="438150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Figure 5. Phylogenetic Tree</a:t>
            </a:r>
          </a:p>
        </p:txBody>
      </p:sp>
      <p:sp>
        <p:nvSpPr>
          <p:cNvPr id="2" name="TextBox 1">
            <a:extLst>
              <a:ext uri="{FF2B5EF4-FFF2-40B4-BE49-F238E27FC236}">
                <a16:creationId xmlns:a16="http://schemas.microsoft.com/office/drawing/2014/main" id="{C73BD7B0-A615-3593-9692-EDB82DF718C7}"/>
              </a:ext>
            </a:extLst>
          </p:cNvPr>
          <p:cNvSpPr txBox="1"/>
          <p:nvPr/>
        </p:nvSpPr>
        <p:spPr>
          <a:xfrm>
            <a:off x="968133" y="12868859"/>
            <a:ext cx="12795306" cy="4447371"/>
          </a:xfrm>
          <a:prstGeom prst="rect">
            <a:avLst/>
          </a:prstGeom>
          <a:noFill/>
        </p:spPr>
        <p:txBody>
          <a:bodyPr wrap="square" rtlCol="0">
            <a:spAutoFit/>
          </a:bodyPr>
          <a:lstStyle/>
          <a:p>
            <a:pPr algn="ctr" rtl="0" fontAlgn="base"/>
            <a:r>
              <a:rPr lang="en-US" sz="4000" b="1" i="0">
                <a:solidFill>
                  <a:srgbClr val="000000"/>
                </a:solidFill>
                <a:effectLst/>
                <a:latin typeface="Times New Roman" panose="02020603050405020304" pitchFamily="18" charset="0"/>
              </a:rPr>
              <a:t>Materials and Methods</a:t>
            </a:r>
            <a:endParaRPr lang="en-US" sz="4000" b="0" i="0">
              <a:solidFill>
                <a:srgbClr val="000000"/>
              </a:solidFill>
              <a:effectLst/>
              <a:latin typeface="Segoe UI" panose="020B0502040204020203" pitchFamily="34" charset="0"/>
            </a:endParaRPr>
          </a:p>
          <a:p>
            <a:pPr marL="457200" indent="-457200" algn="l" rtl="0" fontAlgn="base">
              <a:buFont typeface="Arial" panose="020B0604020202020204" pitchFamily="34" charset="0"/>
              <a:buChar char="•"/>
            </a:pPr>
            <a:r>
              <a:rPr lang="en-US" sz="2600" b="0" i="0">
                <a:solidFill>
                  <a:srgbClr val="000000"/>
                </a:solidFill>
                <a:effectLst/>
                <a:latin typeface="Times New Roman" panose="02020603050405020304" pitchFamily="18" charset="0"/>
              </a:rPr>
              <a:t>We removed a small portion of tree bark from a tree to collect lichens; to prevent the bark from breaking, we wet the lichen for a few minutes before removing it (Hayward, 1979). </a:t>
            </a:r>
          </a:p>
          <a:p>
            <a:pPr marL="457200" indent="-457200" algn="l" rtl="0" fontAlgn="base">
              <a:buFont typeface="Arial" panose="020B0604020202020204" pitchFamily="34" charset="0"/>
              <a:buChar char="•"/>
            </a:pPr>
            <a:r>
              <a:rPr lang="en-US" sz="2600" b="0" i="0">
                <a:solidFill>
                  <a:srgbClr val="000000"/>
                </a:solidFill>
                <a:effectLst/>
                <a:latin typeface="Times New Roman" panose="02020603050405020304" pitchFamily="18" charset="0"/>
              </a:rPr>
              <a:t>Specimens were 6cm in diameter and undamaged (Hayward, 1979). </a:t>
            </a:r>
          </a:p>
          <a:p>
            <a:pPr marL="457200" indent="-457200" algn="l" rtl="0" fontAlgn="base">
              <a:buFont typeface="Arial" panose="020B0604020202020204" pitchFamily="34" charset="0"/>
              <a:buChar char="•"/>
            </a:pPr>
            <a:r>
              <a:rPr lang="en-US" sz="2600" b="0" i="0">
                <a:solidFill>
                  <a:srgbClr val="000000"/>
                </a:solidFill>
                <a:effectLst/>
                <a:latin typeface="Times New Roman" panose="02020603050405020304" pitchFamily="18" charset="0"/>
              </a:rPr>
              <a:t>We wore gloves to protect our hands. We used a knife to remove the specimen (Hayward, 1979).</a:t>
            </a:r>
          </a:p>
          <a:p>
            <a:pPr marL="457200" indent="-457200" algn="l" rtl="0" fontAlgn="base">
              <a:buFont typeface="Arial" panose="020B0604020202020204" pitchFamily="34" charset="0"/>
              <a:buChar char="•"/>
            </a:pPr>
            <a:r>
              <a:rPr lang="en-US" sz="2600" b="0" i="0">
                <a:solidFill>
                  <a:srgbClr val="000000"/>
                </a:solidFill>
                <a:effectLst/>
                <a:latin typeface="Times New Roman" panose="02020603050405020304" pitchFamily="18" charset="0"/>
              </a:rPr>
              <a:t>We packaged the lichen </a:t>
            </a:r>
            <a:r>
              <a:rPr lang="en-US" sz="2600" b="0" i="0">
                <a:solidFill>
                  <a:srgbClr val="000000"/>
                </a:solidFill>
                <a:effectLst/>
                <a:latin typeface="Times New Roman" panose="02020603050405020304" pitchFamily="18" charset="0"/>
                <a:cs typeface="Times New Roman" panose="02020603050405020304" pitchFamily="18" charset="0"/>
              </a:rPr>
              <a:t>samples in paper bags to preserve them</a:t>
            </a:r>
          </a:p>
          <a:p>
            <a:pPr marL="457200" indent="-457200" algn="l" rtl="0" fontAlgn="base">
              <a:buFont typeface="Arial" panose="020B0604020202020204" pitchFamily="34" charset="0"/>
              <a:buChar char="•"/>
            </a:pPr>
            <a:r>
              <a:rPr lang="en-US" sz="2600" b="0" i="0">
                <a:solidFill>
                  <a:srgbClr val="000000"/>
                </a:solidFill>
                <a:effectLst/>
                <a:latin typeface="Times New Roman" panose="02020603050405020304" pitchFamily="18" charset="0"/>
                <a:cs typeface="Times New Roman" panose="02020603050405020304" pitchFamily="18" charset="0"/>
              </a:rPr>
              <a:t>We </a:t>
            </a:r>
            <a:r>
              <a:rPr lang="en-US" sz="2600">
                <a:solidFill>
                  <a:srgbClr val="000000"/>
                </a:solidFill>
                <a:latin typeface="Times New Roman" panose="02020603050405020304" pitchFamily="18" charset="0"/>
                <a:cs typeface="Times New Roman" panose="02020603050405020304" pitchFamily="18" charset="0"/>
              </a:rPr>
              <a:t>left </a:t>
            </a:r>
            <a:r>
              <a:rPr lang="en-US" sz="2600" b="0" i="0">
                <a:solidFill>
                  <a:srgbClr val="000000"/>
                </a:solidFill>
                <a:effectLst/>
                <a:latin typeface="Times New Roman" panose="02020603050405020304" pitchFamily="18" charset="0"/>
                <a:cs typeface="Times New Roman" panose="02020603050405020304" pitchFamily="18" charset="0"/>
              </a:rPr>
              <a:t>enough of the species to allow it to regenerate (Hayward, 1979). </a:t>
            </a:r>
          </a:p>
          <a:p>
            <a:endParaRPr lang="en-US"/>
          </a:p>
        </p:txBody>
      </p:sp>
      <p:sp>
        <p:nvSpPr>
          <p:cNvPr id="16" name="TextBox 15">
            <a:extLst>
              <a:ext uri="{FF2B5EF4-FFF2-40B4-BE49-F238E27FC236}">
                <a16:creationId xmlns:a16="http://schemas.microsoft.com/office/drawing/2014/main" id="{469239F1-BA35-C4AA-D427-8A9A829F71EC}"/>
              </a:ext>
            </a:extLst>
          </p:cNvPr>
          <p:cNvSpPr txBox="1"/>
          <p:nvPr/>
        </p:nvSpPr>
        <p:spPr>
          <a:xfrm>
            <a:off x="968133" y="16352567"/>
            <a:ext cx="6766167" cy="4893647"/>
          </a:xfrm>
          <a:prstGeom prst="rect">
            <a:avLst/>
          </a:prstGeom>
          <a:noFill/>
        </p:spPr>
        <p:txBody>
          <a:bodyPr wrap="square">
            <a:spAutoFit/>
          </a:bodyPr>
          <a:lstStyle/>
          <a:p>
            <a:pPr marL="457200" indent="-457200" algn="l" rtl="0" fontAlgn="base">
              <a:buFont typeface="Arial" panose="020B0604020202020204" pitchFamily="34" charset="0"/>
              <a:buChar char="•"/>
            </a:pPr>
            <a:r>
              <a:rPr lang="en-US" sz="2600" b="0" i="0" u="none" strike="noStrike">
                <a:solidFill>
                  <a:srgbClr val="000000"/>
                </a:solidFill>
                <a:effectLst/>
                <a:latin typeface="Times New Roman" panose="02020603050405020304" pitchFamily="18" charset="0"/>
                <a:cs typeface="Times New Roman" panose="02020603050405020304" pitchFamily="18" charset="0"/>
              </a:rPr>
              <a:t>We collected lichens from trees in both Bethpage Community Park and Eisenhower Park since </a:t>
            </a:r>
            <a:r>
              <a:rPr lang="en-US" sz="2600">
                <a:solidFill>
                  <a:srgbClr val="000000"/>
                </a:solidFill>
                <a:latin typeface="Times New Roman" panose="02020603050405020304" pitchFamily="18" charset="0"/>
                <a:cs typeface="Times New Roman" panose="02020603050405020304" pitchFamily="18" charset="0"/>
              </a:rPr>
              <a:t>b</a:t>
            </a:r>
            <a:r>
              <a:rPr lang="en-US" sz="2600" b="0" i="0" u="none" strike="noStrike">
                <a:solidFill>
                  <a:srgbClr val="000000"/>
                </a:solidFill>
                <a:effectLst/>
                <a:latin typeface="Times New Roman" panose="02020603050405020304" pitchFamily="18" charset="0"/>
                <a:cs typeface="Times New Roman" panose="02020603050405020304" pitchFamily="18" charset="0"/>
              </a:rPr>
              <a:t>oth are mid island, and one not closer to the water than the other.</a:t>
            </a:r>
          </a:p>
          <a:p>
            <a:pPr marL="457200" indent="-457200" fontAlgn="base">
              <a:buFont typeface="Arial" panose="020B0604020202020204" pitchFamily="34" charset="0"/>
              <a:buChar char="•"/>
            </a:pPr>
            <a:r>
              <a:rPr lang="en-US" sz="2600" b="0" i="0" u="none" strike="noStrike">
                <a:solidFill>
                  <a:srgbClr val="000000"/>
                </a:solidFill>
                <a:effectLst/>
                <a:latin typeface="Times New Roman" panose="02020603050405020304" pitchFamily="18" charset="0"/>
                <a:cs typeface="Times New Roman" panose="02020603050405020304" pitchFamily="18" charset="0"/>
              </a:rPr>
              <a:t>Both are public parks with daily visitors with the similar amount of sunlight reaching the trees. Eisenhower Park is the closest option that is a reasonable distance from the plume.</a:t>
            </a:r>
          </a:p>
          <a:p>
            <a:pPr marL="457200" indent="-457200" algn="l" rtl="0" fontAlgn="base">
              <a:buFont typeface="Arial" panose="020B0604020202020204" pitchFamily="34" charset="0"/>
              <a:buChar char="•"/>
            </a:pPr>
            <a:r>
              <a:rPr lang="en-US" sz="2600" b="0" i="0" u="none" strike="noStrike">
                <a:solidFill>
                  <a:srgbClr val="000000"/>
                </a:solidFill>
                <a:effectLst/>
                <a:latin typeface="Times New Roman" panose="02020603050405020304" pitchFamily="18" charset="0"/>
                <a:cs typeface="Times New Roman" panose="02020603050405020304" pitchFamily="18" charset="0"/>
              </a:rPr>
              <a:t>Bethpage Community Park falls in the area from the Grumman Plume (Experimental Group) and Eisenhower Park does not (control group). </a:t>
            </a:r>
          </a:p>
        </p:txBody>
      </p:sp>
    </p:spTree>
    <p:extLst>
      <p:ext uri="{BB962C8B-B14F-4D97-AF65-F5344CB8AC3E}">
        <p14:creationId xmlns:p14="http://schemas.microsoft.com/office/powerpoint/2010/main" val="36500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Custom</PresentationFormat>
  <Paragraphs>146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Segoe UI</vt:lpstr>
      <vt:lpstr>Times New Roman</vt:lpstr>
      <vt:lpstr>Office Theme</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McAuley, Kathleen</cp:lastModifiedBy>
  <cp:revision>1</cp:revision>
  <cp:lastPrinted>2016-03-28T20:27:59Z</cp:lastPrinted>
  <dcterms:created xsi:type="dcterms:W3CDTF">2011-05-13T20:15:01Z</dcterms:created>
  <dcterms:modified xsi:type="dcterms:W3CDTF">2023-06-05T17:55:24Z</dcterms:modified>
</cp:coreProperties>
</file>