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 id="266" r:id="rId3"/>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 id="266"/>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778584-D690-401A-94C1-1B7C15A7CA12}" v="34" dt="2023-06-06T12:03:43.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snapToGrid="0" snapToObjects="1">
      <p:cViewPr>
        <p:scale>
          <a:sx n="26" d="100"/>
          <a:sy n="26" d="100"/>
        </p:scale>
        <p:origin x="720" y="-588"/>
      </p:cViewPr>
      <p:guideLst>
        <p:guide orient="horz" pos="18144"/>
        <p:guide orient="horz" pos="288"/>
        <p:guide pos="287"/>
        <p:guide pos="25055"/>
        <p:guide orient="horz" pos="13608"/>
        <p:guide orient="horz" pos="216"/>
        <p:guide pos="235"/>
        <p:guide pos="2050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6/8/2023</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6401" y="4313308"/>
            <a:ext cx="14843446" cy="6257330"/>
          </a:xfrm>
          <a:prstGeom prst="rect">
            <a:avLst/>
          </a:prstGeom>
        </p:spPr>
        <p:style>
          <a:lnRef idx="1">
            <a:schemeClr val="dk1"/>
          </a:lnRef>
          <a:fillRef idx="2">
            <a:schemeClr val="dk1"/>
          </a:fillRef>
          <a:effectRef idx="1">
            <a:schemeClr val="dk1"/>
          </a:effectRef>
          <a:fontRef idx="minor">
            <a:schemeClr val="dk1"/>
          </a:fontRef>
        </p:style>
        <p:txBody>
          <a:bodyPr lIns="72176" tIns="36089" rIns="72176" bIns="36089" rtlCol="0" anchor="ctr"/>
          <a:lstStyle/>
          <a:p>
            <a:pPr algn="ctr"/>
            <a:endParaRPr lang="en-US"/>
          </a:p>
        </p:txBody>
      </p:sp>
      <p:sp>
        <p:nvSpPr>
          <p:cNvPr id="4" name="TextBox 3"/>
          <p:cNvSpPr txBox="1"/>
          <p:nvPr/>
        </p:nvSpPr>
        <p:spPr>
          <a:xfrm>
            <a:off x="5379707" y="297757"/>
            <a:ext cx="21067218" cy="3766202"/>
          </a:xfrm>
          <a:prstGeom prst="rect">
            <a:avLst/>
          </a:prstGeom>
          <a:noFill/>
        </p:spPr>
        <p:txBody>
          <a:bodyPr wrap="square" lIns="72176" tIns="36089" rIns="72176" bIns="36089" rtlCol="0">
            <a:spAutoFit/>
          </a:bodyPr>
          <a:lstStyle/>
          <a:p>
            <a:pPr algn="ctr"/>
            <a:r>
              <a:rPr lang="en-US" sz="8000" dirty="0">
                <a:latin typeface="Times New Roman" panose="02020603050405020304" pitchFamily="18" charset="0"/>
                <a:cs typeface="Times New Roman" panose="02020603050405020304" pitchFamily="18" charset="0"/>
              </a:rPr>
              <a:t>The Effect of the </a:t>
            </a:r>
            <a:r>
              <a:rPr lang="en-US" sz="8000" i="1" dirty="0">
                <a:latin typeface="Times New Roman" panose="02020603050405020304" pitchFamily="18" charset="0"/>
                <a:cs typeface="Times New Roman" panose="02020603050405020304" pitchFamily="18" charset="0"/>
              </a:rPr>
              <a:t>Anoplophora glabripennis </a:t>
            </a:r>
            <a:r>
              <a:rPr lang="en-US" sz="8000" dirty="0">
                <a:latin typeface="Times New Roman" panose="02020603050405020304" pitchFamily="18" charset="0"/>
                <a:cs typeface="Times New Roman" panose="02020603050405020304" pitchFamily="18" charset="0"/>
              </a:rPr>
              <a:t>Infestation on the Ecological Biodiversity in Long Island, New York </a:t>
            </a:r>
          </a:p>
        </p:txBody>
      </p:sp>
      <p:sp>
        <p:nvSpPr>
          <p:cNvPr id="5" name="TextBox 4"/>
          <p:cNvSpPr txBox="1"/>
          <p:nvPr/>
        </p:nvSpPr>
        <p:spPr>
          <a:xfrm>
            <a:off x="143174" y="2916730"/>
            <a:ext cx="8566486" cy="1396322"/>
          </a:xfrm>
          <a:prstGeom prst="rect">
            <a:avLst/>
          </a:prstGeom>
          <a:noFill/>
        </p:spPr>
        <p:txBody>
          <a:bodyPr wrap="square" lIns="72176" tIns="36089" rIns="72176" bIns="36089" rtlCol="0">
            <a:spAutoFit/>
          </a:bodyPr>
          <a:lstStyle/>
          <a:p>
            <a:r>
              <a:rPr lang="en-US" sz="4300" dirty="0">
                <a:solidFill>
                  <a:prstClr val="black"/>
                </a:solidFill>
                <a:latin typeface="Times New Roman" panose="02020603050405020304" pitchFamily="18" charset="0"/>
                <a:cs typeface="Times New Roman" panose="02020603050405020304" pitchFamily="18" charset="0"/>
              </a:rPr>
              <a:t>Emilia Berkowitz &amp; Caitlyn Melaram</a:t>
            </a:r>
          </a:p>
          <a:p>
            <a:pPr algn="ctr"/>
            <a:r>
              <a:rPr lang="en-US" sz="4300" i="1" dirty="0">
                <a:solidFill>
                  <a:prstClr val="black"/>
                </a:solidFill>
                <a:latin typeface="Times New Roman" panose="02020603050405020304" pitchFamily="18" charset="0"/>
                <a:cs typeface="Times New Roman" panose="02020603050405020304" pitchFamily="18" charset="0"/>
              </a:rPr>
              <a:t>Lynbrook Senior High School  </a:t>
            </a:r>
          </a:p>
        </p:txBody>
      </p:sp>
      <p:sp>
        <p:nvSpPr>
          <p:cNvPr id="30" name="TextBox 29"/>
          <p:cNvSpPr txBox="1"/>
          <p:nvPr/>
        </p:nvSpPr>
        <p:spPr>
          <a:xfrm>
            <a:off x="17095100" y="5617985"/>
            <a:ext cx="14494746" cy="650719"/>
          </a:xfrm>
          <a:prstGeom prst="rect">
            <a:avLst/>
          </a:prstGeom>
          <a:noFill/>
        </p:spPr>
        <p:txBody>
          <a:bodyPr wrap="square" lIns="65306" tIns="32653" rIns="65306" bIns="32653" rtlCol="0">
            <a:spAutoFit/>
          </a:bodyPr>
          <a:lstStyle/>
          <a:p>
            <a:endParaRPr lang="en-US" sz="3800" dirty="0"/>
          </a:p>
        </p:txBody>
      </p:sp>
      <p:pic>
        <p:nvPicPr>
          <p:cNvPr id="35" name="Shape 243"/>
          <p:cNvPicPr preferRelativeResize="0"/>
          <p:nvPr/>
        </p:nvPicPr>
        <p:blipFill rotWithShape="1">
          <a:blip r:embed="rId2">
            <a:alphaModFix/>
          </a:blip>
          <a:srcRect/>
          <a:stretch/>
        </p:blipFill>
        <p:spPr>
          <a:xfrm>
            <a:off x="28554946" y="1986382"/>
            <a:ext cx="3945194" cy="798571"/>
          </a:xfrm>
          <a:prstGeom prst="rect">
            <a:avLst/>
          </a:prstGeom>
          <a:noFill/>
          <a:ln>
            <a:noFill/>
          </a:ln>
        </p:spPr>
      </p:pic>
      <p:sp>
        <p:nvSpPr>
          <p:cNvPr id="37" name="TextBox 36"/>
          <p:cNvSpPr txBox="1"/>
          <p:nvPr/>
        </p:nvSpPr>
        <p:spPr>
          <a:xfrm>
            <a:off x="1449140" y="4420402"/>
            <a:ext cx="14464176" cy="11912777"/>
          </a:xfrm>
          <a:prstGeom prst="rect">
            <a:avLst/>
          </a:prstGeom>
          <a:noFill/>
        </p:spPr>
        <p:txBody>
          <a:bodyPr wrap="square" lIns="65306" tIns="32653" rIns="65306" bIns="32653" rtlCol="0">
            <a:spAutoFit/>
          </a:bodyPr>
          <a:lstStyle/>
          <a:p>
            <a:pPr algn="ctr">
              <a:spcAft>
                <a:spcPts val="857"/>
              </a:spcAft>
            </a:pPr>
            <a:r>
              <a:rPr lang="en-US" dirty="0">
                <a:latin typeface="Times New Roman" panose="02020603050405020304" pitchFamily="18" charset="0"/>
                <a:cs typeface="Times New Roman" panose="02020603050405020304" pitchFamily="18" charset="0"/>
              </a:rPr>
              <a:t>Abstract &amp; Introduction</a:t>
            </a:r>
          </a:p>
          <a:p>
            <a:r>
              <a:rPr lang="en-US" sz="3600" b="0" i="0" dirty="0">
                <a:solidFill>
                  <a:srgbClr val="000000"/>
                </a:solidFill>
                <a:effectLst/>
                <a:latin typeface="Times New Roman" panose="02020603050405020304" pitchFamily="18" charset="0"/>
                <a:cs typeface="Times New Roman" panose="02020603050405020304" pitchFamily="18" charset="0"/>
              </a:rPr>
              <a:t>The </a:t>
            </a:r>
            <a:r>
              <a:rPr lang="en-US" sz="3600" b="0" i="1" dirty="0">
                <a:solidFill>
                  <a:srgbClr val="000000"/>
                </a:solidFill>
                <a:effectLst/>
                <a:latin typeface="Times New Roman" panose="02020603050405020304" pitchFamily="18" charset="0"/>
                <a:cs typeface="Times New Roman" panose="02020603050405020304" pitchFamily="18" charset="0"/>
              </a:rPr>
              <a:t>Anoplophora glabripennis </a:t>
            </a:r>
            <a:r>
              <a:rPr lang="en-US" sz="3600" b="0" i="0" dirty="0">
                <a:solidFill>
                  <a:srgbClr val="000000"/>
                </a:solidFill>
                <a:effectLst/>
                <a:latin typeface="Times New Roman" panose="02020603050405020304" pitchFamily="18" charset="0"/>
                <a:cs typeface="Times New Roman" panose="02020603050405020304" pitchFamily="18" charset="0"/>
              </a:rPr>
              <a:t>came to America through wood pallets on cargo ships. It has invaded numerous parts of Long Island, more specifically in Suffolk County (Cohen, 2022). The beetle does not contribute positively to the ecosystem as they cling to trees and damage them immensely. </a:t>
            </a:r>
            <a:r>
              <a:rPr lang="en-US" sz="3600" b="0" i="1" dirty="0">
                <a:solidFill>
                  <a:srgbClr val="000000"/>
                </a:solidFill>
                <a:effectLst/>
                <a:latin typeface="Times New Roman" panose="02020603050405020304" pitchFamily="18" charset="0"/>
                <a:cs typeface="Times New Roman" panose="02020603050405020304" pitchFamily="18" charset="0"/>
              </a:rPr>
              <a:t>Anoplophora glabripennis </a:t>
            </a:r>
            <a:r>
              <a:rPr lang="en-US" sz="3600" b="0" i="0" dirty="0">
                <a:solidFill>
                  <a:srgbClr val="000000"/>
                </a:solidFill>
                <a:effectLst/>
                <a:latin typeface="Times New Roman" panose="02020603050405020304" pitchFamily="18" charset="0"/>
                <a:cs typeface="Times New Roman" panose="02020603050405020304" pitchFamily="18" charset="0"/>
              </a:rPr>
              <a:t>may affect other arthropod diversity. We hypothesize that the infestation of this beetle is what causes significant damage to the habitats of other insects.</a:t>
            </a:r>
            <a:endParaRPr lang="en-US" sz="3600" dirty="0">
              <a:latin typeface="Times New Roman" panose="02020603050405020304" pitchFamily="18" charset="0"/>
              <a:cs typeface="Times New Roman" panose="02020603050405020304" pitchFamily="18" charset="0"/>
            </a:endParaRPr>
          </a:p>
          <a:p>
            <a:pPr algn="ctr">
              <a:spcAft>
                <a:spcPts val="429"/>
              </a:spcAft>
            </a:pPr>
            <a:r>
              <a:rPr lang="en-US" dirty="0">
                <a:latin typeface="Times New Roman" panose="02020603050405020304" pitchFamily="18" charset="0"/>
                <a:cs typeface="Times New Roman" panose="02020603050405020304" pitchFamily="18" charset="0"/>
              </a:rPr>
              <a:t>Materials &amp; Methods </a:t>
            </a:r>
            <a:endParaRPr lang="en-US" sz="3900" dirty="0">
              <a:latin typeface="Times New Roman" panose="02020603050405020304" pitchFamily="18"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We surveyed the Rocky Point Walking Trail. We surveyed four different locations in the first half mile of the trail. Our locations for sampling were abundant with trees, logs, and rocks. We will aim for about five different samples at each location. We need to split our collection into two groups (control and sample). One should have an insect population affected by the Anoplophora glabripennis and the other one should not. We will catch these insects by using pitfalls, where we will dig considerably deep holes in the ground (so the insects cannot climb out) and cover them with leaves and twigs. We will then come back hours later to collect the insects. </a:t>
            </a:r>
            <a:endParaRPr lang="en-US" sz="3600" dirty="0">
              <a:latin typeface="Times New Roman" panose="02020603050405020304" pitchFamily="18" charset="0"/>
              <a:cs typeface="Times New Roman" panose="02020603050405020304" pitchFamily="18" charset="0"/>
            </a:endParaRPr>
          </a:p>
          <a:p>
            <a:pPr algn="ctr">
              <a:spcAft>
                <a:spcPts val="429"/>
              </a:spcAft>
            </a:pPr>
            <a:r>
              <a:rPr lang="en-US" dirty="0">
                <a:latin typeface="Times New Roman" panose="02020603050405020304" pitchFamily="18" charset="0"/>
                <a:cs typeface="Times New Roman" panose="02020603050405020304" pitchFamily="18" charset="0"/>
              </a:rPr>
              <a:t>Results</a:t>
            </a:r>
          </a:p>
        </p:txBody>
      </p:sp>
      <p:sp>
        <p:nvSpPr>
          <p:cNvPr id="38" name="TextBox 37"/>
          <p:cNvSpPr txBox="1"/>
          <p:nvPr/>
        </p:nvSpPr>
        <p:spPr>
          <a:xfrm>
            <a:off x="16908727" y="11714764"/>
            <a:ext cx="14774731" cy="9037631"/>
          </a:xfrm>
          <a:prstGeom prst="rect">
            <a:avLst/>
          </a:prstGeom>
          <a:noFill/>
        </p:spPr>
        <p:txBody>
          <a:bodyPr wrap="square" lIns="65306" tIns="32653" rIns="65306" bIns="32653" rtlCol="0">
            <a:spAutoFit/>
          </a:bodyPr>
          <a:lstStyle/>
          <a:p>
            <a:pPr algn="ctr">
              <a:spcAft>
                <a:spcPts val="429"/>
              </a:spcAft>
            </a:pPr>
            <a:r>
              <a:rPr lang="en-US" dirty="0">
                <a:latin typeface="Times New Roman" panose="02020603050405020304" pitchFamily="18" charset="0"/>
                <a:cs typeface="Times New Roman" panose="02020603050405020304" pitchFamily="18" charset="0"/>
              </a:rPr>
              <a:t>Discussion </a:t>
            </a:r>
          </a:p>
          <a:p>
            <a:r>
              <a:rPr lang="en-US" sz="3900" dirty="0">
                <a:latin typeface="Times New Roman" panose="02020603050405020304" pitchFamily="18" charset="0"/>
                <a:cs typeface="Times New Roman" panose="02020603050405020304" pitchFamily="18" charset="0"/>
              </a:rPr>
              <a:t>Although we can not say for certain whether it was the </a:t>
            </a:r>
            <a:r>
              <a:rPr lang="en-US" sz="3900" i="1" dirty="0">
                <a:latin typeface="Times New Roman" panose="02020603050405020304" pitchFamily="18" charset="0"/>
                <a:cs typeface="Times New Roman" panose="02020603050405020304" pitchFamily="18" charset="0"/>
              </a:rPr>
              <a:t>Anoplophora glabripennis </a:t>
            </a:r>
            <a:r>
              <a:rPr lang="en-US" sz="3900" dirty="0">
                <a:latin typeface="Times New Roman" panose="02020603050405020304" pitchFamily="18" charset="0"/>
                <a:cs typeface="Times New Roman" panose="02020603050405020304" pitchFamily="18" charset="0"/>
              </a:rPr>
              <a:t>that is causing damage to our ecosystem on Long Island, it can be predicted, in support of our hypothesis, that the beetles leave behind toxins in the ecosystem. Our samples have been linked to various fungi, further supporting this point. </a:t>
            </a:r>
          </a:p>
          <a:p>
            <a:pPr algn="ctr">
              <a:spcAft>
                <a:spcPts val="429"/>
              </a:spcAft>
            </a:pPr>
            <a:r>
              <a:rPr lang="en-US" dirty="0">
                <a:latin typeface="Times New Roman" panose="02020603050405020304" pitchFamily="18" charset="0"/>
                <a:cs typeface="Times New Roman" panose="02020603050405020304" pitchFamily="18" charset="0"/>
              </a:rPr>
              <a:t>References</a:t>
            </a:r>
          </a:p>
          <a:p>
            <a:r>
              <a:rPr lang="en-US" sz="3900" b="0" i="0" dirty="0">
                <a:solidFill>
                  <a:srgbClr val="222222"/>
                </a:solidFill>
                <a:effectLst/>
                <a:latin typeface="Times New Roman" panose="02020603050405020304" pitchFamily="18" charset="0"/>
                <a:cs typeface="Times New Roman" panose="02020603050405020304" pitchFamily="18" charset="0"/>
              </a:rPr>
              <a:t>Cohn, D. A. (2022). Sugar Maple Decline: Climate Change Effects on Acer Saccharum and Subsequent Impacts on New York</a:t>
            </a:r>
          </a:p>
          <a:p>
            <a:endParaRPr lang="en-US" sz="3900" dirty="0">
              <a:latin typeface="Times New Roman" panose="02020603050405020304" pitchFamily="18" charset="0"/>
              <a:cs typeface="Times New Roman" panose="02020603050405020304" pitchFamily="18" charset="0"/>
            </a:endParaRPr>
          </a:p>
          <a:p>
            <a:pPr algn="ctr">
              <a:spcAft>
                <a:spcPts val="429"/>
              </a:spcAft>
            </a:pPr>
            <a:r>
              <a:rPr lang="en-US" dirty="0">
                <a:latin typeface="Times New Roman" panose="02020603050405020304" pitchFamily="18" charset="0"/>
                <a:cs typeface="Times New Roman" panose="02020603050405020304" pitchFamily="18" charset="0"/>
              </a:rPr>
              <a:t>Acknowledgements</a:t>
            </a:r>
          </a:p>
          <a:p>
            <a:r>
              <a:rPr lang="en-US" sz="3900" dirty="0">
                <a:latin typeface="Times New Roman" panose="02020603050405020304" pitchFamily="18" charset="0"/>
                <a:cs typeface="Times New Roman" panose="02020603050405020304" pitchFamily="18" charset="0"/>
              </a:rPr>
              <a:t>We would like to thank Mrs. McAuley for all her help and support, as well as the BCLI team for this opportunity. </a:t>
            </a:r>
          </a:p>
        </p:txBody>
      </p:sp>
      <p:pic>
        <p:nvPicPr>
          <p:cNvPr id="1026" name="Picture 2" descr="http://www.seplessons.org/files/SEPA_Sign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542" y="175691"/>
            <a:ext cx="3428768" cy="79857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28136687" y="53796"/>
            <a:ext cx="4781713" cy="1931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nih-logo.gif"/>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3174" y="175691"/>
            <a:ext cx="936781" cy="93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208D4F4-5F4C-70C2-1D1D-3921FBB96929}"/>
              </a:ext>
            </a:extLst>
          </p:cNvPr>
          <p:cNvSpPr txBox="1"/>
          <p:nvPr/>
        </p:nvSpPr>
        <p:spPr>
          <a:xfrm>
            <a:off x="18522797" y="10741967"/>
            <a:ext cx="16531388" cy="46166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Figure 2- figure linking the sample localities with their placement in the phylogenetic tree</a:t>
            </a:r>
          </a:p>
        </p:txBody>
      </p:sp>
      <p:pic>
        <p:nvPicPr>
          <p:cNvPr id="7" name="Picture 2" descr="HQ270129.1_Chantere11e &#10;CHR-008 &#10;MT548679.11epicoccum_n &#10;CHR-002 &#10;CHR-OOI &#10;MT573479.11epicoccum_k &#10;15 &#10;66 &#10;100 &#10;70 &#10;90 &#10;90 &#10;30 &#10;30 &#10;20 &#10;CHR-007 &#10;CHR-003 &#10;CHR-009 &#10;GQ167046.1 &#10;KP132567.1 &#10;AY235811.1 &#10;_ Smut_fungu: &#10;Mucormycos &#10;Bakers_yeast ">
            <a:extLst>
              <a:ext uri="{FF2B5EF4-FFF2-40B4-BE49-F238E27FC236}">
                <a16:creationId xmlns:a16="http://schemas.microsoft.com/office/drawing/2014/main" id="{FCA61B32-21C6-86AC-5C16-324AC9BADB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94154" y="3853752"/>
            <a:ext cx="14989304" cy="69014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10;3 &#10;Sequence Conservation &#10;Sequence Variation &#10;Consensus &#10;1 , GQ167046 Smut fungus &#10;2 , AY235811 , 1 Bakers_yeast &#10;, MT548679.11epicoccum_nigrum &#10;4 , CHR-009 &#10;CHR-008 &#10;7 , CHR-002 &#10;&amp; C HR-003 &#10;9 , CHR-007 &#10;10 , MT573479.llepiCOCCum layuense &#10;11. HQ270129 Chanterelle &#10;12 , KP1325671 Mucormycosis fungus ">
            <a:extLst>
              <a:ext uri="{FF2B5EF4-FFF2-40B4-BE49-F238E27FC236}">
                <a16:creationId xmlns:a16="http://schemas.microsoft.com/office/drawing/2014/main" id="{415A6EE1-3898-F073-A597-E8CD7540DF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3531" y="16333179"/>
            <a:ext cx="15098485" cy="361435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9C7AF87-5A41-FF7F-F735-F44D9400E0EA}"/>
              </a:ext>
            </a:extLst>
          </p:cNvPr>
          <p:cNvSpPr txBox="1"/>
          <p:nvPr/>
        </p:nvSpPr>
        <p:spPr>
          <a:xfrm>
            <a:off x="5321057" y="20000329"/>
            <a:ext cx="26403480" cy="46166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Figure 1- figure depicting JMC sample sequencing </a:t>
            </a:r>
          </a:p>
        </p:txBody>
      </p:sp>
      <p:sp>
        <p:nvSpPr>
          <p:cNvPr id="11" name="Rectangle 5">
            <a:extLst>
              <a:ext uri="{FF2B5EF4-FFF2-40B4-BE49-F238E27FC236}">
                <a16:creationId xmlns:a16="http://schemas.microsoft.com/office/drawing/2014/main" id="{F176286B-27EE-3CB1-9BF2-D3B629C92E3C}"/>
              </a:ext>
            </a:extLst>
          </p:cNvPr>
          <p:cNvSpPr>
            <a:spLocks noChangeArrowheads="1"/>
          </p:cNvSpPr>
          <p:nvPr/>
        </p:nvSpPr>
        <p:spPr bwMode="auto">
          <a:xfrm>
            <a:off x="15487650" y="5121275"/>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5002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6EC6E-5379-056C-1BE0-30FEB0C08D0B}"/>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9E0BA175-C6FC-5629-673C-34F5C6E0D23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850903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1747</TotalTime>
  <Words>373</Words>
  <Application>Microsoft Office PowerPoint</Application>
  <PresentationFormat>Custom</PresentationFormat>
  <Paragraphs>18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Melaram, Caitlyn</cp:lastModifiedBy>
  <cp:revision>51</cp:revision>
  <cp:lastPrinted>2016-03-28T20:27:59Z</cp:lastPrinted>
  <dcterms:created xsi:type="dcterms:W3CDTF">2011-05-13T20:15:01Z</dcterms:created>
  <dcterms:modified xsi:type="dcterms:W3CDTF">2023-06-08T17:56:09Z</dcterms:modified>
</cp:coreProperties>
</file>