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5" r:id="rId2"/>
  </p:sldIdLst>
  <p:sldSz cx="32918400" cy="21945600"/>
  <p:notesSz cx="9144000" cy="6858000"/>
  <p:defaultText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5"/>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C162A0-224D-5490-7533-624A244B0C33}" v="8" dt="2023-06-05T13:41:06.491"/>
    <p1510:client id="{6977F047-D35F-4934-A1C9-2EFDFBC598CA}" v="3" dt="2023-06-05T15:21:46.3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82" autoAdjust="0"/>
  </p:normalViewPr>
  <p:slideViewPr>
    <p:cSldViewPr snapToGrid="0" snapToObjects="1">
      <p:cViewPr varScale="1">
        <p:scale>
          <a:sx n="32" d="100"/>
          <a:sy n="32" d="100"/>
        </p:scale>
        <p:origin x="1476" y="132"/>
      </p:cViewPr>
      <p:guideLst>
        <p:guide orient="horz" pos="18144"/>
        <p:guide orient="horz" pos="288"/>
        <p:guide pos="287"/>
        <p:guide pos="25055"/>
        <p:guide orient="horz" pos="13608"/>
        <p:guide orient="horz" pos="216"/>
        <p:guide pos="235"/>
        <p:guide pos="2050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245" indent="0" algn="ctr">
              <a:buNone/>
              <a:defRPr>
                <a:solidFill>
                  <a:schemeClr val="tx1">
                    <a:tint val="75000"/>
                  </a:schemeClr>
                </a:solidFill>
              </a:defRPr>
            </a:lvl2pPr>
            <a:lvl3pPr marL="3134489" indent="0" algn="ctr">
              <a:buNone/>
              <a:defRPr>
                <a:solidFill>
                  <a:schemeClr val="tx1">
                    <a:tint val="75000"/>
                  </a:schemeClr>
                </a:solidFill>
              </a:defRPr>
            </a:lvl3pPr>
            <a:lvl4pPr marL="4701734" indent="0" algn="ctr">
              <a:buNone/>
              <a:defRPr>
                <a:solidFill>
                  <a:schemeClr val="tx1">
                    <a:tint val="75000"/>
                  </a:schemeClr>
                </a:solidFill>
              </a:defRPr>
            </a:lvl4pPr>
            <a:lvl5pPr marL="6268978" indent="0" algn="ctr">
              <a:buNone/>
              <a:defRPr>
                <a:solidFill>
                  <a:schemeClr val="tx1">
                    <a:tint val="75000"/>
                  </a:schemeClr>
                </a:solidFill>
              </a:defRPr>
            </a:lvl5pPr>
            <a:lvl6pPr marL="7836223" indent="0" algn="ctr">
              <a:buNone/>
              <a:defRPr>
                <a:solidFill>
                  <a:schemeClr val="tx1">
                    <a:tint val="75000"/>
                  </a:schemeClr>
                </a:solidFill>
              </a:defRPr>
            </a:lvl6pPr>
            <a:lvl7pPr marL="9403467" indent="0" algn="ctr">
              <a:buNone/>
              <a:defRPr>
                <a:solidFill>
                  <a:schemeClr val="tx1">
                    <a:tint val="75000"/>
                  </a:schemeClr>
                </a:solidFill>
              </a:defRPr>
            </a:lvl7pPr>
            <a:lvl8pPr marL="10970712" indent="0" algn="ctr">
              <a:buNone/>
              <a:defRPr>
                <a:solidFill>
                  <a:schemeClr val="tx1">
                    <a:tint val="75000"/>
                  </a:schemeClr>
                </a:solidFill>
              </a:defRPr>
            </a:lvl8pPr>
            <a:lvl9pPr marL="125379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6/5/2023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4"/>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4"/>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245" indent="0">
              <a:buNone/>
              <a:defRPr sz="6100">
                <a:solidFill>
                  <a:schemeClr val="tx1">
                    <a:tint val="75000"/>
                  </a:schemeClr>
                </a:solidFill>
              </a:defRPr>
            </a:lvl2pPr>
            <a:lvl3pPr marL="3134489" indent="0">
              <a:buNone/>
              <a:defRPr sz="5400">
                <a:solidFill>
                  <a:schemeClr val="tx1">
                    <a:tint val="75000"/>
                  </a:schemeClr>
                </a:solidFill>
              </a:defRPr>
            </a:lvl3pPr>
            <a:lvl4pPr marL="4701734" indent="0">
              <a:buNone/>
              <a:defRPr sz="4800">
                <a:solidFill>
                  <a:schemeClr val="tx1">
                    <a:tint val="75000"/>
                  </a:schemeClr>
                </a:solidFill>
              </a:defRPr>
            </a:lvl4pPr>
            <a:lvl5pPr marL="6268978" indent="0">
              <a:buNone/>
              <a:defRPr sz="4800">
                <a:solidFill>
                  <a:schemeClr val="tx1">
                    <a:tint val="75000"/>
                  </a:schemeClr>
                </a:solidFill>
              </a:defRPr>
            </a:lvl5pPr>
            <a:lvl6pPr marL="7836223" indent="0">
              <a:buNone/>
              <a:defRPr sz="4800">
                <a:solidFill>
                  <a:schemeClr val="tx1">
                    <a:tint val="75000"/>
                  </a:schemeClr>
                </a:solidFill>
              </a:defRPr>
            </a:lvl6pPr>
            <a:lvl7pPr marL="9403467" indent="0">
              <a:buNone/>
              <a:defRPr sz="4800">
                <a:solidFill>
                  <a:schemeClr val="tx1">
                    <a:tint val="75000"/>
                  </a:schemeClr>
                </a:solidFill>
              </a:defRPr>
            </a:lvl7pPr>
            <a:lvl8pPr marL="10970712" indent="0">
              <a:buNone/>
              <a:defRPr sz="4800">
                <a:solidFill>
                  <a:schemeClr val="tx1">
                    <a:tint val="75000"/>
                  </a:schemeClr>
                </a:solidFill>
              </a:defRPr>
            </a:lvl8pPr>
            <a:lvl9pPr marL="1253795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6/5/2023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6/5/2023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4912363"/>
            <a:ext cx="14544677"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4" name="Content Placeholder 3"/>
          <p:cNvSpPr>
            <a:spLocks noGrp="1"/>
          </p:cNvSpPr>
          <p:nvPr>
            <p:ph sz="half" idx="2"/>
          </p:nvPr>
        </p:nvSpPr>
        <p:spPr>
          <a:xfrm>
            <a:off x="1645921" y="6959601"/>
            <a:ext cx="14544677"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3"/>
            <a:ext cx="14550390"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6722092" y="6959601"/>
            <a:ext cx="14550390"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6/5/2023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6/5/2023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6/5/2023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245" indent="0">
              <a:buNone/>
              <a:defRPr sz="9600"/>
            </a:lvl2pPr>
            <a:lvl3pPr marL="3134489" indent="0">
              <a:buNone/>
              <a:defRPr sz="8200"/>
            </a:lvl3pPr>
            <a:lvl4pPr marL="4701734" indent="0">
              <a:buNone/>
              <a:defRPr sz="6900"/>
            </a:lvl4pPr>
            <a:lvl5pPr marL="6268978" indent="0">
              <a:buNone/>
              <a:defRPr sz="6900"/>
            </a:lvl5pPr>
            <a:lvl6pPr marL="7836223" indent="0">
              <a:buNone/>
              <a:defRPr sz="6900"/>
            </a:lvl6pPr>
            <a:lvl7pPr marL="9403467" indent="0">
              <a:buNone/>
              <a:defRPr sz="6900"/>
            </a:lvl7pPr>
            <a:lvl8pPr marL="10970712" indent="0">
              <a:buNone/>
              <a:defRPr sz="6900"/>
            </a:lvl8pPr>
            <a:lvl9pPr marL="12537956"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50" tIns="156725" rIns="313450" bIns="156725"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50" tIns="156725" rIns="313450" bIns="156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450" tIns="156725" rIns="313450" bIns="156725" rtlCol="0" anchor="ctr"/>
          <a:lstStyle>
            <a:lvl1pPr algn="l">
              <a:defRPr sz="4100">
                <a:solidFill>
                  <a:schemeClr val="tx1">
                    <a:tint val="75000"/>
                  </a:schemeClr>
                </a:solidFill>
              </a:defRPr>
            </a:lvl1pPr>
          </a:lstStyle>
          <a:p>
            <a:fld id="{9A8DA9FA-688F-B042-A36A-9CF7AA496E45}" type="datetimeFigureOut">
              <a:rPr lang="en-US" smtClean="0"/>
              <a:pPr/>
              <a:t>6/5/2023</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450" tIns="156725" rIns="313450" bIns="15672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450" tIns="156725" rIns="313450" bIns="156725" rtlCol="0" anchor="ctr"/>
          <a:lstStyle>
            <a:lvl1pPr algn="r">
              <a:defRPr sz="41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245" rtl="0" eaLnBrk="1" latinLnBrk="0" hangingPunct="1">
        <a:spcBef>
          <a:spcPct val="0"/>
        </a:spcBef>
        <a:buNone/>
        <a:defRPr sz="15100" kern="1200">
          <a:solidFill>
            <a:schemeClr val="tx1"/>
          </a:solidFill>
          <a:latin typeface="+mj-lt"/>
          <a:ea typeface="+mj-ea"/>
          <a:cs typeface="+mj-cs"/>
        </a:defRPr>
      </a:lvl1pPr>
    </p:titleStyle>
    <p:bodyStyle>
      <a:lvl1pPr marL="1175433" indent="-1175433" algn="l" defTabSz="1567245" rtl="0" eaLnBrk="1" latinLnBrk="0" hangingPunct="1">
        <a:spcBef>
          <a:spcPct val="20000"/>
        </a:spcBef>
        <a:buFont typeface="Arial"/>
        <a:buChar char="•"/>
        <a:defRPr sz="11000" kern="1200">
          <a:solidFill>
            <a:schemeClr val="tx1"/>
          </a:solidFill>
          <a:latin typeface="+mn-lt"/>
          <a:ea typeface="+mn-ea"/>
          <a:cs typeface="+mn-cs"/>
        </a:defRPr>
      </a:lvl1pPr>
      <a:lvl2pPr marL="2546772" indent="-979527" algn="l" defTabSz="1567245" rtl="0" eaLnBrk="1" latinLnBrk="0" hangingPunct="1">
        <a:spcBef>
          <a:spcPct val="20000"/>
        </a:spcBef>
        <a:buFont typeface="Arial"/>
        <a:buChar char="–"/>
        <a:defRPr sz="9600" kern="1200">
          <a:solidFill>
            <a:schemeClr val="tx1"/>
          </a:solidFill>
          <a:latin typeface="+mn-lt"/>
          <a:ea typeface="+mn-ea"/>
          <a:cs typeface="+mn-cs"/>
        </a:defRPr>
      </a:lvl2pPr>
      <a:lvl3pPr marL="3918111" indent="-783622" algn="l" defTabSz="1567245" rtl="0" eaLnBrk="1" latinLnBrk="0" hangingPunct="1">
        <a:spcBef>
          <a:spcPct val="20000"/>
        </a:spcBef>
        <a:buFont typeface="Arial"/>
        <a:buChar char="•"/>
        <a:defRPr sz="8200" kern="1200">
          <a:solidFill>
            <a:schemeClr val="tx1"/>
          </a:solidFill>
          <a:latin typeface="+mn-lt"/>
          <a:ea typeface="+mn-ea"/>
          <a:cs typeface="+mn-cs"/>
        </a:defRPr>
      </a:lvl3pPr>
      <a:lvl4pPr marL="5485357" indent="-783622" algn="l" defTabSz="1567245" rtl="0" eaLnBrk="1" latinLnBrk="0" hangingPunct="1">
        <a:spcBef>
          <a:spcPct val="20000"/>
        </a:spcBef>
        <a:buFont typeface="Arial"/>
        <a:buChar char="–"/>
        <a:defRPr sz="6900" kern="1200">
          <a:solidFill>
            <a:schemeClr val="tx1"/>
          </a:solidFill>
          <a:latin typeface="+mn-lt"/>
          <a:ea typeface="+mn-ea"/>
          <a:cs typeface="+mn-cs"/>
        </a:defRPr>
      </a:lvl4pPr>
      <a:lvl5pPr marL="7052601" indent="-783622" algn="l" defTabSz="1567245" rtl="0" eaLnBrk="1" latinLnBrk="0" hangingPunct="1">
        <a:spcBef>
          <a:spcPct val="20000"/>
        </a:spcBef>
        <a:buFont typeface="Arial"/>
        <a:buChar char="»"/>
        <a:defRPr sz="6900" kern="1200">
          <a:solidFill>
            <a:schemeClr val="tx1"/>
          </a:solidFill>
          <a:latin typeface="+mn-lt"/>
          <a:ea typeface="+mn-ea"/>
          <a:cs typeface="+mn-cs"/>
        </a:defRPr>
      </a:lvl5pPr>
      <a:lvl6pPr marL="8619845" indent="-783622" algn="l" defTabSz="1567245" rtl="0" eaLnBrk="1" latinLnBrk="0" hangingPunct="1">
        <a:spcBef>
          <a:spcPct val="20000"/>
        </a:spcBef>
        <a:buFont typeface="Arial"/>
        <a:buChar char="•"/>
        <a:defRPr sz="6900" kern="1200">
          <a:solidFill>
            <a:schemeClr val="tx1"/>
          </a:solidFill>
          <a:latin typeface="+mn-lt"/>
          <a:ea typeface="+mn-ea"/>
          <a:cs typeface="+mn-cs"/>
        </a:defRPr>
      </a:lvl6pPr>
      <a:lvl7pPr marL="10187090" indent="-783622" algn="l" defTabSz="1567245" rtl="0" eaLnBrk="1" latinLnBrk="0" hangingPunct="1">
        <a:spcBef>
          <a:spcPct val="20000"/>
        </a:spcBef>
        <a:buFont typeface="Arial"/>
        <a:buChar char="•"/>
        <a:defRPr sz="6900" kern="1200">
          <a:solidFill>
            <a:schemeClr val="tx1"/>
          </a:solidFill>
          <a:latin typeface="+mn-lt"/>
          <a:ea typeface="+mn-ea"/>
          <a:cs typeface="+mn-cs"/>
        </a:defRPr>
      </a:lvl7pPr>
      <a:lvl8pPr marL="11754334" indent="-783622" algn="l" defTabSz="1567245" rtl="0" eaLnBrk="1" latinLnBrk="0" hangingPunct="1">
        <a:spcBef>
          <a:spcPct val="20000"/>
        </a:spcBef>
        <a:buFont typeface="Arial"/>
        <a:buChar char="•"/>
        <a:defRPr sz="6900" kern="1200">
          <a:solidFill>
            <a:schemeClr val="tx1"/>
          </a:solidFill>
          <a:latin typeface="+mn-lt"/>
          <a:ea typeface="+mn-ea"/>
          <a:cs typeface="+mn-cs"/>
        </a:defRPr>
      </a:lvl8pPr>
      <a:lvl9pPr marL="13321578" indent="-783622" algn="l" defTabSz="1567245"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ps.gov/articles/lichens-and"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675816" y="5617985"/>
            <a:ext cx="14843446" cy="5379522"/>
          </a:xfrm>
          <a:prstGeom prst="rect">
            <a:avLst/>
          </a:prstGeom>
        </p:spPr>
        <p:style>
          <a:lnRef idx="1">
            <a:schemeClr val="dk1"/>
          </a:lnRef>
          <a:fillRef idx="2">
            <a:schemeClr val="dk1"/>
          </a:fillRef>
          <a:effectRef idx="1">
            <a:schemeClr val="dk1"/>
          </a:effectRef>
          <a:fontRef idx="minor">
            <a:schemeClr val="dk1"/>
          </a:fontRef>
        </p:style>
        <p:txBody>
          <a:bodyPr lIns="72176" tIns="36089" rIns="72176" bIns="36089" rtlCol="0" anchor="ctr"/>
          <a:lstStyle/>
          <a:p>
            <a:pPr algn="ctr"/>
            <a:endParaRPr lang="en-US" dirty="0"/>
          </a:p>
        </p:txBody>
      </p:sp>
      <p:sp>
        <p:nvSpPr>
          <p:cNvPr id="4" name="TextBox 3"/>
          <p:cNvSpPr txBox="1"/>
          <p:nvPr/>
        </p:nvSpPr>
        <p:spPr>
          <a:xfrm>
            <a:off x="5510922" y="379945"/>
            <a:ext cx="21067218" cy="2000077"/>
          </a:xfrm>
          <a:prstGeom prst="rect">
            <a:avLst/>
          </a:prstGeom>
          <a:noFill/>
        </p:spPr>
        <p:txBody>
          <a:bodyPr wrap="square" lIns="72176" tIns="36089" rIns="72176" bIns="36089" rtlCol="0" anchor="t">
            <a:spAutoFit/>
          </a:bodyPr>
          <a:lstStyle/>
          <a:p>
            <a:pPr marL="0" marR="0" algn="ctr">
              <a:lnSpc>
                <a:spcPct val="107000"/>
              </a:lnSpc>
              <a:spcBef>
                <a:spcPts val="0"/>
              </a:spcBef>
              <a:spcAft>
                <a:spcPts val="800"/>
              </a:spcAft>
            </a:pPr>
            <a:r>
              <a:rPr lang="en-US" sz="6000" b="1" kern="100" dirty="0">
                <a:effectLst/>
                <a:ea typeface="Calibri" panose="020F0502020204030204" pitchFamily="34" charset="0"/>
                <a:cs typeface="Arial" panose="020B0604020202020204" pitchFamily="34" charset="0"/>
              </a:rPr>
              <a:t>The Effect of Air Pollution from E.F. Barrett Power Plant on Lichen Growth and Diversity</a:t>
            </a:r>
            <a:endParaRPr lang="en-US" sz="6000" kern="100" dirty="0">
              <a:effectLst/>
              <a:ea typeface="Calibri" panose="020F0502020204030204" pitchFamily="34" charset="0"/>
              <a:cs typeface="Arial" panose="020B0604020202020204" pitchFamily="34" charset="0"/>
            </a:endParaRPr>
          </a:p>
        </p:txBody>
      </p:sp>
      <p:sp>
        <p:nvSpPr>
          <p:cNvPr id="5" name="TextBox 4"/>
          <p:cNvSpPr txBox="1"/>
          <p:nvPr/>
        </p:nvSpPr>
        <p:spPr>
          <a:xfrm>
            <a:off x="6326372" y="2374015"/>
            <a:ext cx="20265656" cy="2707322"/>
          </a:xfrm>
          <a:prstGeom prst="rect">
            <a:avLst/>
          </a:prstGeom>
          <a:noFill/>
        </p:spPr>
        <p:txBody>
          <a:bodyPr wrap="square" lIns="72176" tIns="36089" rIns="72176" bIns="36089" rtlCol="0">
            <a:spAutoFit/>
          </a:bodyPr>
          <a:lstStyle/>
          <a:p>
            <a:pPr marL="0" marR="0" algn="ctr">
              <a:lnSpc>
                <a:spcPct val="107000"/>
              </a:lnSpc>
              <a:spcBef>
                <a:spcPts val="0"/>
              </a:spcBef>
              <a:spcAft>
                <a:spcPts val="800"/>
              </a:spcAft>
            </a:pPr>
            <a:r>
              <a:rPr lang="en-US" sz="4800" kern="100" dirty="0">
                <a:effectLst/>
                <a:ea typeface="Calibri" panose="020F0502020204030204" pitchFamily="34" charset="0"/>
                <a:cs typeface="Arial" panose="020B0604020202020204" pitchFamily="34" charset="0"/>
              </a:rPr>
              <a:t>Clarissa Charpentier</a:t>
            </a:r>
            <a:r>
              <a:rPr lang="en-US" sz="4800" kern="100" baseline="30000" dirty="0">
                <a:effectLst/>
                <a:ea typeface="Calibri" panose="020F0502020204030204" pitchFamily="34" charset="0"/>
                <a:cs typeface="Arial" panose="020B0604020202020204" pitchFamily="34" charset="0"/>
              </a:rPr>
              <a:t>1</a:t>
            </a:r>
            <a:r>
              <a:rPr lang="en-US" sz="4800" kern="100" dirty="0">
                <a:effectLst/>
                <a:ea typeface="Calibri" panose="020F0502020204030204" pitchFamily="34" charset="0"/>
                <a:cs typeface="Arial" panose="020B0604020202020204" pitchFamily="34" charset="0"/>
              </a:rPr>
              <a:t>, Gabrielle Geller</a:t>
            </a:r>
            <a:r>
              <a:rPr lang="en-US" sz="4800" kern="100" baseline="30000" dirty="0">
                <a:effectLst/>
                <a:ea typeface="Calibri" panose="020F0502020204030204" pitchFamily="34" charset="0"/>
                <a:cs typeface="Arial" panose="020B0604020202020204" pitchFamily="34" charset="0"/>
              </a:rPr>
              <a:t>1</a:t>
            </a:r>
            <a:r>
              <a:rPr lang="en-US" sz="4800" kern="100" dirty="0">
                <a:effectLst/>
                <a:ea typeface="Calibri" panose="020F0502020204030204" pitchFamily="34" charset="0"/>
                <a:cs typeface="Arial" panose="020B0604020202020204" pitchFamily="34" charset="0"/>
              </a:rPr>
              <a:t>, Emilia Perri</a:t>
            </a:r>
            <a:r>
              <a:rPr lang="en-US" sz="4800" kern="100" baseline="30000" dirty="0">
                <a:effectLst/>
                <a:ea typeface="Calibri" panose="020F0502020204030204" pitchFamily="34" charset="0"/>
                <a:cs typeface="Arial" panose="020B0604020202020204" pitchFamily="34" charset="0"/>
              </a:rPr>
              <a:t>1</a:t>
            </a:r>
            <a:endParaRPr lang="en-US" sz="4800" kern="100" dirty="0">
              <a:effectLst/>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800" kern="100" dirty="0">
                <a:effectLst/>
                <a:ea typeface="Calibri" panose="020F0502020204030204" pitchFamily="34" charset="0"/>
                <a:cs typeface="Arial" panose="020B0604020202020204" pitchFamily="34" charset="0"/>
              </a:rPr>
              <a:t>Kathleen McAuley</a:t>
            </a:r>
            <a:r>
              <a:rPr lang="en-US" sz="4800" kern="100" baseline="30000" dirty="0">
                <a:effectLst/>
                <a:ea typeface="Calibri" panose="020F0502020204030204" pitchFamily="34" charset="0"/>
                <a:cs typeface="Arial" panose="020B0604020202020204" pitchFamily="34" charset="0"/>
              </a:rPr>
              <a:t>1</a:t>
            </a:r>
            <a:endParaRPr lang="en-US" sz="4800" kern="100" dirty="0">
              <a:effectLst/>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800" kern="100" baseline="30000" dirty="0">
                <a:effectLst/>
                <a:ea typeface="Calibri" panose="020F0502020204030204" pitchFamily="34" charset="0"/>
                <a:cs typeface="Arial" panose="020B0604020202020204" pitchFamily="34" charset="0"/>
              </a:rPr>
              <a:t>1</a:t>
            </a:r>
            <a:r>
              <a:rPr lang="en-US" sz="4800" kern="100" dirty="0">
                <a:effectLst/>
                <a:ea typeface="Calibri" panose="020F0502020204030204" pitchFamily="34" charset="0"/>
                <a:cs typeface="Arial" panose="020B0604020202020204" pitchFamily="34" charset="0"/>
              </a:rPr>
              <a:t>Lynbrook Senior High School</a:t>
            </a:r>
          </a:p>
        </p:txBody>
      </p:sp>
      <p:sp>
        <p:nvSpPr>
          <p:cNvPr id="30" name="TextBox 29"/>
          <p:cNvSpPr txBox="1"/>
          <p:nvPr/>
        </p:nvSpPr>
        <p:spPr>
          <a:xfrm>
            <a:off x="17095100" y="6268704"/>
            <a:ext cx="14494746" cy="650719"/>
          </a:xfrm>
          <a:prstGeom prst="rect">
            <a:avLst/>
          </a:prstGeom>
          <a:noFill/>
        </p:spPr>
        <p:txBody>
          <a:bodyPr wrap="square" lIns="65306" tIns="32653" rIns="65306" bIns="32653" rtlCol="0">
            <a:spAutoFit/>
          </a:bodyPr>
          <a:lstStyle/>
          <a:p>
            <a:endParaRPr lang="en-US" sz="3800" dirty="0"/>
          </a:p>
        </p:txBody>
      </p:sp>
      <p:pic>
        <p:nvPicPr>
          <p:cNvPr id="35" name="Shape 243"/>
          <p:cNvPicPr preferRelativeResize="0"/>
          <p:nvPr/>
        </p:nvPicPr>
        <p:blipFill rotWithShape="1">
          <a:blip r:embed="rId2">
            <a:alphaModFix/>
          </a:blip>
          <a:srcRect/>
          <a:stretch/>
        </p:blipFill>
        <p:spPr>
          <a:xfrm>
            <a:off x="27213433" y="1161680"/>
            <a:ext cx="3945194" cy="695695"/>
          </a:xfrm>
          <a:prstGeom prst="rect">
            <a:avLst/>
          </a:prstGeom>
          <a:noFill/>
          <a:ln>
            <a:noFill/>
          </a:ln>
        </p:spPr>
      </p:pic>
      <p:sp>
        <p:nvSpPr>
          <p:cNvPr id="36" name="Rectangle 35"/>
          <p:cNvSpPr/>
          <p:nvPr/>
        </p:nvSpPr>
        <p:spPr>
          <a:xfrm>
            <a:off x="16815115" y="5600068"/>
            <a:ext cx="14122176" cy="811547"/>
          </a:xfrm>
          <a:prstGeom prst="rect">
            <a:avLst/>
          </a:prstGeom>
        </p:spPr>
        <p:txBody>
          <a:bodyPr wrap="square" lIns="72176" tIns="36089" rIns="72176" bIns="36089" anchor="t">
            <a:spAutoFit/>
          </a:bodyPr>
          <a:lstStyle/>
          <a:p>
            <a:pPr>
              <a:spcAft>
                <a:spcPts val="429"/>
              </a:spcAft>
            </a:pPr>
            <a:r>
              <a:rPr lang="en-US" sz="4800" dirty="0"/>
              <a:t>Tables &amp; Figures</a:t>
            </a:r>
          </a:p>
        </p:txBody>
      </p:sp>
      <p:sp>
        <p:nvSpPr>
          <p:cNvPr id="37" name="TextBox 36"/>
          <p:cNvSpPr txBox="1"/>
          <p:nvPr/>
        </p:nvSpPr>
        <p:spPr>
          <a:xfrm>
            <a:off x="922133" y="4729075"/>
            <a:ext cx="15112932" cy="16514036"/>
          </a:xfrm>
          <a:prstGeom prst="rect">
            <a:avLst/>
          </a:prstGeom>
          <a:noFill/>
        </p:spPr>
        <p:txBody>
          <a:bodyPr wrap="square" lIns="65306" tIns="32653" rIns="65306" bIns="32653" rtlCol="0" anchor="t">
            <a:spAutoFit/>
          </a:bodyPr>
          <a:lstStyle/>
          <a:p>
            <a:pPr>
              <a:spcAft>
                <a:spcPts val="857"/>
              </a:spcAft>
            </a:pPr>
            <a:r>
              <a:rPr lang="en-US" sz="4800" dirty="0"/>
              <a:t>Abstract</a:t>
            </a:r>
            <a:endParaRPr lang="en-US" sz="4800" dirty="0">
              <a:cs typeface="Calibri"/>
            </a:endParaRPr>
          </a:p>
          <a:p>
            <a:pPr marL="0" marR="0" indent="457200">
              <a:spcBef>
                <a:spcPts val="0"/>
              </a:spcBef>
              <a:spcAft>
                <a:spcPts val="800"/>
              </a:spcAft>
            </a:pPr>
            <a:r>
              <a:rPr lang="en-US" sz="2600" kern="100" dirty="0">
                <a:effectLst/>
                <a:ea typeface="Calibri" panose="020F0502020204030204" pitchFamily="34" charset="0"/>
                <a:cs typeface="Arial"/>
              </a:rPr>
              <a:t>Air pollution is the chief factor in the reduction of species diversity in Lichens over long distances (Brodo, 1960). Air pollutants that affect lichen growth are mainly nitrogen and sulfur dioxide (Lanier, 2017). Air pollution can cause sensitive Lichen species to develop structural changes including bleaching and discoloration. The structural changes can cause reduced photosynthesis/growth, and mortality (Lichens and Air Quality, 2017). Crustose lichens are the most tolerant to air pollution (Lanier, 2017). On Long Island, </a:t>
            </a:r>
            <a:r>
              <a:rPr lang="en-US" sz="2600" i="1" kern="100" dirty="0" err="1">
                <a:effectLst/>
                <a:ea typeface="Calibri" panose="020F0502020204030204" pitchFamily="34" charset="0"/>
                <a:cs typeface="Arial"/>
              </a:rPr>
              <a:t>Buellia</a:t>
            </a:r>
            <a:r>
              <a:rPr lang="en-US" sz="2600" i="1" kern="100" dirty="0">
                <a:effectLst/>
                <a:ea typeface="Calibri" panose="020F0502020204030204" pitchFamily="34" charset="0"/>
                <a:cs typeface="Arial"/>
              </a:rPr>
              <a:t> </a:t>
            </a:r>
            <a:r>
              <a:rPr lang="en-US" sz="2600" i="1" kern="100" dirty="0" err="1">
                <a:effectLst/>
                <a:ea typeface="Calibri" panose="020F0502020204030204" pitchFamily="34" charset="0"/>
                <a:cs typeface="Arial"/>
              </a:rPr>
              <a:t>polyspora</a:t>
            </a:r>
            <a:r>
              <a:rPr lang="en-US" sz="2600" kern="100" dirty="0">
                <a:effectLst/>
                <a:ea typeface="Calibri" panose="020F0502020204030204" pitchFamily="34" charset="0"/>
                <a:cs typeface="Arial"/>
              </a:rPr>
              <a:t> reflects extreme intolerance to air pollution, as well as fruticose and foliose lichens (Brodo, 1960). We will be using DNA Barcoding to identify the diversity of species of lichens in response to air quality in 2 locations. Through the results of DNA barcoding, it is expected that species near the power plant will be more tolerant to air pollutants. The species that are present in a location with high air pollution can tell us about the tolerance of these species, and about the air quality in that location (Lichens and Air Quality, 2017).</a:t>
            </a:r>
          </a:p>
          <a:p>
            <a:pPr>
              <a:spcAft>
                <a:spcPts val="429"/>
              </a:spcAft>
            </a:pPr>
            <a:endParaRPr lang="en-US" sz="3900" dirty="0"/>
          </a:p>
          <a:p>
            <a:pPr>
              <a:spcAft>
                <a:spcPts val="429"/>
              </a:spcAft>
            </a:pPr>
            <a:r>
              <a:rPr lang="en-US" sz="4800" dirty="0"/>
              <a:t>Introduction</a:t>
            </a:r>
          </a:p>
          <a:p>
            <a:pPr indent="457200">
              <a:spcAft>
                <a:spcPts val="800"/>
              </a:spcAft>
            </a:pPr>
            <a:r>
              <a:rPr lang="en-US" sz="2600" kern="100" dirty="0">
                <a:effectLst/>
                <a:ea typeface="Calibri" panose="020F0502020204030204" pitchFamily="34" charset="0"/>
                <a:cs typeface="Arial"/>
              </a:rPr>
              <a:t>Our project intends to determine the differences in air quality and pollution based on the lichen species' vicinity to a large power plant on Barnum Island, an area with lots of manufacturing and recycling facilities. We hypothesized that lichen samples from areas in the vicinity of the power plant will contain </a:t>
            </a:r>
            <a:r>
              <a:rPr lang="en-US" sz="2600" kern="100" dirty="0" err="1">
                <a:effectLst/>
                <a:ea typeface="Calibri" panose="020F0502020204030204" pitchFamily="34" charset="0"/>
                <a:cs typeface="Arial"/>
              </a:rPr>
              <a:t>crutose</a:t>
            </a:r>
            <a:r>
              <a:rPr lang="en-US" sz="2600" kern="100" dirty="0">
                <a:effectLst/>
                <a:ea typeface="Calibri" panose="020F0502020204030204" pitchFamily="34" charset="0"/>
                <a:cs typeface="Arial"/>
              </a:rPr>
              <a:t> lichens, while samples collected in areas of higher air quality would have a large presence of </a:t>
            </a:r>
            <a:r>
              <a:rPr lang="en-US" sz="2600" i="1" kern="100" dirty="0">
                <a:effectLst/>
                <a:ea typeface="Calibri" panose="020F0502020204030204" pitchFamily="34" charset="0"/>
                <a:cs typeface="Arial"/>
              </a:rPr>
              <a:t>B. </a:t>
            </a:r>
            <a:r>
              <a:rPr lang="en-US" sz="2600" i="1" kern="100" dirty="0" err="1">
                <a:effectLst/>
                <a:ea typeface="Calibri" panose="020F0502020204030204" pitchFamily="34" charset="0"/>
                <a:cs typeface="Arial"/>
              </a:rPr>
              <a:t>polyspora</a:t>
            </a:r>
            <a:r>
              <a:rPr lang="en-US" sz="2600" kern="100" dirty="0">
                <a:effectLst/>
                <a:ea typeface="Calibri" panose="020F0502020204030204" pitchFamily="34" charset="0"/>
                <a:cs typeface="Arial"/>
              </a:rPr>
              <a:t>, fruticose, and foliose lichens. It was expected that samples near the power plant will be less diverse than samples collected in an area of known higher air quality. Lichens were collected in two locations, one in the area surrounding the plant, and one area south of the plant on public land in Island Park, outside of the plant's pollution, off Austin Blvd. The land south of the plant has known higher air quality (AccuWeather, 2022).</a:t>
            </a:r>
            <a:r>
              <a:rPr lang="en-US" sz="2600" kern="100" dirty="0">
                <a:ea typeface="Calibri" panose="020F0502020204030204" pitchFamily="34" charset="0"/>
                <a:cs typeface="Arial"/>
              </a:rPr>
              <a:t> </a:t>
            </a:r>
            <a:endParaRPr lang="en-US" sz="2600" kern="100" dirty="0">
              <a:effectLst/>
              <a:ea typeface="Calibri" panose="020F0502020204030204" pitchFamily="34" charset="0"/>
              <a:cs typeface="Arial" panose="020B0604020202020204" pitchFamily="34" charset="0"/>
            </a:endParaRPr>
          </a:p>
          <a:p>
            <a:pPr>
              <a:spcAft>
                <a:spcPts val="429"/>
              </a:spcAft>
            </a:pPr>
            <a:endParaRPr lang="en-US" sz="3900" dirty="0"/>
          </a:p>
          <a:p>
            <a:pPr>
              <a:spcAft>
                <a:spcPts val="429"/>
              </a:spcAft>
            </a:pPr>
            <a:r>
              <a:rPr lang="en-US" sz="4800" dirty="0"/>
              <a:t>Materials &amp; Methods </a:t>
            </a:r>
          </a:p>
          <a:p>
            <a:pPr marL="0" marR="0" indent="457200">
              <a:spcBef>
                <a:spcPts val="0"/>
              </a:spcBef>
              <a:spcAft>
                <a:spcPts val="800"/>
              </a:spcAft>
            </a:pPr>
            <a:r>
              <a:rPr lang="en-US" sz="2600" kern="100" dirty="0">
                <a:effectLst/>
                <a:ea typeface="Calibri" panose="020F0502020204030204" pitchFamily="34" charset="0"/>
                <a:cs typeface="Arial"/>
              </a:rPr>
              <a:t>To collect lichen samples, we used a knife to remove the specimen from trees about 6 cm in diameter for ideal collection (Hayward, 1979). The lichens were dampened which resulted in the least amount of damage caused to the organism (Hayward, 1979). After the specimens were collected, they were transported using paper bags. It is recommended to avoid the use of plastic for the transport of lichens since the plastic will trap moisture and could lead to the growth of fungus (Hayward, 1979). We then followed the standard extraction protocol from Barcode Long Island.</a:t>
            </a:r>
          </a:p>
          <a:p>
            <a:pPr indent="457200">
              <a:spcAft>
                <a:spcPts val="800"/>
              </a:spcAft>
            </a:pPr>
            <a:endParaRPr lang="en-US" sz="2400" kern="100" dirty="0">
              <a:cs typeface="Arial"/>
            </a:endParaRPr>
          </a:p>
          <a:p>
            <a:pPr>
              <a:spcAft>
                <a:spcPts val="429"/>
              </a:spcAft>
            </a:pPr>
            <a:r>
              <a:rPr lang="en-US" sz="4800" dirty="0"/>
              <a:t>Results</a:t>
            </a:r>
            <a:endParaRPr lang="en-US" sz="4800" dirty="0">
              <a:cs typeface="Calibri"/>
            </a:endParaRPr>
          </a:p>
          <a:p>
            <a:r>
              <a:rPr lang="en-US" sz="2800" dirty="0">
                <a:ea typeface="Calibri"/>
                <a:cs typeface="Calibri"/>
              </a:rPr>
              <a:t>In both the close and far locations the species </a:t>
            </a:r>
            <a:r>
              <a:rPr lang="en-US" sz="2800" i="1" dirty="0" err="1">
                <a:ea typeface="Calibri"/>
                <a:cs typeface="Calibri"/>
              </a:rPr>
              <a:t>Physcia</a:t>
            </a:r>
            <a:r>
              <a:rPr lang="en-US" sz="2800" i="1" dirty="0">
                <a:ea typeface="Calibri"/>
                <a:cs typeface="Calibri"/>
              </a:rPr>
              <a:t> </a:t>
            </a:r>
            <a:r>
              <a:rPr lang="en-US" sz="2800" i="1" dirty="0" err="1">
                <a:ea typeface="Calibri"/>
                <a:cs typeface="Calibri"/>
              </a:rPr>
              <a:t>magnussonni</a:t>
            </a:r>
            <a:r>
              <a:rPr lang="en-US" sz="2800" i="1" dirty="0">
                <a:ea typeface="Calibri"/>
                <a:cs typeface="Calibri"/>
              </a:rPr>
              <a:t> </a:t>
            </a:r>
            <a:r>
              <a:rPr lang="en-US" sz="2800" dirty="0">
                <a:ea typeface="Calibri"/>
                <a:cs typeface="Calibri"/>
              </a:rPr>
              <a:t>was most abundant. </a:t>
            </a:r>
            <a:r>
              <a:rPr lang="en-US" sz="2800" dirty="0"/>
              <a:t>There was little significant variation between species in correlation with varying locations. Our results were not indicative of any effects that pollution from the powerplant may have on lichen species in the area.</a:t>
            </a:r>
          </a:p>
          <a:p>
            <a:endParaRPr lang="en-US" sz="2600" i="1" dirty="0">
              <a:ea typeface="Calibri"/>
              <a:cs typeface="Calibri"/>
            </a:endParaRPr>
          </a:p>
        </p:txBody>
      </p:sp>
      <p:sp>
        <p:nvSpPr>
          <p:cNvPr id="38" name="TextBox 37"/>
          <p:cNvSpPr txBox="1"/>
          <p:nvPr/>
        </p:nvSpPr>
        <p:spPr>
          <a:xfrm>
            <a:off x="16675816" y="11094874"/>
            <a:ext cx="14774731" cy="10612421"/>
          </a:xfrm>
          <a:prstGeom prst="rect">
            <a:avLst/>
          </a:prstGeom>
          <a:noFill/>
        </p:spPr>
        <p:txBody>
          <a:bodyPr wrap="square" lIns="65306" tIns="32653" rIns="65306" bIns="32653" rtlCol="0" anchor="t">
            <a:spAutoFit/>
          </a:bodyPr>
          <a:lstStyle/>
          <a:p>
            <a:pPr>
              <a:spcAft>
                <a:spcPts val="429"/>
              </a:spcAft>
            </a:pPr>
            <a:r>
              <a:rPr lang="en-US" sz="4800" dirty="0"/>
              <a:t>Discussion </a:t>
            </a:r>
            <a:endParaRPr lang="en-US" sz="4800" dirty="0">
              <a:cs typeface="Calibri"/>
            </a:endParaRPr>
          </a:p>
          <a:p>
            <a:r>
              <a:rPr lang="en-US" sz="2200" dirty="0">
                <a:latin typeface="Calibri"/>
                <a:cs typeface="Times New Roman"/>
              </a:rPr>
              <a:t>               </a:t>
            </a:r>
            <a:r>
              <a:rPr lang="en-US" sz="2600" dirty="0">
                <a:latin typeface="Calibri"/>
                <a:cs typeface="Times New Roman"/>
              </a:rPr>
              <a:t>The results of this project are important as it shows that pollution caused by industrial plants can affect the species present in an environment, and the air quality can affect species in areas relatively close to one another. Regardless of whether collection locations were close or far from the power plant, many samples were the same species, representing the low biodiversity in these locations. There was no significant different in species of Lichens between close and far locations to the Power plant, indicating air quality did not have any effect on the type of lichens. In future studies, we can increase the number of samples that we collected to ensure that more lichens will be sequenced. We can also rerun the low-quality samples in PCR in hopes of getting results.</a:t>
            </a:r>
            <a:endParaRPr lang="en-US" sz="2600" dirty="0">
              <a:cs typeface="Times New Roman"/>
            </a:endParaRPr>
          </a:p>
          <a:p>
            <a:r>
              <a:rPr lang="en-US" sz="4800" dirty="0"/>
              <a:t>References</a:t>
            </a:r>
            <a:endParaRPr lang="en-US" sz="4800" dirty="0">
              <a:ea typeface="Calibri"/>
              <a:cs typeface="Calibri"/>
            </a:endParaRPr>
          </a:p>
          <a:p>
            <a:pPr marL="0" marR="0">
              <a:spcBef>
                <a:spcPts val="0"/>
              </a:spcBef>
              <a:spcAft>
                <a:spcPts val="800"/>
              </a:spcAft>
            </a:pPr>
            <a:r>
              <a:rPr lang="en-US" sz="1600" kern="100" dirty="0" err="1">
                <a:effectLst/>
                <a:latin typeface="+mj-lt"/>
                <a:ea typeface="Calibri" panose="020F0502020204030204" pitchFamily="34" charset="0"/>
                <a:cs typeface="Arial" panose="020B0604020202020204" pitchFamily="34" charset="0"/>
              </a:rPr>
              <a:t>Brodo</a:t>
            </a:r>
            <a:r>
              <a:rPr lang="en-US" sz="1600" kern="100" dirty="0">
                <a:effectLst/>
                <a:latin typeface="+mj-lt"/>
                <a:ea typeface="Calibri" panose="020F0502020204030204" pitchFamily="34" charset="0"/>
                <a:cs typeface="Arial" panose="020B0604020202020204" pitchFamily="34" charset="0"/>
              </a:rPr>
              <a:t>, I. M. (1961). The lichens of long island, new york: A vegetational and floristic analysis. https://www.semanticscholar.org/paper/The-Lichens-of-Long-Island%2C-New-York%3A-A-and-Ahmadjian-Brodo/923b1b50f01b5b8fd8c22f17294ebaa17f52a96e </a:t>
            </a:r>
          </a:p>
          <a:p>
            <a:pPr marL="0" marR="0">
              <a:spcBef>
                <a:spcPts val="0"/>
              </a:spcBef>
              <a:spcAft>
                <a:spcPts val="800"/>
              </a:spcAft>
            </a:pPr>
            <a:r>
              <a:rPr lang="en-US" sz="1600" kern="100" dirty="0">
                <a:effectLst/>
                <a:latin typeface="+mj-lt"/>
                <a:ea typeface="Calibri" panose="020F0502020204030204" pitchFamily="34" charset="0"/>
                <a:cs typeface="Arial" panose="020B0604020202020204" pitchFamily="34" charset="0"/>
              </a:rPr>
              <a:t>Hayward, G. C. (1979). Collecting and curating lichens. Retrieved November 23, 2022, from https://www.thebookshelf.auckland.ac.nz/docs/Tane/Tane25/19%20Collecting%20and%20Curating%20Lichens.pdf </a:t>
            </a:r>
          </a:p>
          <a:p>
            <a:pPr marL="0" marR="0">
              <a:spcBef>
                <a:spcPts val="0"/>
              </a:spcBef>
              <a:spcAft>
                <a:spcPts val="800"/>
              </a:spcAft>
            </a:pPr>
            <a:r>
              <a:rPr lang="en-US" sz="1600" kern="100" dirty="0">
                <a:effectLst/>
                <a:latin typeface="+mj-lt"/>
                <a:ea typeface="Calibri" panose="020F0502020204030204" pitchFamily="34" charset="0"/>
                <a:cs typeface="Arial" panose="020B0604020202020204" pitchFamily="34" charset="0"/>
              </a:rPr>
              <a:t>Lanier, K. (2017, November 13). Lichens: Fascinating organisms that tell us about air quality. Hobby Farms. Retrieved November 22, 2022, from https://www.hobbyfarms.com/lichens-farmair-quality-pollution/#:~:text=Crustose%20lichens%20are%20flat%2C%20nearly%20onedimensional%2C%20and%20have,result%2C%20crustose%20lichens%20are%20the%20most%2 0abundant.%20Shutterstock </a:t>
            </a:r>
          </a:p>
          <a:p>
            <a:pPr>
              <a:spcAft>
                <a:spcPts val="800"/>
              </a:spcAft>
            </a:pPr>
            <a:r>
              <a:rPr lang="en-US" sz="1600" kern="100" dirty="0">
                <a:effectLst/>
                <a:latin typeface="+mj-lt"/>
                <a:ea typeface="Calibri"/>
                <a:cs typeface="Arial"/>
              </a:rPr>
              <a:t>Lichens and air quality. (2017, December 27). National Park Service. Retrieved November 28, 2022, from </a:t>
            </a:r>
            <a:r>
              <a:rPr lang="en-US" sz="1600" u="sng" kern="100" dirty="0">
                <a:solidFill>
                  <a:srgbClr val="0563C1"/>
                </a:solidFill>
                <a:effectLst/>
                <a:latin typeface="+mj-lt"/>
                <a:ea typeface="Calibri"/>
                <a:cs typeface="Arial"/>
                <a:hlinkClick r:id="rId3"/>
              </a:rPr>
              <a:t>https://www.nps.gov/articles/</a:t>
            </a:r>
            <a:r>
              <a:rPr lang="en-US" sz="1600" u="sng" kern="100" dirty="0">
                <a:solidFill>
                  <a:srgbClr val="0563C1"/>
                </a:solidFill>
                <a:latin typeface="+mj-lt"/>
                <a:ea typeface="Calibri"/>
                <a:cs typeface="Arial"/>
                <a:hlinkClick r:id="rId3"/>
              </a:rPr>
              <a:t>lichens-and</a:t>
            </a:r>
            <a:r>
              <a:rPr lang="en-US" sz="1600" u="sng" kern="100" dirty="0">
                <a:solidFill>
                  <a:srgbClr val="0563C1"/>
                </a:solidFill>
                <a:latin typeface="+mj-lt"/>
                <a:ea typeface="Calibri"/>
                <a:cs typeface="Arial"/>
              </a:rPr>
              <a:t> air</a:t>
            </a:r>
            <a:r>
              <a:rPr lang="en-US" sz="1600" kern="100" dirty="0">
                <a:latin typeface="+mj-lt"/>
                <a:ea typeface="Calibri"/>
                <a:cs typeface="Arial"/>
              </a:rPr>
              <a:t>quality</a:t>
            </a:r>
            <a:r>
              <a:rPr lang="en-US" sz="1600" kern="100" dirty="0">
                <a:effectLst/>
                <a:latin typeface="+mj-lt"/>
                <a:ea typeface="Calibri"/>
                <a:cs typeface="Arial"/>
              </a:rPr>
              <a:t>.htm#:~:text=The%20algae%20in%20lichens%20photosynthesize%20%28create%20food %20from,to%20air%20pollution%20including%20reduced%20photosynthesis%20and%20bleaching.</a:t>
            </a:r>
            <a:r>
              <a:rPr lang="en-US" sz="1600" kern="100" dirty="0">
                <a:latin typeface="+mj-lt"/>
                <a:ea typeface="Calibri"/>
                <a:cs typeface="Arial"/>
              </a:rPr>
              <a:t> </a:t>
            </a:r>
            <a:endParaRPr lang="en-US" sz="1600" kern="100" dirty="0">
              <a:effectLst/>
              <a:latin typeface="+mj-lt"/>
              <a:ea typeface="Calibri" panose="020F0502020204030204" pitchFamily="34" charset="0"/>
              <a:cs typeface="Arial" panose="020B0604020202020204" pitchFamily="34" charset="0"/>
            </a:endParaRPr>
          </a:p>
          <a:p>
            <a:pPr marL="0" marR="0">
              <a:spcBef>
                <a:spcPts val="0"/>
              </a:spcBef>
              <a:spcAft>
                <a:spcPts val="800"/>
              </a:spcAft>
            </a:pPr>
            <a:r>
              <a:rPr lang="en-US" sz="1600" kern="100" dirty="0" err="1">
                <a:effectLst/>
                <a:latin typeface="+mj-lt"/>
                <a:ea typeface="Calibri"/>
                <a:cs typeface="Arial"/>
              </a:rPr>
              <a:t>Smollins</a:t>
            </a:r>
            <a:r>
              <a:rPr lang="en-US" sz="1600" kern="100" dirty="0">
                <a:effectLst/>
                <a:latin typeface="+mj-lt"/>
                <a:ea typeface="Calibri"/>
                <a:cs typeface="Arial"/>
              </a:rPr>
              <a:t>, M. (2020, January 16). E.F. </a:t>
            </a:r>
            <a:r>
              <a:rPr lang="en-US" sz="1600" kern="100" dirty="0" err="1">
                <a:effectLst/>
                <a:latin typeface="+mj-lt"/>
                <a:ea typeface="Calibri"/>
                <a:cs typeface="Arial"/>
              </a:rPr>
              <a:t>barrett</a:t>
            </a:r>
            <a:r>
              <a:rPr lang="en-US" sz="1600" kern="100" dirty="0">
                <a:effectLst/>
                <a:latin typeface="+mj-lt"/>
                <a:ea typeface="Calibri"/>
                <a:cs typeface="Arial"/>
              </a:rPr>
              <a:t> generation station in island park to follow new DEC guidelines. LI Herald. Retrieved November 28, 2022, from https://www.liherald.com/stories/efbarrett-generation-station-in-island-park-to-follow-new-dec-guidelines,121588</a:t>
            </a:r>
            <a:endParaRPr lang="en-US" sz="1600" kern="100" dirty="0">
              <a:effectLst/>
              <a:latin typeface="+mj-lt"/>
              <a:ea typeface="Calibri" panose="020F0502020204030204" pitchFamily="34" charset="0"/>
              <a:cs typeface="Arial" panose="020B0604020202020204" pitchFamily="34" charset="0"/>
            </a:endParaRPr>
          </a:p>
          <a:p>
            <a:pPr marL="0" marR="0">
              <a:spcBef>
                <a:spcPts val="0"/>
              </a:spcBef>
              <a:spcAft>
                <a:spcPts val="800"/>
              </a:spcAft>
            </a:pPr>
            <a:r>
              <a:rPr lang="en-US" sz="4800" dirty="0"/>
              <a:t>Acknowledgements</a:t>
            </a:r>
            <a:endParaRPr lang="en-US" sz="4800" dirty="0">
              <a:ea typeface="Calibri"/>
              <a:cs typeface="Calibri"/>
            </a:endParaRPr>
          </a:p>
          <a:p>
            <a:r>
              <a:rPr lang="en-US" sz="2800" dirty="0"/>
              <a:t>We would like to thank Mrs. McAuley, Cold Spring Harbor, and Barcode Long Island for their help and support during our project.</a:t>
            </a:r>
            <a:endParaRPr lang="en-US" sz="2800" dirty="0">
              <a:ea typeface="Calibri"/>
              <a:cs typeface="Calibri"/>
            </a:endParaRPr>
          </a:p>
        </p:txBody>
      </p:sp>
      <p:pic>
        <p:nvPicPr>
          <p:cNvPr id="1026" name="Picture 2" descr="http://www.seplessons.org/files/SEPA_Signag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29302" y="2263117"/>
            <a:ext cx="3428768" cy="79857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bwMode="auto">
          <a:xfrm>
            <a:off x="1351672" y="1374658"/>
            <a:ext cx="4041791" cy="1632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descr="nih-logo.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26576601" y="2180858"/>
            <a:ext cx="936781" cy="936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0C38B6EA-4C50-3E03-5E6C-CC71AB995262}"/>
              </a:ext>
            </a:extLst>
          </p:cNvPr>
          <p:cNvGraphicFramePr>
            <a:graphicFrameLocks noGrp="1"/>
          </p:cNvGraphicFramePr>
          <p:nvPr>
            <p:extLst>
              <p:ext uri="{D42A27DB-BD31-4B8C-83A1-F6EECF244321}">
                <p14:modId xmlns:p14="http://schemas.microsoft.com/office/powerpoint/2010/main" val="387179254"/>
              </p:ext>
            </p:extLst>
          </p:nvPr>
        </p:nvGraphicFramePr>
        <p:xfrm>
          <a:off x="16849881" y="6392906"/>
          <a:ext cx="6301556" cy="4310640"/>
        </p:xfrm>
        <a:graphic>
          <a:graphicData uri="http://schemas.openxmlformats.org/drawingml/2006/table">
            <a:tbl>
              <a:tblPr firstRow="1" firstCol="1" bandRow="1">
                <a:tableStyleId>{5C22544A-7EE6-4342-B048-85BDC9FD1C3A}</a:tableStyleId>
              </a:tblPr>
              <a:tblGrid>
                <a:gridCol w="1115249">
                  <a:extLst>
                    <a:ext uri="{9D8B030D-6E8A-4147-A177-3AD203B41FA5}">
                      <a16:colId xmlns:a16="http://schemas.microsoft.com/office/drawing/2014/main" val="1149936606"/>
                    </a:ext>
                  </a:extLst>
                </a:gridCol>
                <a:gridCol w="3189990">
                  <a:extLst>
                    <a:ext uri="{9D8B030D-6E8A-4147-A177-3AD203B41FA5}">
                      <a16:colId xmlns:a16="http://schemas.microsoft.com/office/drawing/2014/main" val="4082556264"/>
                    </a:ext>
                  </a:extLst>
                </a:gridCol>
                <a:gridCol w="1996317">
                  <a:extLst>
                    <a:ext uri="{9D8B030D-6E8A-4147-A177-3AD203B41FA5}">
                      <a16:colId xmlns:a16="http://schemas.microsoft.com/office/drawing/2014/main" val="2644752661"/>
                    </a:ext>
                  </a:extLst>
                </a:gridCol>
              </a:tblGrid>
              <a:tr h="431064">
                <a:tc>
                  <a:txBody>
                    <a:bodyPr/>
                    <a:lstStyle/>
                    <a:p>
                      <a:pPr marL="0" marR="0">
                        <a:lnSpc>
                          <a:spcPct val="107000"/>
                        </a:lnSpc>
                        <a:spcBef>
                          <a:spcPts val="0"/>
                        </a:spcBef>
                        <a:spcAft>
                          <a:spcPts val="0"/>
                        </a:spcAft>
                      </a:pPr>
                      <a:r>
                        <a:rPr lang="en-US" sz="2500" kern="100">
                          <a:effectLst/>
                        </a:rPr>
                        <a:t>Sample</a:t>
                      </a:r>
                      <a:endParaRPr lang="en-US" sz="25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Genus and Species</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Vicinity</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10251117"/>
                  </a:ext>
                </a:extLst>
              </a:tr>
              <a:tr h="431064">
                <a:tc>
                  <a:txBody>
                    <a:bodyPr/>
                    <a:lstStyle/>
                    <a:p>
                      <a:pPr marL="0" marR="0">
                        <a:lnSpc>
                          <a:spcPct val="107000"/>
                        </a:lnSpc>
                        <a:spcBef>
                          <a:spcPts val="0"/>
                        </a:spcBef>
                        <a:spcAft>
                          <a:spcPts val="0"/>
                        </a:spcAft>
                      </a:pPr>
                      <a:r>
                        <a:rPr lang="en-US" sz="2500" kern="100" dirty="0">
                          <a:effectLst/>
                        </a:rPr>
                        <a:t>1</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Physcia</a:t>
                      </a:r>
                      <a:r>
                        <a:rPr lang="en-US" sz="2500" kern="100" dirty="0">
                          <a:effectLst/>
                        </a:rPr>
                        <a:t> </a:t>
                      </a:r>
                      <a:r>
                        <a:rPr lang="en-US" sz="2500" kern="100" dirty="0" err="1">
                          <a:effectLst/>
                        </a:rPr>
                        <a:t>magnussonni</a:t>
                      </a:r>
                      <a:endParaRPr lang="en-US" sz="2500" kern="100" dirty="0" err="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Far east</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552493038"/>
                  </a:ext>
                </a:extLst>
              </a:tr>
              <a:tr h="431064">
                <a:tc>
                  <a:txBody>
                    <a:bodyPr/>
                    <a:lstStyle/>
                    <a:p>
                      <a:pPr marL="0" marR="0">
                        <a:lnSpc>
                          <a:spcPct val="107000"/>
                        </a:lnSpc>
                        <a:spcBef>
                          <a:spcPts val="0"/>
                        </a:spcBef>
                        <a:spcAft>
                          <a:spcPts val="0"/>
                        </a:spcAft>
                      </a:pPr>
                      <a:r>
                        <a:rPr lang="en-US" sz="2500" kern="100" dirty="0">
                          <a:effectLst/>
                        </a:rPr>
                        <a:t>2</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Physcia</a:t>
                      </a:r>
                      <a:r>
                        <a:rPr lang="en-US" sz="2500" kern="100" dirty="0">
                          <a:effectLst/>
                        </a:rPr>
                        <a:t> </a:t>
                      </a:r>
                      <a:r>
                        <a:rPr lang="en-US" sz="2500" kern="100" dirty="0" err="1">
                          <a:effectLst/>
                        </a:rPr>
                        <a:t>magnussonni</a:t>
                      </a:r>
                      <a:endParaRPr lang="en-US" sz="2500" kern="100" dirty="0" err="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Far east</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31042162"/>
                  </a:ext>
                </a:extLst>
              </a:tr>
              <a:tr h="431064">
                <a:tc>
                  <a:txBody>
                    <a:bodyPr/>
                    <a:lstStyle/>
                    <a:p>
                      <a:pPr marL="0" marR="0">
                        <a:lnSpc>
                          <a:spcPct val="107000"/>
                        </a:lnSpc>
                        <a:spcBef>
                          <a:spcPts val="0"/>
                        </a:spcBef>
                        <a:spcAft>
                          <a:spcPts val="0"/>
                        </a:spcAft>
                      </a:pPr>
                      <a:r>
                        <a:rPr lang="en-US" sz="2500" kern="100" dirty="0">
                          <a:effectLst/>
                        </a:rPr>
                        <a:t>3</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Physcia</a:t>
                      </a:r>
                      <a:r>
                        <a:rPr lang="en-US" sz="2500" kern="100" dirty="0">
                          <a:effectLst/>
                        </a:rPr>
                        <a:t> </a:t>
                      </a:r>
                      <a:r>
                        <a:rPr lang="en-US" sz="2500" kern="100" dirty="0" err="1">
                          <a:effectLst/>
                        </a:rPr>
                        <a:t>magnussonni</a:t>
                      </a:r>
                      <a:endParaRPr lang="en-US" sz="2500" kern="100" dirty="0" err="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Far east</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14377133"/>
                  </a:ext>
                </a:extLst>
              </a:tr>
              <a:tr h="431064">
                <a:tc>
                  <a:txBody>
                    <a:bodyPr/>
                    <a:lstStyle/>
                    <a:p>
                      <a:pPr marL="0" marR="0">
                        <a:lnSpc>
                          <a:spcPct val="107000"/>
                        </a:lnSpc>
                        <a:spcBef>
                          <a:spcPts val="0"/>
                        </a:spcBef>
                        <a:spcAft>
                          <a:spcPts val="0"/>
                        </a:spcAft>
                      </a:pPr>
                      <a:r>
                        <a:rPr lang="en-US" sz="2500" kern="100" dirty="0">
                          <a:effectLst/>
                        </a:rPr>
                        <a:t>4</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Physcia</a:t>
                      </a:r>
                      <a:r>
                        <a:rPr lang="en-US" sz="2500" kern="100" dirty="0">
                          <a:effectLst/>
                        </a:rPr>
                        <a:t> </a:t>
                      </a:r>
                      <a:r>
                        <a:rPr lang="en-US" sz="2500" kern="100" dirty="0" err="1">
                          <a:effectLst/>
                        </a:rPr>
                        <a:t>magnussonni</a:t>
                      </a:r>
                      <a:endParaRPr lang="en-US" sz="2500" kern="100" dirty="0" err="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Far east</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83453475"/>
                  </a:ext>
                </a:extLst>
              </a:tr>
              <a:tr h="431064">
                <a:tc>
                  <a:txBody>
                    <a:bodyPr/>
                    <a:lstStyle/>
                    <a:p>
                      <a:pPr marL="0" marR="0">
                        <a:lnSpc>
                          <a:spcPct val="107000"/>
                        </a:lnSpc>
                        <a:spcBef>
                          <a:spcPts val="0"/>
                        </a:spcBef>
                        <a:spcAft>
                          <a:spcPts val="0"/>
                        </a:spcAft>
                      </a:pPr>
                      <a:r>
                        <a:rPr lang="en-US" sz="2500" kern="100" dirty="0">
                          <a:effectLst/>
                        </a:rPr>
                        <a:t>5</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Epicoccum</a:t>
                      </a:r>
                      <a:r>
                        <a:rPr lang="en-US" sz="2500" kern="100" dirty="0">
                          <a:effectLst/>
                        </a:rPr>
                        <a:t> </a:t>
                      </a:r>
                      <a:r>
                        <a:rPr lang="en-US" sz="2500" kern="100" dirty="0" err="1">
                          <a:effectLst/>
                        </a:rPr>
                        <a:t>layuense</a:t>
                      </a:r>
                      <a:endParaRPr lang="en-US" sz="2500" kern="100" dirty="0" err="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Far east</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2121356"/>
                  </a:ext>
                </a:extLst>
              </a:tr>
              <a:tr h="431064">
                <a:tc>
                  <a:txBody>
                    <a:bodyPr/>
                    <a:lstStyle/>
                    <a:p>
                      <a:pPr marL="0" marR="0">
                        <a:lnSpc>
                          <a:spcPct val="107000"/>
                        </a:lnSpc>
                        <a:spcBef>
                          <a:spcPts val="0"/>
                        </a:spcBef>
                        <a:spcAft>
                          <a:spcPts val="0"/>
                        </a:spcAft>
                      </a:pPr>
                      <a:r>
                        <a:rPr lang="en-US" sz="2500" kern="100" dirty="0">
                          <a:effectLst/>
                        </a:rPr>
                        <a:t>6</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Physcia</a:t>
                      </a:r>
                      <a:r>
                        <a:rPr lang="en-US" sz="2500" kern="100" dirty="0">
                          <a:effectLst/>
                        </a:rPr>
                        <a:t> </a:t>
                      </a:r>
                      <a:r>
                        <a:rPr lang="en-US" sz="2500" kern="100" dirty="0" err="1">
                          <a:effectLst/>
                        </a:rPr>
                        <a:t>magnussonni</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Far south </a:t>
                      </a:r>
                      <a:endParaRPr lang="en-US" sz="25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30251344"/>
                  </a:ext>
                </a:extLst>
              </a:tr>
              <a:tr h="431064">
                <a:tc>
                  <a:txBody>
                    <a:bodyPr/>
                    <a:lstStyle/>
                    <a:p>
                      <a:pPr marL="0" marR="0">
                        <a:lnSpc>
                          <a:spcPct val="107000"/>
                        </a:lnSpc>
                        <a:spcBef>
                          <a:spcPts val="0"/>
                        </a:spcBef>
                        <a:spcAft>
                          <a:spcPts val="0"/>
                        </a:spcAft>
                      </a:pPr>
                      <a:r>
                        <a:rPr lang="en-US" sz="2500" kern="100" dirty="0">
                          <a:effectLst/>
                        </a:rPr>
                        <a:t>8</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Physcia</a:t>
                      </a:r>
                      <a:r>
                        <a:rPr lang="en-US" sz="2500" kern="100" dirty="0">
                          <a:effectLst/>
                        </a:rPr>
                        <a:t> </a:t>
                      </a:r>
                      <a:r>
                        <a:rPr lang="en-US" sz="2500" kern="100" dirty="0" err="1">
                          <a:effectLst/>
                        </a:rPr>
                        <a:t>magnussonni</a:t>
                      </a:r>
                      <a:endParaRPr lang="en-US" sz="2500" kern="100" dirty="0" err="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Close north</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00075692"/>
                  </a:ext>
                </a:extLst>
              </a:tr>
              <a:tr h="431064">
                <a:tc>
                  <a:txBody>
                    <a:bodyPr/>
                    <a:lstStyle/>
                    <a:p>
                      <a:pPr marL="0" marR="0">
                        <a:lnSpc>
                          <a:spcPct val="107000"/>
                        </a:lnSpc>
                        <a:spcBef>
                          <a:spcPts val="0"/>
                        </a:spcBef>
                        <a:spcAft>
                          <a:spcPts val="0"/>
                        </a:spcAft>
                      </a:pPr>
                      <a:r>
                        <a:rPr lang="en-US" sz="2500" kern="100" dirty="0">
                          <a:effectLst/>
                        </a:rPr>
                        <a:t>9</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Physcia</a:t>
                      </a:r>
                      <a:r>
                        <a:rPr lang="en-US" sz="2500" kern="100" dirty="0">
                          <a:effectLst/>
                        </a:rPr>
                        <a:t> </a:t>
                      </a:r>
                      <a:r>
                        <a:rPr lang="en-US" sz="2500" kern="100" dirty="0" err="1">
                          <a:effectLst/>
                        </a:rPr>
                        <a:t>magnussonni</a:t>
                      </a:r>
                      <a:endParaRPr lang="en-US" sz="2500" kern="100" dirty="0" err="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Close north</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39153852"/>
                  </a:ext>
                </a:extLst>
              </a:tr>
              <a:tr h="431064">
                <a:tc>
                  <a:txBody>
                    <a:bodyPr/>
                    <a:lstStyle/>
                    <a:p>
                      <a:pPr marL="0" marR="0">
                        <a:lnSpc>
                          <a:spcPct val="107000"/>
                        </a:lnSpc>
                        <a:spcBef>
                          <a:spcPts val="0"/>
                        </a:spcBef>
                        <a:spcAft>
                          <a:spcPts val="0"/>
                        </a:spcAft>
                      </a:pPr>
                      <a:r>
                        <a:rPr lang="en-US" sz="2500" kern="100" dirty="0">
                          <a:effectLst/>
                        </a:rPr>
                        <a:t>10</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err="1">
                          <a:effectLst/>
                        </a:rPr>
                        <a:t>Epicoccum</a:t>
                      </a:r>
                      <a:r>
                        <a:rPr lang="en-US" sz="2500" kern="100" dirty="0">
                          <a:effectLst/>
                        </a:rPr>
                        <a:t> </a:t>
                      </a:r>
                      <a:r>
                        <a:rPr lang="en-US" sz="2500" kern="100" dirty="0" err="1">
                          <a:effectLst/>
                        </a:rPr>
                        <a:t>layuense</a:t>
                      </a:r>
                      <a:endParaRPr lang="en-US" sz="2500" kern="100" dirty="0" err="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07000"/>
                        </a:lnSpc>
                        <a:spcBef>
                          <a:spcPts val="0"/>
                        </a:spcBef>
                        <a:spcAft>
                          <a:spcPts val="0"/>
                        </a:spcAft>
                      </a:pPr>
                      <a:r>
                        <a:rPr lang="en-US" sz="2500" kern="100" dirty="0">
                          <a:effectLst/>
                        </a:rPr>
                        <a:t>Close east</a:t>
                      </a:r>
                      <a:endParaRPr lang="en-US" sz="25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26937081"/>
                  </a:ext>
                </a:extLst>
              </a:tr>
            </a:tbl>
          </a:graphicData>
        </a:graphic>
      </p:graphicFrame>
      <p:graphicFrame>
        <p:nvGraphicFramePr>
          <p:cNvPr id="8" name="Table 7">
            <a:extLst>
              <a:ext uri="{FF2B5EF4-FFF2-40B4-BE49-F238E27FC236}">
                <a16:creationId xmlns:a16="http://schemas.microsoft.com/office/drawing/2014/main" id="{13F2AA2B-FC19-4CB7-FC2E-E696461AF414}"/>
              </a:ext>
            </a:extLst>
          </p:cNvPr>
          <p:cNvGraphicFramePr>
            <a:graphicFrameLocks noGrp="1"/>
          </p:cNvGraphicFramePr>
          <p:nvPr>
            <p:extLst>
              <p:ext uri="{D42A27DB-BD31-4B8C-83A1-F6EECF244321}">
                <p14:modId xmlns:p14="http://schemas.microsoft.com/office/powerpoint/2010/main" val="632354570"/>
              </p:ext>
            </p:extLst>
          </p:nvPr>
        </p:nvGraphicFramePr>
        <p:xfrm>
          <a:off x="23186203" y="6366071"/>
          <a:ext cx="6955294" cy="4382235"/>
        </p:xfrm>
        <a:graphic>
          <a:graphicData uri="http://schemas.openxmlformats.org/drawingml/2006/table">
            <a:tbl>
              <a:tblPr firstRow="1" firstCol="1" bandRow="1">
                <a:tableStyleId>{5C22544A-7EE6-4342-B048-85BDC9FD1C3A}</a:tableStyleId>
              </a:tblPr>
              <a:tblGrid>
                <a:gridCol w="1287525">
                  <a:extLst>
                    <a:ext uri="{9D8B030D-6E8A-4147-A177-3AD203B41FA5}">
                      <a16:colId xmlns:a16="http://schemas.microsoft.com/office/drawing/2014/main" val="3462481956"/>
                    </a:ext>
                  </a:extLst>
                </a:gridCol>
                <a:gridCol w="3785712">
                  <a:extLst>
                    <a:ext uri="{9D8B030D-6E8A-4147-A177-3AD203B41FA5}">
                      <a16:colId xmlns:a16="http://schemas.microsoft.com/office/drawing/2014/main" val="1464315018"/>
                    </a:ext>
                  </a:extLst>
                </a:gridCol>
                <a:gridCol w="1882057">
                  <a:extLst>
                    <a:ext uri="{9D8B030D-6E8A-4147-A177-3AD203B41FA5}">
                      <a16:colId xmlns:a16="http://schemas.microsoft.com/office/drawing/2014/main" val="4045400363"/>
                    </a:ext>
                  </a:extLst>
                </a:gridCol>
              </a:tblGrid>
              <a:tr h="486915">
                <a:tc>
                  <a:txBody>
                    <a:bodyPr/>
                    <a:lstStyle/>
                    <a:p>
                      <a:pPr>
                        <a:spcAft>
                          <a:spcPts val="0"/>
                        </a:spcAft>
                      </a:pPr>
                      <a:r>
                        <a:rPr lang="en-US" sz="2500" dirty="0">
                          <a:effectLst/>
                        </a:rPr>
                        <a:t>Sample</a:t>
                      </a:r>
                    </a:p>
                  </a:txBody>
                  <a:tcPr marL="68580" marR="68580" marT="0" marB="0"/>
                </a:tc>
                <a:tc>
                  <a:txBody>
                    <a:bodyPr/>
                    <a:lstStyle/>
                    <a:p>
                      <a:pPr>
                        <a:spcAft>
                          <a:spcPts val="0"/>
                        </a:spcAft>
                      </a:pPr>
                      <a:r>
                        <a:rPr lang="en-US" sz="2500" dirty="0">
                          <a:effectLst/>
                        </a:rPr>
                        <a:t>Genus and Species</a:t>
                      </a:r>
                    </a:p>
                  </a:txBody>
                  <a:tcPr marL="68580" marR="68580" marT="0" marB="0"/>
                </a:tc>
                <a:tc>
                  <a:txBody>
                    <a:bodyPr/>
                    <a:lstStyle/>
                    <a:p>
                      <a:pPr>
                        <a:spcAft>
                          <a:spcPts val="0"/>
                        </a:spcAft>
                      </a:pPr>
                      <a:r>
                        <a:rPr lang="en-US" sz="2500" dirty="0">
                          <a:effectLst/>
                        </a:rPr>
                        <a:t>Vicinity</a:t>
                      </a:r>
                    </a:p>
                  </a:txBody>
                  <a:tcPr marL="68580" marR="68580" marT="0" marB="0"/>
                </a:tc>
                <a:extLst>
                  <a:ext uri="{0D108BD9-81ED-4DB2-BD59-A6C34878D82A}">
                    <a16:rowId xmlns:a16="http://schemas.microsoft.com/office/drawing/2014/main" val="1989762450"/>
                  </a:ext>
                </a:extLst>
              </a:tr>
              <a:tr h="486915">
                <a:tc>
                  <a:txBody>
                    <a:bodyPr/>
                    <a:lstStyle/>
                    <a:p>
                      <a:pPr>
                        <a:spcAft>
                          <a:spcPts val="0"/>
                        </a:spcAft>
                      </a:pPr>
                      <a:r>
                        <a:rPr lang="en-US" sz="2500" dirty="0">
                          <a:effectLst/>
                        </a:rPr>
                        <a:t>11</a:t>
                      </a:r>
                    </a:p>
                  </a:txBody>
                  <a:tcPr marL="68580" marR="68580" marT="0" marB="0"/>
                </a:tc>
                <a:tc>
                  <a:txBody>
                    <a:bodyPr/>
                    <a:lstStyle/>
                    <a:p>
                      <a:pPr>
                        <a:spcAft>
                          <a:spcPts val="0"/>
                        </a:spcAft>
                      </a:pPr>
                      <a:r>
                        <a:rPr lang="en-US" sz="2500" dirty="0" err="1">
                          <a:effectLst/>
                        </a:rPr>
                        <a:t>Physcia</a:t>
                      </a:r>
                      <a:r>
                        <a:rPr lang="en-US" sz="2500" dirty="0">
                          <a:effectLst/>
                        </a:rPr>
                        <a:t> </a:t>
                      </a:r>
                      <a:r>
                        <a:rPr lang="en-US" sz="2500" dirty="0" err="1">
                          <a:effectLst/>
                        </a:rPr>
                        <a:t>magnussonni</a:t>
                      </a:r>
                    </a:p>
                  </a:txBody>
                  <a:tcPr marL="68580" marR="68580" marT="0" marB="0"/>
                </a:tc>
                <a:tc>
                  <a:txBody>
                    <a:bodyPr/>
                    <a:lstStyle/>
                    <a:p>
                      <a:pPr>
                        <a:spcAft>
                          <a:spcPts val="0"/>
                        </a:spcAft>
                      </a:pPr>
                      <a:r>
                        <a:rPr lang="en-US" sz="2500" dirty="0">
                          <a:effectLst/>
                        </a:rPr>
                        <a:t>Close east</a:t>
                      </a:r>
                    </a:p>
                  </a:txBody>
                  <a:tcPr marL="68580" marR="68580" marT="0" marB="0"/>
                </a:tc>
                <a:extLst>
                  <a:ext uri="{0D108BD9-81ED-4DB2-BD59-A6C34878D82A}">
                    <a16:rowId xmlns:a16="http://schemas.microsoft.com/office/drawing/2014/main" val="761291880"/>
                  </a:ext>
                </a:extLst>
              </a:tr>
              <a:tr h="486915">
                <a:tc>
                  <a:txBody>
                    <a:bodyPr/>
                    <a:lstStyle/>
                    <a:p>
                      <a:pPr>
                        <a:spcAft>
                          <a:spcPts val="0"/>
                        </a:spcAft>
                      </a:pPr>
                      <a:r>
                        <a:rPr lang="en-US" sz="2500" dirty="0">
                          <a:effectLst/>
                        </a:rPr>
                        <a:t>12</a:t>
                      </a:r>
                    </a:p>
                  </a:txBody>
                  <a:tcPr marL="68580" marR="68580" marT="0" marB="0"/>
                </a:tc>
                <a:tc>
                  <a:txBody>
                    <a:bodyPr/>
                    <a:lstStyle/>
                    <a:p>
                      <a:pPr>
                        <a:spcAft>
                          <a:spcPts val="0"/>
                        </a:spcAft>
                      </a:pPr>
                      <a:r>
                        <a:rPr lang="en-US" sz="2500" dirty="0" err="1">
                          <a:effectLst/>
                        </a:rPr>
                        <a:t>Epicoccum</a:t>
                      </a:r>
                      <a:r>
                        <a:rPr lang="en-US" sz="2500" dirty="0">
                          <a:effectLst/>
                        </a:rPr>
                        <a:t> </a:t>
                      </a:r>
                      <a:r>
                        <a:rPr lang="en-US" sz="2500" dirty="0" err="1">
                          <a:effectLst/>
                        </a:rPr>
                        <a:t>layuense</a:t>
                      </a:r>
                    </a:p>
                  </a:txBody>
                  <a:tcPr marL="68580" marR="68580" marT="0" marB="0"/>
                </a:tc>
                <a:tc>
                  <a:txBody>
                    <a:bodyPr/>
                    <a:lstStyle/>
                    <a:p>
                      <a:pPr>
                        <a:spcAft>
                          <a:spcPts val="0"/>
                        </a:spcAft>
                      </a:pPr>
                      <a:r>
                        <a:rPr lang="en-US" sz="2500" dirty="0">
                          <a:effectLst/>
                        </a:rPr>
                        <a:t>Close east</a:t>
                      </a:r>
                    </a:p>
                  </a:txBody>
                  <a:tcPr marL="68580" marR="68580" marT="0" marB="0"/>
                </a:tc>
                <a:extLst>
                  <a:ext uri="{0D108BD9-81ED-4DB2-BD59-A6C34878D82A}">
                    <a16:rowId xmlns:a16="http://schemas.microsoft.com/office/drawing/2014/main" val="187283460"/>
                  </a:ext>
                </a:extLst>
              </a:tr>
              <a:tr h="486915">
                <a:tc>
                  <a:txBody>
                    <a:bodyPr/>
                    <a:lstStyle/>
                    <a:p>
                      <a:pPr>
                        <a:spcAft>
                          <a:spcPts val="0"/>
                        </a:spcAft>
                      </a:pPr>
                      <a:r>
                        <a:rPr lang="en-US" sz="2500" dirty="0">
                          <a:effectLst/>
                        </a:rPr>
                        <a:t>13</a:t>
                      </a:r>
                    </a:p>
                  </a:txBody>
                  <a:tcPr marL="68580" marR="68580" marT="0" marB="0"/>
                </a:tc>
                <a:tc>
                  <a:txBody>
                    <a:bodyPr/>
                    <a:lstStyle/>
                    <a:p>
                      <a:pPr>
                        <a:spcAft>
                          <a:spcPts val="0"/>
                        </a:spcAft>
                      </a:pPr>
                      <a:r>
                        <a:rPr lang="en-US" sz="2500" dirty="0" err="1">
                          <a:effectLst/>
                        </a:rPr>
                        <a:t>Physcia</a:t>
                      </a:r>
                      <a:r>
                        <a:rPr lang="en-US" sz="2500" dirty="0">
                          <a:effectLst/>
                        </a:rPr>
                        <a:t> </a:t>
                      </a:r>
                      <a:r>
                        <a:rPr lang="en-US" sz="2500" dirty="0" err="1">
                          <a:effectLst/>
                        </a:rPr>
                        <a:t>magnussonni</a:t>
                      </a:r>
                    </a:p>
                  </a:txBody>
                  <a:tcPr marL="68580" marR="68580" marT="0" marB="0"/>
                </a:tc>
                <a:tc>
                  <a:txBody>
                    <a:bodyPr/>
                    <a:lstStyle/>
                    <a:p>
                      <a:pPr>
                        <a:spcAft>
                          <a:spcPts val="0"/>
                        </a:spcAft>
                      </a:pPr>
                      <a:r>
                        <a:rPr lang="en-US" sz="2500" dirty="0">
                          <a:effectLst/>
                        </a:rPr>
                        <a:t>Close east</a:t>
                      </a:r>
                    </a:p>
                  </a:txBody>
                  <a:tcPr marL="68580" marR="68580" marT="0" marB="0"/>
                </a:tc>
                <a:extLst>
                  <a:ext uri="{0D108BD9-81ED-4DB2-BD59-A6C34878D82A}">
                    <a16:rowId xmlns:a16="http://schemas.microsoft.com/office/drawing/2014/main" val="3628175665"/>
                  </a:ext>
                </a:extLst>
              </a:tr>
              <a:tr h="486915">
                <a:tc>
                  <a:txBody>
                    <a:bodyPr/>
                    <a:lstStyle/>
                    <a:p>
                      <a:pPr>
                        <a:spcAft>
                          <a:spcPts val="0"/>
                        </a:spcAft>
                      </a:pPr>
                      <a:r>
                        <a:rPr lang="en-US" sz="2500" dirty="0">
                          <a:effectLst/>
                        </a:rPr>
                        <a:t>14</a:t>
                      </a:r>
                    </a:p>
                  </a:txBody>
                  <a:tcPr marL="68580" marR="68580" marT="0" marB="0"/>
                </a:tc>
                <a:tc>
                  <a:txBody>
                    <a:bodyPr/>
                    <a:lstStyle/>
                    <a:p>
                      <a:pPr>
                        <a:spcAft>
                          <a:spcPts val="0"/>
                        </a:spcAft>
                      </a:pPr>
                      <a:r>
                        <a:rPr lang="en-US" sz="2500" dirty="0" err="1">
                          <a:effectLst/>
                        </a:rPr>
                        <a:t>Physcia</a:t>
                      </a:r>
                      <a:r>
                        <a:rPr lang="en-US" sz="2500" dirty="0">
                          <a:effectLst/>
                        </a:rPr>
                        <a:t> </a:t>
                      </a:r>
                      <a:r>
                        <a:rPr lang="en-US" sz="2500" dirty="0" err="1">
                          <a:effectLst/>
                        </a:rPr>
                        <a:t>magnussonni</a:t>
                      </a:r>
                    </a:p>
                  </a:txBody>
                  <a:tcPr marL="68580" marR="68580" marT="0" marB="0"/>
                </a:tc>
                <a:tc>
                  <a:txBody>
                    <a:bodyPr/>
                    <a:lstStyle/>
                    <a:p>
                      <a:pPr>
                        <a:spcAft>
                          <a:spcPts val="0"/>
                        </a:spcAft>
                      </a:pPr>
                      <a:r>
                        <a:rPr lang="en-US" sz="2500" dirty="0">
                          <a:effectLst/>
                        </a:rPr>
                        <a:t>Far south</a:t>
                      </a:r>
                    </a:p>
                  </a:txBody>
                  <a:tcPr marL="68580" marR="68580" marT="0" marB="0"/>
                </a:tc>
                <a:extLst>
                  <a:ext uri="{0D108BD9-81ED-4DB2-BD59-A6C34878D82A}">
                    <a16:rowId xmlns:a16="http://schemas.microsoft.com/office/drawing/2014/main" val="2971945547"/>
                  </a:ext>
                </a:extLst>
              </a:tr>
              <a:tr h="486915">
                <a:tc>
                  <a:txBody>
                    <a:bodyPr/>
                    <a:lstStyle/>
                    <a:p>
                      <a:pPr>
                        <a:spcAft>
                          <a:spcPts val="0"/>
                        </a:spcAft>
                      </a:pPr>
                      <a:r>
                        <a:rPr lang="en-US" sz="2500" dirty="0">
                          <a:effectLst/>
                        </a:rPr>
                        <a:t>17</a:t>
                      </a:r>
                    </a:p>
                  </a:txBody>
                  <a:tcPr marL="68580" marR="68580" marT="0" marB="0"/>
                </a:tc>
                <a:tc>
                  <a:txBody>
                    <a:bodyPr/>
                    <a:lstStyle/>
                    <a:p>
                      <a:pPr>
                        <a:spcAft>
                          <a:spcPts val="0"/>
                        </a:spcAft>
                      </a:pPr>
                      <a:r>
                        <a:rPr lang="en-US" sz="2500" dirty="0" err="1">
                          <a:effectLst/>
                        </a:rPr>
                        <a:t>Physcia</a:t>
                      </a:r>
                      <a:r>
                        <a:rPr lang="en-US" sz="2500" dirty="0">
                          <a:effectLst/>
                        </a:rPr>
                        <a:t> </a:t>
                      </a:r>
                      <a:r>
                        <a:rPr lang="en-US" sz="2500" dirty="0" err="1">
                          <a:effectLst/>
                        </a:rPr>
                        <a:t>kalbii</a:t>
                      </a:r>
                    </a:p>
                  </a:txBody>
                  <a:tcPr marL="68580" marR="68580" marT="0" marB="0"/>
                </a:tc>
                <a:tc>
                  <a:txBody>
                    <a:bodyPr/>
                    <a:lstStyle/>
                    <a:p>
                      <a:pPr>
                        <a:spcAft>
                          <a:spcPts val="0"/>
                        </a:spcAft>
                      </a:pPr>
                      <a:r>
                        <a:rPr lang="en-US" sz="2500" dirty="0">
                          <a:effectLst/>
                        </a:rPr>
                        <a:t>Far east</a:t>
                      </a:r>
                    </a:p>
                  </a:txBody>
                  <a:tcPr marL="68580" marR="68580" marT="0" marB="0"/>
                </a:tc>
                <a:extLst>
                  <a:ext uri="{0D108BD9-81ED-4DB2-BD59-A6C34878D82A}">
                    <a16:rowId xmlns:a16="http://schemas.microsoft.com/office/drawing/2014/main" val="3127031497"/>
                  </a:ext>
                </a:extLst>
              </a:tr>
              <a:tr h="486915">
                <a:tc>
                  <a:txBody>
                    <a:bodyPr/>
                    <a:lstStyle/>
                    <a:p>
                      <a:pPr>
                        <a:spcAft>
                          <a:spcPts val="0"/>
                        </a:spcAft>
                      </a:pPr>
                      <a:r>
                        <a:rPr lang="en-US" sz="2500" dirty="0">
                          <a:effectLst/>
                        </a:rPr>
                        <a:t>18</a:t>
                      </a:r>
                    </a:p>
                  </a:txBody>
                  <a:tcPr marL="68580" marR="68580" marT="0" marB="0"/>
                </a:tc>
                <a:tc>
                  <a:txBody>
                    <a:bodyPr/>
                    <a:lstStyle/>
                    <a:p>
                      <a:pPr>
                        <a:spcAft>
                          <a:spcPts val="0"/>
                        </a:spcAft>
                      </a:pPr>
                      <a:r>
                        <a:rPr lang="en-US" sz="2500" dirty="0" err="1">
                          <a:effectLst/>
                        </a:rPr>
                        <a:t>Leskea</a:t>
                      </a:r>
                      <a:r>
                        <a:rPr lang="en-US" sz="2500" dirty="0">
                          <a:effectLst/>
                        </a:rPr>
                        <a:t> </a:t>
                      </a:r>
                      <a:r>
                        <a:rPr lang="en-US" sz="2500" dirty="0" err="1">
                          <a:effectLst/>
                        </a:rPr>
                        <a:t>polycarpa</a:t>
                      </a:r>
                    </a:p>
                  </a:txBody>
                  <a:tcPr marL="68580" marR="68580" marT="0" marB="0"/>
                </a:tc>
                <a:tc>
                  <a:txBody>
                    <a:bodyPr/>
                    <a:lstStyle/>
                    <a:p>
                      <a:pPr>
                        <a:spcAft>
                          <a:spcPts val="0"/>
                        </a:spcAft>
                      </a:pPr>
                      <a:r>
                        <a:rPr lang="en-US" sz="2500" dirty="0">
                          <a:effectLst/>
                        </a:rPr>
                        <a:t>Close south</a:t>
                      </a:r>
                    </a:p>
                  </a:txBody>
                  <a:tcPr marL="68580" marR="68580" marT="0" marB="0"/>
                </a:tc>
                <a:extLst>
                  <a:ext uri="{0D108BD9-81ED-4DB2-BD59-A6C34878D82A}">
                    <a16:rowId xmlns:a16="http://schemas.microsoft.com/office/drawing/2014/main" val="2487845934"/>
                  </a:ext>
                </a:extLst>
              </a:tr>
              <a:tr h="486915">
                <a:tc>
                  <a:txBody>
                    <a:bodyPr/>
                    <a:lstStyle/>
                    <a:p>
                      <a:pPr>
                        <a:spcAft>
                          <a:spcPts val="0"/>
                        </a:spcAft>
                      </a:pPr>
                      <a:r>
                        <a:rPr lang="en-US" sz="2500" dirty="0">
                          <a:effectLst/>
                        </a:rPr>
                        <a:t>19</a:t>
                      </a:r>
                    </a:p>
                  </a:txBody>
                  <a:tcPr marL="68580" marR="68580" marT="0" marB="0"/>
                </a:tc>
                <a:tc>
                  <a:txBody>
                    <a:bodyPr/>
                    <a:lstStyle/>
                    <a:p>
                      <a:pPr>
                        <a:spcAft>
                          <a:spcPts val="0"/>
                        </a:spcAft>
                      </a:pPr>
                      <a:r>
                        <a:rPr lang="en-US" sz="2500" dirty="0" err="1">
                          <a:effectLst/>
                        </a:rPr>
                        <a:t>Epicoccum</a:t>
                      </a:r>
                      <a:r>
                        <a:rPr lang="en-US" sz="2500" dirty="0">
                          <a:effectLst/>
                        </a:rPr>
                        <a:t> </a:t>
                      </a:r>
                      <a:r>
                        <a:rPr lang="en-US" sz="2500" dirty="0" err="1">
                          <a:effectLst/>
                        </a:rPr>
                        <a:t>layuense</a:t>
                      </a:r>
                    </a:p>
                  </a:txBody>
                  <a:tcPr marL="68580" marR="68580" marT="0" marB="0"/>
                </a:tc>
                <a:tc>
                  <a:txBody>
                    <a:bodyPr/>
                    <a:lstStyle/>
                    <a:p>
                      <a:pPr>
                        <a:spcAft>
                          <a:spcPts val="0"/>
                        </a:spcAft>
                      </a:pPr>
                      <a:r>
                        <a:rPr lang="en-US" sz="2500" dirty="0">
                          <a:effectLst/>
                        </a:rPr>
                        <a:t>Close south</a:t>
                      </a:r>
                    </a:p>
                  </a:txBody>
                  <a:tcPr marL="68580" marR="68580" marT="0" marB="0"/>
                </a:tc>
                <a:extLst>
                  <a:ext uri="{0D108BD9-81ED-4DB2-BD59-A6C34878D82A}">
                    <a16:rowId xmlns:a16="http://schemas.microsoft.com/office/drawing/2014/main" val="3282049825"/>
                  </a:ext>
                </a:extLst>
              </a:tr>
              <a:tr h="486915">
                <a:tc>
                  <a:txBody>
                    <a:bodyPr/>
                    <a:lstStyle/>
                    <a:p>
                      <a:pPr>
                        <a:spcAft>
                          <a:spcPts val="0"/>
                        </a:spcAft>
                      </a:pPr>
                      <a:r>
                        <a:rPr lang="en-US" sz="2500" dirty="0">
                          <a:effectLst/>
                        </a:rPr>
                        <a:t>20</a:t>
                      </a:r>
                    </a:p>
                  </a:txBody>
                  <a:tcPr marL="68580" marR="68580" marT="0" marB="0"/>
                </a:tc>
                <a:tc>
                  <a:txBody>
                    <a:bodyPr/>
                    <a:lstStyle/>
                    <a:p>
                      <a:pPr>
                        <a:spcAft>
                          <a:spcPts val="0"/>
                        </a:spcAft>
                      </a:pPr>
                      <a:r>
                        <a:rPr lang="en-US" sz="2500" dirty="0" err="1">
                          <a:effectLst/>
                        </a:rPr>
                        <a:t>Phaeophyscia</a:t>
                      </a:r>
                      <a:r>
                        <a:rPr lang="en-US" sz="2500" dirty="0">
                          <a:effectLst/>
                        </a:rPr>
                        <a:t> </a:t>
                      </a:r>
                      <a:r>
                        <a:rPr lang="en-US" sz="2500" dirty="0" err="1">
                          <a:effectLst/>
                        </a:rPr>
                        <a:t>endococcina</a:t>
                      </a:r>
                    </a:p>
                  </a:txBody>
                  <a:tcPr marL="68580" marR="68580" marT="0" marB="0"/>
                </a:tc>
                <a:tc>
                  <a:txBody>
                    <a:bodyPr/>
                    <a:lstStyle/>
                    <a:p>
                      <a:pPr>
                        <a:spcAft>
                          <a:spcPts val="0"/>
                        </a:spcAft>
                      </a:pPr>
                      <a:r>
                        <a:rPr lang="en-US" sz="2500" dirty="0">
                          <a:effectLst/>
                        </a:rPr>
                        <a:t>Far east</a:t>
                      </a:r>
                    </a:p>
                  </a:txBody>
                  <a:tcPr marL="68580" marR="68580" marT="0" marB="0"/>
                </a:tc>
                <a:extLst>
                  <a:ext uri="{0D108BD9-81ED-4DB2-BD59-A6C34878D82A}">
                    <a16:rowId xmlns:a16="http://schemas.microsoft.com/office/drawing/2014/main" val="1623343542"/>
                  </a:ext>
                </a:extLst>
              </a:tr>
            </a:tbl>
          </a:graphicData>
        </a:graphic>
      </p:graphicFrame>
    </p:spTree>
    <p:extLst>
      <p:ext uri="{BB962C8B-B14F-4D97-AF65-F5344CB8AC3E}">
        <p14:creationId xmlns:p14="http://schemas.microsoft.com/office/powerpoint/2010/main" val="36500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1702</TotalTime>
  <Words>1112</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lastModifiedBy>McAuley, Kathleen</cp:lastModifiedBy>
  <cp:revision>132</cp:revision>
  <cp:lastPrinted>2016-03-28T20:27:59Z</cp:lastPrinted>
  <dcterms:created xsi:type="dcterms:W3CDTF">2011-05-13T20:15:01Z</dcterms:created>
  <dcterms:modified xsi:type="dcterms:W3CDTF">2023-06-05T17:57:57Z</dcterms:modified>
</cp:coreProperties>
</file>