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Lst>
  <p:sldSz cx="32918400" cy="21945600"/>
  <p:notesSz cx="9144000" cy="6858000"/>
  <p:defaultText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C6D544-64D5-4189-BF00-2DCA144BBE91}" v="19" dt="2023-06-06T14:16:21.5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2" autoAdjust="0"/>
  </p:normalViewPr>
  <p:slideViewPr>
    <p:cSldViewPr snapToGrid="0" snapToObjects="1">
      <p:cViewPr>
        <p:scale>
          <a:sx n="41" d="100"/>
          <a:sy n="41" d="100"/>
        </p:scale>
        <p:origin x="-1698" y="-2964"/>
      </p:cViewPr>
      <p:guideLst>
        <p:guide orient="horz" pos="18144"/>
        <p:guide orient="horz" pos="288"/>
        <p:guide pos="287"/>
        <p:guide pos="25055"/>
        <p:guide orient="horz" pos="13608"/>
        <p:guide orient="horz" pos="216"/>
        <p:guide pos="235"/>
        <p:guide pos="2050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245" indent="0" algn="ctr">
              <a:buNone/>
              <a:defRPr>
                <a:solidFill>
                  <a:schemeClr val="tx1">
                    <a:tint val="75000"/>
                  </a:schemeClr>
                </a:solidFill>
              </a:defRPr>
            </a:lvl2pPr>
            <a:lvl3pPr marL="3134489" indent="0" algn="ctr">
              <a:buNone/>
              <a:defRPr>
                <a:solidFill>
                  <a:schemeClr val="tx1">
                    <a:tint val="75000"/>
                  </a:schemeClr>
                </a:solidFill>
              </a:defRPr>
            </a:lvl3pPr>
            <a:lvl4pPr marL="4701734" indent="0" algn="ctr">
              <a:buNone/>
              <a:defRPr>
                <a:solidFill>
                  <a:schemeClr val="tx1">
                    <a:tint val="75000"/>
                  </a:schemeClr>
                </a:solidFill>
              </a:defRPr>
            </a:lvl4pPr>
            <a:lvl5pPr marL="6268978" indent="0" algn="ctr">
              <a:buNone/>
              <a:defRPr>
                <a:solidFill>
                  <a:schemeClr val="tx1">
                    <a:tint val="75000"/>
                  </a:schemeClr>
                </a:solidFill>
              </a:defRPr>
            </a:lvl5pPr>
            <a:lvl6pPr marL="7836223" indent="0" algn="ctr">
              <a:buNone/>
              <a:defRPr>
                <a:solidFill>
                  <a:schemeClr val="tx1">
                    <a:tint val="75000"/>
                  </a:schemeClr>
                </a:solidFill>
              </a:defRPr>
            </a:lvl6pPr>
            <a:lvl7pPr marL="9403467" indent="0" algn="ctr">
              <a:buNone/>
              <a:defRPr>
                <a:solidFill>
                  <a:schemeClr val="tx1">
                    <a:tint val="75000"/>
                  </a:schemeClr>
                </a:solidFill>
              </a:defRPr>
            </a:lvl7pPr>
            <a:lvl8pPr marL="10970712" indent="0" algn="ctr">
              <a:buNone/>
              <a:defRPr>
                <a:solidFill>
                  <a:schemeClr val="tx1">
                    <a:tint val="75000"/>
                  </a:schemeClr>
                </a:solidFill>
              </a:defRPr>
            </a:lvl8pPr>
            <a:lvl9pPr marL="125379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4"/>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4"/>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245" indent="0">
              <a:buNone/>
              <a:defRPr sz="6100">
                <a:solidFill>
                  <a:schemeClr val="tx1">
                    <a:tint val="75000"/>
                  </a:schemeClr>
                </a:solidFill>
              </a:defRPr>
            </a:lvl2pPr>
            <a:lvl3pPr marL="3134489" indent="0">
              <a:buNone/>
              <a:defRPr sz="5400">
                <a:solidFill>
                  <a:schemeClr val="tx1">
                    <a:tint val="75000"/>
                  </a:schemeClr>
                </a:solidFill>
              </a:defRPr>
            </a:lvl3pPr>
            <a:lvl4pPr marL="4701734" indent="0">
              <a:buNone/>
              <a:defRPr sz="4800">
                <a:solidFill>
                  <a:schemeClr val="tx1">
                    <a:tint val="75000"/>
                  </a:schemeClr>
                </a:solidFill>
              </a:defRPr>
            </a:lvl4pPr>
            <a:lvl5pPr marL="6268978" indent="0">
              <a:buNone/>
              <a:defRPr sz="4800">
                <a:solidFill>
                  <a:schemeClr val="tx1">
                    <a:tint val="75000"/>
                  </a:schemeClr>
                </a:solidFill>
              </a:defRPr>
            </a:lvl5pPr>
            <a:lvl6pPr marL="7836223" indent="0">
              <a:buNone/>
              <a:defRPr sz="4800">
                <a:solidFill>
                  <a:schemeClr val="tx1">
                    <a:tint val="75000"/>
                  </a:schemeClr>
                </a:solidFill>
              </a:defRPr>
            </a:lvl6pPr>
            <a:lvl7pPr marL="9403467" indent="0">
              <a:buNone/>
              <a:defRPr sz="4800">
                <a:solidFill>
                  <a:schemeClr val="tx1">
                    <a:tint val="75000"/>
                  </a:schemeClr>
                </a:solidFill>
              </a:defRPr>
            </a:lvl7pPr>
            <a:lvl8pPr marL="10970712" indent="0">
              <a:buNone/>
              <a:defRPr sz="4800">
                <a:solidFill>
                  <a:schemeClr val="tx1">
                    <a:tint val="75000"/>
                  </a:schemeClr>
                </a:solidFill>
              </a:defRPr>
            </a:lvl8pPr>
            <a:lvl9pPr marL="1253795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4912363"/>
            <a:ext cx="14544677"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4" name="Content Placeholder 3"/>
          <p:cNvSpPr>
            <a:spLocks noGrp="1"/>
          </p:cNvSpPr>
          <p:nvPr>
            <p:ph sz="half" idx="2"/>
          </p:nvPr>
        </p:nvSpPr>
        <p:spPr>
          <a:xfrm>
            <a:off x="1645921" y="6959601"/>
            <a:ext cx="14544677"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3"/>
            <a:ext cx="14550390"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6722092" y="6959601"/>
            <a:ext cx="14550390"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6/8/2023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6/8/2023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6/8/2023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245" indent="0">
              <a:buNone/>
              <a:defRPr sz="9600"/>
            </a:lvl2pPr>
            <a:lvl3pPr marL="3134489" indent="0">
              <a:buNone/>
              <a:defRPr sz="8200"/>
            </a:lvl3pPr>
            <a:lvl4pPr marL="4701734" indent="0">
              <a:buNone/>
              <a:defRPr sz="6900"/>
            </a:lvl4pPr>
            <a:lvl5pPr marL="6268978" indent="0">
              <a:buNone/>
              <a:defRPr sz="6900"/>
            </a:lvl5pPr>
            <a:lvl6pPr marL="7836223" indent="0">
              <a:buNone/>
              <a:defRPr sz="6900"/>
            </a:lvl6pPr>
            <a:lvl7pPr marL="9403467" indent="0">
              <a:buNone/>
              <a:defRPr sz="6900"/>
            </a:lvl7pPr>
            <a:lvl8pPr marL="10970712" indent="0">
              <a:buNone/>
              <a:defRPr sz="6900"/>
            </a:lvl8pPr>
            <a:lvl9pPr marL="12537956"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50" tIns="156725" rIns="313450" bIns="156725"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50" tIns="156725" rIns="313450" bIns="156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450" tIns="156725" rIns="313450" bIns="156725" rtlCol="0" anchor="ctr"/>
          <a:lstStyle>
            <a:lvl1pPr algn="l">
              <a:defRPr sz="4100">
                <a:solidFill>
                  <a:schemeClr val="tx1">
                    <a:tint val="75000"/>
                  </a:schemeClr>
                </a:solidFill>
              </a:defRPr>
            </a:lvl1pPr>
          </a:lstStyle>
          <a:p>
            <a:fld id="{9A8DA9FA-688F-B042-A36A-9CF7AA496E45}" type="datetimeFigureOut">
              <a:rPr lang="en-US" smtClean="0"/>
              <a:pPr/>
              <a:t>6/8/2023</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450" tIns="156725" rIns="313450" bIns="15672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450" tIns="156725" rIns="313450" bIns="156725" rtlCol="0" anchor="ctr"/>
          <a:lstStyle>
            <a:lvl1pPr algn="r">
              <a:defRPr sz="41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245" rtl="0" eaLnBrk="1" latinLnBrk="0" hangingPunct="1">
        <a:spcBef>
          <a:spcPct val="0"/>
        </a:spcBef>
        <a:buNone/>
        <a:defRPr sz="15100" kern="1200">
          <a:solidFill>
            <a:schemeClr val="tx1"/>
          </a:solidFill>
          <a:latin typeface="+mj-lt"/>
          <a:ea typeface="+mj-ea"/>
          <a:cs typeface="+mj-cs"/>
        </a:defRPr>
      </a:lvl1pPr>
    </p:titleStyle>
    <p:bodyStyle>
      <a:lvl1pPr marL="1175433" indent="-1175433" algn="l" defTabSz="1567245" rtl="0" eaLnBrk="1" latinLnBrk="0" hangingPunct="1">
        <a:spcBef>
          <a:spcPct val="20000"/>
        </a:spcBef>
        <a:buFont typeface="Arial"/>
        <a:buChar char="•"/>
        <a:defRPr sz="11000" kern="1200">
          <a:solidFill>
            <a:schemeClr val="tx1"/>
          </a:solidFill>
          <a:latin typeface="+mn-lt"/>
          <a:ea typeface="+mn-ea"/>
          <a:cs typeface="+mn-cs"/>
        </a:defRPr>
      </a:lvl1pPr>
      <a:lvl2pPr marL="2546772" indent="-979527" algn="l" defTabSz="1567245" rtl="0" eaLnBrk="1" latinLnBrk="0" hangingPunct="1">
        <a:spcBef>
          <a:spcPct val="20000"/>
        </a:spcBef>
        <a:buFont typeface="Arial"/>
        <a:buChar char="–"/>
        <a:defRPr sz="9600" kern="1200">
          <a:solidFill>
            <a:schemeClr val="tx1"/>
          </a:solidFill>
          <a:latin typeface="+mn-lt"/>
          <a:ea typeface="+mn-ea"/>
          <a:cs typeface="+mn-cs"/>
        </a:defRPr>
      </a:lvl2pPr>
      <a:lvl3pPr marL="3918111" indent="-783622" algn="l" defTabSz="1567245" rtl="0" eaLnBrk="1" latinLnBrk="0" hangingPunct="1">
        <a:spcBef>
          <a:spcPct val="20000"/>
        </a:spcBef>
        <a:buFont typeface="Arial"/>
        <a:buChar char="•"/>
        <a:defRPr sz="8200" kern="1200">
          <a:solidFill>
            <a:schemeClr val="tx1"/>
          </a:solidFill>
          <a:latin typeface="+mn-lt"/>
          <a:ea typeface="+mn-ea"/>
          <a:cs typeface="+mn-cs"/>
        </a:defRPr>
      </a:lvl3pPr>
      <a:lvl4pPr marL="5485357" indent="-783622" algn="l" defTabSz="1567245" rtl="0" eaLnBrk="1" latinLnBrk="0" hangingPunct="1">
        <a:spcBef>
          <a:spcPct val="20000"/>
        </a:spcBef>
        <a:buFont typeface="Arial"/>
        <a:buChar char="–"/>
        <a:defRPr sz="6900" kern="1200">
          <a:solidFill>
            <a:schemeClr val="tx1"/>
          </a:solidFill>
          <a:latin typeface="+mn-lt"/>
          <a:ea typeface="+mn-ea"/>
          <a:cs typeface="+mn-cs"/>
        </a:defRPr>
      </a:lvl4pPr>
      <a:lvl5pPr marL="7052601" indent="-783622" algn="l" defTabSz="1567245" rtl="0" eaLnBrk="1" latinLnBrk="0" hangingPunct="1">
        <a:spcBef>
          <a:spcPct val="20000"/>
        </a:spcBef>
        <a:buFont typeface="Arial"/>
        <a:buChar char="»"/>
        <a:defRPr sz="6900" kern="1200">
          <a:solidFill>
            <a:schemeClr val="tx1"/>
          </a:solidFill>
          <a:latin typeface="+mn-lt"/>
          <a:ea typeface="+mn-ea"/>
          <a:cs typeface="+mn-cs"/>
        </a:defRPr>
      </a:lvl5pPr>
      <a:lvl6pPr marL="8619845" indent="-783622" algn="l" defTabSz="1567245" rtl="0" eaLnBrk="1" latinLnBrk="0" hangingPunct="1">
        <a:spcBef>
          <a:spcPct val="20000"/>
        </a:spcBef>
        <a:buFont typeface="Arial"/>
        <a:buChar char="•"/>
        <a:defRPr sz="6900" kern="1200">
          <a:solidFill>
            <a:schemeClr val="tx1"/>
          </a:solidFill>
          <a:latin typeface="+mn-lt"/>
          <a:ea typeface="+mn-ea"/>
          <a:cs typeface="+mn-cs"/>
        </a:defRPr>
      </a:lvl6pPr>
      <a:lvl7pPr marL="10187090" indent="-783622" algn="l" defTabSz="1567245" rtl="0" eaLnBrk="1" latinLnBrk="0" hangingPunct="1">
        <a:spcBef>
          <a:spcPct val="20000"/>
        </a:spcBef>
        <a:buFont typeface="Arial"/>
        <a:buChar char="•"/>
        <a:defRPr sz="6900" kern="1200">
          <a:solidFill>
            <a:schemeClr val="tx1"/>
          </a:solidFill>
          <a:latin typeface="+mn-lt"/>
          <a:ea typeface="+mn-ea"/>
          <a:cs typeface="+mn-cs"/>
        </a:defRPr>
      </a:lvl7pPr>
      <a:lvl8pPr marL="11754334" indent="-783622" algn="l" defTabSz="1567245" rtl="0" eaLnBrk="1" latinLnBrk="0" hangingPunct="1">
        <a:spcBef>
          <a:spcPct val="20000"/>
        </a:spcBef>
        <a:buFont typeface="Arial"/>
        <a:buChar char="•"/>
        <a:defRPr sz="6900" kern="1200">
          <a:solidFill>
            <a:schemeClr val="tx1"/>
          </a:solidFill>
          <a:latin typeface="+mn-lt"/>
          <a:ea typeface="+mn-ea"/>
          <a:cs typeface="+mn-cs"/>
        </a:defRPr>
      </a:lvl8pPr>
      <a:lvl9pPr marL="13321578" indent="-783622" algn="l" defTabSz="1567245"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britishlichensociety.org.uk/learning/collecting-specimens" TargetMode="External"/><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3464" y="754131"/>
            <a:ext cx="21067218" cy="2104208"/>
          </a:xfrm>
          <a:prstGeom prst="rect">
            <a:avLst/>
          </a:prstGeom>
          <a:noFill/>
        </p:spPr>
        <p:txBody>
          <a:bodyPr wrap="square" lIns="72176" tIns="36089" rIns="72176" bIns="36089" rtlCol="0">
            <a:spAutoFit/>
          </a:bodyPr>
          <a:lstStyle/>
          <a:p>
            <a:pPr algn="ctr"/>
            <a:r>
              <a:rPr lang="en-US" sz="6600" dirty="0"/>
              <a:t>A Comparison Between Lichen Species Composition of Valley Stream State Park, Valley Stream from 1961 to 2022</a:t>
            </a:r>
          </a:p>
        </p:txBody>
      </p:sp>
      <p:sp>
        <p:nvSpPr>
          <p:cNvPr id="5" name="TextBox 4"/>
          <p:cNvSpPr txBox="1"/>
          <p:nvPr/>
        </p:nvSpPr>
        <p:spPr>
          <a:xfrm>
            <a:off x="5911703" y="2639987"/>
            <a:ext cx="20265656" cy="1734876"/>
          </a:xfrm>
          <a:prstGeom prst="rect">
            <a:avLst/>
          </a:prstGeom>
          <a:noFill/>
        </p:spPr>
        <p:txBody>
          <a:bodyPr wrap="square" lIns="72176" tIns="36089" rIns="72176" bIns="36089" rtlCol="0">
            <a:spAutoFit/>
          </a:bodyPr>
          <a:lstStyle/>
          <a:p>
            <a:pPr algn="ctr"/>
            <a:r>
              <a:rPr lang="en-US" sz="5400" dirty="0"/>
              <a:t>Scarlett Dellacona, Rebecca Marzari, Ethan Palacio</a:t>
            </a:r>
          </a:p>
          <a:p>
            <a:pPr algn="ctr"/>
            <a:r>
              <a:rPr lang="en-US" sz="5400" dirty="0"/>
              <a:t>Mentor: Mrs. McAuley</a:t>
            </a:r>
            <a:endParaRPr lang="en-US" sz="3600" i="1" dirty="0">
              <a:solidFill>
                <a:prstClr val="black"/>
              </a:solidFill>
            </a:endParaRPr>
          </a:p>
        </p:txBody>
      </p:sp>
      <p:sp>
        <p:nvSpPr>
          <p:cNvPr id="30" name="TextBox 29"/>
          <p:cNvSpPr txBox="1"/>
          <p:nvPr/>
        </p:nvSpPr>
        <p:spPr>
          <a:xfrm>
            <a:off x="17095100" y="5617985"/>
            <a:ext cx="14494746" cy="650719"/>
          </a:xfrm>
          <a:prstGeom prst="rect">
            <a:avLst/>
          </a:prstGeom>
          <a:noFill/>
        </p:spPr>
        <p:txBody>
          <a:bodyPr wrap="square" lIns="65306" tIns="32653" rIns="65306" bIns="32653" rtlCol="0">
            <a:spAutoFit/>
          </a:bodyPr>
          <a:lstStyle/>
          <a:p>
            <a:endParaRPr lang="en-US" sz="3800" dirty="0"/>
          </a:p>
        </p:txBody>
      </p:sp>
      <p:pic>
        <p:nvPicPr>
          <p:cNvPr id="35" name="Shape 243"/>
          <p:cNvPicPr preferRelativeResize="0"/>
          <p:nvPr/>
        </p:nvPicPr>
        <p:blipFill rotWithShape="1">
          <a:blip r:embed="rId2">
            <a:alphaModFix/>
          </a:blip>
          <a:srcRect/>
          <a:stretch/>
        </p:blipFill>
        <p:spPr>
          <a:xfrm>
            <a:off x="27213433" y="1161680"/>
            <a:ext cx="3945194" cy="695695"/>
          </a:xfrm>
          <a:prstGeom prst="rect">
            <a:avLst/>
          </a:prstGeom>
          <a:noFill/>
          <a:ln>
            <a:noFill/>
          </a:ln>
        </p:spPr>
      </p:pic>
      <p:sp>
        <p:nvSpPr>
          <p:cNvPr id="36" name="Rectangle 35"/>
          <p:cNvSpPr/>
          <p:nvPr/>
        </p:nvSpPr>
        <p:spPr>
          <a:xfrm>
            <a:off x="16044531" y="4566845"/>
            <a:ext cx="14122176" cy="1011601"/>
          </a:xfrm>
          <a:prstGeom prst="rect">
            <a:avLst/>
          </a:prstGeom>
        </p:spPr>
        <p:txBody>
          <a:bodyPr wrap="square" lIns="72176" tIns="36089" rIns="72176" bIns="36089">
            <a:spAutoFit/>
          </a:bodyPr>
          <a:lstStyle/>
          <a:p>
            <a:pPr>
              <a:spcAft>
                <a:spcPts val="429"/>
              </a:spcAft>
            </a:pPr>
            <a:r>
              <a:rPr lang="en-US" dirty="0"/>
              <a:t>Results</a:t>
            </a:r>
          </a:p>
        </p:txBody>
      </p:sp>
      <p:sp>
        <p:nvSpPr>
          <p:cNvPr id="37" name="TextBox 36"/>
          <p:cNvSpPr txBox="1"/>
          <p:nvPr/>
        </p:nvSpPr>
        <p:spPr>
          <a:xfrm>
            <a:off x="499215" y="4313308"/>
            <a:ext cx="15013540" cy="16637147"/>
          </a:xfrm>
          <a:prstGeom prst="rect">
            <a:avLst/>
          </a:prstGeom>
          <a:noFill/>
        </p:spPr>
        <p:txBody>
          <a:bodyPr wrap="square" lIns="65306" tIns="32653" rIns="65306" bIns="32653" rtlCol="0">
            <a:spAutoFit/>
          </a:bodyPr>
          <a:lstStyle/>
          <a:p>
            <a:pPr>
              <a:spcAft>
                <a:spcPts val="857"/>
              </a:spcAft>
            </a:pPr>
            <a:r>
              <a:rPr lang="en-US" dirty="0"/>
              <a:t>Abstract</a:t>
            </a:r>
          </a:p>
          <a:p>
            <a:pPr>
              <a:spcAft>
                <a:spcPts val="857"/>
              </a:spcAft>
            </a:pPr>
            <a:r>
              <a:rPr lang="en-US" sz="3000" kern="100" dirty="0">
                <a:effectLst/>
                <a:ea typeface="Calibri" panose="020F0502020204030204" pitchFamily="34" charset="0"/>
                <a:cs typeface="Times New Roman" panose="02020603050405020304" pitchFamily="18" charset="0"/>
              </a:rPr>
              <a:t>Lichens are a composite organism composed of a fungus and a photosynthetic organism (</a:t>
            </a:r>
            <a:r>
              <a:rPr lang="en-US" sz="3000" kern="100" dirty="0" err="1">
                <a:effectLst/>
                <a:ea typeface="Calibri" panose="020F0502020204030204" pitchFamily="34" charset="0"/>
                <a:cs typeface="Times New Roman" panose="02020603050405020304" pitchFamily="18" charset="0"/>
              </a:rPr>
              <a:t>Lutzoni</a:t>
            </a:r>
            <a:r>
              <a:rPr lang="en-US" sz="3000" kern="100" dirty="0">
                <a:effectLst/>
                <a:ea typeface="Calibri" panose="020F0502020204030204" pitchFamily="34" charset="0"/>
                <a:cs typeface="Times New Roman" panose="02020603050405020304" pitchFamily="18" charset="0"/>
              </a:rPr>
              <a:t> &amp; </a:t>
            </a:r>
            <a:r>
              <a:rPr lang="en-US" sz="3000" kern="100" dirty="0" err="1">
                <a:effectLst/>
                <a:ea typeface="Calibri" panose="020F0502020204030204" pitchFamily="34" charset="0"/>
                <a:cs typeface="Times New Roman" panose="02020603050405020304" pitchFamily="18" charset="0"/>
              </a:rPr>
              <a:t>Miadlikowska</a:t>
            </a:r>
            <a:r>
              <a:rPr lang="en-US" sz="3000" kern="100" dirty="0">
                <a:effectLst/>
                <a:ea typeface="Calibri" panose="020F0502020204030204" pitchFamily="34" charset="0"/>
                <a:cs typeface="Times New Roman" panose="02020603050405020304" pitchFamily="18" charset="0"/>
              </a:rPr>
              <a:t>, n.d.). There are over 18,000 species of lichen (S, n.d.), and are extremely sensitive to pollution (</a:t>
            </a:r>
            <a:r>
              <a:rPr lang="en-US" sz="3000" kern="100" dirty="0" err="1">
                <a:effectLst/>
                <a:ea typeface="Calibri" panose="020F0502020204030204" pitchFamily="34" charset="0"/>
                <a:cs typeface="Times New Roman" panose="02020603050405020304" pitchFamily="18" charset="0"/>
              </a:rPr>
              <a:t>Lutzoni</a:t>
            </a:r>
            <a:r>
              <a:rPr lang="en-US" sz="3000" kern="100" dirty="0">
                <a:effectLst/>
                <a:ea typeface="Calibri" panose="020F0502020204030204" pitchFamily="34" charset="0"/>
                <a:cs typeface="Times New Roman" panose="02020603050405020304" pitchFamily="18" charset="0"/>
              </a:rPr>
              <a:t> &amp; </a:t>
            </a:r>
            <a:r>
              <a:rPr lang="en-US" sz="3000" kern="100" dirty="0" err="1">
                <a:effectLst/>
                <a:ea typeface="Calibri" panose="020F0502020204030204" pitchFamily="34" charset="0"/>
                <a:cs typeface="Times New Roman" panose="02020603050405020304" pitchFamily="18" charset="0"/>
              </a:rPr>
              <a:t>Miadlikowska</a:t>
            </a:r>
            <a:r>
              <a:rPr lang="en-US" sz="3000" kern="100" dirty="0">
                <a:effectLst/>
                <a:ea typeface="Calibri" panose="020F0502020204030204" pitchFamily="34" charset="0"/>
                <a:cs typeface="Times New Roman" panose="02020603050405020304" pitchFamily="18" charset="0"/>
              </a:rPr>
              <a:t>, n.d.). A complete overview of the lichen on Long Island was completed in 1961, however, this work has not been entirely updated since (</a:t>
            </a:r>
            <a:r>
              <a:rPr lang="en-US" sz="3000" kern="100" dirty="0" err="1">
                <a:effectLst/>
                <a:ea typeface="Calibri" panose="020F0502020204030204" pitchFamily="34" charset="0"/>
                <a:cs typeface="Times New Roman" panose="02020603050405020304" pitchFamily="18" charset="0"/>
              </a:rPr>
              <a:t>Brodo</a:t>
            </a:r>
            <a:r>
              <a:rPr lang="en-US" sz="3000" kern="100" dirty="0">
                <a:effectLst/>
                <a:ea typeface="Calibri" panose="020F0502020204030204" pitchFamily="34" charset="0"/>
                <a:cs typeface="Times New Roman" panose="02020603050405020304" pitchFamily="18" charset="0"/>
              </a:rPr>
              <a:t>, 1961). With suburbanization beginning in the 1950’s and the significant increases of pollution, temperature, and environmental changes, we believe there will be a change in the species composition on Long Island. We will be focusing on Valley Stream State Park, Valley Stream, where there were very few unique lichen species were catalogued in 1961 (</a:t>
            </a:r>
            <a:r>
              <a:rPr lang="en-US" sz="3000" kern="100" dirty="0" err="1">
                <a:effectLst/>
                <a:ea typeface="Calibri" panose="020F0502020204030204" pitchFamily="34" charset="0"/>
                <a:cs typeface="Times New Roman" panose="02020603050405020304" pitchFamily="18" charset="0"/>
              </a:rPr>
              <a:t>Brodo</a:t>
            </a:r>
            <a:r>
              <a:rPr lang="en-US" sz="3000" kern="100" dirty="0">
                <a:effectLst/>
                <a:ea typeface="Calibri" panose="020F0502020204030204" pitchFamily="34" charset="0"/>
                <a:cs typeface="Times New Roman" panose="02020603050405020304" pitchFamily="18" charset="0"/>
              </a:rPr>
              <a:t>, 1961). We will compare the species composition of the bog and the factors that affect the lichen presence such as the climate or average temperature, all of which were studied in the 1961 analysis, to determine possible causes of species composition differences.</a:t>
            </a:r>
          </a:p>
          <a:p>
            <a:pPr>
              <a:spcAft>
                <a:spcPts val="857"/>
              </a:spcAft>
            </a:pPr>
            <a:endParaRPr lang="en-US" sz="3900" dirty="0"/>
          </a:p>
          <a:p>
            <a:pPr>
              <a:spcAft>
                <a:spcPts val="429"/>
              </a:spcAft>
            </a:pPr>
            <a:r>
              <a:rPr lang="en-US" dirty="0"/>
              <a:t>Introduction</a:t>
            </a:r>
          </a:p>
          <a:p>
            <a:pPr>
              <a:spcAft>
                <a:spcPts val="429"/>
              </a:spcAft>
            </a:pPr>
            <a:r>
              <a:rPr lang="en-US" sz="3000" kern="100" dirty="0">
                <a:effectLst/>
                <a:ea typeface="Calibri" panose="020F0502020204030204" pitchFamily="34" charset="0"/>
                <a:cs typeface="Times New Roman" panose="02020603050405020304" pitchFamily="18" charset="0"/>
              </a:rPr>
              <a:t>In 1961, I.M. </a:t>
            </a:r>
            <a:r>
              <a:rPr lang="en-US" sz="3000" kern="100" dirty="0" err="1">
                <a:effectLst/>
                <a:ea typeface="Calibri" panose="020F0502020204030204" pitchFamily="34" charset="0"/>
                <a:cs typeface="Times New Roman" panose="02020603050405020304" pitchFamily="18" charset="0"/>
              </a:rPr>
              <a:t>Brodo</a:t>
            </a:r>
            <a:r>
              <a:rPr lang="en-US" sz="3000" kern="100" dirty="0">
                <a:effectLst/>
                <a:ea typeface="Calibri" panose="020F0502020204030204" pitchFamily="34" charset="0"/>
                <a:cs typeface="Times New Roman" panose="02020603050405020304" pitchFamily="18" charset="0"/>
              </a:rPr>
              <a:t> published “A study of lichen ecology in central long island, new </a:t>
            </a:r>
            <a:r>
              <a:rPr lang="en-US" sz="3000" kern="100" dirty="0" err="1">
                <a:effectLst/>
                <a:ea typeface="Calibri" panose="020F0502020204030204" pitchFamily="34" charset="0"/>
                <a:cs typeface="Times New Roman" panose="02020603050405020304" pitchFamily="18" charset="0"/>
              </a:rPr>
              <a:t>york</a:t>
            </a:r>
            <a:r>
              <a:rPr lang="en-US" sz="3000" kern="100" dirty="0">
                <a:effectLst/>
                <a:ea typeface="Calibri" panose="020F0502020204030204" pitchFamily="34" charset="0"/>
                <a:cs typeface="Times New Roman" panose="02020603050405020304" pitchFamily="18" charset="0"/>
              </a:rPr>
              <a:t>,” cataloging lichen species across many locations on Long Island.  In this publication, very few locations were on the west side of Long Island.  This could have been due to the higher urbanization of Nassau County then Suffolk County.  However, we wanted to determine if there was a lichen presence on the west end of Long Island, and if this presence indicated an increase in lichen biodiversity in the past sixty years.  We chose to survey Valley Stream State Park, a location that contained no recorded lichen species in the 1961 study.  Valley Stream State Park sits next to a highly-developed residential area offering picnic and play areas as well as nature trails. The park has a walking course with a half-mile loop as well as 15 stations for outdoor exercises.</a:t>
            </a:r>
          </a:p>
          <a:p>
            <a:pPr>
              <a:spcAft>
                <a:spcPts val="429"/>
              </a:spcAft>
            </a:pPr>
            <a:endParaRPr lang="en-US" sz="3900" dirty="0"/>
          </a:p>
          <a:p>
            <a:pPr>
              <a:spcAft>
                <a:spcPts val="429"/>
              </a:spcAft>
            </a:pPr>
            <a:r>
              <a:rPr lang="en-US" dirty="0"/>
              <a:t>Materials &amp; Methods </a:t>
            </a:r>
            <a:endParaRPr lang="en-US" sz="3900" dirty="0"/>
          </a:p>
          <a:p>
            <a:pPr>
              <a:spcAft>
                <a:spcPts val="429"/>
              </a:spcAft>
            </a:pPr>
            <a:r>
              <a:rPr lang="en-US" sz="3000" kern="100" dirty="0">
                <a:effectLst/>
                <a:ea typeface="Calibri" panose="020F0502020204030204" pitchFamily="34" charset="0"/>
                <a:cs typeface="Times New Roman" panose="02020603050405020304" pitchFamily="18" charset="0"/>
              </a:rPr>
              <a:t>We will not collect all lichen from one location to allow for recolonization of the space, and only take from areas in which there is a sufficient amount to leave behind.  We will be wearing gloves during collection to reduce the risk of contamination.  When collecting the lichen, it is necessary to first wet it to prevent breakage during removal.  It will then be stored in either a paper bag or envelope.</a:t>
            </a:r>
          </a:p>
        </p:txBody>
      </p:sp>
      <p:sp>
        <p:nvSpPr>
          <p:cNvPr id="38" name="TextBox 37"/>
          <p:cNvSpPr txBox="1"/>
          <p:nvPr/>
        </p:nvSpPr>
        <p:spPr>
          <a:xfrm>
            <a:off x="15927073" y="10600319"/>
            <a:ext cx="16492112" cy="11115507"/>
          </a:xfrm>
          <a:prstGeom prst="rect">
            <a:avLst/>
          </a:prstGeom>
          <a:noFill/>
        </p:spPr>
        <p:txBody>
          <a:bodyPr wrap="square" lIns="65306" tIns="32653" rIns="65306" bIns="32653" rtlCol="0">
            <a:spAutoFit/>
          </a:bodyPr>
          <a:lstStyle/>
          <a:p>
            <a:pPr>
              <a:spcAft>
                <a:spcPts val="429"/>
              </a:spcAft>
            </a:pPr>
            <a:r>
              <a:rPr lang="en-US" dirty="0"/>
              <a:t>Discussion </a:t>
            </a:r>
          </a:p>
          <a:p>
            <a:r>
              <a:rPr lang="en-US" sz="3000" kern="100" dirty="0">
                <a:effectLst/>
                <a:ea typeface="Calibri" panose="020F0502020204030204" pitchFamily="34" charset="0"/>
                <a:cs typeface="Times New Roman" panose="02020603050405020304" pitchFamily="18" charset="0"/>
              </a:rPr>
              <a:t>Overall, most species were found to be closely related.  </a:t>
            </a:r>
            <a:r>
              <a:rPr lang="en-US" sz="3000" kern="100" dirty="0">
                <a:ea typeface="Calibri" panose="020F0502020204030204" pitchFamily="34" charset="0"/>
                <a:cs typeface="Times New Roman" panose="02020603050405020304" pitchFamily="18" charset="0"/>
              </a:rPr>
              <a:t>Most results were most similar to uncultured Epicoccum, uncultured fungus, </a:t>
            </a:r>
            <a:r>
              <a:rPr lang="en-US" sz="3000" i="1" kern="100" dirty="0">
                <a:ea typeface="Calibri" panose="020F0502020204030204" pitchFamily="34" charset="0"/>
                <a:cs typeface="Times New Roman" panose="02020603050405020304" pitchFamily="18" charset="0"/>
              </a:rPr>
              <a:t>Phaeophyscia limbate</a:t>
            </a:r>
            <a:r>
              <a:rPr lang="en-US" sz="3000" kern="100" dirty="0">
                <a:ea typeface="Calibri" panose="020F0502020204030204" pitchFamily="34" charset="0"/>
                <a:cs typeface="Times New Roman" panose="02020603050405020304" pitchFamily="18" charset="0"/>
              </a:rPr>
              <a:t>, and </a:t>
            </a:r>
            <a:r>
              <a:rPr lang="en-US" sz="3000" i="1" kern="100" dirty="0">
                <a:ea typeface="Calibri" panose="020F0502020204030204" pitchFamily="34" charset="0"/>
                <a:cs typeface="Times New Roman" panose="02020603050405020304" pitchFamily="18" charset="0"/>
              </a:rPr>
              <a:t>Candelaria concolor</a:t>
            </a:r>
            <a:r>
              <a:rPr lang="en-US" sz="3000" kern="100" dirty="0">
                <a:ea typeface="Calibri" panose="020F0502020204030204" pitchFamily="34" charset="0"/>
                <a:cs typeface="Times New Roman" panose="02020603050405020304" pitchFamily="18" charset="0"/>
              </a:rPr>
              <a:t>.  Interestingly, samples that were found most closely related on the phylogenetic tree were not immediately next to each other at sample sites.  This could be because it is a relatively small park, so it is easy for the lichen to spread.  </a:t>
            </a:r>
            <a:r>
              <a:rPr lang="en-US" sz="3000" kern="100" dirty="0">
                <a:effectLst/>
                <a:ea typeface="Calibri" panose="020F0502020204030204" pitchFamily="34" charset="0"/>
                <a:cs typeface="Times New Roman" panose="02020603050405020304" pitchFamily="18" charset="0"/>
              </a:rPr>
              <a:t>Further testing should be completed in order to support the results.  Possible future research includes a larger sample size or focusing on other locations named in the 1961 “A study of lichen ecology in central long island, new </a:t>
            </a:r>
            <a:r>
              <a:rPr lang="en-US" sz="3000" kern="100" dirty="0" err="1">
                <a:effectLst/>
                <a:ea typeface="Calibri" panose="020F0502020204030204" pitchFamily="34" charset="0"/>
                <a:cs typeface="Times New Roman" panose="02020603050405020304" pitchFamily="18" charset="0"/>
              </a:rPr>
              <a:t>york</a:t>
            </a:r>
            <a:r>
              <a:rPr lang="en-US" sz="3000" kern="100" dirty="0">
                <a:effectLst/>
                <a:ea typeface="Calibri" panose="020F0502020204030204" pitchFamily="34" charset="0"/>
                <a:cs typeface="Times New Roman" panose="02020603050405020304" pitchFamily="18" charset="0"/>
              </a:rPr>
              <a:t>.”</a:t>
            </a:r>
            <a:endParaRPr lang="en-US" sz="3000" dirty="0"/>
          </a:p>
          <a:p>
            <a:pPr>
              <a:spcAft>
                <a:spcPts val="429"/>
              </a:spcAft>
            </a:pPr>
            <a:r>
              <a:rPr lang="en-US" dirty="0"/>
              <a:t>References</a:t>
            </a:r>
          </a:p>
          <a:p>
            <a:pPr marL="0" marR="0">
              <a:lnSpc>
                <a:spcPct val="107000"/>
              </a:lnSpc>
              <a:spcBef>
                <a:spcPts val="0"/>
              </a:spcBef>
              <a:spcAft>
                <a:spcPts val="800"/>
              </a:spcAft>
            </a:pPr>
            <a:r>
              <a:rPr lang="en-US" sz="2400" kern="100" dirty="0">
                <a:effectLst/>
                <a:ea typeface="Calibri" panose="020F0502020204030204" pitchFamily="34" charset="0"/>
                <a:cs typeface="Times New Roman" panose="02020603050405020304" pitchFamily="18" charset="0"/>
              </a:rPr>
              <a:t>British Lichen Society. (n.d.). Collecting Specimens. The British Lichen Society. Retrieved November 28, 2022, from </a:t>
            </a:r>
            <a:r>
              <a:rPr lang="en-US" sz="2400" u="sng" kern="100" dirty="0">
                <a:solidFill>
                  <a:srgbClr val="0563C1"/>
                </a:solidFill>
                <a:effectLst/>
                <a:ea typeface="Calibri" panose="020F0502020204030204" pitchFamily="34" charset="0"/>
                <a:cs typeface="Times New Roman" panose="02020603050405020304" pitchFamily="18" charset="0"/>
                <a:hlinkClick r:id="rId3"/>
              </a:rPr>
              <a:t>https://britishlichensociety.org.uk/learning/collecting-specimens</a:t>
            </a:r>
            <a:endParaRPr lang="en-US" sz="24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100" dirty="0" err="1">
                <a:effectLst/>
                <a:ea typeface="Calibri" panose="020F0502020204030204" pitchFamily="34" charset="0"/>
                <a:cs typeface="Times New Roman" panose="02020603050405020304" pitchFamily="18" charset="0"/>
              </a:rPr>
              <a:t>Brodo</a:t>
            </a:r>
            <a:r>
              <a:rPr lang="en-US" sz="2400" kern="100" dirty="0">
                <a:effectLst/>
                <a:ea typeface="Calibri" panose="020F0502020204030204" pitchFamily="34" charset="0"/>
                <a:cs typeface="Times New Roman" panose="02020603050405020304" pitchFamily="18" charset="0"/>
              </a:rPr>
              <a:t>, I. M. (1961). A study of lichen ecology in central long island, new </a:t>
            </a:r>
            <a:r>
              <a:rPr lang="en-US" sz="2400" kern="100" dirty="0" err="1">
                <a:effectLst/>
                <a:ea typeface="Calibri" panose="020F0502020204030204" pitchFamily="34" charset="0"/>
                <a:cs typeface="Times New Roman" panose="02020603050405020304" pitchFamily="18" charset="0"/>
              </a:rPr>
              <a:t>york</a:t>
            </a:r>
            <a:r>
              <a:rPr lang="en-US" sz="2400" kern="100" dirty="0">
                <a:effectLst/>
                <a:ea typeface="Calibri" panose="020F0502020204030204" pitchFamily="34" charset="0"/>
                <a:cs typeface="Times New Roman" panose="02020603050405020304" pitchFamily="18" charset="0"/>
              </a:rPr>
              <a:t>. American Midland Naturalist, 290. https://doi.org/10.2307/2422957</a:t>
            </a:r>
          </a:p>
          <a:p>
            <a:pPr marL="0" marR="0">
              <a:lnSpc>
                <a:spcPct val="107000"/>
              </a:lnSpc>
              <a:spcBef>
                <a:spcPts val="0"/>
              </a:spcBef>
              <a:spcAft>
                <a:spcPts val="800"/>
              </a:spcAft>
            </a:pPr>
            <a:r>
              <a:rPr lang="en-US" sz="2400" kern="100" dirty="0">
                <a:effectLst/>
                <a:ea typeface="Calibri" panose="020F0502020204030204" pitchFamily="34" charset="0"/>
                <a:cs typeface="Times New Roman" panose="02020603050405020304" pitchFamily="18" charset="0"/>
              </a:rPr>
              <a:t>Hayward, G. C. (1979). Collecting and Curating Lichens. The Bookshelf. Retrieved November 29, 2022, from https://www.thebookshelf.auckland.ac.nz/docs/Tane/Tane-25/19%20Collecting%20and%20Curating%20Lichens.pdf</a:t>
            </a:r>
          </a:p>
          <a:p>
            <a:pPr marL="0" marR="0">
              <a:lnSpc>
                <a:spcPct val="107000"/>
              </a:lnSpc>
              <a:spcBef>
                <a:spcPts val="0"/>
              </a:spcBef>
              <a:spcAft>
                <a:spcPts val="800"/>
              </a:spcAft>
            </a:pPr>
            <a:r>
              <a:rPr lang="en-US" sz="2400" kern="100" dirty="0" err="1">
                <a:effectLst/>
                <a:ea typeface="Calibri" panose="020F0502020204030204" pitchFamily="34" charset="0"/>
                <a:cs typeface="Times New Roman" panose="02020603050405020304" pitchFamily="18" charset="0"/>
              </a:rPr>
              <a:t>Legebokow</a:t>
            </a:r>
            <a:r>
              <a:rPr lang="en-US" sz="2400" kern="100" dirty="0">
                <a:effectLst/>
                <a:ea typeface="Calibri" panose="020F0502020204030204" pitchFamily="34" charset="0"/>
                <a:cs typeface="Times New Roman" panose="02020603050405020304" pitchFamily="18" charset="0"/>
              </a:rPr>
              <a:t>, C. (2016). RCRW Lichen Collection, Handling, Storage &amp; Feeding Handbook.</a:t>
            </a:r>
          </a:p>
          <a:p>
            <a:pPr marL="0" marR="0">
              <a:lnSpc>
                <a:spcPct val="107000"/>
              </a:lnSpc>
              <a:spcBef>
                <a:spcPts val="0"/>
              </a:spcBef>
              <a:spcAft>
                <a:spcPts val="800"/>
              </a:spcAft>
            </a:pPr>
            <a:r>
              <a:rPr lang="en-US" sz="2400" kern="100" dirty="0">
                <a:effectLst/>
                <a:ea typeface="Calibri" panose="020F0502020204030204" pitchFamily="34" charset="0"/>
                <a:cs typeface="Times New Roman" panose="02020603050405020304" pitchFamily="18" charset="0"/>
              </a:rPr>
              <a:t>Lichen Collection and Identification. (n.d.). https://www.fs.usda.gov/wildflowers/beauty/lichens/identification.shtml</a:t>
            </a:r>
          </a:p>
          <a:p>
            <a:pPr marL="0" marR="0">
              <a:lnSpc>
                <a:spcPct val="107000"/>
              </a:lnSpc>
              <a:spcBef>
                <a:spcPts val="0"/>
              </a:spcBef>
              <a:spcAft>
                <a:spcPts val="800"/>
              </a:spcAft>
            </a:pPr>
            <a:r>
              <a:rPr lang="en-US" sz="2400" kern="100" dirty="0" err="1">
                <a:effectLst/>
                <a:ea typeface="Calibri" panose="020F0502020204030204" pitchFamily="34" charset="0"/>
                <a:cs typeface="Times New Roman" panose="02020603050405020304" pitchFamily="18" charset="0"/>
              </a:rPr>
              <a:t>Lutzoni</a:t>
            </a:r>
            <a:r>
              <a:rPr lang="en-US" sz="2400" kern="100" dirty="0">
                <a:effectLst/>
                <a:ea typeface="Calibri" panose="020F0502020204030204" pitchFamily="34" charset="0"/>
                <a:cs typeface="Times New Roman" panose="02020603050405020304" pitchFamily="18" charset="0"/>
              </a:rPr>
              <a:t>, F., &amp; </a:t>
            </a:r>
            <a:r>
              <a:rPr lang="en-US" sz="2400" kern="100" dirty="0" err="1">
                <a:effectLst/>
                <a:ea typeface="Calibri" panose="020F0502020204030204" pitchFamily="34" charset="0"/>
                <a:cs typeface="Times New Roman" panose="02020603050405020304" pitchFamily="18" charset="0"/>
              </a:rPr>
              <a:t>Miadlikowska</a:t>
            </a:r>
            <a:r>
              <a:rPr lang="en-US" sz="2400" kern="100" dirty="0">
                <a:effectLst/>
                <a:ea typeface="Calibri" panose="020F0502020204030204" pitchFamily="34" charset="0"/>
                <a:cs typeface="Times New Roman" panose="02020603050405020304" pitchFamily="18" charset="0"/>
              </a:rPr>
              <a:t>, J. (n.d.). Lichens. Current Biology, 19(03).</a:t>
            </a:r>
          </a:p>
          <a:p>
            <a:pPr marL="0" marR="0">
              <a:lnSpc>
                <a:spcPct val="107000"/>
              </a:lnSpc>
              <a:spcBef>
                <a:spcPts val="0"/>
              </a:spcBef>
              <a:spcAft>
                <a:spcPts val="800"/>
              </a:spcAft>
            </a:pPr>
            <a:r>
              <a:rPr lang="en-US" sz="2400" kern="100" dirty="0">
                <a:effectLst/>
                <a:ea typeface="Calibri" panose="020F0502020204030204" pitchFamily="34" charset="0"/>
                <a:cs typeface="Times New Roman" panose="02020603050405020304" pitchFamily="18" charset="0"/>
              </a:rPr>
              <a:t>S, K. (n.d.). Lichens: Introduction and Classification | Botany. https://www.biologydiscussion.com/plants/lichens-plants/lichens-introduction-and-classification-botany/63962</a:t>
            </a:r>
          </a:p>
          <a:p>
            <a:pPr marL="0" marR="0">
              <a:lnSpc>
                <a:spcPct val="107000"/>
              </a:lnSpc>
              <a:spcBef>
                <a:spcPts val="0"/>
              </a:spcBef>
              <a:spcAft>
                <a:spcPts val="800"/>
              </a:spcAft>
            </a:pPr>
            <a:r>
              <a:rPr lang="en-US" sz="2400" kern="100" dirty="0">
                <a:effectLst/>
                <a:ea typeface="Calibri" panose="020F0502020204030204" pitchFamily="34" charset="0"/>
                <a:cs typeface="Times New Roman" panose="02020603050405020304" pitchFamily="18" charset="0"/>
              </a:rPr>
              <a:t>US Forest Service. (n.d.). Lichen Collection and Identification. US Forest Service. Retrieved November 28, 2022, from https://www.fs.usda.gov/wildflowers/beauty/lichens/identification.shtml</a:t>
            </a:r>
            <a:endParaRPr lang="en-US" sz="4400" dirty="0"/>
          </a:p>
        </p:txBody>
      </p:sp>
      <p:pic>
        <p:nvPicPr>
          <p:cNvPr id="1026" name="Picture 2" descr="http://www.seplessons.org/files/SEPA_Signa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9302" y="2263117"/>
            <a:ext cx="3428768" cy="79857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1351672" y="1374658"/>
            <a:ext cx="4041791" cy="163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descr="nih-logo.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6576601" y="2180858"/>
            <a:ext cx="936781" cy="93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7CDC000E-CB1E-F3DE-0180-E41840B3D827}"/>
              </a:ext>
            </a:extLst>
          </p:cNvPr>
          <p:cNvPicPr>
            <a:picLocks noChangeAspect="1"/>
          </p:cNvPicPr>
          <p:nvPr/>
        </p:nvPicPr>
        <p:blipFill>
          <a:blip r:embed="rId7"/>
          <a:stretch>
            <a:fillRect/>
          </a:stretch>
        </p:blipFill>
        <p:spPr>
          <a:xfrm>
            <a:off x="19569718" y="3452790"/>
            <a:ext cx="4880712" cy="8177712"/>
          </a:xfrm>
          <a:prstGeom prst="rect">
            <a:avLst/>
          </a:prstGeom>
        </p:spPr>
      </p:pic>
      <p:pic>
        <p:nvPicPr>
          <p:cNvPr id="10" name="Picture 9" descr="A picture containing screenshot, diagram, design&#10;&#10;Description automatically generated">
            <a:extLst>
              <a:ext uri="{FF2B5EF4-FFF2-40B4-BE49-F238E27FC236}">
                <a16:creationId xmlns:a16="http://schemas.microsoft.com/office/drawing/2014/main" id="{9F6D7BCB-5F95-3179-3EC1-FF37D9969DF7}"/>
              </a:ext>
            </a:extLst>
          </p:cNvPr>
          <p:cNvPicPr>
            <a:picLocks noChangeAspect="1"/>
          </p:cNvPicPr>
          <p:nvPr/>
        </p:nvPicPr>
        <p:blipFill>
          <a:blip r:embed="rId8"/>
          <a:stretch>
            <a:fillRect/>
          </a:stretch>
        </p:blipFill>
        <p:spPr>
          <a:xfrm>
            <a:off x="24663498" y="2991336"/>
            <a:ext cx="6903230" cy="8990253"/>
          </a:xfrm>
          <a:prstGeom prst="rect">
            <a:avLst/>
          </a:prstGeom>
        </p:spPr>
      </p:pic>
    </p:spTree>
    <p:extLst>
      <p:ext uri="{BB962C8B-B14F-4D97-AF65-F5344CB8AC3E}">
        <p14:creationId xmlns:p14="http://schemas.microsoft.com/office/powerpoint/2010/main" val="36500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1770</TotalTime>
  <Words>850</Words>
  <Application>Microsoft Office PowerPoint</Application>
  <PresentationFormat>Custom</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lastModifiedBy>Dellacona, Scarlett</cp:lastModifiedBy>
  <cp:revision>50</cp:revision>
  <cp:lastPrinted>2016-03-28T20:27:59Z</cp:lastPrinted>
  <dcterms:created xsi:type="dcterms:W3CDTF">2011-05-13T20:15:01Z</dcterms:created>
  <dcterms:modified xsi:type="dcterms:W3CDTF">2023-06-08T17:54:14Z</dcterms:modified>
</cp:coreProperties>
</file>