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3"/>
  </p:notesMasterIdLst>
  <p:sldIdLst>
    <p:sldId id="256" r:id="rId2"/>
  </p:sldIdLst>
  <p:sldSz cx="43891200" cy="32918400"/>
  <p:notesSz cx="6724650" cy="923925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1" autoAdjust="0"/>
    <p:restoredTop sz="85614" autoAdjust="0"/>
  </p:normalViewPr>
  <p:slideViewPr>
    <p:cSldViewPr>
      <p:cViewPr>
        <p:scale>
          <a:sx n="33" d="100"/>
          <a:sy n="33" d="100"/>
        </p:scale>
        <p:origin x="882" y="282"/>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14014" cy="461962"/>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4" name="Shape 4"/>
          <p:cNvSpPr txBox="1">
            <a:spLocks noGrp="1"/>
          </p:cNvSpPr>
          <p:nvPr>
            <p:ph type="dt" idx="10"/>
          </p:nvPr>
        </p:nvSpPr>
        <p:spPr>
          <a:xfrm>
            <a:off x="3809046" y="0"/>
            <a:ext cx="2914014" cy="461962"/>
          </a:xfrm>
          <a:prstGeom prst="rect">
            <a:avLst/>
          </a:prstGeom>
          <a:noFill/>
          <a:ln>
            <a:noFill/>
          </a:ln>
        </p:spPr>
        <p:txBody>
          <a:bodyPr lIns="91425" tIns="91425" rIns="91425" bIns="91425" anchor="t" anchorCtr="0"/>
          <a:lstStyle>
            <a:lvl1pPr marL="0" marR="0" lvl="0" indent="0" algn="r" rtl="0">
              <a:spcBef>
                <a:spcPts val="0"/>
              </a:spcBef>
              <a:defRPr sz="1200" b="0" i="0" u="none" strike="noStrike" cap="none"/>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5" name="Shape 5"/>
          <p:cNvSpPr>
            <a:spLocks noGrp="1" noRot="1" noChangeAspect="1"/>
          </p:cNvSpPr>
          <p:nvPr>
            <p:ph type="sldImg" idx="3"/>
          </p:nvPr>
        </p:nvSpPr>
        <p:spPr>
          <a:xfrm>
            <a:off x="1054100" y="692150"/>
            <a:ext cx="4618037" cy="34655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72464" y="4389437"/>
            <a:ext cx="5379719" cy="4157662"/>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 name="Shape 7"/>
          <p:cNvSpPr txBox="1">
            <a:spLocks noGrp="1"/>
          </p:cNvSpPr>
          <p:nvPr>
            <p:ph type="ftr" idx="11"/>
          </p:nvPr>
        </p:nvSpPr>
        <p:spPr>
          <a:xfrm>
            <a:off x="0" y="8775700"/>
            <a:ext cx="2914014" cy="461962"/>
          </a:xfrm>
          <a:prstGeom prst="rect">
            <a:avLst/>
          </a:prstGeom>
          <a:noFill/>
          <a:ln>
            <a:noFill/>
          </a:ln>
        </p:spPr>
        <p:txBody>
          <a:bodyPr lIns="91425" tIns="91425" rIns="91425" bIns="91425" anchor="b" anchorCtr="0"/>
          <a:lstStyle>
            <a:lvl1pPr marL="0" marR="0" lvl="0" indent="0" algn="l" rtl="0">
              <a:spcBef>
                <a:spcPts val="0"/>
              </a:spcBef>
              <a:defRPr sz="1200" b="0" i="0" u="none" strike="noStrike" cap="none"/>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8" name="Shape 8"/>
          <p:cNvSpPr txBox="1">
            <a:spLocks noGrp="1"/>
          </p:cNvSpPr>
          <p:nvPr>
            <p:ph type="sldNum" idx="12"/>
          </p:nvPr>
        </p:nvSpPr>
        <p:spPr>
          <a:xfrm>
            <a:off x="3809046" y="8775700"/>
            <a:ext cx="2914014" cy="461962"/>
          </a:xfrm>
          <a:prstGeom prst="rect">
            <a:avLst/>
          </a:prstGeom>
          <a:noFill/>
          <a:ln>
            <a:noFill/>
          </a:ln>
        </p:spPr>
        <p:txBody>
          <a:bodyPr lIns="91425" tIns="91425" rIns="91425" bIns="91425" anchor="b" anchorCtr="0">
            <a:noAutofit/>
          </a:bodyPr>
          <a:lstStyle/>
          <a:p>
            <a:pPr marL="0" marR="0" lvl="0" indent="0" algn="r" rtl="0">
              <a:spcBef>
                <a:spcPts val="0"/>
              </a:spcBef>
            </a:pPr>
            <a:endParaRPr sz="1200" b="0" i="0" u="none" strike="noStrike" cap="none" dirty="0"/>
          </a:p>
          <a:p>
            <a:pPr marL="0" marR="0" lvl="1" indent="0" algn="l" rtl="0">
              <a:spcBef>
                <a:spcPts val="0"/>
              </a:spcBef>
            </a:pPr>
            <a:endParaRPr dirty="0"/>
          </a:p>
          <a:p>
            <a:pPr marL="0" marR="0" lvl="2" indent="0" algn="l" rtl="0">
              <a:spcBef>
                <a:spcPts val="0"/>
              </a:spcBef>
            </a:pPr>
            <a:endParaRPr dirty="0"/>
          </a:p>
          <a:p>
            <a:pPr marL="0" marR="0" lvl="3" indent="0" algn="l" rtl="0">
              <a:spcBef>
                <a:spcPts val="0"/>
              </a:spcBef>
            </a:pPr>
            <a:endParaRPr dirty="0"/>
          </a:p>
          <a:p>
            <a:pPr marL="0" marR="0" lvl="4" indent="0" algn="l" rtl="0">
              <a:spcBef>
                <a:spcPts val="0"/>
              </a:spcBef>
            </a:pPr>
            <a:endParaRPr dirty="0"/>
          </a:p>
          <a:p>
            <a:pPr marL="0" marR="0" lvl="5" indent="0" algn="l" rtl="0">
              <a:spcBef>
                <a:spcPts val="0"/>
              </a:spcBef>
            </a:pPr>
            <a:endParaRPr dirty="0"/>
          </a:p>
          <a:p>
            <a:pPr marL="0" marR="0" lvl="6" indent="0" algn="l" rtl="0">
              <a:spcBef>
                <a:spcPts val="0"/>
              </a:spcBef>
            </a:pPr>
            <a:endParaRPr dirty="0"/>
          </a:p>
          <a:p>
            <a:pPr marL="0" marR="0" lvl="7" indent="0" algn="l" rtl="0">
              <a:spcBef>
                <a:spcPts val="0"/>
              </a:spcBef>
            </a:pPr>
            <a:endParaRPr dirty="0"/>
          </a:p>
          <a:p>
            <a:pPr marL="0" marR="0" lvl="8" indent="0" algn="l" rtl="0">
              <a:spcBef>
                <a:spcPts val="0"/>
              </a:spcBef>
            </a:pPr>
            <a:endParaRPr dirty="0"/>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
        <p:cNvGrpSpPr/>
        <p:nvPr/>
      </p:nvGrpSpPr>
      <p:grpSpPr>
        <a:xfrm>
          <a:off x="0" y="0"/>
          <a:ext cx="0" cy="0"/>
          <a:chOff x="0" y="0"/>
          <a:chExt cx="0" cy="0"/>
        </a:xfrm>
      </p:grpSpPr>
      <p:sp>
        <p:nvSpPr>
          <p:cNvPr id="13" name="Shape 13"/>
          <p:cNvSpPr txBox="1">
            <a:spLocks noGrp="1"/>
          </p:cNvSpPr>
          <p:nvPr>
            <p:ph type="sldNum" idx="12"/>
          </p:nvPr>
        </p:nvSpPr>
        <p:spPr>
          <a:xfrm>
            <a:off x="3809046" y="8775700"/>
            <a:ext cx="2914014" cy="461962"/>
          </a:xfrm>
          <a:prstGeom prst="rect">
            <a:avLst/>
          </a:prstGeom>
          <a:noFill/>
          <a:ln>
            <a:noFill/>
          </a:ln>
        </p:spPr>
        <p:txBody>
          <a:bodyPr lIns="91450" tIns="45725" rIns="91450" bIns="45725" anchor="b" anchorCtr="0">
            <a:noAutofit/>
          </a:bodyPr>
          <a:lstStyle/>
          <a:p>
            <a:pPr marL="0" marR="0" lvl="0" indent="0" algn="r" rtl="0">
              <a:spcBef>
                <a:spcPts val="0"/>
              </a:spcBef>
              <a:buSzPct val="25000"/>
              <a:buNone/>
            </a:pPr>
            <a:r>
              <a:rPr lang="en-US" dirty="0"/>
              <a:t> </a:t>
            </a:r>
          </a:p>
        </p:txBody>
      </p:sp>
      <p:sp>
        <p:nvSpPr>
          <p:cNvPr id="14" name="Shape 14"/>
          <p:cNvSpPr>
            <a:spLocks noGrp="1" noRot="1" noChangeAspect="1"/>
          </p:cNvSpPr>
          <p:nvPr>
            <p:ph type="sldImg" idx="2"/>
          </p:nvPr>
        </p:nvSpPr>
        <p:spPr>
          <a:xfrm>
            <a:off x="1054100" y="692150"/>
            <a:ext cx="4618038" cy="3465513"/>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 name="Shape 15"/>
          <p:cNvSpPr txBox="1">
            <a:spLocks noGrp="1"/>
          </p:cNvSpPr>
          <p:nvPr>
            <p:ph type="body" idx="1"/>
          </p:nvPr>
        </p:nvSpPr>
        <p:spPr>
          <a:xfrm>
            <a:off x="672464" y="4389437"/>
            <a:ext cx="5379719" cy="4157662"/>
          </a:xfrm>
          <a:prstGeom prst="rect">
            <a:avLst/>
          </a:prstGeom>
          <a:noFill/>
          <a:ln>
            <a:noFill/>
          </a:ln>
        </p:spPr>
        <p:txBody>
          <a:bodyPr lIns="91450" tIns="45725" rIns="91450" bIns="45725" anchor="t" anchorCtr="0">
            <a:noAutofit/>
          </a:bodyPr>
          <a:lstStyle/>
          <a:p>
            <a:pPr lvl="0">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Shape 1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ostersession.com/" TargetMode="External"/><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gs>
            <a:gs pos="39999">
              <a:srgbClr val="85C2FF"/>
            </a:gs>
            <a:gs pos="70000">
              <a:srgbClr val="C4D6EB"/>
            </a:gs>
            <a:gs pos="100000">
              <a:srgbClr val="FFEBFA"/>
            </a:gs>
          </a:gsLst>
          <a:lin ang="16200000" scaled="1"/>
          <a:tileRect/>
        </a:gradFill>
        <a:effectLst/>
      </p:bgPr>
    </p:bg>
    <p:spTree>
      <p:nvGrpSpPr>
        <p:cNvPr id="1" name="Shape 9"/>
        <p:cNvGrpSpPr/>
        <p:nvPr/>
      </p:nvGrpSpPr>
      <p:grpSpPr>
        <a:xfrm>
          <a:off x="0" y="0"/>
          <a:ext cx="0" cy="0"/>
          <a:chOff x="0" y="0"/>
          <a:chExt cx="0" cy="0"/>
        </a:xfrm>
      </p:grpSpPr>
      <p:sp>
        <p:nvSpPr>
          <p:cNvPr id="10" name="Shape 10"/>
          <p:cNvSpPr txBox="1"/>
          <p:nvPr/>
        </p:nvSpPr>
        <p:spPr>
          <a:xfrm rot="-5400000">
            <a:off x="39042607" y="32521573"/>
            <a:ext cx="311303" cy="11079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120" b="0" i="0" u="sng" strike="noStrike" cap="none" dirty="0">
                <a:solidFill>
                  <a:schemeClr val="hlink"/>
                </a:solidFill>
                <a:latin typeface="Arial"/>
                <a:ea typeface="Arial"/>
                <a:cs typeface="Arial"/>
                <a:sym typeface="Arial"/>
                <a:hlinkClick r:id="rId3"/>
              </a:rPr>
              <a:t>postersession.com</a:t>
            </a: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13" Type="http://schemas.openxmlformats.org/officeDocument/2006/relationships/image" Target="../media/image6.png"/><Relationship Id="rId3" Type="http://schemas.openxmlformats.org/officeDocument/2006/relationships/hyperlink" Target="http://www.ncbi.nlm.nih.gov/pmc/articles/PMC3410901/" TargetMode="External"/><Relationship Id="rId7" Type="http://schemas.openxmlformats.org/officeDocument/2006/relationships/hyperlink" Target="https://www.ncbi.nlm.nih.gov/pmc/articles/PMC3410901/#pone.0041729-Czech1" TargetMode="External"/><Relationship Id="rId12"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dnabarcoding101.org/files/using-dna-barcodes.pdf" TargetMode="External"/><Relationship Id="rId11" Type="http://schemas.openxmlformats.org/officeDocument/2006/relationships/image" Target="../media/image4.png"/><Relationship Id="rId5" Type="http://schemas.openxmlformats.org/officeDocument/2006/relationships/hyperlink" Target="http://www.oxfordscholarship.com/view/10.1093/acprof:oso/9780199646173.001.0001/acprof-9780199646173-chapter-6" TargetMode="External"/><Relationship Id="rId15" Type="http://schemas.openxmlformats.org/officeDocument/2006/relationships/image" Target="../media/image8.png"/><Relationship Id="rId10" Type="http://schemas.openxmlformats.org/officeDocument/2006/relationships/image" Target="../media/image3.png"/><Relationship Id="rId4" Type="http://schemas.openxmlformats.org/officeDocument/2006/relationships/hyperlink" Target="http://www.antwiki.org/wiki/Camponotus_Species_by_Subgenus" TargetMode="External"/><Relationship Id="rId9" Type="http://schemas.openxmlformats.org/officeDocument/2006/relationships/image" Target="../media/image2.jpg"/><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gs>
            <a:gs pos="39999">
              <a:srgbClr val="85C2FF"/>
            </a:gs>
            <a:gs pos="70000">
              <a:srgbClr val="C4D6EB"/>
            </a:gs>
            <a:gs pos="100000">
              <a:srgbClr val="FFEBFA"/>
            </a:gs>
          </a:gsLst>
          <a:lin ang="16200000" scaled="1"/>
          <a:tileRect/>
        </a:gradFill>
        <a:effectLst/>
      </p:bgPr>
    </p:bg>
    <p:spTree>
      <p:nvGrpSpPr>
        <p:cNvPr id="1" name="Shape 16"/>
        <p:cNvGrpSpPr/>
        <p:nvPr/>
      </p:nvGrpSpPr>
      <p:grpSpPr>
        <a:xfrm>
          <a:off x="0" y="0"/>
          <a:ext cx="0" cy="0"/>
          <a:chOff x="0" y="0"/>
          <a:chExt cx="0" cy="0"/>
        </a:xfrm>
      </p:grpSpPr>
      <p:sp>
        <p:nvSpPr>
          <p:cNvPr id="22" name="Shape 22"/>
          <p:cNvSpPr txBox="1"/>
          <p:nvPr/>
        </p:nvSpPr>
        <p:spPr>
          <a:xfrm>
            <a:off x="901700" y="5105400"/>
            <a:ext cx="10058400" cy="7010400"/>
          </a:xfrm>
          <a:prstGeom prst="rect">
            <a:avLst/>
          </a:prstGeom>
          <a:noFill/>
          <a:ln>
            <a:noFill/>
          </a:ln>
        </p:spPr>
        <p:txBody>
          <a:bodyPr lIns="91425" tIns="45700" rIns="91425" bIns="45700" anchor="t" anchorCtr="0">
            <a:noAutofit/>
          </a:bodyPr>
          <a:lstStyle/>
          <a:p>
            <a:r>
              <a:rPr lang="en-US" sz="2400" dirty="0"/>
              <a:t>	The goal of this research project was to determine if urbanization affects an ant population’s biodiversity. In order to determine the effects of urbanization on ant biodiversity, we selected two different types of habitats - a developed/urban habitat and more natural habitats including plains, pine barrens, shores and interstitial. We hypothesized that the effects of urbanization, such as, increased pollutants, fertilizers, industrialization, etc. would have an adverse effect on an ant population’s biodiversity, as indicated by the limited diversity of ant species found within an urban habitat. In turn, we expected there to be a greater level of biodiversity in less developed and more natural habitats such as plains, pine barrens, shores and interstitial. </a:t>
            </a:r>
          </a:p>
          <a:p>
            <a:r>
              <a:rPr lang="en-US" sz="2400" dirty="0"/>
              <a:t>	Using the Cold Spring Harbor Laboratory DNA Learning Center Barcoding Sample Database (DNALC), we compared the biodiversity of ant DNA samples catalogued that had images and sequences from developed/urban habitats, with ant DNA samples catalogued that had images and sequences from plains, pine barrens, shores, and interstitial habitats for the years 2016-2019. Our comparative data research indicated that we were unable to sufficiently prove or disprove our hypothesis that urbanization had a negative effect on the biodiversity of ants. Further testing would be required in order to determine accurate results. </a:t>
            </a:r>
          </a:p>
          <a:p>
            <a:r>
              <a:rPr lang="en-US" sz="1500" dirty="0"/>
              <a:t>  </a:t>
            </a:r>
          </a:p>
          <a:p>
            <a:r>
              <a:rPr lang="en-US" sz="1600" dirty="0"/>
              <a:t> </a:t>
            </a:r>
          </a:p>
        </p:txBody>
      </p:sp>
      <p:sp>
        <p:nvSpPr>
          <p:cNvPr id="18" name="Shape 18"/>
          <p:cNvSpPr/>
          <p:nvPr/>
        </p:nvSpPr>
        <p:spPr>
          <a:xfrm>
            <a:off x="11364686" y="3962400"/>
            <a:ext cx="10363200" cy="850392"/>
          </a:xfrm>
          <a:prstGeom prst="rect">
            <a:avLst/>
          </a:prstGeom>
          <a:ln/>
        </p:spPr>
        <p:style>
          <a:lnRef idx="1">
            <a:schemeClr val="accent4"/>
          </a:lnRef>
          <a:fillRef idx="2">
            <a:schemeClr val="accent4"/>
          </a:fillRef>
          <a:effectRef idx="1">
            <a:schemeClr val="accent4"/>
          </a:effectRef>
          <a:fontRef idx="minor">
            <a:schemeClr val="dk1"/>
          </a:fontRef>
        </p:style>
        <p:txBody>
          <a:bodyPr lIns="91425" tIns="45700" rIns="91425" bIns="45700" anchor="ctr" anchorCtr="0">
            <a:noAutofit/>
          </a:bodyPr>
          <a:lstStyle/>
          <a:p>
            <a:pPr lvl="0">
              <a:spcBef>
                <a:spcPts val="0"/>
              </a:spcBef>
              <a:buNone/>
            </a:pPr>
            <a:endParaRPr dirty="0"/>
          </a:p>
        </p:txBody>
      </p:sp>
      <p:sp>
        <p:nvSpPr>
          <p:cNvPr id="25" name="Shape 25"/>
          <p:cNvSpPr txBox="1"/>
          <p:nvPr/>
        </p:nvSpPr>
        <p:spPr>
          <a:xfrm>
            <a:off x="1268186" y="76200"/>
            <a:ext cx="40919400" cy="3276600"/>
          </a:xfrm>
          <a:prstGeom prst="rect">
            <a:avLst/>
          </a:prstGeom>
          <a:noFill/>
          <a:ln>
            <a:noFill/>
          </a:ln>
        </p:spPr>
        <p:txBody>
          <a:bodyPr lIns="91425" tIns="45700" rIns="91425" bIns="45700" anchor="t" anchorCtr="0">
            <a:noAutofit/>
            <a:scene3d>
              <a:camera prst="orthographicFront"/>
              <a:lightRig rig="threePt" dir="t"/>
            </a:scene3d>
            <a:sp3d extrusionH="57150">
              <a:bevelT w="38100" h="38100"/>
            </a:sp3d>
          </a:bodyPr>
          <a:lstStyle/>
          <a:p>
            <a:pPr marL="0" marR="0" lvl="0" indent="0" algn="ctr" rtl="0">
              <a:spcAft>
                <a:spcPts val="0"/>
              </a:spcAft>
              <a:buSzPct val="25000"/>
              <a:buNone/>
            </a:pPr>
            <a:r>
              <a:rPr lang="en-US" sz="9000" b="1" i="0" u="none" strike="noStrike" cap="none" dirty="0">
                <a:solidFill>
                  <a:schemeClr val="dk1"/>
                </a:solidFill>
                <a:latin typeface="Arial Black" panose="020B0A04020102020204" pitchFamily="34" charset="0"/>
                <a:sym typeface="Arial"/>
              </a:rPr>
              <a:t>Does urbanization have an effect on ant </a:t>
            </a:r>
            <a:r>
              <a:rPr lang="en-US" sz="9000" b="1" dirty="0">
                <a:solidFill>
                  <a:schemeClr val="dk1"/>
                </a:solidFill>
                <a:latin typeface="Arial Black" panose="020B0A04020102020204" pitchFamily="34" charset="0"/>
              </a:rPr>
              <a:t>bi</a:t>
            </a:r>
            <a:r>
              <a:rPr lang="en-US" sz="9000" b="1" i="0" u="none" strike="noStrike" cap="none" dirty="0">
                <a:solidFill>
                  <a:schemeClr val="dk1"/>
                </a:solidFill>
                <a:latin typeface="Arial Black" panose="020B0A04020102020204" pitchFamily="34" charset="0"/>
                <a:sym typeface="Arial"/>
              </a:rPr>
              <a:t>odiversity?</a:t>
            </a:r>
            <a:endParaRPr lang="en-US" sz="9000" b="1" dirty="0">
              <a:solidFill>
                <a:schemeClr val="dk1"/>
              </a:solidFill>
              <a:latin typeface="Arial Black" panose="020B0A04020102020204" pitchFamily="34" charset="0"/>
            </a:endParaRPr>
          </a:p>
          <a:p>
            <a:pPr marL="0" marR="0" lvl="0" indent="0" algn="ctr" rtl="0">
              <a:spcAft>
                <a:spcPts val="0"/>
              </a:spcAft>
              <a:buSzPct val="25000"/>
              <a:buNone/>
            </a:pPr>
            <a:r>
              <a:rPr lang="en-US" sz="6600" b="1" dirty="0">
                <a:solidFill>
                  <a:schemeClr val="dk1"/>
                </a:solidFill>
              </a:rPr>
              <a:t>Developed/Urban vs. Natural Habitats</a:t>
            </a:r>
          </a:p>
          <a:p>
            <a:pPr marL="0" marR="0" lvl="0" indent="0" algn="ctr" rtl="0">
              <a:spcAft>
                <a:spcPts val="0"/>
              </a:spcAft>
              <a:buSzPct val="25000"/>
              <a:buNone/>
            </a:pPr>
            <a:r>
              <a:rPr lang="en-US" sz="2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2">
                    <a:lumMod val="75000"/>
                  </a:schemeClr>
                </a:solidFill>
                <a:effectLst>
                  <a:outerShdw blurRad="50800" dist="38100" dir="5400000" algn="t" rotWithShape="0">
                    <a:prstClr val="black">
                      <a:alpha val="40000"/>
                    </a:prstClr>
                  </a:outerShdw>
                </a:effectLst>
              </a:rPr>
              <a:t>																																     Zenon Ortiz, Nicholas </a:t>
            </a:r>
            <a:r>
              <a:rPr lang="en-US" sz="2800" b="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2">
                    <a:lumMod val="75000"/>
                  </a:schemeClr>
                </a:solidFill>
                <a:effectLst>
                  <a:outerShdw blurRad="50800" dist="38100" dir="5400000" algn="t" rotWithShape="0">
                    <a:prstClr val="black">
                      <a:alpha val="40000"/>
                    </a:prstClr>
                  </a:outerShdw>
                </a:effectLst>
              </a:rPr>
              <a:t>Peranzo</a:t>
            </a:r>
            <a:r>
              <a:rPr lang="en-US" sz="2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2">
                    <a:lumMod val="75000"/>
                  </a:schemeClr>
                </a:solidFill>
                <a:effectLst>
                  <a:outerShdw blurRad="50800" dist="38100" dir="5400000" algn="t" rotWithShape="0">
                    <a:prstClr val="black">
                      <a:alpha val="40000"/>
                    </a:prstClr>
                  </a:outerShdw>
                </a:effectLst>
              </a:rPr>
              <a:t>, Justin Ruggeberg </a:t>
            </a:r>
          </a:p>
          <a:p>
            <a:pPr marL="0" marR="0" lvl="0" indent="0" rtl="0">
              <a:spcAft>
                <a:spcPts val="0"/>
              </a:spcAft>
              <a:buSzPct val="25000"/>
              <a:buNone/>
            </a:pPr>
            <a:r>
              <a:rPr lang="en-US" sz="2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2">
                    <a:lumMod val="75000"/>
                  </a:schemeClr>
                </a:solidFill>
                <a:effectLst>
                  <a:outerShdw blurRad="50800" dist="38100" dir="5400000" algn="t" rotWithShape="0">
                    <a:prstClr val="black">
                      <a:alpha val="40000"/>
                    </a:prstClr>
                  </a:outerShdw>
                </a:effectLst>
              </a:rPr>
              <a:t>																					   		 											Mentor: Tracy </a:t>
            </a:r>
            <a:r>
              <a:rPr lang="en-US" sz="2800" b="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2">
                    <a:lumMod val="75000"/>
                  </a:schemeClr>
                </a:solidFill>
                <a:effectLst>
                  <a:outerShdw blurRad="50800" dist="38100" dir="5400000" algn="t" rotWithShape="0">
                    <a:prstClr val="black">
                      <a:alpha val="40000"/>
                    </a:prstClr>
                  </a:outerShdw>
                </a:effectLst>
              </a:rPr>
              <a:t>Nellins</a:t>
            </a:r>
            <a:r>
              <a:rPr lang="en-US" sz="2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2">
                    <a:lumMod val="75000"/>
                  </a:schemeClr>
                </a:solidFill>
                <a:effectLst>
                  <a:outerShdw blurRad="50800" dist="38100" dir="5400000" algn="t" rotWithShape="0">
                    <a:prstClr val="black">
                      <a:alpha val="40000"/>
                    </a:prstClr>
                  </a:outerShdw>
                </a:effectLst>
              </a:rPr>
              <a:t> </a:t>
            </a:r>
          </a:p>
          <a:p>
            <a:pPr marL="0" marR="0" lvl="0" indent="0" rtl="0">
              <a:spcAft>
                <a:spcPts val="0"/>
              </a:spcAft>
              <a:buSzPct val="25000"/>
              <a:buNone/>
            </a:pPr>
            <a:r>
              <a:rPr lang="en-US" sz="2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2">
                    <a:lumMod val="75000"/>
                  </a:schemeClr>
                </a:solidFill>
                <a:effectLst>
                  <a:outerShdw blurRad="50800" dist="38100" dir="5400000" algn="t" rotWithShape="0">
                    <a:prstClr val="black">
                      <a:alpha val="40000"/>
                    </a:prstClr>
                  </a:outerShdw>
                </a:effectLst>
              </a:rPr>
              <a:t>																																		St. Dominic High School</a:t>
            </a:r>
          </a:p>
        </p:txBody>
      </p:sp>
      <p:sp>
        <p:nvSpPr>
          <p:cNvPr id="31" name="Shape 31"/>
          <p:cNvSpPr txBox="1"/>
          <p:nvPr/>
        </p:nvSpPr>
        <p:spPr>
          <a:xfrm>
            <a:off x="11430000" y="5105400"/>
            <a:ext cx="10058400" cy="25831800"/>
          </a:xfrm>
          <a:prstGeom prst="rect">
            <a:avLst/>
          </a:prstGeom>
          <a:noFill/>
          <a:ln>
            <a:noFill/>
          </a:ln>
        </p:spPr>
        <p:txBody>
          <a:bodyPr lIns="61150" tIns="30575" rIns="61150" bIns="30575" anchor="t" anchorCtr="0">
            <a:noAutofit/>
          </a:bodyPr>
          <a:lstStyle/>
          <a:p>
            <a:r>
              <a:rPr lang="en-US" sz="2400" b="1" dirty="0"/>
              <a:t>Materials: </a:t>
            </a:r>
          </a:p>
          <a:p>
            <a:pPr marL="285750" indent="-285750">
              <a:buFont typeface="Arial" panose="020B0604020202020204" pitchFamily="34" charset="0"/>
              <a:buChar char="•"/>
            </a:pPr>
            <a:r>
              <a:rPr lang="en-US" sz="2400" dirty="0" err="1"/>
              <a:t>GuHCl</a:t>
            </a:r>
            <a:r>
              <a:rPr lang="en-US" sz="2400" dirty="0"/>
              <a:t> (lysis solution) aliquots (50uL each)</a:t>
            </a:r>
          </a:p>
          <a:p>
            <a:pPr marL="285750" indent="-285750">
              <a:buFont typeface="Arial" panose="020B0604020202020204" pitchFamily="34" charset="0"/>
              <a:buChar char="•"/>
            </a:pPr>
            <a:r>
              <a:rPr lang="en-US" sz="2400" dirty="0"/>
              <a:t>Wash buffer aliquots (200uL each)</a:t>
            </a:r>
          </a:p>
          <a:p>
            <a:pPr marL="285750" indent="-285750">
              <a:buFont typeface="Arial" panose="020B0604020202020204" pitchFamily="34" charset="0"/>
              <a:buChar char="•"/>
            </a:pPr>
            <a:r>
              <a:rPr lang="en-US" sz="2400" dirty="0"/>
              <a:t>TE buffer aliquots (30uL each)</a:t>
            </a:r>
          </a:p>
          <a:p>
            <a:pPr marL="285750" indent="-285750">
              <a:buFont typeface="Arial" panose="020B0604020202020204" pitchFamily="34" charset="0"/>
              <a:buChar char="•"/>
            </a:pPr>
            <a:r>
              <a:rPr lang="en-US" sz="2400" dirty="0"/>
              <a:t>Autoclaved pestles</a:t>
            </a:r>
          </a:p>
          <a:p>
            <a:pPr marL="285750" indent="-285750">
              <a:buFont typeface="Arial" panose="020B0604020202020204" pitchFamily="34" charset="0"/>
              <a:buChar char="•"/>
            </a:pPr>
            <a:r>
              <a:rPr lang="en-US" sz="2400" dirty="0"/>
              <a:t>Autoclaved toothpicks</a:t>
            </a:r>
          </a:p>
          <a:p>
            <a:pPr marL="285750" indent="-285750">
              <a:buFont typeface="Arial" panose="020B0604020202020204" pitchFamily="34" charset="0"/>
              <a:buChar char="•"/>
            </a:pPr>
            <a:r>
              <a:rPr lang="en-US" sz="2400" dirty="0"/>
              <a:t>Tweezers</a:t>
            </a:r>
          </a:p>
          <a:p>
            <a:pPr marL="285750" indent="-285750">
              <a:buFont typeface="Arial" panose="020B0604020202020204" pitchFamily="34" charset="0"/>
              <a:buChar char="•"/>
            </a:pPr>
            <a:r>
              <a:rPr lang="en-US" sz="2400" dirty="0"/>
              <a:t>Extra empty centrifuge tubes </a:t>
            </a:r>
          </a:p>
          <a:p>
            <a:pPr marL="285750" indent="-285750">
              <a:buFont typeface="Arial" panose="020B0604020202020204" pitchFamily="34" charset="0"/>
              <a:buChar char="•"/>
            </a:pPr>
            <a:r>
              <a:rPr lang="en-US" sz="2400" dirty="0"/>
              <a:t>80 tube tube-racks</a:t>
            </a:r>
          </a:p>
          <a:p>
            <a:pPr marL="285750" indent="-285750">
              <a:buFont typeface="Arial" panose="020B0604020202020204" pitchFamily="34" charset="0"/>
              <a:buChar char="•"/>
            </a:pPr>
            <a:r>
              <a:rPr lang="en-US" sz="2400" dirty="0"/>
              <a:t>Plastic bag for used pestles and tweezers</a:t>
            </a:r>
          </a:p>
          <a:p>
            <a:pPr marL="285750" indent="-285750">
              <a:buFont typeface="Arial" panose="020B0604020202020204" pitchFamily="34" charset="0"/>
              <a:buChar char="•"/>
            </a:pPr>
            <a:r>
              <a:rPr lang="en-US" sz="2400" dirty="0"/>
              <a:t>Biohazard bag </a:t>
            </a:r>
          </a:p>
          <a:p>
            <a:pPr marL="285750" indent="-285750">
              <a:buFont typeface="Arial" panose="020B0604020202020204" pitchFamily="34" charset="0"/>
              <a:buChar char="•"/>
            </a:pPr>
            <a:r>
              <a:rPr lang="en-US" sz="2400" dirty="0"/>
              <a:t>Whatman paper discs</a:t>
            </a:r>
          </a:p>
          <a:p>
            <a:pPr marL="285750" indent="-285750">
              <a:buFont typeface="Arial" panose="020B0604020202020204" pitchFamily="34" charset="0"/>
              <a:buChar char="•"/>
            </a:pPr>
            <a:r>
              <a:rPr lang="en-US" sz="2400" dirty="0"/>
              <a:t>Blank labels + Sharpie</a:t>
            </a:r>
          </a:p>
          <a:p>
            <a:pPr marL="285750" indent="-285750">
              <a:buFont typeface="Arial" panose="020B0604020202020204" pitchFamily="34" charset="0"/>
              <a:buChar char="•"/>
            </a:pPr>
            <a:r>
              <a:rPr lang="en-US" sz="2400" dirty="0"/>
              <a:t>Razor blades</a:t>
            </a:r>
          </a:p>
          <a:p>
            <a:pPr marL="285750" indent="-285750">
              <a:buFont typeface="Arial" panose="020B0604020202020204" pitchFamily="34" charset="0"/>
              <a:buChar char="•"/>
            </a:pPr>
            <a:r>
              <a:rPr lang="en-US" sz="2400" dirty="0"/>
              <a:t>Gloves</a:t>
            </a:r>
          </a:p>
          <a:p>
            <a:pPr marL="285750" indent="-285750">
              <a:buFont typeface="Arial" panose="020B0604020202020204" pitchFamily="34" charset="0"/>
              <a:buChar char="•"/>
            </a:pPr>
            <a:r>
              <a:rPr lang="en-US" sz="2400" dirty="0"/>
              <a:t>Plastic bag to hold samples</a:t>
            </a:r>
          </a:p>
          <a:p>
            <a:endParaRPr lang="en-US" sz="1600" b="1" dirty="0"/>
          </a:p>
          <a:p>
            <a:r>
              <a:rPr lang="en-US" sz="2400" b="1" dirty="0"/>
              <a:t>Methods: </a:t>
            </a:r>
          </a:p>
          <a:p>
            <a:pPr marL="457200" indent="-457200">
              <a:buFont typeface="+mj-lt"/>
              <a:buAutoNum type="arabicPeriod"/>
            </a:pPr>
            <a:r>
              <a:rPr lang="en-US" sz="2400" dirty="0"/>
              <a:t>Collect sufficient ant samples from relevant habitats.</a:t>
            </a:r>
          </a:p>
          <a:p>
            <a:pPr marL="457200" indent="-457200">
              <a:buFont typeface="+mj-lt"/>
              <a:buAutoNum type="arabicPeriod"/>
            </a:pPr>
            <a:r>
              <a:rPr lang="en-US" sz="2400" dirty="0"/>
              <a:t>Wear gloves when collecting specimens, placing each sample in its own container, and preserve them via freezing.</a:t>
            </a:r>
          </a:p>
          <a:p>
            <a:pPr marL="457200" indent="-457200">
              <a:buFont typeface="+mj-lt"/>
              <a:buAutoNum type="arabicPeriod"/>
            </a:pPr>
            <a:r>
              <a:rPr lang="en-US" sz="2400" dirty="0"/>
              <a:t>Take high quality pictures of each ant in its habitat and take latitude and longitude measurements. The pictures of the ants can then be used by a taxonomist to verify the species if necessary.</a:t>
            </a:r>
          </a:p>
          <a:p>
            <a:pPr marL="457200" indent="-457200">
              <a:buFont typeface="+mj-lt"/>
              <a:buAutoNum type="arabicPeriod"/>
            </a:pPr>
            <a:r>
              <a:rPr lang="en-US" sz="2400" dirty="0"/>
              <a:t>Enter samples into the DNALC.</a:t>
            </a:r>
          </a:p>
          <a:p>
            <a:pPr marL="457200" indent="-457200">
              <a:buFont typeface="+mj-lt"/>
              <a:buAutoNum type="arabicPeriod"/>
            </a:pPr>
            <a:r>
              <a:rPr lang="en-US" sz="2400" dirty="0"/>
              <a:t>Begin the barcoding process by removing a small piece of tissue from each ant and isolate the DNA. This will be done by using the rapid isolation method.</a:t>
            </a:r>
          </a:p>
          <a:p>
            <a:pPr marL="457200" indent="-457200">
              <a:buFont typeface="+mj-lt"/>
              <a:buAutoNum type="arabicPeriod"/>
            </a:pPr>
            <a:r>
              <a:rPr lang="en-US" sz="2400" dirty="0"/>
              <a:t>Send isolated DNA to the DNALC where the process of PCR Amplification Process takes place in order to amplify the desired region, the CO1 gene.. </a:t>
            </a:r>
          </a:p>
          <a:p>
            <a:pPr marL="457200" indent="-457200">
              <a:buFont typeface="+mj-lt"/>
              <a:buAutoNum type="arabicPeriod"/>
            </a:pPr>
            <a:r>
              <a:rPr lang="en-US" sz="2400" dirty="0"/>
              <a:t>Analyze the amplified DNA, the process of gel electrophoresis will be used at the DNALC where the PCR was performed. An agarose gel will be created and it will be covered with buffer inside the electrophoresis box. The ant DNA samples will then be loaded, along with the stain, into different wells and turn on the current. If the bands in the gel appear correct, the DNA samples will be sent to be sequenced (DNALC 21). </a:t>
            </a:r>
          </a:p>
          <a:p>
            <a:pPr marL="457200" indent="-457200">
              <a:buFont typeface="+mj-lt"/>
              <a:buAutoNum type="arabicPeriod"/>
            </a:pPr>
            <a:r>
              <a:rPr lang="en-US" sz="2400" dirty="0"/>
              <a:t>Analyze data and observations</a:t>
            </a:r>
          </a:p>
          <a:p>
            <a:pPr marL="457200" indent="-457200">
              <a:buFont typeface="+mj-lt"/>
              <a:buAutoNum type="arabicPeriod"/>
            </a:pPr>
            <a:r>
              <a:rPr lang="en-US" sz="2400" dirty="0"/>
              <a:t>Confirm or reject hypothesis</a:t>
            </a:r>
          </a:p>
          <a:p>
            <a:pPr marL="457200" indent="-457200">
              <a:buFont typeface="+mj-lt"/>
              <a:buAutoNum type="arabicPeriod"/>
            </a:pPr>
            <a:r>
              <a:rPr lang="en-US" sz="2400" dirty="0"/>
              <a:t>Draw conclusions</a:t>
            </a:r>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dirty="0"/>
          </a:p>
          <a:p>
            <a:endParaRPr lang="en-US" sz="1600" dirty="0"/>
          </a:p>
          <a:p>
            <a:r>
              <a:rPr lang="en-US" sz="1600" b="1" dirty="0"/>
              <a:t>Data Source: </a:t>
            </a:r>
            <a:r>
              <a:rPr lang="en-US" sz="1600" dirty="0"/>
              <a:t>DNALC</a:t>
            </a:r>
          </a:p>
          <a:p>
            <a:r>
              <a:rPr lang="en-US" sz="1600" b="1" dirty="0"/>
              <a:t>Data: </a:t>
            </a:r>
            <a:r>
              <a:rPr lang="en-US" sz="1600" dirty="0"/>
              <a:t>All samples that meet the criteria: </a:t>
            </a:r>
            <a:r>
              <a:rPr lang="en-US" sz="1600" dirty="0" err="1"/>
              <a:t>ant+years</a:t>
            </a:r>
            <a:r>
              <a:rPr lang="en-US" sz="1600" dirty="0"/>
              <a:t> 2016-2019+developed/urban habitat + has image + has sequence</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0"/>
            <a:endParaRPr lang="en-US" sz="1600" dirty="0"/>
          </a:p>
          <a:p>
            <a:pPr lvl="0"/>
            <a:endParaRPr lang="en-US" sz="1600" dirty="0"/>
          </a:p>
          <a:p>
            <a:pPr marL="0" marR="0" lvl="0" indent="0" algn="l" rtl="0">
              <a:spcBef>
                <a:spcPts val="0"/>
              </a:spcBef>
              <a:spcAft>
                <a:spcPts val="0"/>
              </a:spcAft>
              <a:buNone/>
            </a:pPr>
            <a:endParaRPr lang="en-US" sz="1600" dirty="0">
              <a:solidFill>
                <a:schemeClr val="dk1"/>
              </a:solidFill>
            </a:endParaRPr>
          </a:p>
          <a:p>
            <a:pPr marL="0" marR="0" lvl="0" indent="0" algn="l" rtl="0">
              <a:spcBef>
                <a:spcPts val="0"/>
              </a:spcBef>
              <a:spcAft>
                <a:spcPts val="0"/>
              </a:spcAft>
              <a:buNone/>
            </a:pPr>
            <a:r>
              <a:rPr lang="en-US" sz="1600" dirty="0">
                <a:solidFill>
                  <a:schemeClr val="dk1"/>
                </a:solidFill>
              </a:rPr>
              <a:t>	    	</a:t>
            </a:r>
            <a:endParaRPr sz="1600" b="0" i="0" u="none" strike="noStrike" cap="none" dirty="0">
              <a:solidFill>
                <a:schemeClr val="dk1"/>
              </a:solidFill>
              <a:latin typeface="Arial"/>
              <a:ea typeface="Arial"/>
              <a:cs typeface="Arial"/>
              <a:sym typeface="Arial"/>
            </a:endParaRPr>
          </a:p>
        </p:txBody>
      </p:sp>
      <p:sp>
        <p:nvSpPr>
          <p:cNvPr id="32" name="Shape 32"/>
          <p:cNvSpPr txBox="1"/>
          <p:nvPr/>
        </p:nvSpPr>
        <p:spPr>
          <a:xfrm>
            <a:off x="33832800" y="20040600"/>
            <a:ext cx="9144000" cy="9067800"/>
          </a:xfrm>
          <a:prstGeom prst="rect">
            <a:avLst/>
          </a:prstGeom>
          <a:noFill/>
          <a:ln>
            <a:noFill/>
          </a:ln>
        </p:spPr>
        <p:txBody>
          <a:bodyPr lIns="61150" tIns="30575" rIns="61150" bIns="30575" anchor="t" anchorCtr="0">
            <a:noAutofit/>
          </a:bodyPr>
          <a:lstStyle/>
          <a:p>
            <a:endParaRPr lang="en-US" sz="1200" dirty="0">
              <a:latin typeface="Calibri" pitchFamily="34" charset="0"/>
            </a:endParaRPr>
          </a:p>
          <a:p>
            <a:pPr marL="342900" marR="0" lvl="0" indent="-342900" algn="l" rtl="0">
              <a:lnSpc>
                <a:spcPct val="95000"/>
              </a:lnSpc>
              <a:spcBef>
                <a:spcPts val="0"/>
              </a:spcBef>
              <a:spcAft>
                <a:spcPts val="0"/>
              </a:spcAft>
              <a:buClr>
                <a:schemeClr val="dk1"/>
              </a:buClr>
              <a:buFont typeface="Arial"/>
              <a:buNone/>
            </a:pPr>
            <a:endParaRPr sz="8600" b="0" i="0" u="none" strike="noStrike" cap="none" dirty="0">
              <a:solidFill>
                <a:schemeClr val="dk1"/>
              </a:solidFill>
              <a:latin typeface="Arial"/>
              <a:ea typeface="Arial"/>
              <a:cs typeface="Arial"/>
              <a:sym typeface="Arial"/>
            </a:endParaRPr>
          </a:p>
        </p:txBody>
      </p:sp>
      <p:sp>
        <p:nvSpPr>
          <p:cNvPr id="34" name="Shape 34"/>
          <p:cNvSpPr txBox="1"/>
          <p:nvPr/>
        </p:nvSpPr>
        <p:spPr>
          <a:xfrm>
            <a:off x="33574844" y="5867400"/>
            <a:ext cx="10424160" cy="24155400"/>
          </a:xfrm>
          <a:prstGeom prst="rect">
            <a:avLst/>
          </a:prstGeom>
          <a:noFill/>
          <a:ln>
            <a:noFill/>
          </a:ln>
        </p:spPr>
        <p:txBody>
          <a:bodyPr lIns="61150" tIns="30575" rIns="61150" bIns="30575" anchor="t" anchorCtr="0">
            <a:noAutofit/>
          </a:bodyPr>
          <a:lstStyle/>
          <a:p>
            <a:pPr marL="342900" lvl="0" indent="-342900">
              <a:buFont typeface="+mj-lt"/>
              <a:buAutoNum type="arabicPeriod"/>
            </a:pPr>
            <a:endParaRPr lang="en-US" sz="1500" b="1" dirty="0"/>
          </a:p>
          <a:p>
            <a:pPr marL="342900" lvl="0" indent="-342900">
              <a:buFont typeface="+mj-lt"/>
              <a:buAutoNum type="arabicPeriod"/>
            </a:pPr>
            <a:endParaRPr lang="en-US" sz="1500" b="1" dirty="0"/>
          </a:p>
          <a:p>
            <a:pPr marL="342900" lvl="0" indent="-342900">
              <a:buFont typeface="+mj-lt"/>
              <a:buAutoNum type="arabicPeriod"/>
            </a:pPr>
            <a:endParaRPr lang="en-US" sz="1500" b="1" dirty="0"/>
          </a:p>
          <a:p>
            <a:pPr marL="342900" lvl="0" indent="-342900">
              <a:buFont typeface="+mj-lt"/>
              <a:buAutoNum type="arabicPeriod"/>
            </a:pPr>
            <a:endParaRPr lang="en-US" sz="1500" b="1" dirty="0"/>
          </a:p>
          <a:p>
            <a:pPr marL="342900" lvl="0" indent="-342900">
              <a:buFont typeface="+mj-lt"/>
              <a:buAutoNum type="arabicPeriod"/>
            </a:pPr>
            <a:endParaRPr lang="en-US" sz="1500" b="1" dirty="0"/>
          </a:p>
          <a:p>
            <a:pPr marL="342900" lvl="0" indent="-342900">
              <a:buFont typeface="+mj-lt"/>
              <a:buAutoNum type="arabicPeriod"/>
            </a:pPr>
            <a:endParaRPr lang="en-US" sz="1500" b="1" dirty="0"/>
          </a:p>
          <a:p>
            <a:pPr marL="342900" lvl="0" indent="-342900">
              <a:buFont typeface="+mj-lt"/>
              <a:buAutoNum type="arabicPeriod"/>
            </a:pPr>
            <a:endParaRPr lang="en-US" sz="1500" b="1" dirty="0"/>
          </a:p>
          <a:p>
            <a:pPr marL="342900" lvl="0" indent="-342900">
              <a:buFont typeface="+mj-lt"/>
              <a:buAutoNum type="arabicPeriod"/>
            </a:pPr>
            <a:endParaRPr lang="en-US" sz="1500" b="1" dirty="0"/>
          </a:p>
          <a:p>
            <a:pPr marL="342900" lvl="0" indent="-342900">
              <a:buFont typeface="+mj-lt"/>
              <a:buAutoNum type="arabicPeriod"/>
            </a:pPr>
            <a:endParaRPr lang="en-US" sz="1500" b="1" dirty="0"/>
          </a:p>
          <a:p>
            <a:endParaRPr lang="en-US" sz="1500" b="1" dirty="0"/>
          </a:p>
          <a:p>
            <a:endParaRPr lang="en-US" sz="1500" b="1" dirty="0"/>
          </a:p>
          <a:p>
            <a:r>
              <a:rPr lang="en-US" sz="2400" dirty="0"/>
              <a:t>	Due to limitations from the COVID-19 pandemic, we were unable to use any of our own ant samples. However, we did have access to the online database from the DNALC that holds data samples categorized from past projects. We did not have access to the past project’s purposes and objectives, and therefore, the samples selected may have a bias. However, for purposes of our project, we were limited to the data available. We focused on ant samples from 2016-2019 and in habitats that were “developed/urban” and habitats that are more natural and “untouched” by urbanization such as plains, pine barrens, shores, and interstitial. Only those samples that met the above habitat requirements and included images and sequences were used in our data collection. However, the database had some samples that were marked unknown and others as “</a:t>
            </a:r>
            <a:r>
              <a:rPr lang="en-US" sz="2400" dirty="0" err="1"/>
              <a:t>formicidae</a:t>
            </a:r>
            <a:r>
              <a:rPr lang="en-US" sz="2400" dirty="0"/>
              <a:t>,” which means that the samples were ants but their genus were unable to be identified. The data tables to the left show the number of ant samples by habitat and the similarities and differences between them. </a:t>
            </a:r>
          </a:p>
          <a:p>
            <a:r>
              <a:rPr lang="en-US" sz="2400" dirty="0"/>
              <a:t>	While acknowledging the limitations of the DNALC database, we concluded that there is an immaterial difference in the levels of biodiversity in developed/urban habitats (indicated by a minimum of 8 ant genus types being present), as compared to the natural habitats that include plains, pine barrens, shores, and interstitial habitats (as indicated by a minimum of 7 ant genus types being present). Additionally, we noted that 7 ant genus types were present in both developed/urban habitats and in the natural habitats including plains, pine barrens, shores, and interstitials. Furthermore, we noted that there were 2 unique ant genus types that only showed up in the developed/urban habitats. Similarly, the natural habitats also had 2 different unique types of genus.</a:t>
            </a:r>
          </a:p>
          <a:p>
            <a:r>
              <a:rPr lang="en-US" sz="2400" dirty="0"/>
              <a:t>	From our limited data analysis and results, we are unable to sufficiently prove or disprove our hypothesis that urbanization has an effect on the biodiversity of ants. This may be due to the “</a:t>
            </a:r>
            <a:r>
              <a:rPr lang="en-US" sz="2400" dirty="0" err="1"/>
              <a:t>formicidae</a:t>
            </a:r>
            <a:r>
              <a:rPr lang="en-US" sz="2400" dirty="0"/>
              <a:t>” designation in both the developed/urban (as indicated by a count of 34) and natural setting (as indicated by a count of 14). Had the database been more descriptive with genus for all ants included in our test, there may have been sufficient justification to determine if urbanization does have an effect on the biodiversity of ants. As it stands, further detailed testing and data analysis would be required to prove or disprove our hypothesis and determine if urbanization does have an effect on the biodiversity of ants. </a:t>
            </a:r>
          </a:p>
          <a:p>
            <a:r>
              <a:rPr lang="en-US" sz="2400" dirty="0"/>
              <a:t>	In conclusion, despite human impact in developed/urban habitats, ant biodiversity does exist..</a:t>
            </a:r>
          </a:p>
          <a:p>
            <a:endParaRPr lang="en-US" sz="2400" dirty="0"/>
          </a:p>
          <a:p>
            <a:br>
              <a:rPr lang="en-US" sz="1600" dirty="0"/>
            </a:br>
            <a:endParaRPr lang="en-US" sz="1500" dirty="0"/>
          </a:p>
          <a:p>
            <a:endParaRPr lang="en-US" dirty="0"/>
          </a:p>
          <a:p>
            <a:r>
              <a:rPr lang="en-US" sz="2200" dirty="0"/>
              <a:t>- Bolton, B (1994) </a:t>
            </a:r>
            <a:r>
              <a:rPr lang="en-US" sz="2200" dirty="0" err="1"/>
              <a:t>Identi®cation</a:t>
            </a:r>
            <a:r>
              <a:rPr lang="en-US" sz="2200" dirty="0"/>
              <a:t> guide to the ant genera of the world. Cambridge, USA: Harvard University Press. </a:t>
            </a:r>
          </a:p>
          <a:p>
            <a:r>
              <a:rPr lang="en-US" sz="2200" dirty="0"/>
              <a:t>- Brian, M.V. (1978) Production Ecology of Ants and Termites. IBP 13, Cambridge, UK: Cambridge University Press.</a:t>
            </a:r>
          </a:p>
          <a:p>
            <a:r>
              <a:rPr lang="en-US" sz="2200" dirty="0"/>
              <a:t>- </a:t>
            </a:r>
            <a:r>
              <a:rPr lang="en-US" sz="2200" dirty="0" err="1"/>
              <a:t>Buczkowski</a:t>
            </a:r>
            <a:r>
              <a:rPr lang="en-US" sz="2200" dirty="0"/>
              <a:t>, Grzegorz, and Douglas S Richmond. “The Effect of Urbanization on Ant Abundance and Diversity: a Temporal Examination of Factors Affecting Biodiversity.” </a:t>
            </a:r>
            <a:r>
              <a:rPr lang="en-US" sz="2200" i="1" dirty="0" err="1"/>
              <a:t>PloS</a:t>
            </a:r>
            <a:r>
              <a:rPr lang="en-US" sz="2200" i="1" dirty="0"/>
              <a:t> One</a:t>
            </a:r>
            <a:r>
              <a:rPr lang="en-US" sz="2200" dirty="0"/>
              <a:t>, Public Library of Science, 2012, </a:t>
            </a:r>
            <a:r>
              <a:rPr lang="en-US" sz="2200" dirty="0">
                <a:hlinkClick r:id="rId3"/>
              </a:rPr>
              <a:t>www.ncbi.nlm.nih.gov/pmc/articles/PMC3410901/</a:t>
            </a:r>
            <a:r>
              <a:rPr lang="en-US" sz="2200" dirty="0"/>
              <a:t>.</a:t>
            </a:r>
          </a:p>
          <a:p>
            <a:r>
              <a:rPr lang="en-US" sz="2200" dirty="0"/>
              <a:t>- “</a:t>
            </a:r>
            <a:r>
              <a:rPr lang="en-US" sz="2200" dirty="0" err="1"/>
              <a:t>Camponotus</a:t>
            </a:r>
            <a:r>
              <a:rPr lang="en-US" sz="2200" dirty="0"/>
              <a:t> Species by Subgenus.” </a:t>
            </a:r>
            <a:r>
              <a:rPr lang="en-US" sz="2200" i="1" dirty="0" err="1"/>
              <a:t>AntWiki</a:t>
            </a:r>
            <a:r>
              <a:rPr lang="en-US" sz="2200" dirty="0"/>
              <a:t>, </a:t>
            </a:r>
            <a:r>
              <a:rPr lang="en-US" sz="2200" dirty="0">
                <a:hlinkClick r:id="rId4"/>
              </a:rPr>
              <a:t>www.antwiki.org/wiki/Camponotus_Species_by_Subgenus</a:t>
            </a:r>
            <a:r>
              <a:rPr lang="en-US" sz="2200" dirty="0"/>
              <a:t>.</a:t>
            </a:r>
          </a:p>
          <a:p>
            <a:r>
              <a:rPr lang="en-US" sz="2200" dirty="0"/>
              <a:t>- Culver, David C., and Tanja </a:t>
            </a:r>
            <a:r>
              <a:rPr lang="en-US" sz="2200" dirty="0" err="1"/>
              <a:t>Pipan</a:t>
            </a:r>
            <a:r>
              <a:rPr lang="en-US" sz="2200" dirty="0"/>
              <a:t>. “Interstitial Habitats along Rivers and Streams.” </a:t>
            </a:r>
            <a:r>
              <a:rPr lang="en-US" sz="2200" i="1" dirty="0"/>
              <a:t>Oxford Scholarship Online</a:t>
            </a:r>
            <a:r>
              <a:rPr lang="en-US" sz="2200" dirty="0"/>
              <a:t>, Oxford University Press, 2014, </a:t>
            </a:r>
            <a:r>
              <a:rPr lang="en-US" sz="2200" dirty="0">
                <a:hlinkClick r:id="rId5"/>
              </a:rPr>
              <a:t>www.oxfordscholarship.com/view/10.1093/acprof:oso/9780199646173.001.0001/acprof-9780199646173-chapter-6</a:t>
            </a:r>
            <a:r>
              <a:rPr lang="en-US" sz="2200" dirty="0"/>
              <a:t>.</a:t>
            </a:r>
          </a:p>
          <a:p>
            <a:r>
              <a:rPr lang="en-US" sz="2200" dirty="0"/>
              <a:t>- “Ecosystems and Habitats.” </a:t>
            </a:r>
            <a:r>
              <a:rPr lang="en-US" sz="2200" i="1" dirty="0"/>
              <a:t>Ecosystems and Habitats - Biodiversity Information System for Europe</a:t>
            </a:r>
            <a:r>
              <a:rPr lang="en-US" sz="2200" dirty="0"/>
              <a:t>, biodiversity.europa.eu/topics/ecosystems-and-habitats.</a:t>
            </a:r>
          </a:p>
          <a:p>
            <a:r>
              <a:rPr lang="en-US" sz="2200" dirty="0"/>
              <a:t>- </a:t>
            </a:r>
            <a:r>
              <a:rPr lang="en-US" sz="2200" dirty="0" err="1"/>
              <a:t>Folgarait</a:t>
            </a:r>
            <a:r>
              <a:rPr lang="en-US" sz="2200" dirty="0"/>
              <a:t>, Patricia J. “Ant Biodiversity and Its Relationship to Ecosystem Functioning: a Review.” </a:t>
            </a:r>
            <a:r>
              <a:rPr lang="en-US" sz="2200" i="1" dirty="0"/>
              <a:t>Eko.uj.edu</a:t>
            </a:r>
            <a:r>
              <a:rPr lang="en-US" sz="2200" dirty="0"/>
              <a:t>, 6 Jan. 1998, </a:t>
            </a:r>
          </a:p>
          <a:p>
            <a:r>
              <a:rPr lang="en-US" sz="2200" dirty="0"/>
              <a:t>eko.uj.edu.pl/</a:t>
            </a:r>
            <a:r>
              <a:rPr lang="en-US" sz="2200" dirty="0" err="1"/>
              <a:t>laskowski</a:t>
            </a:r>
            <a:r>
              <a:rPr lang="en-US" sz="2200" dirty="0"/>
              <a:t>/ET_S800/</a:t>
            </a:r>
            <a:r>
              <a:rPr lang="en-US" sz="2200" dirty="0" err="1"/>
              <a:t>Materialy</a:t>
            </a:r>
            <a:r>
              <a:rPr lang="en-US" sz="2200" dirty="0"/>
              <a:t>/Ants_Folgarait_1998.pdf.</a:t>
            </a:r>
          </a:p>
          <a:p>
            <a:r>
              <a:rPr lang="en-US" sz="2200" dirty="0"/>
              <a:t>- </a:t>
            </a:r>
            <a:r>
              <a:rPr lang="en-US" sz="2200" dirty="0" err="1"/>
              <a:t>HoÈ</a:t>
            </a:r>
            <a:r>
              <a:rPr lang="en-US" sz="2200" dirty="0"/>
              <a:t> </a:t>
            </a:r>
            <a:r>
              <a:rPr lang="en-US" sz="2200" dirty="0" err="1"/>
              <a:t>lldobler</a:t>
            </a:r>
            <a:r>
              <a:rPr lang="en-US" sz="2200" dirty="0"/>
              <a:t>, B. and Wilson, E.O. (1990) The Ants. Cambridge, USA: Belknap Press of Harvard University Press. </a:t>
            </a:r>
          </a:p>
          <a:p>
            <a:r>
              <a:rPr lang="en-US" sz="2200" dirty="0"/>
              <a:t>- Roof, Jennifer. “Formicidae (Ants, </a:t>
            </a:r>
            <a:r>
              <a:rPr lang="en-US" sz="2200" dirty="0" err="1"/>
              <a:t>Fourmis</a:t>
            </a:r>
            <a:r>
              <a:rPr lang="en-US" sz="2200" dirty="0"/>
              <a:t>).” </a:t>
            </a:r>
            <a:r>
              <a:rPr lang="en-US" sz="2200" i="1" dirty="0"/>
              <a:t>Animal Diversity Web</a:t>
            </a:r>
            <a:r>
              <a:rPr lang="en-US" sz="2200" dirty="0"/>
              <a:t>, 2001, animaldiversity.org/accounts/Formicidae/.</a:t>
            </a:r>
          </a:p>
          <a:p>
            <a:r>
              <a:rPr lang="en-US" sz="2200" dirty="0"/>
              <a:t>- </a:t>
            </a:r>
            <a:r>
              <a:rPr lang="en-US" sz="2200" dirty="0" err="1"/>
              <a:t>Tah</a:t>
            </a:r>
            <a:r>
              <a:rPr lang="en-US" sz="2200" dirty="0"/>
              <a:t>. “SIGNIFICANT HABITATS AND HABITAT COMPLEXES OF THE NEW YORK BIGHT WATERSHED.” </a:t>
            </a:r>
            <a:r>
              <a:rPr lang="en-US" sz="2200" i="1" dirty="0"/>
              <a:t>Long Island Pine Barrens</a:t>
            </a:r>
            <a:r>
              <a:rPr lang="en-US" sz="2200" dirty="0"/>
              <a:t>, nctc.fws.gov/pubs5/</a:t>
            </a:r>
            <a:r>
              <a:rPr lang="en-US" sz="2200" dirty="0" err="1"/>
              <a:t>web_link</a:t>
            </a:r>
            <a:r>
              <a:rPr lang="en-US" sz="2200" dirty="0"/>
              <a:t>/text/li_pine.htm.</a:t>
            </a:r>
          </a:p>
          <a:p>
            <a:r>
              <a:rPr lang="en-US" sz="2200" dirty="0"/>
              <a:t>-“Using DNA Barcodes to Identify and Classify Living Things.” DNA Learning Center, DNALC, </a:t>
            </a:r>
            <a:r>
              <a:rPr lang="en-US" sz="2200" dirty="0">
                <a:hlinkClick r:id="rId6"/>
              </a:rPr>
              <a:t>www.dnabarcoding101.org/files/using-dna-barcodes.pdf</a:t>
            </a:r>
            <a:r>
              <a:rPr lang="en-US" sz="2200" dirty="0"/>
              <a:t>.</a:t>
            </a:r>
          </a:p>
          <a:p>
            <a:br>
              <a:rPr lang="en-US" sz="2000" dirty="0"/>
            </a:br>
            <a:endParaRPr lang="en-US" sz="2000" dirty="0"/>
          </a:p>
          <a:p>
            <a:endParaRPr lang="en-US" sz="2000" dirty="0"/>
          </a:p>
          <a:p>
            <a:endParaRPr lang="en-US" sz="2000" dirty="0"/>
          </a:p>
          <a:p>
            <a:endParaRPr lang="en-US" sz="2000" dirty="0"/>
          </a:p>
          <a:p>
            <a:endParaRPr lang="en-US" sz="1500" dirty="0"/>
          </a:p>
          <a:p>
            <a:pPr lvl="0"/>
            <a:endParaRPr lang="en-US" sz="1600" b="1" dirty="0"/>
          </a:p>
          <a:p>
            <a:pPr lvl="0"/>
            <a:endParaRPr lang="en-US" sz="1600" b="1" dirty="0"/>
          </a:p>
          <a:p>
            <a:pPr lvl="0"/>
            <a:endParaRPr lang="en-US" sz="1600" b="1" dirty="0"/>
          </a:p>
          <a:p>
            <a:pPr lvl="0"/>
            <a:endParaRPr lang="en-US" sz="1600" b="1" dirty="0"/>
          </a:p>
          <a:p>
            <a:pPr lvl="0"/>
            <a:endParaRPr lang="en-US" sz="1600" b="1" dirty="0"/>
          </a:p>
          <a:p>
            <a:pPr lvl="0"/>
            <a:endParaRPr lang="en-US" sz="1600" b="1" dirty="0"/>
          </a:p>
          <a:p>
            <a:pPr lvl="0"/>
            <a:endParaRPr lang="en-US" sz="1600" b="1" dirty="0"/>
          </a:p>
          <a:p>
            <a:pPr lvl="0"/>
            <a:endParaRPr lang="en-US" sz="1600" b="1" dirty="0"/>
          </a:p>
          <a:p>
            <a:pPr lvl="0"/>
            <a:endParaRPr lang="en-US" sz="1600" b="1" dirty="0"/>
          </a:p>
          <a:p>
            <a:pPr lvl="0"/>
            <a:endParaRPr lang="en-US" sz="1600" dirty="0"/>
          </a:p>
          <a:p>
            <a:pPr lvl="0">
              <a:lnSpc>
                <a:spcPct val="95000"/>
              </a:lnSpc>
              <a:buSzPct val="25000"/>
            </a:pPr>
            <a:endParaRPr lang="en-US" sz="1600" b="0" i="0" u="none" strike="noStrike" cap="none" dirty="0">
              <a:solidFill>
                <a:schemeClr val="dk1"/>
              </a:solidFill>
              <a:latin typeface="Times New Roman"/>
              <a:ea typeface="Times New Roman"/>
              <a:cs typeface="Times New Roman"/>
              <a:sym typeface="Times New Roman"/>
            </a:endParaRPr>
          </a:p>
          <a:p>
            <a:pPr lvl="0">
              <a:lnSpc>
                <a:spcPct val="95000"/>
              </a:lnSpc>
              <a:buSzPct val="25000"/>
            </a:pPr>
            <a:endParaRPr lang="en-US" sz="1600" b="0" i="0" u="none" strike="noStrike" cap="none" dirty="0">
              <a:solidFill>
                <a:schemeClr val="dk1"/>
              </a:solidFill>
              <a:latin typeface="Times New Roman"/>
              <a:ea typeface="Times New Roman"/>
              <a:cs typeface="Times New Roman"/>
              <a:sym typeface="Times New Roman"/>
            </a:endParaRPr>
          </a:p>
          <a:p>
            <a:pPr marL="0" marR="0" lvl="0" indent="0" algn="l" rtl="0">
              <a:lnSpc>
                <a:spcPct val="95000"/>
              </a:lnSpc>
              <a:spcBef>
                <a:spcPts val="0"/>
              </a:spcBef>
              <a:spcAft>
                <a:spcPts val="0"/>
              </a:spcAft>
              <a:buNone/>
            </a:pPr>
            <a:endParaRPr sz="1600" b="0" i="0" u="none" strike="noStrike" cap="none" dirty="0">
              <a:solidFill>
                <a:schemeClr val="dk1"/>
              </a:solidFill>
              <a:latin typeface="Arial"/>
              <a:ea typeface="Arial"/>
              <a:cs typeface="Arial"/>
              <a:sym typeface="Arial"/>
            </a:endParaRPr>
          </a:p>
        </p:txBody>
      </p:sp>
      <p:grpSp>
        <p:nvGrpSpPr>
          <p:cNvPr id="51" name="Group 50"/>
          <p:cNvGrpSpPr/>
          <p:nvPr/>
        </p:nvGrpSpPr>
        <p:grpSpPr>
          <a:xfrm>
            <a:off x="762000" y="3938013"/>
            <a:ext cx="10363200" cy="862587"/>
            <a:chOff x="762000" y="5560768"/>
            <a:chExt cx="10363200" cy="1207621"/>
          </a:xfrm>
        </p:grpSpPr>
        <p:sp>
          <p:nvSpPr>
            <p:cNvPr id="21" name="Shape 21"/>
            <p:cNvSpPr/>
            <p:nvPr/>
          </p:nvSpPr>
          <p:spPr>
            <a:xfrm>
              <a:off x="762000" y="5577840"/>
              <a:ext cx="10363200" cy="1190549"/>
            </a:xfrm>
            <a:prstGeom prst="rect">
              <a:avLst/>
            </a:prstGeom>
            <a:ln/>
          </p:spPr>
          <p:style>
            <a:lnRef idx="1">
              <a:schemeClr val="accent4"/>
            </a:lnRef>
            <a:fillRef idx="2">
              <a:schemeClr val="accent4"/>
            </a:fillRef>
            <a:effectRef idx="1">
              <a:schemeClr val="accent4"/>
            </a:effectRef>
            <a:fontRef idx="minor">
              <a:schemeClr val="dk1"/>
            </a:fontRef>
          </p:style>
          <p:txBody>
            <a:bodyPr lIns="91425" tIns="45700" rIns="91425" bIns="45700" anchor="ctr" anchorCtr="0">
              <a:noAutofit/>
            </a:bodyPr>
            <a:lstStyle/>
            <a:p>
              <a:pPr lvl="0">
                <a:spcBef>
                  <a:spcPts val="0"/>
                </a:spcBef>
                <a:buNone/>
              </a:pPr>
              <a:endParaRPr dirty="0"/>
            </a:p>
          </p:txBody>
        </p:sp>
        <p:sp>
          <p:nvSpPr>
            <p:cNvPr id="35" name="Shape 35"/>
            <p:cNvSpPr txBox="1"/>
            <p:nvPr/>
          </p:nvSpPr>
          <p:spPr>
            <a:xfrm>
              <a:off x="762000" y="5560768"/>
              <a:ext cx="10360152" cy="1190550"/>
            </a:xfrm>
            <a:prstGeom prst="rect">
              <a:avLst/>
            </a:prstGeom>
            <a:noFill/>
            <a:ln>
              <a:noFill/>
            </a:ln>
          </p:spPr>
          <p:txBody>
            <a:bodyPr lIns="91425" tIns="45700" rIns="91425" bIns="45700" anchor="t" anchorCtr="0">
              <a:noAutofit/>
            </a:bodyPr>
            <a:lstStyle/>
            <a:p>
              <a:pPr marL="0" marR="0" lvl="0" indent="0" algn="ctr" rtl="0">
                <a:spcBef>
                  <a:spcPts val="4300"/>
                </a:spcBef>
                <a:spcAft>
                  <a:spcPts val="0"/>
                </a:spcAft>
                <a:buSzPct val="25000"/>
                <a:buNone/>
              </a:pPr>
              <a:r>
                <a:rPr lang="en-US" sz="6000" b="1" i="0" u="none" strike="noStrike" cap="none" dirty="0">
                  <a:solidFill>
                    <a:schemeClr val="dk1"/>
                  </a:solidFill>
                  <a:latin typeface="Arial"/>
                  <a:ea typeface="Arial"/>
                  <a:cs typeface="Arial"/>
                  <a:sym typeface="Arial"/>
                </a:rPr>
                <a:t>Abstract</a:t>
              </a:r>
            </a:p>
          </p:txBody>
        </p:sp>
      </p:grpSp>
      <p:sp>
        <p:nvSpPr>
          <p:cNvPr id="43" name="Shape 22"/>
          <p:cNvSpPr txBox="1"/>
          <p:nvPr/>
        </p:nvSpPr>
        <p:spPr>
          <a:xfrm>
            <a:off x="889000" y="24930101"/>
            <a:ext cx="9779000" cy="14693899"/>
          </a:xfrm>
          <a:prstGeom prst="rect">
            <a:avLst/>
          </a:prstGeom>
          <a:noFill/>
          <a:ln>
            <a:noFill/>
          </a:ln>
        </p:spPr>
        <p:txBody>
          <a:bodyPr lIns="91425" tIns="45700" rIns="91425" bIns="45700" anchor="t" anchorCtr="0">
            <a:noAutofit/>
          </a:bodyPr>
          <a:lstStyle/>
          <a:p>
            <a:pPr marL="0" marR="0" lvl="0" indent="0" algn="l" rtl="0">
              <a:lnSpc>
                <a:spcPct val="95000"/>
              </a:lnSpc>
              <a:spcBef>
                <a:spcPts val="0"/>
              </a:spcBef>
              <a:spcAft>
                <a:spcPts val="0"/>
              </a:spcAft>
              <a:buSzPct val="25000"/>
              <a:buNone/>
            </a:pPr>
            <a:endParaRPr lang="en-US" sz="2800" b="0" i="0" u="none" strike="noStrike" cap="none" dirty="0">
              <a:solidFill>
                <a:schemeClr val="dk1"/>
              </a:solidFill>
              <a:latin typeface="Times New Roman"/>
              <a:ea typeface="Times New Roman"/>
              <a:cs typeface="Times New Roman"/>
              <a:sym typeface="Times New Roman"/>
            </a:endParaRPr>
          </a:p>
        </p:txBody>
      </p:sp>
      <p:grpSp>
        <p:nvGrpSpPr>
          <p:cNvPr id="45" name="Group 44"/>
          <p:cNvGrpSpPr/>
          <p:nvPr/>
        </p:nvGrpSpPr>
        <p:grpSpPr>
          <a:xfrm>
            <a:off x="609600" y="13335000"/>
            <a:ext cx="10363200" cy="10299195"/>
            <a:chOff x="609600" y="11736719"/>
            <a:chExt cx="10363200" cy="10818482"/>
          </a:xfrm>
        </p:grpSpPr>
        <p:grpSp>
          <p:nvGrpSpPr>
            <p:cNvPr id="50" name="Group 49"/>
            <p:cNvGrpSpPr/>
            <p:nvPr/>
          </p:nvGrpSpPr>
          <p:grpSpPr>
            <a:xfrm>
              <a:off x="609600" y="11736719"/>
              <a:ext cx="10363200" cy="906077"/>
              <a:chOff x="609600" y="10730879"/>
              <a:chExt cx="10363200" cy="906077"/>
            </a:xfrm>
          </p:grpSpPr>
          <p:sp>
            <p:nvSpPr>
              <p:cNvPr id="37" name="Shape 21"/>
              <p:cNvSpPr/>
              <p:nvPr/>
            </p:nvSpPr>
            <p:spPr>
              <a:xfrm>
                <a:off x="609600" y="10743687"/>
                <a:ext cx="10363200" cy="893269"/>
              </a:xfrm>
              <a:prstGeom prst="rect">
                <a:avLst/>
              </a:prstGeom>
              <a:ln/>
            </p:spPr>
            <p:style>
              <a:lnRef idx="1">
                <a:schemeClr val="accent4"/>
              </a:lnRef>
              <a:fillRef idx="2">
                <a:schemeClr val="accent4"/>
              </a:fillRef>
              <a:effectRef idx="1">
                <a:schemeClr val="accent4"/>
              </a:effectRef>
              <a:fontRef idx="minor">
                <a:schemeClr val="dk1"/>
              </a:fontRef>
            </p:style>
            <p:txBody>
              <a:bodyPr lIns="91425" tIns="45700" rIns="91425" bIns="45700" anchor="ctr" anchorCtr="0">
                <a:noAutofit/>
              </a:bodyPr>
              <a:lstStyle/>
              <a:p>
                <a:pPr lvl="0">
                  <a:spcBef>
                    <a:spcPts val="0"/>
                  </a:spcBef>
                  <a:buNone/>
                </a:pPr>
                <a:endParaRPr dirty="0"/>
              </a:p>
            </p:txBody>
          </p:sp>
          <p:sp>
            <p:nvSpPr>
              <p:cNvPr id="42" name="Shape 35"/>
              <p:cNvSpPr txBox="1"/>
              <p:nvPr/>
            </p:nvSpPr>
            <p:spPr>
              <a:xfrm>
                <a:off x="609600" y="10730879"/>
                <a:ext cx="10363200" cy="893269"/>
              </a:xfrm>
              <a:prstGeom prst="rect">
                <a:avLst/>
              </a:prstGeom>
              <a:noFill/>
              <a:ln>
                <a:noFill/>
              </a:ln>
            </p:spPr>
            <p:txBody>
              <a:bodyPr lIns="91425" tIns="45700" rIns="91425" bIns="45700" anchor="t" anchorCtr="0">
                <a:noAutofit/>
              </a:bodyPr>
              <a:lstStyle/>
              <a:p>
                <a:pPr marL="0" marR="0" lvl="0" indent="0" algn="ctr" rtl="0">
                  <a:spcBef>
                    <a:spcPts val="4300"/>
                  </a:spcBef>
                  <a:spcAft>
                    <a:spcPts val="0"/>
                  </a:spcAft>
                  <a:buSzPct val="25000"/>
                  <a:buNone/>
                </a:pPr>
                <a:r>
                  <a:rPr lang="en-US" sz="6000" b="1" dirty="0">
                    <a:solidFill>
                      <a:schemeClr val="dk1"/>
                    </a:solidFill>
                  </a:rPr>
                  <a:t>Introduction</a:t>
                </a:r>
                <a:endParaRPr lang="en-US" sz="6000" b="1" i="0" u="none" strike="noStrike" cap="none" dirty="0">
                  <a:solidFill>
                    <a:schemeClr val="dk1"/>
                  </a:solidFill>
                  <a:latin typeface="Arial"/>
                  <a:ea typeface="Arial"/>
                  <a:cs typeface="Arial"/>
                  <a:sym typeface="Arial"/>
                </a:endParaRPr>
              </a:p>
            </p:txBody>
          </p:sp>
        </p:grpSp>
        <p:sp>
          <p:nvSpPr>
            <p:cNvPr id="44" name="Shape 22"/>
            <p:cNvSpPr txBox="1"/>
            <p:nvPr/>
          </p:nvSpPr>
          <p:spPr>
            <a:xfrm>
              <a:off x="889000" y="12937349"/>
              <a:ext cx="10058400" cy="9617852"/>
            </a:xfrm>
            <a:prstGeom prst="rect">
              <a:avLst/>
            </a:prstGeom>
            <a:noFill/>
            <a:ln>
              <a:noFill/>
            </a:ln>
          </p:spPr>
          <p:txBody>
            <a:bodyPr lIns="91425" tIns="45700" rIns="91425" bIns="45700" anchor="t" anchorCtr="0">
              <a:noAutofit/>
            </a:bodyPr>
            <a:lstStyle/>
            <a:p>
              <a:r>
                <a:rPr lang="en-US" sz="2400" dirty="0"/>
                <a:t>	Since species are interacting all around us, in all ecosystems throughout the world, all organisms live within ecological communities and have important relationships with one another. Additionally, within each ecosystem, there is biodiversity, or a variety of life, in that particular habitat or ecosystem. Ecosystems can be further broken down into managed and unmanaged ecosystems. A managed ecosystem is one where the biodiversity and ecosystem is modified by humans. Some examples of managed ecosystems include, farmland, ranges, and urban ecosystems. An unmanaged ecosystem is one that is managed by nature. Some examples of unmanaged ecosystems include, plains, pine barrens, shores, and interstitial. </a:t>
              </a:r>
            </a:p>
            <a:p>
              <a:r>
                <a:rPr lang="en-US" sz="2400" dirty="0"/>
                <a:t>	Urbanization, or the process by which large numbers of people become permanently concentrated in relatively small areas, forming cities, is a major threat to biodiversity</a:t>
              </a:r>
              <a:r>
                <a:rPr lang="en-US" sz="2400" dirty="0">
                  <a:hlinkClick r:id="rId7"/>
                </a:rPr>
                <a:t> </a:t>
              </a:r>
              <a:r>
                <a:rPr lang="en-US" sz="2400" dirty="0"/>
                <a:t>and is responsible for species extinctions and biotic homogenization. The disturbance created by urbanization can destroy the habitat of a wide array of unique indigenous species and often creates an attractive habitat for relatively few species able to adapt to urban conditions. As urbanization spreads rapidly across the globe, a key question for urban ecology and a basic challenge for conservation is to understand how it affects biodiversity. </a:t>
              </a:r>
            </a:p>
            <a:p>
              <a:r>
                <a:rPr lang="en-US" sz="2400" dirty="0"/>
                <a:t>	Our research highlighted that arthropods, which includes ants, are excellent candidates for studying the effects of urbanization because they perform a wide range of ecosystem services and serve as important bioindicators of ecological change (Grzegorz </a:t>
              </a:r>
              <a:r>
                <a:rPr lang="en-US" sz="2400" dirty="0" err="1"/>
                <a:t>Buczkowski</a:t>
              </a:r>
              <a:r>
                <a:rPr lang="en-US" sz="2400" dirty="0"/>
                <a:t> and Douglas S. Richmond). It is for this reason that we used ants to help study urbanizations’ impact on biodiversity. </a:t>
              </a:r>
            </a:p>
            <a:p>
              <a:r>
                <a:rPr lang="en-US" sz="2400" dirty="0"/>
                <a:t>	Ants are some of the most interactive creatures on Earth—they live in highly social societies and engage in diverse interactions with animals, plants, bacteria, and fungi. Ants are classified in a single family, the Formicidae, within the order Hymenoptera, and involve 16 subfamilies, 296 genera and 15,000 species, around 10,000 of which are described (Bolton, 1994). However, the number of species still remaining to be discovered and described is incredibly high (</a:t>
              </a:r>
              <a:r>
                <a:rPr lang="en-US" sz="2400" dirty="0" err="1"/>
                <a:t>Holldobler</a:t>
              </a:r>
              <a:r>
                <a:rPr lang="en-US" sz="2400" dirty="0"/>
                <a:t> and Wilson, 1990). Ants can be found in any type of habitat from the Arctic Circle to the Equator (Brian, 1978), although they are absent from Iceland, Greenland and Antarctica (</a:t>
              </a:r>
              <a:r>
                <a:rPr lang="en-US" sz="2400" dirty="0" err="1"/>
                <a:t>Holldobler</a:t>
              </a:r>
              <a:r>
                <a:rPr lang="en-US" sz="2400" dirty="0"/>
                <a:t> and Wilson, 1990). Additionally, the number of species declines with increasing latitudes, altitudes, and aridity. (</a:t>
              </a:r>
              <a:r>
                <a:rPr lang="en-US" sz="2400" dirty="0" err="1"/>
                <a:t>Folgarait</a:t>
              </a:r>
              <a:r>
                <a:rPr lang="en-US" sz="2400" dirty="0"/>
                <a:t>)</a:t>
              </a:r>
            </a:p>
            <a:p>
              <a:r>
                <a:rPr lang="en-US" sz="2400" dirty="0"/>
                <a:t>	The goal of our research project was to determine if urbanization affects an ant population’s biodiversity. We hypothesized that the effects of urbanization such as, increased pollutants, fertilizers, industrialization, etc. would have an adverse effect on an ant population’s biodiversity, as indicated by the limited diversity of ant species found within an urban habitat as compared to more natural habitats, such plains, pine barrens, shores and interstitial. </a:t>
              </a:r>
            </a:p>
            <a:p>
              <a:br>
                <a:rPr lang="en-US" sz="2400" dirty="0"/>
              </a:br>
              <a:endParaRPr lang="en-US" sz="2400" b="0" i="0" u="none" strike="noStrike" cap="none" dirty="0">
                <a:solidFill>
                  <a:schemeClr val="dk1"/>
                </a:solidFill>
                <a:latin typeface="Times New Roman"/>
                <a:ea typeface="Times New Roman"/>
                <a:cs typeface="Times New Roman"/>
                <a:sym typeface="Times New Roman"/>
              </a:endParaRPr>
            </a:p>
          </p:txBody>
        </p:sp>
      </p:grpSp>
      <p:sp>
        <p:nvSpPr>
          <p:cNvPr id="49" name="Shape 22"/>
          <p:cNvSpPr txBox="1"/>
          <p:nvPr/>
        </p:nvSpPr>
        <p:spPr>
          <a:xfrm>
            <a:off x="22174200" y="13258800"/>
            <a:ext cx="10007600" cy="3200400"/>
          </a:xfrm>
          <a:prstGeom prst="rect">
            <a:avLst/>
          </a:prstGeom>
          <a:noFill/>
          <a:ln>
            <a:noFill/>
          </a:ln>
        </p:spPr>
        <p:txBody>
          <a:bodyPr lIns="91425" tIns="45700" rIns="91425" bIns="45700" anchor="t" anchorCtr="0">
            <a:noAutofit/>
          </a:bodyPr>
          <a:lstStyle/>
          <a:p>
            <a:pPr lvl="0"/>
            <a:endParaRPr lang="en-US" sz="1600" b="1" dirty="0"/>
          </a:p>
          <a:p>
            <a:pPr lvl="0"/>
            <a:endParaRPr lang="en-US" sz="1600" dirty="0"/>
          </a:p>
          <a:p>
            <a:pPr lvl="0"/>
            <a:endParaRPr lang="en-US" sz="1600"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dirty="0"/>
          </a:p>
          <a:p>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pPr lvl="0"/>
            <a:endParaRPr lang="en-US" sz="1600" dirty="0"/>
          </a:p>
          <a:p>
            <a:endParaRPr lang="en-US" sz="1600" b="1" dirty="0"/>
          </a:p>
          <a:p>
            <a:endParaRPr lang="en-US" sz="1600" dirty="0"/>
          </a:p>
          <a:p>
            <a:endParaRPr lang="en-US" sz="1600" dirty="0"/>
          </a:p>
          <a:p>
            <a:endParaRPr lang="en-US" sz="1600" dirty="0"/>
          </a:p>
          <a:p>
            <a:endParaRPr lang="en-US" sz="1600" dirty="0"/>
          </a:p>
          <a:p>
            <a:endParaRPr lang="en-US" sz="1600" dirty="0"/>
          </a:p>
          <a:p>
            <a:r>
              <a:rPr lang="en-US" sz="1600" dirty="0"/>
              <a:t> </a:t>
            </a:r>
          </a:p>
          <a:p>
            <a:pPr marL="0" marR="0" lvl="0" indent="0" algn="l" rtl="0">
              <a:lnSpc>
                <a:spcPct val="95000"/>
              </a:lnSpc>
              <a:spcBef>
                <a:spcPts val="0"/>
              </a:spcBef>
              <a:spcAft>
                <a:spcPts val="0"/>
              </a:spcAft>
              <a:buSzPct val="25000"/>
              <a:buNone/>
            </a:pPr>
            <a:endParaRPr lang="en-US" sz="1600" b="0" i="0" u="none" strike="noStrike" cap="none" dirty="0">
              <a:solidFill>
                <a:schemeClr val="dk1"/>
              </a:solidFill>
              <a:latin typeface="Times New Roman"/>
              <a:ea typeface="Times New Roman"/>
              <a:cs typeface="Times New Roman"/>
              <a:sym typeface="Times New Roman"/>
            </a:endParaRPr>
          </a:p>
        </p:txBody>
      </p:sp>
      <p:grpSp>
        <p:nvGrpSpPr>
          <p:cNvPr id="53" name="Group 52"/>
          <p:cNvGrpSpPr/>
          <p:nvPr/>
        </p:nvGrpSpPr>
        <p:grpSpPr>
          <a:xfrm>
            <a:off x="33604762" y="7315200"/>
            <a:ext cx="10286438" cy="976937"/>
            <a:chOff x="32845831" y="5068344"/>
            <a:chExt cx="10363200" cy="90260220"/>
          </a:xfrm>
        </p:grpSpPr>
        <p:sp>
          <p:nvSpPr>
            <p:cNvPr id="20" name="Shape 20"/>
            <p:cNvSpPr/>
            <p:nvPr/>
          </p:nvSpPr>
          <p:spPr>
            <a:xfrm>
              <a:off x="32845831" y="5596151"/>
              <a:ext cx="10363200" cy="89732413"/>
            </a:xfrm>
            <a:prstGeom prst="rect">
              <a:avLst/>
            </a:prstGeom>
            <a:ln/>
          </p:spPr>
          <p:style>
            <a:lnRef idx="1">
              <a:schemeClr val="accent4"/>
            </a:lnRef>
            <a:fillRef idx="2">
              <a:schemeClr val="accent4"/>
            </a:fillRef>
            <a:effectRef idx="1">
              <a:schemeClr val="accent4"/>
            </a:effectRef>
            <a:fontRef idx="minor">
              <a:schemeClr val="dk1"/>
            </a:fontRef>
          </p:style>
          <p:txBody>
            <a:bodyPr lIns="91425" tIns="45700" rIns="91425" bIns="45700" anchor="ctr" anchorCtr="0">
              <a:noAutofit/>
            </a:bodyPr>
            <a:lstStyle/>
            <a:p>
              <a:pPr lvl="0">
                <a:spcBef>
                  <a:spcPts val="0"/>
                </a:spcBef>
                <a:buNone/>
              </a:pPr>
              <a:endParaRPr dirty="0"/>
            </a:p>
          </p:txBody>
        </p:sp>
        <p:sp>
          <p:nvSpPr>
            <p:cNvPr id="56" name="Shape 24"/>
            <p:cNvSpPr txBox="1"/>
            <p:nvPr/>
          </p:nvSpPr>
          <p:spPr>
            <a:xfrm>
              <a:off x="32848274" y="5068344"/>
              <a:ext cx="10360151" cy="90260220"/>
            </a:xfrm>
            <a:prstGeom prst="rect">
              <a:avLst/>
            </a:prstGeom>
            <a:noFill/>
            <a:ln>
              <a:noFill/>
            </a:ln>
          </p:spPr>
          <p:txBody>
            <a:bodyPr lIns="91425" tIns="45700" rIns="91425" bIns="45700" anchor="t" anchorCtr="0">
              <a:noAutofit/>
            </a:bodyPr>
            <a:lstStyle/>
            <a:p>
              <a:pPr marL="0" marR="0" lvl="0" indent="0" algn="ctr" rtl="0">
                <a:spcBef>
                  <a:spcPts val="4300"/>
                </a:spcBef>
                <a:spcAft>
                  <a:spcPts val="0"/>
                </a:spcAft>
                <a:buSzPct val="25000"/>
                <a:buNone/>
              </a:pPr>
              <a:r>
                <a:rPr lang="en-US" sz="6000" b="1" i="0" u="none" strike="noStrike" cap="none" dirty="0">
                  <a:solidFill>
                    <a:schemeClr val="dk1"/>
                  </a:solidFill>
                  <a:latin typeface="Arial"/>
                  <a:ea typeface="Arial"/>
                  <a:cs typeface="Arial"/>
                  <a:sym typeface="Arial"/>
                </a:rPr>
                <a:t>Discussion/ Conclusions </a:t>
              </a:r>
            </a:p>
            <a:p>
              <a:pPr marL="0" marR="0" lvl="0" indent="0" algn="ctr" rtl="0">
                <a:spcAft>
                  <a:spcPts val="0"/>
                </a:spcAft>
                <a:buSzPct val="25000"/>
                <a:buNone/>
              </a:pPr>
              <a:endParaRPr lang="en-US" sz="1800" b="1" i="0" u="none" strike="noStrike" cap="none" dirty="0">
                <a:solidFill>
                  <a:schemeClr val="dk1"/>
                </a:solidFill>
                <a:latin typeface="Arial"/>
                <a:ea typeface="Arial"/>
                <a:cs typeface="Arial"/>
                <a:sym typeface="Arial"/>
              </a:endParaRPr>
            </a:p>
          </p:txBody>
        </p:sp>
      </p:grpSp>
      <p:grpSp>
        <p:nvGrpSpPr>
          <p:cNvPr id="70" name="Group 69"/>
          <p:cNvGrpSpPr/>
          <p:nvPr/>
        </p:nvGrpSpPr>
        <p:grpSpPr>
          <a:xfrm>
            <a:off x="22097999" y="3962400"/>
            <a:ext cx="10817352" cy="868680"/>
            <a:chOff x="22098000" y="14988540"/>
            <a:chExt cx="10363201" cy="1303020"/>
          </a:xfrm>
        </p:grpSpPr>
        <p:sp>
          <p:nvSpPr>
            <p:cNvPr id="60" name="Shape 19"/>
            <p:cNvSpPr/>
            <p:nvPr/>
          </p:nvSpPr>
          <p:spPr>
            <a:xfrm>
              <a:off x="22098000" y="15011400"/>
              <a:ext cx="10363200" cy="1280160"/>
            </a:xfrm>
            <a:prstGeom prst="rect">
              <a:avLst/>
            </a:prstGeom>
            <a:ln/>
          </p:spPr>
          <p:style>
            <a:lnRef idx="1">
              <a:schemeClr val="accent4"/>
            </a:lnRef>
            <a:fillRef idx="2">
              <a:schemeClr val="accent4"/>
            </a:fillRef>
            <a:effectRef idx="1">
              <a:schemeClr val="accent4"/>
            </a:effectRef>
            <a:fontRef idx="minor">
              <a:schemeClr val="dk1"/>
            </a:fontRef>
          </p:style>
          <p:txBody>
            <a:bodyPr lIns="91425" tIns="45700" rIns="91425" bIns="45700" anchor="ctr" anchorCtr="0">
              <a:noAutofit/>
            </a:bodyPr>
            <a:lstStyle/>
            <a:p>
              <a:pPr lvl="0">
                <a:spcBef>
                  <a:spcPts val="0"/>
                </a:spcBef>
                <a:buNone/>
              </a:pPr>
              <a:endParaRPr dirty="0"/>
            </a:p>
          </p:txBody>
        </p:sp>
        <p:sp>
          <p:nvSpPr>
            <p:cNvPr id="59" name="Shape 36"/>
            <p:cNvSpPr txBox="1"/>
            <p:nvPr/>
          </p:nvSpPr>
          <p:spPr>
            <a:xfrm>
              <a:off x="22098000" y="14988540"/>
              <a:ext cx="10363201" cy="1280160"/>
            </a:xfrm>
            <a:prstGeom prst="rect">
              <a:avLst/>
            </a:prstGeom>
            <a:noFill/>
            <a:ln>
              <a:noFill/>
            </a:ln>
          </p:spPr>
          <p:txBody>
            <a:bodyPr lIns="91425" tIns="45700" rIns="91425" bIns="45700" anchor="t" anchorCtr="0">
              <a:noAutofit/>
            </a:bodyPr>
            <a:lstStyle/>
            <a:p>
              <a:pPr marL="0" marR="0" lvl="0" indent="0" algn="ctr" rtl="0">
                <a:spcBef>
                  <a:spcPts val="4300"/>
                </a:spcBef>
                <a:spcAft>
                  <a:spcPts val="0"/>
                </a:spcAft>
                <a:buSzPct val="25000"/>
                <a:buNone/>
              </a:pPr>
              <a:r>
                <a:rPr lang="en-US" sz="6000" b="1" i="0" u="none" strike="noStrike" cap="none" dirty="0">
                  <a:solidFill>
                    <a:schemeClr val="dk1"/>
                  </a:solidFill>
                  <a:latin typeface="Arial"/>
                  <a:ea typeface="Arial"/>
                  <a:cs typeface="Arial"/>
                  <a:sym typeface="Arial"/>
                </a:rPr>
                <a:t>Results</a:t>
              </a:r>
            </a:p>
          </p:txBody>
        </p:sp>
      </p:grpSp>
      <p:sp>
        <p:nvSpPr>
          <p:cNvPr id="61" name="Shape 22"/>
          <p:cNvSpPr txBox="1"/>
          <p:nvPr/>
        </p:nvSpPr>
        <p:spPr>
          <a:xfrm>
            <a:off x="22189440" y="5416297"/>
            <a:ext cx="10058400" cy="27279600"/>
          </a:xfrm>
          <a:prstGeom prst="rect">
            <a:avLst/>
          </a:prstGeom>
          <a:noFill/>
          <a:ln>
            <a:noFill/>
          </a:ln>
        </p:spPr>
        <p:txBody>
          <a:bodyPr lIns="91425" tIns="45700" rIns="91425" bIns="45700" anchor="t" anchorCtr="0">
            <a:noAutofit/>
          </a:bodyPr>
          <a:lstStyle/>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sz="1600" b="1" dirty="0"/>
              <a:t>Data Source: DNALC</a:t>
            </a:r>
            <a:endParaRPr lang="en-US" sz="1600" dirty="0"/>
          </a:p>
          <a:p>
            <a:r>
              <a:rPr lang="en-US" sz="1600" b="1" dirty="0"/>
              <a:t>Data: All samples that meet the criteria: ant + years 2016-2019+plains or pine barrens or shores or interstitial habitats + has image + has sequence</a:t>
            </a:r>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endParaRPr lang="en-US" sz="1600" b="1" dirty="0"/>
          </a:p>
          <a:p>
            <a:r>
              <a:rPr lang="en-US" sz="2400" b="1" dirty="0"/>
              <a:t>Comparisons:</a:t>
            </a:r>
            <a:br>
              <a:rPr lang="en-US" sz="2400" b="1" dirty="0"/>
            </a:br>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1600" b="1" dirty="0"/>
          </a:p>
          <a:p>
            <a:r>
              <a:rPr lang="en-US" sz="1600" b="1" dirty="0"/>
              <a:t>Data: All samples that meet the criteria: </a:t>
            </a:r>
            <a:r>
              <a:rPr lang="en-US" sz="1600" b="1" dirty="0" err="1"/>
              <a:t>ant+years</a:t>
            </a:r>
            <a:r>
              <a:rPr lang="en-US" sz="1600" b="1" dirty="0"/>
              <a:t> 2016-2019+developed/urban habitat or plains or pine barrens or shores or interstitial habitats + has image + has sequence</a:t>
            </a:r>
            <a:endParaRPr lang="en-US" sz="1600" dirty="0"/>
          </a:p>
          <a:p>
            <a:br>
              <a:rPr lang="en-US" sz="1600" dirty="0"/>
            </a:br>
            <a:endParaRPr lang="en-US" sz="1600" b="1" dirty="0"/>
          </a:p>
          <a:p>
            <a:br>
              <a:rPr lang="en-US" sz="1600" dirty="0"/>
            </a:br>
            <a:endParaRPr lang="en-US" sz="1600" b="0" i="0" u="none" strike="noStrike" cap="none" dirty="0">
              <a:solidFill>
                <a:schemeClr val="dk1"/>
              </a:solidFill>
              <a:latin typeface="Times New Roman"/>
              <a:ea typeface="Times New Roman"/>
              <a:cs typeface="Times New Roman"/>
              <a:sym typeface="Times New Roman"/>
            </a:endParaRPr>
          </a:p>
        </p:txBody>
      </p:sp>
      <p:grpSp>
        <p:nvGrpSpPr>
          <p:cNvPr id="65" name="Group 64"/>
          <p:cNvGrpSpPr/>
          <p:nvPr/>
        </p:nvGrpSpPr>
        <p:grpSpPr>
          <a:xfrm>
            <a:off x="11277600" y="20421600"/>
            <a:ext cx="10363201" cy="850392"/>
            <a:chOff x="22098000" y="15011400"/>
            <a:chExt cx="10363201" cy="1190549"/>
          </a:xfrm>
        </p:grpSpPr>
        <p:sp>
          <p:nvSpPr>
            <p:cNvPr id="66" name="Shape 19"/>
            <p:cNvSpPr/>
            <p:nvPr/>
          </p:nvSpPr>
          <p:spPr>
            <a:xfrm>
              <a:off x="22098000" y="15011400"/>
              <a:ext cx="10363200" cy="1190549"/>
            </a:xfrm>
            <a:prstGeom prst="rect">
              <a:avLst/>
            </a:prstGeom>
            <a:ln/>
          </p:spPr>
          <p:style>
            <a:lnRef idx="1">
              <a:schemeClr val="accent4"/>
            </a:lnRef>
            <a:fillRef idx="2">
              <a:schemeClr val="accent4"/>
            </a:fillRef>
            <a:effectRef idx="1">
              <a:schemeClr val="accent4"/>
            </a:effectRef>
            <a:fontRef idx="minor">
              <a:schemeClr val="dk1"/>
            </a:fontRef>
          </p:style>
          <p:txBody>
            <a:bodyPr lIns="91425" tIns="45700" rIns="91425" bIns="45700" anchor="ctr" anchorCtr="0">
              <a:noAutofit/>
            </a:bodyPr>
            <a:lstStyle/>
            <a:p>
              <a:pPr lvl="0">
                <a:spcBef>
                  <a:spcPts val="0"/>
                </a:spcBef>
                <a:buNone/>
              </a:pPr>
              <a:endParaRPr dirty="0"/>
            </a:p>
          </p:txBody>
        </p:sp>
        <p:sp>
          <p:nvSpPr>
            <p:cNvPr id="67" name="Shape 36"/>
            <p:cNvSpPr txBox="1"/>
            <p:nvPr/>
          </p:nvSpPr>
          <p:spPr>
            <a:xfrm>
              <a:off x="22098000" y="15011400"/>
              <a:ext cx="10363201" cy="1190549"/>
            </a:xfrm>
            <a:prstGeom prst="rect">
              <a:avLst/>
            </a:prstGeom>
            <a:noFill/>
            <a:ln>
              <a:noFill/>
            </a:ln>
          </p:spPr>
          <p:txBody>
            <a:bodyPr lIns="91425" tIns="45700" rIns="91425" bIns="45700" anchor="t" anchorCtr="0">
              <a:noAutofit/>
            </a:bodyPr>
            <a:lstStyle/>
            <a:p>
              <a:pPr marL="0" marR="0" lvl="0" indent="0" algn="ctr" rtl="0">
                <a:spcBef>
                  <a:spcPts val="4300"/>
                </a:spcBef>
                <a:spcAft>
                  <a:spcPts val="0"/>
                </a:spcAft>
                <a:buSzPct val="25000"/>
                <a:buNone/>
              </a:pPr>
              <a:r>
                <a:rPr lang="en-US" sz="6000" b="1" i="0" u="none" strike="noStrike" cap="none" dirty="0">
                  <a:solidFill>
                    <a:schemeClr val="dk1"/>
                  </a:solidFill>
                  <a:latin typeface="Arial"/>
                  <a:ea typeface="Arial"/>
                  <a:cs typeface="Arial"/>
                  <a:sym typeface="Arial"/>
                </a:rPr>
                <a:t>Results</a:t>
              </a:r>
            </a:p>
          </p:txBody>
        </p:sp>
      </p:grpSp>
      <p:sp>
        <p:nvSpPr>
          <p:cNvPr id="74" name="Shape 23"/>
          <p:cNvSpPr txBox="1"/>
          <p:nvPr/>
        </p:nvSpPr>
        <p:spPr>
          <a:xfrm>
            <a:off x="11353800" y="3962400"/>
            <a:ext cx="10360152" cy="850392"/>
          </a:xfrm>
          <a:prstGeom prst="rect">
            <a:avLst/>
          </a:prstGeom>
          <a:noFill/>
          <a:ln>
            <a:noFill/>
          </a:ln>
        </p:spPr>
        <p:txBody>
          <a:bodyPr lIns="91425" tIns="45700" rIns="91425" bIns="45700" anchor="t" anchorCtr="0">
            <a:noAutofit/>
          </a:bodyPr>
          <a:lstStyle/>
          <a:p>
            <a:pPr marL="0" marR="0" lvl="0" indent="0" algn="ctr" rtl="0">
              <a:spcAft>
                <a:spcPts val="0"/>
              </a:spcAft>
              <a:buSzPct val="25000"/>
              <a:buNone/>
            </a:pPr>
            <a:r>
              <a:rPr lang="en-US" sz="6000" b="1" i="0" u="none" strike="noStrike" cap="none" dirty="0">
                <a:solidFill>
                  <a:schemeClr val="dk1"/>
                </a:solidFill>
                <a:latin typeface="Arial"/>
                <a:ea typeface="Arial"/>
                <a:cs typeface="Arial"/>
                <a:sym typeface="Arial"/>
              </a:rPr>
              <a:t>Materials and Methods</a:t>
            </a:r>
          </a:p>
          <a:p>
            <a:pPr marL="0" marR="0" lvl="0" indent="0" algn="ctr" rtl="0">
              <a:spcAft>
                <a:spcPts val="0"/>
              </a:spcAft>
              <a:buSzPct val="25000"/>
              <a:buNone/>
            </a:pPr>
            <a:r>
              <a:rPr lang="en-US" sz="2000" b="1" dirty="0">
                <a:solidFill>
                  <a:schemeClr val="dk1"/>
                </a:solidFill>
              </a:rPr>
              <a:t>							</a:t>
            </a:r>
            <a:endParaRPr lang="en-US" sz="1800" b="1" i="0" u="none" strike="noStrike" cap="none" dirty="0">
              <a:solidFill>
                <a:schemeClr val="dk1"/>
              </a:solidFill>
              <a:latin typeface="Arial"/>
              <a:ea typeface="Arial"/>
              <a:cs typeface="Arial"/>
              <a:sym typeface="Arial"/>
            </a:endParaRPr>
          </a:p>
        </p:txBody>
      </p:sp>
      <p:grpSp>
        <p:nvGrpSpPr>
          <p:cNvPr id="84" name="Group 83"/>
          <p:cNvGrpSpPr/>
          <p:nvPr/>
        </p:nvGrpSpPr>
        <p:grpSpPr>
          <a:xfrm>
            <a:off x="33285463" y="4038600"/>
            <a:ext cx="10300937" cy="853440"/>
            <a:chOff x="22097999" y="15011400"/>
            <a:chExt cx="10363201" cy="1280160"/>
          </a:xfrm>
        </p:grpSpPr>
        <p:sp>
          <p:nvSpPr>
            <p:cNvPr id="85" name="Shape 19"/>
            <p:cNvSpPr/>
            <p:nvPr/>
          </p:nvSpPr>
          <p:spPr>
            <a:xfrm>
              <a:off x="22098000" y="15011400"/>
              <a:ext cx="10363200" cy="1280160"/>
            </a:xfrm>
            <a:prstGeom prst="rect">
              <a:avLst/>
            </a:prstGeom>
            <a:ln/>
          </p:spPr>
          <p:style>
            <a:lnRef idx="1">
              <a:schemeClr val="accent4"/>
            </a:lnRef>
            <a:fillRef idx="2">
              <a:schemeClr val="accent4"/>
            </a:fillRef>
            <a:effectRef idx="1">
              <a:schemeClr val="accent4"/>
            </a:effectRef>
            <a:fontRef idx="minor">
              <a:schemeClr val="dk1"/>
            </a:fontRef>
          </p:style>
          <p:txBody>
            <a:bodyPr lIns="91425" tIns="45700" rIns="91425" bIns="45700" anchor="ctr" anchorCtr="0">
              <a:noAutofit/>
            </a:bodyPr>
            <a:lstStyle/>
            <a:p>
              <a:pPr lvl="0">
                <a:spcBef>
                  <a:spcPts val="0"/>
                </a:spcBef>
                <a:buNone/>
              </a:pPr>
              <a:endParaRPr dirty="0"/>
            </a:p>
          </p:txBody>
        </p:sp>
        <p:sp>
          <p:nvSpPr>
            <p:cNvPr id="86" name="Shape 36"/>
            <p:cNvSpPr txBox="1"/>
            <p:nvPr/>
          </p:nvSpPr>
          <p:spPr>
            <a:xfrm>
              <a:off x="22097999" y="15011400"/>
              <a:ext cx="10363201" cy="1280160"/>
            </a:xfrm>
            <a:prstGeom prst="rect">
              <a:avLst/>
            </a:prstGeom>
            <a:noFill/>
            <a:ln>
              <a:noFill/>
            </a:ln>
          </p:spPr>
          <p:txBody>
            <a:bodyPr lIns="91425" tIns="45700" rIns="91425" bIns="45700" anchor="t" anchorCtr="0">
              <a:noAutofit/>
            </a:bodyPr>
            <a:lstStyle/>
            <a:p>
              <a:pPr marL="0" marR="0" lvl="0" indent="0" algn="ctr" rtl="0">
                <a:spcBef>
                  <a:spcPts val="4300"/>
                </a:spcBef>
                <a:spcAft>
                  <a:spcPts val="0"/>
                </a:spcAft>
                <a:buSzPct val="25000"/>
                <a:buNone/>
              </a:pPr>
              <a:r>
                <a:rPr lang="en-US" sz="6000" b="1" i="0" u="none" strike="noStrike" cap="none" dirty="0">
                  <a:solidFill>
                    <a:schemeClr val="dk1"/>
                  </a:solidFill>
                  <a:latin typeface="Arial"/>
                  <a:ea typeface="Arial"/>
                  <a:cs typeface="Arial"/>
                  <a:sym typeface="Arial"/>
                </a:rPr>
                <a:t>Images</a:t>
              </a:r>
            </a:p>
          </p:txBody>
        </p:sp>
      </p:grpSp>
      <p:pic>
        <p:nvPicPr>
          <p:cNvPr id="6" name="Picture 9">
            <a:extLst>
              <a:ext uri="{FF2B5EF4-FFF2-40B4-BE49-F238E27FC236}">
                <a16:creationId xmlns:a16="http://schemas.microsoft.com/office/drawing/2014/main" id="{28109BAD-99A4-43DE-96A5-A4F87064CEAE}"/>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b="33152"/>
          <a:stretch/>
        </p:blipFill>
        <p:spPr bwMode="auto">
          <a:xfrm>
            <a:off x="34175700" y="5190628"/>
            <a:ext cx="2514600" cy="189640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E9382940-B145-4D32-9083-CFA87F9A2F1A}"/>
              </a:ext>
            </a:extLst>
          </p:cNvPr>
          <p:cNvPicPr>
            <a:picLocks noChangeAspect="1"/>
          </p:cNvPicPr>
          <p:nvPr/>
        </p:nvPicPr>
        <p:blipFill rotWithShape="1">
          <a:blip r:embed="rId9"/>
          <a:srcRect t="45506"/>
          <a:stretch/>
        </p:blipFill>
        <p:spPr>
          <a:xfrm>
            <a:off x="38728931" y="5141839"/>
            <a:ext cx="2518001" cy="1829559"/>
          </a:xfrm>
          <a:prstGeom prst="rect">
            <a:avLst/>
          </a:prstGeom>
        </p:spPr>
      </p:pic>
      <p:pic>
        <p:nvPicPr>
          <p:cNvPr id="14" name="Picture 13">
            <a:extLst>
              <a:ext uri="{FF2B5EF4-FFF2-40B4-BE49-F238E27FC236}">
                <a16:creationId xmlns:a16="http://schemas.microsoft.com/office/drawing/2014/main" id="{44F9405A-EF9B-45C2-9A75-CF401D8FD804}"/>
              </a:ext>
            </a:extLst>
          </p:cNvPr>
          <p:cNvPicPr>
            <a:picLocks noChangeAspect="1"/>
          </p:cNvPicPr>
          <p:nvPr/>
        </p:nvPicPr>
        <p:blipFill rotWithShape="1">
          <a:blip r:embed="rId10"/>
          <a:srcRect b="10317"/>
          <a:stretch/>
        </p:blipFill>
        <p:spPr>
          <a:xfrm>
            <a:off x="11216639" y="26912182"/>
            <a:ext cx="10058400" cy="5701418"/>
          </a:xfrm>
          <a:prstGeom prst="rect">
            <a:avLst/>
          </a:prstGeom>
        </p:spPr>
      </p:pic>
      <p:pic>
        <p:nvPicPr>
          <p:cNvPr id="28" name="Picture 27">
            <a:extLst>
              <a:ext uri="{FF2B5EF4-FFF2-40B4-BE49-F238E27FC236}">
                <a16:creationId xmlns:a16="http://schemas.microsoft.com/office/drawing/2014/main" id="{23047B8A-4EAC-47B5-9C4E-D1E571698C41}"/>
              </a:ext>
            </a:extLst>
          </p:cNvPr>
          <p:cNvPicPr>
            <a:picLocks noChangeAspect="1"/>
          </p:cNvPicPr>
          <p:nvPr/>
        </p:nvPicPr>
        <p:blipFill>
          <a:blip r:embed="rId11"/>
          <a:stretch>
            <a:fillRect/>
          </a:stretch>
        </p:blipFill>
        <p:spPr>
          <a:xfrm>
            <a:off x="22189440" y="5257801"/>
            <a:ext cx="10149840" cy="4951355"/>
          </a:xfrm>
          <a:prstGeom prst="rect">
            <a:avLst/>
          </a:prstGeom>
        </p:spPr>
      </p:pic>
      <p:pic>
        <p:nvPicPr>
          <p:cNvPr id="36" name="Picture 35">
            <a:extLst>
              <a:ext uri="{FF2B5EF4-FFF2-40B4-BE49-F238E27FC236}">
                <a16:creationId xmlns:a16="http://schemas.microsoft.com/office/drawing/2014/main" id="{AF8771B5-002C-4CD1-991C-FAFF2D276CF2}"/>
              </a:ext>
            </a:extLst>
          </p:cNvPr>
          <p:cNvPicPr>
            <a:picLocks noChangeAspect="1"/>
          </p:cNvPicPr>
          <p:nvPr/>
        </p:nvPicPr>
        <p:blipFill>
          <a:blip r:embed="rId12"/>
          <a:stretch>
            <a:fillRect/>
          </a:stretch>
        </p:blipFill>
        <p:spPr>
          <a:xfrm>
            <a:off x="11307546" y="21488400"/>
            <a:ext cx="10058400" cy="4400142"/>
          </a:xfrm>
          <a:prstGeom prst="rect">
            <a:avLst/>
          </a:prstGeom>
        </p:spPr>
      </p:pic>
      <p:pic>
        <p:nvPicPr>
          <p:cNvPr id="52" name="Picture 51">
            <a:extLst>
              <a:ext uri="{FF2B5EF4-FFF2-40B4-BE49-F238E27FC236}">
                <a16:creationId xmlns:a16="http://schemas.microsoft.com/office/drawing/2014/main" id="{A8FEE367-C47B-4461-977C-AEDFCDDF482D}"/>
              </a:ext>
            </a:extLst>
          </p:cNvPr>
          <p:cNvPicPr>
            <a:picLocks noChangeAspect="1"/>
          </p:cNvPicPr>
          <p:nvPr/>
        </p:nvPicPr>
        <p:blipFill rotWithShape="1">
          <a:blip r:embed="rId13"/>
          <a:srcRect b="8683"/>
          <a:stretch/>
        </p:blipFill>
        <p:spPr>
          <a:xfrm>
            <a:off x="22242245" y="11567075"/>
            <a:ext cx="10058400" cy="5811606"/>
          </a:xfrm>
          <a:prstGeom prst="rect">
            <a:avLst/>
          </a:prstGeom>
        </p:spPr>
      </p:pic>
      <p:pic>
        <p:nvPicPr>
          <p:cNvPr id="64" name="Picture 63">
            <a:extLst>
              <a:ext uri="{FF2B5EF4-FFF2-40B4-BE49-F238E27FC236}">
                <a16:creationId xmlns:a16="http://schemas.microsoft.com/office/drawing/2014/main" id="{44C3EE56-5159-4D0B-A4C7-C1D3256BA7C3}"/>
              </a:ext>
            </a:extLst>
          </p:cNvPr>
          <p:cNvPicPr>
            <a:picLocks noChangeAspect="1"/>
          </p:cNvPicPr>
          <p:nvPr/>
        </p:nvPicPr>
        <p:blipFill>
          <a:blip r:embed="rId14"/>
          <a:stretch>
            <a:fillRect/>
          </a:stretch>
        </p:blipFill>
        <p:spPr>
          <a:xfrm>
            <a:off x="22242245" y="18821400"/>
            <a:ext cx="10058400" cy="5275395"/>
          </a:xfrm>
          <a:prstGeom prst="rect">
            <a:avLst/>
          </a:prstGeom>
        </p:spPr>
      </p:pic>
      <p:pic>
        <p:nvPicPr>
          <p:cNvPr id="69" name="Picture 68">
            <a:extLst>
              <a:ext uri="{FF2B5EF4-FFF2-40B4-BE49-F238E27FC236}">
                <a16:creationId xmlns:a16="http://schemas.microsoft.com/office/drawing/2014/main" id="{7C894162-0B18-44B3-B26D-DF7720222F63}"/>
              </a:ext>
            </a:extLst>
          </p:cNvPr>
          <p:cNvPicPr>
            <a:picLocks noChangeAspect="1"/>
          </p:cNvPicPr>
          <p:nvPr/>
        </p:nvPicPr>
        <p:blipFill>
          <a:blip r:embed="rId15"/>
          <a:stretch>
            <a:fillRect/>
          </a:stretch>
        </p:blipFill>
        <p:spPr>
          <a:xfrm>
            <a:off x="22132289" y="25527000"/>
            <a:ext cx="10058400" cy="6100032"/>
          </a:xfrm>
          <a:prstGeom prst="rect">
            <a:avLst/>
          </a:prstGeom>
        </p:spPr>
      </p:pic>
      <p:grpSp>
        <p:nvGrpSpPr>
          <p:cNvPr id="94" name="Group 93">
            <a:extLst>
              <a:ext uri="{FF2B5EF4-FFF2-40B4-BE49-F238E27FC236}">
                <a16:creationId xmlns:a16="http://schemas.microsoft.com/office/drawing/2014/main" id="{3469EB29-0929-4CB6-A005-4F52EDA0B7DF}"/>
              </a:ext>
            </a:extLst>
          </p:cNvPr>
          <p:cNvGrpSpPr/>
          <p:nvPr/>
        </p:nvGrpSpPr>
        <p:grpSpPr>
          <a:xfrm>
            <a:off x="33604200" y="22451569"/>
            <a:ext cx="10121687" cy="865631"/>
            <a:chOff x="32845831" y="3450750"/>
            <a:chExt cx="10363200" cy="91877814"/>
          </a:xfrm>
        </p:grpSpPr>
        <p:sp>
          <p:nvSpPr>
            <p:cNvPr id="95" name="Shape 20">
              <a:extLst>
                <a:ext uri="{FF2B5EF4-FFF2-40B4-BE49-F238E27FC236}">
                  <a16:creationId xmlns:a16="http://schemas.microsoft.com/office/drawing/2014/main" id="{099BC2E6-130E-4D1C-B5D5-D3015E1F3368}"/>
                </a:ext>
              </a:extLst>
            </p:cNvPr>
            <p:cNvSpPr/>
            <p:nvPr/>
          </p:nvSpPr>
          <p:spPr>
            <a:xfrm>
              <a:off x="32845831" y="5596151"/>
              <a:ext cx="10363200" cy="89732413"/>
            </a:xfrm>
            <a:prstGeom prst="rect">
              <a:avLst/>
            </a:prstGeom>
            <a:ln/>
          </p:spPr>
          <p:style>
            <a:lnRef idx="1">
              <a:schemeClr val="accent4"/>
            </a:lnRef>
            <a:fillRef idx="2">
              <a:schemeClr val="accent4"/>
            </a:fillRef>
            <a:effectRef idx="1">
              <a:schemeClr val="accent4"/>
            </a:effectRef>
            <a:fontRef idx="minor">
              <a:schemeClr val="dk1"/>
            </a:fontRef>
          </p:style>
          <p:txBody>
            <a:bodyPr lIns="91425" tIns="45700" rIns="91425" bIns="45700" anchor="ctr" anchorCtr="0">
              <a:noAutofit/>
            </a:bodyPr>
            <a:lstStyle/>
            <a:p>
              <a:pPr lvl="0">
                <a:spcBef>
                  <a:spcPts val="0"/>
                </a:spcBef>
                <a:buNone/>
              </a:pPr>
              <a:endParaRPr dirty="0"/>
            </a:p>
          </p:txBody>
        </p:sp>
        <p:sp>
          <p:nvSpPr>
            <p:cNvPr id="96" name="Shape 24">
              <a:extLst>
                <a:ext uri="{FF2B5EF4-FFF2-40B4-BE49-F238E27FC236}">
                  <a16:creationId xmlns:a16="http://schemas.microsoft.com/office/drawing/2014/main" id="{3A5A6DC9-4424-42E3-ADB4-CC159A4F1A02}"/>
                </a:ext>
              </a:extLst>
            </p:cNvPr>
            <p:cNvSpPr txBox="1"/>
            <p:nvPr/>
          </p:nvSpPr>
          <p:spPr>
            <a:xfrm>
              <a:off x="32848274" y="3450750"/>
              <a:ext cx="10360151" cy="90260245"/>
            </a:xfrm>
            <a:prstGeom prst="rect">
              <a:avLst/>
            </a:prstGeom>
            <a:noFill/>
            <a:ln>
              <a:noFill/>
            </a:ln>
          </p:spPr>
          <p:txBody>
            <a:bodyPr lIns="91425" tIns="45700" rIns="91425" bIns="45700" anchor="t" anchorCtr="0">
              <a:noAutofit/>
            </a:bodyPr>
            <a:lstStyle/>
            <a:p>
              <a:pPr marL="0" marR="0" lvl="0" indent="0" algn="ctr" rtl="0">
                <a:spcBef>
                  <a:spcPts val="4300"/>
                </a:spcBef>
                <a:spcAft>
                  <a:spcPts val="0"/>
                </a:spcAft>
                <a:buSzPct val="25000"/>
                <a:buNone/>
              </a:pPr>
              <a:r>
                <a:rPr lang="en-US" sz="6000" b="1" i="0" u="none" strike="noStrike" cap="none" dirty="0">
                  <a:solidFill>
                    <a:schemeClr val="dk1"/>
                  </a:solidFill>
                  <a:latin typeface="Arial"/>
                  <a:ea typeface="Arial"/>
                  <a:cs typeface="Arial"/>
                  <a:sym typeface="Arial"/>
                </a:rPr>
                <a:t>Bibliography</a:t>
              </a:r>
            </a:p>
            <a:p>
              <a:pPr marL="0" marR="0" lvl="0" indent="0" algn="ctr" rtl="0">
                <a:spcAft>
                  <a:spcPts val="0"/>
                </a:spcAft>
                <a:buSzPct val="25000"/>
                <a:buNone/>
              </a:pPr>
              <a:endParaRPr lang="en-US" sz="1800" b="1" i="0" u="none" strike="noStrike" cap="none" dirty="0">
                <a:solidFill>
                  <a:schemeClr val="dk1"/>
                </a:solidFill>
                <a:latin typeface="Arial"/>
                <a:ea typeface="Arial"/>
                <a:cs typeface="Arial"/>
                <a:sym typeface="Arial"/>
              </a:endParaRPr>
            </a:p>
          </p:txBody>
        </p:sp>
      </p:grpSp>
    </p:spTree>
  </p:cSld>
  <p:clrMapOvr>
    <a:masterClrMapping/>
  </p:clrMapOvr>
</p:sld>
</file>

<file path=ppt/theme/theme1.xml><?xml version="1.0" encoding="utf-8"?>
<a:theme xmlns:a="http://schemas.openxmlformats.org/drawingml/2006/main" name="Custom Theme">
  <a:themeElements>
    <a:clrScheme name="Custom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3651</TotalTime>
  <Words>2189</Words>
  <Application>Microsoft Office PowerPoint</Application>
  <PresentationFormat>Custom</PresentationFormat>
  <Paragraphs>277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Times New Roman</vt:lpstr>
      <vt:lpstr>Custom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ruggeberg</dc:creator>
  <cp:lastModifiedBy>Brian Ruggeberg</cp:lastModifiedBy>
  <cp:revision>114</cp:revision>
  <dcterms:modified xsi:type="dcterms:W3CDTF">2020-06-01T02:32:23Z</dcterms:modified>
</cp:coreProperties>
</file>