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charts/chartEx1.xml" ContentType="application/vnd.ms-office.chartex+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3"/>
  </p:notesMasterIdLst>
  <p:sldIdLst>
    <p:sldId id="258" r:id="rId2"/>
  </p:sldIdLst>
  <p:sldSz cx="32918400" cy="21945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66"/>
    <a:srgbClr val="DCF4E8"/>
    <a:srgbClr val="A6E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90763D-4A2F-4EFF-BB61-A5DFD5183055}" v="2" dt="2023-06-05T12:21:16.788"/>
    <p1510:client id="{449DDDAC-3368-4D62-83AF-1446670E8E97}" v="1338" dt="2023-06-02T12:26:29.840"/>
    <p1510:client id="{879224FA-A7D0-4891-87EE-AFA25B90F954}" v="1497" dt="2023-06-02T12:47:46.1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0" d="100"/>
          <a:sy n="70" d="100"/>
        </p:scale>
        <p:origin x="48" y="-21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https://lynbrookpublicschools-my.sharepoint.com/personal/katy_gottlieb_lynbrookschools_org/Documents/research/sophomore%20year/classwork/dna%20barcoding/data/dna%20barcoding%20data%20spreadsheet.xlsx" TargetMode="External"/></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'[dna barcoding data spreadsheet.xlsx]poster data'!$E$6:$E$15</cx:f>
        <cx:lvl ptCount="10" formatCode="General">
          <cx:pt idx="0">0.444338270425227</cx:pt>
          <cx:pt idx="1">0.50909090909090904</cx:pt>
          <cx:pt idx="2">0.66666666666666674</cx:pt>
          <cx:pt idx="3">0.25294418842805944</cx:pt>
          <cx:pt idx="4">0.47076923076923072</cx:pt>
          <cx:pt idx="5">0.50754936120789784</cx:pt>
          <cx:pt idx="6">0.43089430894308944</cx:pt>
          <cx:pt idx="7">0.43956043956043955</cx:pt>
          <cx:pt idx="8">0.5161290322580645</cx:pt>
          <cx:pt idx="9">0.072641509433962304</cx:pt>
        </cx:lvl>
      </cx:numDim>
    </cx:data>
    <cx:data id="1">
      <cx:numDim type="val">
        <cx:f>'[dna barcoding data spreadsheet.xlsx]poster data'!$K$6:$K$15</cx:f>
        <cx:lvl ptCount="10" formatCode="General">
          <cx:pt idx="0">0.48356510745891301</cx:pt>
          <cx:pt idx="1">0.51411290322580649</cx:pt>
          <cx:pt idx="2">0.56916996047430835</cx:pt>
          <cx:pt idx="3">0.49450549450549453</cx:pt>
          <cx:pt idx="4">0</cx:pt>
          <cx:pt idx="5">0.69999999999999996</cx:pt>
          <cx:pt idx="6">0.31818181818181823</cx:pt>
          <cx:pt idx="7">0.80952380952380953</cx:pt>
          <cx:pt idx="8">0.42371280113367971</cx:pt>
          <cx:pt idx="9">0</cx:pt>
        </cx:lvl>
      </cx:numDim>
    </cx:data>
  </cx:chartData>
  <cx:chart>
    <cx:title pos="t" align="ctr" overlay="0">
      <cx:tx>
        <cx:txData>
          <cx:v>Biodiversity of Eisenhower and Bethpage</cx:v>
        </cx:txData>
      </cx:tx>
      <cx:txPr>
        <a:bodyPr spcFirstLastPara="1" vertOverflow="ellipsis" horzOverflow="overflow" wrap="square" lIns="0" tIns="0" rIns="0" bIns="0" anchor="ctr" anchorCtr="1"/>
        <a:lstStyle/>
        <a:p>
          <a:pPr algn="ctr" rtl="0">
            <a:defRPr>
              <a:latin typeface="Times New Roman" panose="02020603050405020304" pitchFamily="18" charset="0"/>
              <a:ea typeface="Times New Roman" panose="02020603050405020304" pitchFamily="18" charset="0"/>
              <a:cs typeface="Times New Roman" panose="02020603050405020304" pitchFamily="18" charset="0"/>
            </a:defRPr>
          </a:pPr>
          <a:r>
            <a:rPr lang="en-US" sz="2800" b="0" i="0" u="none" strike="noStrike" baseline="0">
              <a:solidFill>
                <a:prstClr val="black">
                  <a:lumMod val="65000"/>
                  <a:lumOff val="35000"/>
                </a:prstClr>
              </a:solidFill>
              <a:latin typeface="Times New Roman" panose="02020603050405020304" pitchFamily="18" charset="0"/>
              <a:cs typeface="Times New Roman" panose="02020603050405020304" pitchFamily="18" charset="0"/>
            </a:rPr>
            <a:t>Biodiversity of Eisenhower and Bethpage</a:t>
          </a:r>
        </a:p>
      </cx:txPr>
    </cx:title>
    <cx:plotArea>
      <cx:plotAreaRegion>
        <cx:series layoutId="boxWhisker" uniqueId="{8B64E350-14FC-4CE0-ACDF-648D1CB8FC7D}" formatIdx="3">
          <cx:tx>
            <cx:txData>
              <cx:f>'[dna barcoding data spreadsheet.xlsx]poster data'!$B$4:$E$4</cx:f>
              <cx:v>Bethpage</cx:v>
            </cx:txData>
          </cx:tx>
          <cx:dataId val="0"/>
          <cx:layoutPr>
            <cx:visibility meanLine="0" meanMarker="1" nonoutliers="0" outliers="1"/>
            <cx:statistics quartileMethod="exclusive"/>
          </cx:layoutPr>
        </cx:series>
        <cx:series layoutId="boxWhisker" uniqueId="{00000004-6191-4DE9-8891-57CEDFB7513E}">
          <cx:tx>
            <cx:txData>
              <cx:f>'[dna barcoding data spreadsheet.xlsx]poster data'!$H$4:$K$4</cx:f>
              <cx:v>Eisenhower</cx:v>
            </cx:txData>
          </cx:tx>
          <cx:spPr>
            <a:solidFill>
              <a:schemeClr val="accent1"/>
            </a:solidFill>
          </cx:spPr>
          <cx:dataId val="1"/>
          <cx:layoutPr>
            <cx:statistics quartileMethod="exclusive"/>
          </cx:layoutPr>
        </cx:series>
      </cx:plotAreaRegion>
      <cx:axis id="0" hidden="1">
        <cx:catScaling gapWidth="1"/>
        <cx:tickLabels/>
      </cx:axis>
      <cx:axis id="1">
        <cx:valScaling/>
        <cx:title>
          <cx:tx>
            <cx:txData>
              <cx:v>Simpson’s Diversity Index</cx:v>
            </cx:txData>
          </cx:tx>
          <cx:txPr>
            <a:bodyPr spcFirstLastPara="1" vertOverflow="ellipsis" horzOverflow="overflow" wrap="square" lIns="0" tIns="0" rIns="0" bIns="0" anchor="ctr" anchorCtr="1"/>
            <a:lstStyle/>
            <a:p>
              <a:pPr algn="ctr" rtl="0">
                <a:defRPr>
                  <a:latin typeface="Times New Roman" panose="02020603050405020304" pitchFamily="18" charset="0"/>
                  <a:ea typeface="Times New Roman" panose="02020603050405020304" pitchFamily="18" charset="0"/>
                  <a:cs typeface="Times New Roman" panose="02020603050405020304" pitchFamily="18" charset="0"/>
                </a:defRPr>
              </a:pPr>
              <a:r>
                <a:rPr lang="en-US" sz="2900" b="0" i="0" u="none" strike="noStrike" baseline="0">
                  <a:solidFill>
                    <a:sysClr val="windowText" lastClr="000000">
                      <a:lumMod val="65000"/>
                      <a:lumOff val="35000"/>
                    </a:sysClr>
                  </a:solidFill>
                  <a:latin typeface="Times New Roman" panose="02020603050405020304" pitchFamily="18" charset="0"/>
                  <a:cs typeface="Times New Roman" panose="02020603050405020304" pitchFamily="18" charset="0"/>
                </a:rPr>
                <a:t>Simpson’s Diversity Index</a:t>
              </a:r>
            </a:p>
          </cx:txPr>
        </cx:title>
        <cx:majorGridlines>
          <cx:spPr>
            <a:solidFill>
              <a:schemeClr val="tx1"/>
            </a:solidFill>
            <a:ln>
              <a:solidFill>
                <a:schemeClr val="tx1"/>
              </a:solidFill>
            </a:ln>
          </cx:spPr>
        </cx:majorGridlines>
        <cx:tickLabels/>
        <cx:txPr>
          <a:bodyPr spcFirstLastPara="1" vertOverflow="ellipsis" horzOverflow="overflow" wrap="square" lIns="0" tIns="0" rIns="0" bIns="0" anchor="ctr" anchorCtr="1"/>
          <a:lstStyle/>
          <a:p>
            <a:pPr algn="ctr" rtl="0">
              <a:defRPr>
                <a:latin typeface="Times New Roman" panose="02020603050405020304" pitchFamily="18" charset="0"/>
                <a:ea typeface="Times New Roman" panose="02020603050405020304" pitchFamily="18" charset="0"/>
                <a:cs typeface="Times New Roman" panose="02020603050405020304" pitchFamily="18" charset="0"/>
              </a:defRPr>
            </a:pPr>
            <a:endParaRPr lang="en-US" sz="900" b="0" i="0" u="none" strike="noStrike" baseline="0">
              <a:solidFill>
                <a:prstClr val="black">
                  <a:lumMod val="65000"/>
                  <a:lumOff val="35000"/>
                </a:prstClr>
              </a:solidFill>
              <a:latin typeface="Times New Roman" panose="02020603050405020304" pitchFamily="18" charset="0"/>
              <a:cs typeface="Times New Roman" panose="02020603050405020304" pitchFamily="18" charset="0"/>
            </a:endParaRPr>
          </a:p>
        </cx:txPr>
      </cx:axis>
    </cx:plotArea>
    <cx:legend pos="t" align="ctr" overlay="0">
      <cx:txPr>
        <a:bodyPr spcFirstLastPara="1" vertOverflow="ellipsis" horzOverflow="overflow" wrap="square" lIns="0" tIns="0" rIns="0" bIns="0" anchor="ctr" anchorCtr="1"/>
        <a:lstStyle/>
        <a:p>
          <a:pPr algn="ctr" rtl="0">
            <a:defRPr sz="3200">
              <a:latin typeface="Times New Roman" panose="02020603050405020304" pitchFamily="18" charset="0"/>
              <a:ea typeface="Times New Roman" panose="02020603050405020304" pitchFamily="18" charset="0"/>
              <a:cs typeface="Times New Roman" panose="02020603050405020304" pitchFamily="18" charset="0"/>
            </a:defRPr>
          </a:pPr>
          <a:endParaRPr lang="en-US" sz="3200" b="0" i="0" u="none" strike="noStrike" baseline="0">
            <a:solidFill>
              <a:prstClr val="black">
                <a:lumMod val="65000"/>
                <a:lumOff val="35000"/>
              </a:prstClr>
            </a:solidFill>
            <a:latin typeface="Times New Roman" panose="02020603050405020304" pitchFamily="18" charset="0"/>
            <a:cs typeface="Times New Roman" panose="02020603050405020304" pitchFamily="18" charset="0"/>
          </a:endParaRPr>
        </a:p>
      </cx:txPr>
    </cx:legend>
  </cx:chart>
  <cx:spPr>
    <a:solidFill>
      <a:schemeClr val="bg1"/>
    </a:solidFill>
    <a:ln>
      <a:solidFill>
        <a:schemeClr val="tx1"/>
      </a:solidFill>
    </a:ln>
  </cx:spPr>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8T13:32:21.478"/>
    </inkml:context>
    <inkml:brush xml:id="br0">
      <inkml:brushProperty name="width" value="0.1" units="cm"/>
      <inkml:brushProperty name="height" value="0.1" units="cm"/>
      <inkml:brushProperty name="color" value="#FFFFFF"/>
    </inkml:brush>
  </inkml:definitions>
  <inkml:trace contextRef="#ctx0" brushRef="#br0">184 0 11616,'0'0'6143,"11"24"-5791,-3-5-290,0-2 0,-1 2 0,-1 0 0,5 28 0,-11-21-1,1-3 0,-2 3 0,-5 42 1,4-54-41,-1 0 2,-45 285 440,12-165-229,14-55 81,-22 147 0,37-183-99,-16 64 0,12-69-83,-7 16 187,6-2-37,10-32-125,4 6 180,-2-18-391,-2-7-179,2 2 0,0 1-1,0-3 1,0 2-1,0-1 1,0 1 0,0 0-1,2 2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8T13:32:23.232"/>
    </inkml:context>
    <inkml:brush xml:id="br0">
      <inkml:brushProperty name="width" value="0.1" units="cm"/>
      <inkml:brushProperty name="height" value="0.1" units="cm"/>
      <inkml:brushProperty name="color" value="#FFFFFF"/>
    </inkml:brush>
  </inkml:definitions>
  <inkml:trace contextRef="#ctx0" brushRef="#br0">143 93 9824,'0'0'5061,"18"-17"-4154,50-46-182,-51 50-385,-17 13-332,0 0-1,0 0 1,0 0 0,0 0-1,0 0 1,0 0 0,2 0-1,-2 0 1,0 0 0,0 0-1,0 0 1,0 0 0,0 0 0,0 0-1,0 0 1,0 0 0,0 0-1,1 0 1,-1 0 0,0 0-1,0 0 1,0 2 0,0-2-1,0 0 1,0 0 0,0 0 0,0 0-1,2 0 1,-2 0 0,0 0-1,0 1 1,0-1 0,0 0-1,0 0 1,0 0 0,0 0-1,0 0 1,0 2 0,4 7 75,1 2 0,0 2 0,-2-2 0,0 0 0,-1 0 0,1 0 0,-1 2-1,-1 18 1,2 52 145,-3 0-1,-20 151 0,-58 169 323,66-357-400,-1-2-1,-33 79 0,45-121-142,-9 17 95,2 0 1,2 0-1,-8 24 0,12-40-68,2 2-1,-1-1 0,1 1 1,-2-2-1,0 2 1,1-2-1,-1 2 0,-4 4 1,0 1 23,2-1 263,-3-7-182,-25 3-58,24-4-2650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2"/>
            <a:ext cx="2971800" cy="458788"/>
          </a:xfrm>
          <a:prstGeom prst="rect">
            <a:avLst/>
          </a:prstGeom>
        </p:spPr>
        <p:txBody>
          <a:bodyPr vert="horz" lIns="91440" tIns="45720" rIns="91440" bIns="45720" rtlCol="0"/>
          <a:lstStyle>
            <a:lvl1pPr algn="r">
              <a:defRPr sz="1200"/>
            </a:lvl1pPr>
          </a:lstStyle>
          <a:p>
            <a:fld id="{C9A82CEE-5693-4C40-91A7-4C39F07DCA3C}" type="datetimeFigureOut">
              <a:rPr lang="en-US" smtClean="0"/>
              <a:t>6/5/2023</a:t>
            </a:fld>
            <a:endParaRPr lang="en-US"/>
          </a:p>
        </p:txBody>
      </p:sp>
      <p:sp>
        <p:nvSpPr>
          <p:cNvPr id="4" name="Slide Image Placeholder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5D449E-3B47-478A-88B9-EDE04F0E0CFA}" type="slidenum">
              <a:rPr lang="en-US" smtClean="0"/>
              <a:t>‹#›</a:t>
            </a:fld>
            <a:endParaRPr lang="en-US"/>
          </a:p>
        </p:txBody>
      </p:sp>
    </p:spTree>
    <p:extLst>
      <p:ext uri="{BB962C8B-B14F-4D97-AF65-F5344CB8AC3E}">
        <p14:creationId xmlns:p14="http://schemas.microsoft.com/office/powerpoint/2010/main" val="459063134"/>
      </p:ext>
    </p:extLst>
  </p:cSld>
  <p:clrMap bg1="lt1" tx1="dk1" bg2="lt2" tx2="dk2" accent1="accent1" accent2="accent2" accent3="accent3" accent4="accent4" accent5="accent5" accent6="accent6" hlink="hlink" folHlink="folHlink"/>
  <p:notesStyle>
    <a:lvl1pPr marL="0" algn="l" defTabSz="1879249" rtl="0" eaLnBrk="1" latinLnBrk="0" hangingPunct="1">
      <a:defRPr sz="2468" kern="1200">
        <a:solidFill>
          <a:schemeClr val="tx1"/>
        </a:solidFill>
        <a:latin typeface="+mn-lt"/>
        <a:ea typeface="+mn-ea"/>
        <a:cs typeface="+mn-cs"/>
      </a:defRPr>
    </a:lvl1pPr>
    <a:lvl2pPr marL="939622" algn="l" defTabSz="1879249" rtl="0" eaLnBrk="1" latinLnBrk="0" hangingPunct="1">
      <a:defRPr sz="2468" kern="1200">
        <a:solidFill>
          <a:schemeClr val="tx1"/>
        </a:solidFill>
        <a:latin typeface="+mn-lt"/>
        <a:ea typeface="+mn-ea"/>
        <a:cs typeface="+mn-cs"/>
      </a:defRPr>
    </a:lvl2pPr>
    <a:lvl3pPr marL="1879249" algn="l" defTabSz="1879249" rtl="0" eaLnBrk="1" latinLnBrk="0" hangingPunct="1">
      <a:defRPr sz="2468" kern="1200">
        <a:solidFill>
          <a:schemeClr val="tx1"/>
        </a:solidFill>
        <a:latin typeface="+mn-lt"/>
        <a:ea typeface="+mn-ea"/>
        <a:cs typeface="+mn-cs"/>
      </a:defRPr>
    </a:lvl3pPr>
    <a:lvl4pPr marL="2818869" algn="l" defTabSz="1879249" rtl="0" eaLnBrk="1" latinLnBrk="0" hangingPunct="1">
      <a:defRPr sz="2468" kern="1200">
        <a:solidFill>
          <a:schemeClr val="tx1"/>
        </a:solidFill>
        <a:latin typeface="+mn-lt"/>
        <a:ea typeface="+mn-ea"/>
        <a:cs typeface="+mn-cs"/>
      </a:defRPr>
    </a:lvl4pPr>
    <a:lvl5pPr marL="3758494" algn="l" defTabSz="1879249" rtl="0" eaLnBrk="1" latinLnBrk="0" hangingPunct="1">
      <a:defRPr sz="2468" kern="1200">
        <a:solidFill>
          <a:schemeClr val="tx1"/>
        </a:solidFill>
        <a:latin typeface="+mn-lt"/>
        <a:ea typeface="+mn-ea"/>
        <a:cs typeface="+mn-cs"/>
      </a:defRPr>
    </a:lvl5pPr>
    <a:lvl6pPr marL="4698116" algn="l" defTabSz="1879249" rtl="0" eaLnBrk="1" latinLnBrk="0" hangingPunct="1">
      <a:defRPr sz="2468" kern="1200">
        <a:solidFill>
          <a:schemeClr val="tx1"/>
        </a:solidFill>
        <a:latin typeface="+mn-lt"/>
        <a:ea typeface="+mn-ea"/>
        <a:cs typeface="+mn-cs"/>
      </a:defRPr>
    </a:lvl6pPr>
    <a:lvl7pPr marL="5637739" algn="l" defTabSz="1879249" rtl="0" eaLnBrk="1" latinLnBrk="0" hangingPunct="1">
      <a:defRPr sz="2468" kern="1200">
        <a:solidFill>
          <a:schemeClr val="tx1"/>
        </a:solidFill>
        <a:latin typeface="+mn-lt"/>
        <a:ea typeface="+mn-ea"/>
        <a:cs typeface="+mn-cs"/>
      </a:defRPr>
    </a:lvl7pPr>
    <a:lvl8pPr marL="6577361" algn="l" defTabSz="1879249" rtl="0" eaLnBrk="1" latinLnBrk="0" hangingPunct="1">
      <a:defRPr sz="2468" kern="1200">
        <a:solidFill>
          <a:schemeClr val="tx1"/>
        </a:solidFill>
        <a:latin typeface="+mn-lt"/>
        <a:ea typeface="+mn-ea"/>
        <a:cs typeface="+mn-cs"/>
      </a:defRPr>
    </a:lvl8pPr>
    <a:lvl9pPr marL="7516986" algn="l" defTabSz="1879249" rtl="0" eaLnBrk="1" latinLnBrk="0" hangingPunct="1">
      <a:defRPr sz="246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1143000"/>
            <a:ext cx="462915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2CBC65-6EE7-4D18-AC0D-A72826BA73F7}" type="slidenum">
              <a:rPr lang="en-US" smtClean="0"/>
              <a:t>1</a:t>
            </a:fld>
            <a:endParaRPr lang="en-US"/>
          </a:p>
        </p:txBody>
      </p:sp>
    </p:spTree>
    <p:extLst>
      <p:ext uri="{BB962C8B-B14F-4D97-AF65-F5344CB8AC3E}">
        <p14:creationId xmlns:p14="http://schemas.microsoft.com/office/powerpoint/2010/main" val="1966920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3591562"/>
            <a:ext cx="27980640" cy="7640320"/>
          </a:xfrm>
        </p:spPr>
        <p:txBody>
          <a:bodyPr anchor="b"/>
          <a:lstStyle>
            <a:lvl1pPr algn="ctr">
              <a:defRPr sz="19200"/>
            </a:lvl1pPr>
          </a:lstStyle>
          <a:p>
            <a:r>
              <a:rPr lang="en-US"/>
              <a:t>Click to edit Master title style</a:t>
            </a:r>
          </a:p>
        </p:txBody>
      </p:sp>
      <p:sp>
        <p:nvSpPr>
          <p:cNvPr id="3" name="Subtitle 2"/>
          <p:cNvSpPr>
            <a:spLocks noGrp="1"/>
          </p:cNvSpPr>
          <p:nvPr>
            <p:ph type="subTitle" idx="1"/>
          </p:nvPr>
        </p:nvSpPr>
        <p:spPr>
          <a:xfrm>
            <a:off x="4114800" y="11526522"/>
            <a:ext cx="24688800" cy="5298438"/>
          </a:xfrm>
        </p:spPr>
        <p:txBody>
          <a:bodyPr/>
          <a:lstStyle>
            <a:lvl1pPr marL="0" indent="0" algn="ctr">
              <a:buNone/>
              <a:defRPr sz="7680"/>
            </a:lvl1pPr>
            <a:lvl2pPr marL="1463040" indent="0" algn="ctr">
              <a:buNone/>
              <a:defRPr sz="6400"/>
            </a:lvl2pPr>
            <a:lvl3pPr marL="2926080" indent="0" algn="ctr">
              <a:buNone/>
              <a:defRPr sz="5760"/>
            </a:lvl3pPr>
            <a:lvl4pPr marL="4389120" indent="0" algn="ctr">
              <a:buNone/>
              <a:defRPr sz="5120"/>
            </a:lvl4pPr>
            <a:lvl5pPr marL="5852160" indent="0" algn="ctr">
              <a:buNone/>
              <a:defRPr sz="5120"/>
            </a:lvl5pPr>
            <a:lvl6pPr marL="7315200" indent="0" algn="ctr">
              <a:buNone/>
              <a:defRPr sz="5120"/>
            </a:lvl6pPr>
            <a:lvl7pPr marL="8778240" indent="0" algn="ctr">
              <a:buNone/>
              <a:defRPr sz="5120"/>
            </a:lvl7pPr>
            <a:lvl8pPr marL="10241280" indent="0" algn="ctr">
              <a:buNone/>
              <a:defRPr sz="5120"/>
            </a:lvl8pPr>
            <a:lvl9pPr marL="11704320" indent="0" algn="ctr">
              <a:buNone/>
              <a:defRPr sz="5120"/>
            </a:lvl9pPr>
          </a:lstStyle>
          <a:p>
            <a:r>
              <a:rPr lang="en-US"/>
              <a:t>Click to edit Master subtitle style</a:t>
            </a:r>
          </a:p>
        </p:txBody>
      </p:sp>
      <p:sp>
        <p:nvSpPr>
          <p:cNvPr id="4" name="Date Placeholder 3"/>
          <p:cNvSpPr>
            <a:spLocks noGrp="1"/>
          </p:cNvSpPr>
          <p:nvPr>
            <p:ph type="dt" sz="half" idx="10"/>
          </p:nvPr>
        </p:nvSpPr>
        <p:spPr/>
        <p:txBody>
          <a:bodyPr/>
          <a:lstStyle/>
          <a:p>
            <a:fld id="{41B13E4F-CC77-4642-A9D7-0F9391E4AD69}"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AAFDC7-AADE-4951-9A26-9087A0B3D039}" type="slidenum">
              <a:rPr lang="en-US" smtClean="0"/>
              <a:t>‹#›</a:t>
            </a:fld>
            <a:endParaRPr lang="en-US"/>
          </a:p>
        </p:txBody>
      </p:sp>
    </p:spTree>
    <p:extLst>
      <p:ext uri="{BB962C8B-B14F-4D97-AF65-F5344CB8AC3E}">
        <p14:creationId xmlns:p14="http://schemas.microsoft.com/office/powerpoint/2010/main" val="1848011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B13E4F-CC77-4642-A9D7-0F9391E4AD69}"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AAFDC7-AADE-4951-9A26-9087A0B3D039}" type="slidenum">
              <a:rPr lang="en-US" smtClean="0"/>
              <a:t>‹#›</a:t>
            </a:fld>
            <a:endParaRPr lang="en-US"/>
          </a:p>
        </p:txBody>
      </p:sp>
    </p:spTree>
    <p:extLst>
      <p:ext uri="{BB962C8B-B14F-4D97-AF65-F5344CB8AC3E}">
        <p14:creationId xmlns:p14="http://schemas.microsoft.com/office/powerpoint/2010/main" val="898597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1168400"/>
            <a:ext cx="7098030" cy="1859788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63142" y="1168400"/>
            <a:ext cx="20882610" cy="1859788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B13E4F-CC77-4642-A9D7-0F9391E4AD69}"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AAFDC7-AADE-4951-9A26-9087A0B3D039}" type="slidenum">
              <a:rPr lang="en-US" smtClean="0"/>
              <a:t>‹#›</a:t>
            </a:fld>
            <a:endParaRPr lang="en-US"/>
          </a:p>
        </p:txBody>
      </p:sp>
    </p:spTree>
    <p:extLst>
      <p:ext uri="{BB962C8B-B14F-4D97-AF65-F5344CB8AC3E}">
        <p14:creationId xmlns:p14="http://schemas.microsoft.com/office/powerpoint/2010/main" val="2481862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B13E4F-CC77-4642-A9D7-0F9391E4AD69}"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AAFDC7-AADE-4951-9A26-9087A0B3D039}" type="slidenum">
              <a:rPr lang="en-US" smtClean="0"/>
              <a:t>‹#›</a:t>
            </a:fld>
            <a:endParaRPr lang="en-US"/>
          </a:p>
        </p:txBody>
      </p:sp>
    </p:spTree>
    <p:extLst>
      <p:ext uri="{BB962C8B-B14F-4D97-AF65-F5344CB8AC3E}">
        <p14:creationId xmlns:p14="http://schemas.microsoft.com/office/powerpoint/2010/main" val="824260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5471167"/>
            <a:ext cx="28392120" cy="9128758"/>
          </a:xfrm>
        </p:spPr>
        <p:txBody>
          <a:bodyPr anchor="b"/>
          <a:lstStyle>
            <a:lvl1pPr>
              <a:defRPr sz="19200"/>
            </a:lvl1pPr>
          </a:lstStyle>
          <a:p>
            <a:r>
              <a:rPr lang="en-US"/>
              <a:t>Click to edit Master title style</a:t>
            </a:r>
          </a:p>
        </p:txBody>
      </p:sp>
      <p:sp>
        <p:nvSpPr>
          <p:cNvPr id="3" name="Text Placeholder 2"/>
          <p:cNvSpPr>
            <a:spLocks noGrp="1"/>
          </p:cNvSpPr>
          <p:nvPr>
            <p:ph type="body" idx="1"/>
          </p:nvPr>
        </p:nvSpPr>
        <p:spPr>
          <a:xfrm>
            <a:off x="2245997" y="14686287"/>
            <a:ext cx="28392120" cy="4800598"/>
          </a:xfrm>
        </p:spPr>
        <p:txBody>
          <a:bodyPr/>
          <a:lstStyle>
            <a:lvl1pPr marL="0" indent="0">
              <a:buNone/>
              <a:defRPr sz="7680">
                <a:solidFill>
                  <a:schemeClr val="tx1"/>
                </a:solidFill>
              </a:defRPr>
            </a:lvl1pPr>
            <a:lvl2pPr marL="1463040" indent="0">
              <a:buNone/>
              <a:defRPr sz="6400">
                <a:solidFill>
                  <a:schemeClr val="tx1">
                    <a:tint val="75000"/>
                  </a:schemeClr>
                </a:solidFill>
              </a:defRPr>
            </a:lvl2pPr>
            <a:lvl3pPr marL="2926080" indent="0">
              <a:buNone/>
              <a:defRPr sz="5760">
                <a:solidFill>
                  <a:schemeClr val="tx1">
                    <a:tint val="75000"/>
                  </a:schemeClr>
                </a:solidFill>
              </a:defRPr>
            </a:lvl3pPr>
            <a:lvl4pPr marL="4389120" indent="0">
              <a:buNone/>
              <a:defRPr sz="5120">
                <a:solidFill>
                  <a:schemeClr val="tx1">
                    <a:tint val="75000"/>
                  </a:schemeClr>
                </a:solidFill>
              </a:defRPr>
            </a:lvl4pPr>
            <a:lvl5pPr marL="5852160" indent="0">
              <a:buNone/>
              <a:defRPr sz="5120">
                <a:solidFill>
                  <a:schemeClr val="tx1">
                    <a:tint val="75000"/>
                  </a:schemeClr>
                </a:solidFill>
              </a:defRPr>
            </a:lvl5pPr>
            <a:lvl6pPr marL="7315200" indent="0">
              <a:buNone/>
              <a:defRPr sz="5120">
                <a:solidFill>
                  <a:schemeClr val="tx1">
                    <a:tint val="75000"/>
                  </a:schemeClr>
                </a:solidFill>
              </a:defRPr>
            </a:lvl6pPr>
            <a:lvl7pPr marL="8778240" indent="0">
              <a:buNone/>
              <a:defRPr sz="5120">
                <a:solidFill>
                  <a:schemeClr val="tx1">
                    <a:tint val="75000"/>
                  </a:schemeClr>
                </a:solidFill>
              </a:defRPr>
            </a:lvl7pPr>
            <a:lvl8pPr marL="10241280" indent="0">
              <a:buNone/>
              <a:defRPr sz="5120">
                <a:solidFill>
                  <a:schemeClr val="tx1">
                    <a:tint val="75000"/>
                  </a:schemeClr>
                </a:solidFill>
              </a:defRPr>
            </a:lvl8pPr>
            <a:lvl9pPr marL="11704320" indent="0">
              <a:buNone/>
              <a:defRPr sz="51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B13E4F-CC77-4642-A9D7-0F9391E4AD69}"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AAFDC7-AADE-4951-9A26-9087A0B3D039}" type="slidenum">
              <a:rPr lang="en-US" smtClean="0"/>
              <a:t>‹#›</a:t>
            </a:fld>
            <a:endParaRPr lang="en-US"/>
          </a:p>
        </p:txBody>
      </p:sp>
    </p:spTree>
    <p:extLst>
      <p:ext uri="{BB962C8B-B14F-4D97-AF65-F5344CB8AC3E}">
        <p14:creationId xmlns:p14="http://schemas.microsoft.com/office/powerpoint/2010/main" val="3620548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63140" y="5842000"/>
            <a:ext cx="139903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664940" y="5842000"/>
            <a:ext cx="139903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1B13E4F-CC77-4642-A9D7-0F9391E4AD69}" type="datetimeFigureOut">
              <a:rPr lang="en-US" smtClean="0"/>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AAFDC7-AADE-4951-9A26-9087A0B3D039}" type="slidenum">
              <a:rPr lang="en-US" smtClean="0"/>
              <a:t>‹#›</a:t>
            </a:fld>
            <a:endParaRPr lang="en-US"/>
          </a:p>
        </p:txBody>
      </p:sp>
    </p:spTree>
    <p:extLst>
      <p:ext uri="{BB962C8B-B14F-4D97-AF65-F5344CB8AC3E}">
        <p14:creationId xmlns:p14="http://schemas.microsoft.com/office/powerpoint/2010/main" val="1160405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168405"/>
            <a:ext cx="28392120" cy="4241802"/>
          </a:xfrm>
        </p:spPr>
        <p:txBody>
          <a:bodyPr/>
          <a:lstStyle/>
          <a:p>
            <a:r>
              <a:rPr lang="en-US"/>
              <a:t>Click to edit Master title style</a:t>
            </a:r>
          </a:p>
        </p:txBody>
      </p:sp>
      <p:sp>
        <p:nvSpPr>
          <p:cNvPr id="3" name="Text Placeholder 2"/>
          <p:cNvSpPr>
            <a:spLocks noGrp="1"/>
          </p:cNvSpPr>
          <p:nvPr>
            <p:ph type="body" idx="1"/>
          </p:nvPr>
        </p:nvSpPr>
        <p:spPr>
          <a:xfrm>
            <a:off x="2267431" y="5379722"/>
            <a:ext cx="13926024" cy="263651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Click to edit Master text styles</a:t>
            </a:r>
          </a:p>
        </p:txBody>
      </p:sp>
      <p:sp>
        <p:nvSpPr>
          <p:cNvPr id="4" name="Content Placeholder 3"/>
          <p:cNvSpPr>
            <a:spLocks noGrp="1"/>
          </p:cNvSpPr>
          <p:nvPr>
            <p:ph sz="half" idx="2"/>
          </p:nvPr>
        </p:nvSpPr>
        <p:spPr>
          <a:xfrm>
            <a:off x="2267431" y="8016240"/>
            <a:ext cx="13926024"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664942" y="5379722"/>
            <a:ext cx="13994608" cy="263651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Click to edit Master text styles</a:t>
            </a:r>
          </a:p>
        </p:txBody>
      </p:sp>
      <p:sp>
        <p:nvSpPr>
          <p:cNvPr id="6" name="Content Placeholder 5"/>
          <p:cNvSpPr>
            <a:spLocks noGrp="1"/>
          </p:cNvSpPr>
          <p:nvPr>
            <p:ph sz="quarter" idx="4"/>
          </p:nvPr>
        </p:nvSpPr>
        <p:spPr>
          <a:xfrm>
            <a:off x="16664942" y="8016240"/>
            <a:ext cx="13994608"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1B13E4F-CC77-4642-A9D7-0F9391E4AD69}" type="datetimeFigureOut">
              <a:rPr lang="en-US" smtClean="0"/>
              <a:t>6/5/2023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AAFDC7-AADE-4951-9A26-9087A0B3D039}" type="slidenum">
              <a:rPr lang="en-US" smtClean="0"/>
              <a:t>‹#›</a:t>
            </a:fld>
            <a:endParaRPr lang="en-US"/>
          </a:p>
        </p:txBody>
      </p:sp>
    </p:spTree>
    <p:extLst>
      <p:ext uri="{BB962C8B-B14F-4D97-AF65-F5344CB8AC3E}">
        <p14:creationId xmlns:p14="http://schemas.microsoft.com/office/powerpoint/2010/main" val="1658992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B13E4F-CC77-4642-A9D7-0F9391E4AD69}" type="datetimeFigureOut">
              <a:rPr lang="en-US" smtClean="0"/>
              <a:t>6/5/2023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AAFDC7-AADE-4951-9A26-9087A0B3D039}" type="slidenum">
              <a:rPr lang="en-US" smtClean="0"/>
              <a:t>‹#›</a:t>
            </a:fld>
            <a:endParaRPr lang="en-US"/>
          </a:p>
        </p:txBody>
      </p:sp>
    </p:spTree>
    <p:extLst>
      <p:ext uri="{BB962C8B-B14F-4D97-AF65-F5344CB8AC3E}">
        <p14:creationId xmlns:p14="http://schemas.microsoft.com/office/powerpoint/2010/main" val="3471220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B13E4F-CC77-4642-A9D7-0F9391E4AD69}" type="datetimeFigureOut">
              <a:rPr lang="en-US" smtClean="0"/>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AAFDC7-AADE-4951-9A26-9087A0B3D039}" type="slidenum">
              <a:rPr lang="en-US" smtClean="0"/>
              <a:t>‹#›</a:t>
            </a:fld>
            <a:endParaRPr lang="en-US"/>
          </a:p>
        </p:txBody>
      </p:sp>
    </p:spTree>
    <p:extLst>
      <p:ext uri="{BB962C8B-B14F-4D97-AF65-F5344CB8AC3E}">
        <p14:creationId xmlns:p14="http://schemas.microsoft.com/office/powerpoint/2010/main" val="396282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1" cy="5120640"/>
          </a:xfrm>
        </p:spPr>
        <p:txBody>
          <a:bodyPr anchor="b"/>
          <a:lstStyle>
            <a:lvl1pPr>
              <a:defRPr sz="10240"/>
            </a:lvl1pPr>
          </a:lstStyle>
          <a:p>
            <a:r>
              <a:rPr lang="en-US"/>
              <a:t>Click to edit Master title style</a:t>
            </a:r>
          </a:p>
        </p:txBody>
      </p:sp>
      <p:sp>
        <p:nvSpPr>
          <p:cNvPr id="3" name="Content Placeholder 2"/>
          <p:cNvSpPr>
            <a:spLocks noGrp="1"/>
          </p:cNvSpPr>
          <p:nvPr>
            <p:ph idx="1"/>
          </p:nvPr>
        </p:nvSpPr>
        <p:spPr>
          <a:xfrm>
            <a:off x="13994608" y="3159765"/>
            <a:ext cx="16664940" cy="15595600"/>
          </a:xfrm>
        </p:spPr>
        <p:txBody>
          <a:bodyPr/>
          <a:lstStyle>
            <a:lvl1pPr>
              <a:defRPr sz="10240"/>
            </a:lvl1pPr>
            <a:lvl2pPr>
              <a:defRPr sz="8960"/>
            </a:lvl2pPr>
            <a:lvl3pPr>
              <a:defRPr sz="7680"/>
            </a:lvl3pPr>
            <a:lvl4pPr>
              <a:defRPr sz="6400"/>
            </a:lvl4pPr>
            <a:lvl5pPr>
              <a:defRPr sz="6400"/>
            </a:lvl5pPr>
            <a:lvl6pPr>
              <a:defRPr sz="6400"/>
            </a:lvl6pPr>
            <a:lvl7pPr>
              <a:defRPr sz="6400"/>
            </a:lvl7pPr>
            <a:lvl8pPr>
              <a:defRPr sz="6400"/>
            </a:lvl8pPr>
            <a:lvl9pPr>
              <a:defRPr sz="6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67428" y="6583680"/>
            <a:ext cx="10617041" cy="12197082"/>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fld id="{41B13E4F-CC77-4642-A9D7-0F9391E4AD69}" type="datetimeFigureOut">
              <a:rPr lang="en-US" smtClean="0"/>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AAFDC7-AADE-4951-9A26-9087A0B3D039}" type="slidenum">
              <a:rPr lang="en-US" smtClean="0"/>
              <a:t>‹#›</a:t>
            </a:fld>
            <a:endParaRPr lang="en-US"/>
          </a:p>
        </p:txBody>
      </p:sp>
    </p:spTree>
    <p:extLst>
      <p:ext uri="{BB962C8B-B14F-4D97-AF65-F5344CB8AC3E}">
        <p14:creationId xmlns:p14="http://schemas.microsoft.com/office/powerpoint/2010/main" val="1594818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1" cy="5120640"/>
          </a:xfrm>
        </p:spPr>
        <p:txBody>
          <a:bodyPr anchor="b"/>
          <a:lstStyle>
            <a:lvl1pPr>
              <a:defRPr sz="10240"/>
            </a:lvl1pPr>
          </a:lstStyle>
          <a:p>
            <a:r>
              <a:rPr lang="en-US"/>
              <a:t>Click to edit Master title style</a:t>
            </a:r>
          </a:p>
        </p:txBody>
      </p:sp>
      <p:sp>
        <p:nvSpPr>
          <p:cNvPr id="3" name="Picture Placeholder 2"/>
          <p:cNvSpPr>
            <a:spLocks noGrp="1" noChangeAspect="1"/>
          </p:cNvSpPr>
          <p:nvPr>
            <p:ph type="pic" idx="1"/>
          </p:nvPr>
        </p:nvSpPr>
        <p:spPr>
          <a:xfrm>
            <a:off x="13994608" y="3159765"/>
            <a:ext cx="16664940" cy="15595600"/>
          </a:xfrm>
        </p:spPr>
        <p:txBody>
          <a:bodyPr anchor="t"/>
          <a:lstStyle>
            <a:lvl1pPr marL="0" indent="0">
              <a:buNone/>
              <a:defRPr sz="10240"/>
            </a:lvl1pPr>
            <a:lvl2pPr marL="1463040" indent="0">
              <a:buNone/>
              <a:defRPr sz="8960"/>
            </a:lvl2pPr>
            <a:lvl3pPr marL="2926080" indent="0">
              <a:buNone/>
              <a:defRPr sz="7680"/>
            </a:lvl3pPr>
            <a:lvl4pPr marL="4389120" indent="0">
              <a:buNone/>
              <a:defRPr sz="6400"/>
            </a:lvl4pPr>
            <a:lvl5pPr marL="5852160" indent="0">
              <a:buNone/>
              <a:defRPr sz="6400"/>
            </a:lvl5pPr>
            <a:lvl6pPr marL="7315200" indent="0">
              <a:buNone/>
              <a:defRPr sz="6400"/>
            </a:lvl6pPr>
            <a:lvl7pPr marL="8778240" indent="0">
              <a:buNone/>
              <a:defRPr sz="6400"/>
            </a:lvl7pPr>
            <a:lvl8pPr marL="10241280" indent="0">
              <a:buNone/>
              <a:defRPr sz="6400"/>
            </a:lvl8pPr>
            <a:lvl9pPr marL="11704320" indent="0">
              <a:buNone/>
              <a:defRPr sz="6400"/>
            </a:lvl9pPr>
          </a:lstStyle>
          <a:p>
            <a:r>
              <a:rPr lang="en-US"/>
              <a:t>Click icon to add picture</a:t>
            </a:r>
          </a:p>
        </p:txBody>
      </p:sp>
      <p:sp>
        <p:nvSpPr>
          <p:cNvPr id="4" name="Text Placeholder 3"/>
          <p:cNvSpPr>
            <a:spLocks noGrp="1"/>
          </p:cNvSpPr>
          <p:nvPr>
            <p:ph type="body" sz="half" idx="2"/>
          </p:nvPr>
        </p:nvSpPr>
        <p:spPr>
          <a:xfrm>
            <a:off x="2267428" y="6583680"/>
            <a:ext cx="10617041" cy="12197082"/>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fld id="{41B13E4F-CC77-4642-A9D7-0F9391E4AD69}" type="datetimeFigureOut">
              <a:rPr lang="en-US" smtClean="0"/>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AAFDC7-AADE-4951-9A26-9087A0B3D039}" type="slidenum">
              <a:rPr lang="en-US" smtClean="0"/>
              <a:t>‹#›</a:t>
            </a:fld>
            <a:endParaRPr lang="en-US"/>
          </a:p>
        </p:txBody>
      </p:sp>
    </p:spTree>
    <p:extLst>
      <p:ext uri="{BB962C8B-B14F-4D97-AF65-F5344CB8AC3E}">
        <p14:creationId xmlns:p14="http://schemas.microsoft.com/office/powerpoint/2010/main" val="4285502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1168405"/>
            <a:ext cx="28392120" cy="42418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63140" y="5842000"/>
            <a:ext cx="28392120" cy="139242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63140" y="20340325"/>
            <a:ext cx="7406640" cy="1168400"/>
          </a:xfrm>
          <a:prstGeom prst="rect">
            <a:avLst/>
          </a:prstGeom>
        </p:spPr>
        <p:txBody>
          <a:bodyPr vert="horz" lIns="91440" tIns="45720" rIns="91440" bIns="45720" rtlCol="0" anchor="ctr"/>
          <a:lstStyle>
            <a:lvl1pPr algn="l">
              <a:defRPr sz="3840">
                <a:solidFill>
                  <a:schemeClr val="tx1">
                    <a:tint val="75000"/>
                  </a:schemeClr>
                </a:solidFill>
              </a:defRPr>
            </a:lvl1pPr>
          </a:lstStyle>
          <a:p>
            <a:fld id="{41B13E4F-CC77-4642-A9D7-0F9391E4AD69}" type="datetimeFigureOut">
              <a:rPr lang="en-US" smtClean="0"/>
              <a:t>6/5/2023</a:t>
            </a:fld>
            <a:endParaRPr lang="en-US"/>
          </a:p>
        </p:txBody>
      </p:sp>
      <p:sp>
        <p:nvSpPr>
          <p:cNvPr id="5" name="Footer Placeholder 4"/>
          <p:cNvSpPr>
            <a:spLocks noGrp="1"/>
          </p:cNvSpPr>
          <p:nvPr>
            <p:ph type="ftr" sz="quarter" idx="3"/>
          </p:nvPr>
        </p:nvSpPr>
        <p:spPr>
          <a:xfrm>
            <a:off x="10904220" y="20340325"/>
            <a:ext cx="11109960" cy="1168400"/>
          </a:xfrm>
          <a:prstGeom prst="rect">
            <a:avLst/>
          </a:prstGeom>
        </p:spPr>
        <p:txBody>
          <a:bodyPr vert="horz" lIns="91440" tIns="45720" rIns="91440" bIns="45720" rtlCol="0" anchor="ctr"/>
          <a:lstStyle>
            <a:lvl1pPr algn="ctr">
              <a:defRPr sz="38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20340325"/>
            <a:ext cx="7406640" cy="1168400"/>
          </a:xfrm>
          <a:prstGeom prst="rect">
            <a:avLst/>
          </a:prstGeom>
        </p:spPr>
        <p:txBody>
          <a:bodyPr vert="horz" lIns="91440" tIns="45720" rIns="91440" bIns="45720" rtlCol="0" anchor="ctr"/>
          <a:lstStyle>
            <a:lvl1pPr algn="r">
              <a:defRPr sz="3840">
                <a:solidFill>
                  <a:schemeClr val="tx1">
                    <a:tint val="75000"/>
                  </a:schemeClr>
                </a:solidFill>
              </a:defRPr>
            </a:lvl1pPr>
          </a:lstStyle>
          <a:p>
            <a:fld id="{2EAAFDC7-AADE-4951-9A26-9087A0B3D039}" type="slidenum">
              <a:rPr lang="en-US" smtClean="0"/>
              <a:t>‹#›</a:t>
            </a:fld>
            <a:endParaRPr lang="en-US"/>
          </a:p>
        </p:txBody>
      </p:sp>
    </p:spTree>
    <p:extLst>
      <p:ext uri="{BB962C8B-B14F-4D97-AF65-F5344CB8AC3E}">
        <p14:creationId xmlns:p14="http://schemas.microsoft.com/office/powerpoint/2010/main" val="161203337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2926080" rtl="0" eaLnBrk="1" latinLnBrk="0" hangingPunct="1">
        <a:lnSpc>
          <a:spcPct val="90000"/>
        </a:lnSpc>
        <a:spcBef>
          <a:spcPct val="0"/>
        </a:spcBef>
        <a:buNone/>
        <a:defRPr sz="14080" kern="1200">
          <a:solidFill>
            <a:schemeClr val="tx1"/>
          </a:solidFill>
          <a:latin typeface="+mj-lt"/>
          <a:ea typeface="+mj-ea"/>
          <a:cs typeface="+mj-cs"/>
        </a:defRPr>
      </a:lvl1pPr>
    </p:titleStyle>
    <p:bodyStyle>
      <a:lvl1pPr marL="731520" indent="-731520" algn="l" defTabSz="2926080" rtl="0" eaLnBrk="1" latinLnBrk="0" hangingPunct="1">
        <a:lnSpc>
          <a:spcPct val="90000"/>
        </a:lnSpc>
        <a:spcBef>
          <a:spcPts val="3200"/>
        </a:spcBef>
        <a:buFont typeface="Arial" panose="020B0604020202020204" pitchFamily="34" charset="0"/>
        <a:buChar char="•"/>
        <a:defRPr sz="8960" kern="1200">
          <a:solidFill>
            <a:schemeClr val="tx1"/>
          </a:solidFill>
          <a:latin typeface="+mn-lt"/>
          <a:ea typeface="+mn-ea"/>
          <a:cs typeface="+mn-cs"/>
        </a:defRPr>
      </a:lvl1pPr>
      <a:lvl2pPr marL="2194560" indent="-731520" algn="l" defTabSz="2926080" rtl="0" eaLnBrk="1" latinLnBrk="0" hangingPunct="1">
        <a:lnSpc>
          <a:spcPct val="90000"/>
        </a:lnSpc>
        <a:spcBef>
          <a:spcPts val="1600"/>
        </a:spcBef>
        <a:buFont typeface="Arial" panose="020B0604020202020204" pitchFamily="34" charset="0"/>
        <a:buChar char="•"/>
        <a:defRPr sz="7680" kern="1200">
          <a:solidFill>
            <a:schemeClr val="tx1"/>
          </a:solidFill>
          <a:latin typeface="+mn-lt"/>
          <a:ea typeface="+mn-ea"/>
          <a:cs typeface="+mn-cs"/>
        </a:defRPr>
      </a:lvl2pPr>
      <a:lvl3pPr marL="3657600" indent="-731520" algn="l" defTabSz="2926080" rtl="0" eaLnBrk="1" latinLnBrk="0" hangingPunct="1">
        <a:lnSpc>
          <a:spcPct val="90000"/>
        </a:lnSpc>
        <a:spcBef>
          <a:spcPts val="1600"/>
        </a:spcBef>
        <a:buFont typeface="Arial" panose="020B0604020202020204" pitchFamily="34" charset="0"/>
        <a:buChar char="•"/>
        <a:defRPr sz="6400" kern="1200">
          <a:solidFill>
            <a:schemeClr val="tx1"/>
          </a:solidFill>
          <a:latin typeface="+mn-lt"/>
          <a:ea typeface="+mn-ea"/>
          <a:cs typeface="+mn-cs"/>
        </a:defRPr>
      </a:lvl3pPr>
      <a:lvl4pPr marL="51206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4pPr>
      <a:lvl5pPr marL="658368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5pPr>
      <a:lvl6pPr marL="804672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6pPr>
      <a:lvl7pPr marL="950976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7pPr>
      <a:lvl8pPr marL="1097280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8pPr>
      <a:lvl9pPr marL="124358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9pPr>
    </p:bodyStyle>
    <p:otherStyle>
      <a:defPPr>
        <a:defRPr lang="en-US"/>
      </a:defPPr>
      <a:lvl1pPr marL="0" algn="l" defTabSz="2926080" rtl="0" eaLnBrk="1" latinLnBrk="0" hangingPunct="1">
        <a:defRPr sz="5760" kern="1200">
          <a:solidFill>
            <a:schemeClr val="tx1"/>
          </a:solidFill>
          <a:latin typeface="+mn-lt"/>
          <a:ea typeface="+mn-ea"/>
          <a:cs typeface="+mn-cs"/>
        </a:defRPr>
      </a:lvl1pPr>
      <a:lvl2pPr marL="1463040" algn="l" defTabSz="2926080" rtl="0" eaLnBrk="1" latinLnBrk="0" hangingPunct="1">
        <a:defRPr sz="5760" kern="1200">
          <a:solidFill>
            <a:schemeClr val="tx1"/>
          </a:solidFill>
          <a:latin typeface="+mn-lt"/>
          <a:ea typeface="+mn-ea"/>
          <a:cs typeface="+mn-cs"/>
        </a:defRPr>
      </a:lvl2pPr>
      <a:lvl3pPr marL="2926080" algn="l" defTabSz="2926080" rtl="0" eaLnBrk="1" latinLnBrk="0" hangingPunct="1">
        <a:defRPr sz="5760" kern="1200">
          <a:solidFill>
            <a:schemeClr val="tx1"/>
          </a:solidFill>
          <a:latin typeface="+mn-lt"/>
          <a:ea typeface="+mn-ea"/>
          <a:cs typeface="+mn-cs"/>
        </a:defRPr>
      </a:lvl3pPr>
      <a:lvl4pPr marL="4389120" algn="l" defTabSz="2926080" rtl="0" eaLnBrk="1" latinLnBrk="0" hangingPunct="1">
        <a:defRPr sz="5760" kern="1200">
          <a:solidFill>
            <a:schemeClr val="tx1"/>
          </a:solidFill>
          <a:latin typeface="+mn-lt"/>
          <a:ea typeface="+mn-ea"/>
          <a:cs typeface="+mn-cs"/>
        </a:defRPr>
      </a:lvl4pPr>
      <a:lvl5pPr marL="5852160" algn="l" defTabSz="2926080" rtl="0" eaLnBrk="1" latinLnBrk="0" hangingPunct="1">
        <a:defRPr sz="5760" kern="1200">
          <a:solidFill>
            <a:schemeClr val="tx1"/>
          </a:solidFill>
          <a:latin typeface="+mn-lt"/>
          <a:ea typeface="+mn-ea"/>
          <a:cs typeface="+mn-cs"/>
        </a:defRPr>
      </a:lvl5pPr>
      <a:lvl6pPr marL="7315200" algn="l" defTabSz="2926080" rtl="0" eaLnBrk="1" latinLnBrk="0" hangingPunct="1">
        <a:defRPr sz="5760" kern="1200">
          <a:solidFill>
            <a:schemeClr val="tx1"/>
          </a:solidFill>
          <a:latin typeface="+mn-lt"/>
          <a:ea typeface="+mn-ea"/>
          <a:cs typeface="+mn-cs"/>
        </a:defRPr>
      </a:lvl6pPr>
      <a:lvl7pPr marL="8778240" algn="l" defTabSz="2926080" rtl="0" eaLnBrk="1" latinLnBrk="0" hangingPunct="1">
        <a:defRPr sz="5760" kern="1200">
          <a:solidFill>
            <a:schemeClr val="tx1"/>
          </a:solidFill>
          <a:latin typeface="+mn-lt"/>
          <a:ea typeface="+mn-ea"/>
          <a:cs typeface="+mn-cs"/>
        </a:defRPr>
      </a:lvl7pPr>
      <a:lvl8pPr marL="10241280" algn="l" defTabSz="2926080" rtl="0" eaLnBrk="1" latinLnBrk="0" hangingPunct="1">
        <a:defRPr sz="5760" kern="1200">
          <a:solidFill>
            <a:schemeClr val="tx1"/>
          </a:solidFill>
          <a:latin typeface="+mn-lt"/>
          <a:ea typeface="+mn-ea"/>
          <a:cs typeface="+mn-cs"/>
        </a:defRPr>
      </a:lvl8pPr>
      <a:lvl9pPr marL="11704320" algn="l" defTabSz="2926080" rtl="0" eaLnBrk="1" latinLnBrk="0" hangingPunct="1">
        <a:defRPr sz="5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jpeg"/><Relationship Id="rId18" Type="http://schemas.openxmlformats.org/officeDocument/2006/relationships/image" Target="../media/image13.png"/><Relationship Id="rId3" Type="http://schemas.openxmlformats.org/officeDocument/2006/relationships/customXml" Target="../ink/ink1.xml"/><Relationship Id="rId21" Type="http://schemas.openxmlformats.org/officeDocument/2006/relationships/image" Target="../media/image16.jpeg"/><Relationship Id="rId7" Type="http://schemas.microsoft.com/office/2014/relationships/chartEx" Target="../charts/chartEx1.xml"/><Relationship Id="rId12" Type="http://schemas.openxmlformats.org/officeDocument/2006/relationships/image" Target="../media/image7.jpeg"/><Relationship Id="rId17" Type="http://schemas.openxmlformats.org/officeDocument/2006/relationships/image" Target="../media/image12.jpeg"/><Relationship Id="rId2" Type="http://schemas.openxmlformats.org/officeDocument/2006/relationships/notesSlide" Target="../notesSlides/notesSlide1.xml"/><Relationship Id="rId16" Type="http://schemas.openxmlformats.org/officeDocument/2006/relationships/image" Target="../media/image11.jpeg"/><Relationship Id="rId20"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6.png"/><Relationship Id="rId24" Type="http://schemas.openxmlformats.org/officeDocument/2006/relationships/image" Target="../media/image19.png"/><Relationship Id="rId5" Type="http://schemas.openxmlformats.org/officeDocument/2006/relationships/customXml" Target="../ink/ink2.xml"/><Relationship Id="rId15" Type="http://schemas.openxmlformats.org/officeDocument/2006/relationships/image" Target="../media/image10.png"/><Relationship Id="rId23" Type="http://schemas.openxmlformats.org/officeDocument/2006/relationships/image" Target="../media/image18.png"/><Relationship Id="rId10" Type="http://schemas.openxmlformats.org/officeDocument/2006/relationships/image" Target="../media/image5.png"/><Relationship Id="rId19" Type="http://schemas.openxmlformats.org/officeDocument/2006/relationships/image" Target="../media/image14.jpeg"/><Relationship Id="rId4" Type="http://schemas.openxmlformats.org/officeDocument/2006/relationships/image" Target="../media/image1.png"/><Relationship Id="rId9" Type="http://schemas.openxmlformats.org/officeDocument/2006/relationships/image" Target="../media/image4.png"/><Relationship Id="rId14" Type="http://schemas.openxmlformats.org/officeDocument/2006/relationships/image" Target="../media/image9.png"/><Relationship Id="rId22"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5819341-DD41-9A8A-88A7-44386F462DF3}"/>
              </a:ext>
            </a:extLst>
          </p:cNvPr>
          <p:cNvSpPr/>
          <p:nvPr/>
        </p:nvSpPr>
        <p:spPr>
          <a:xfrm>
            <a:off x="519412" y="9262177"/>
            <a:ext cx="7960420" cy="12283913"/>
          </a:xfrm>
          <a:prstGeom prst="rect">
            <a:avLst/>
          </a:prstGeom>
          <a:noFill/>
          <a:ln w="193675">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5"/>
          </a:p>
        </p:txBody>
      </p:sp>
      <p:sp>
        <p:nvSpPr>
          <p:cNvPr id="11" name="Rectangle 10">
            <a:extLst>
              <a:ext uri="{FF2B5EF4-FFF2-40B4-BE49-F238E27FC236}">
                <a16:creationId xmlns:a16="http://schemas.microsoft.com/office/drawing/2014/main" id="{4BE0F419-66B9-FAC6-CEFE-9F1542AED8D7}"/>
              </a:ext>
            </a:extLst>
          </p:cNvPr>
          <p:cNvSpPr/>
          <p:nvPr/>
        </p:nvSpPr>
        <p:spPr>
          <a:xfrm>
            <a:off x="9135158" y="13090977"/>
            <a:ext cx="14821139" cy="8455113"/>
          </a:xfrm>
          <a:prstGeom prst="rect">
            <a:avLst/>
          </a:prstGeom>
          <a:noFill/>
          <a:ln w="193675">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5"/>
          </a:p>
        </p:txBody>
      </p:sp>
      <p:sp>
        <p:nvSpPr>
          <p:cNvPr id="14" name="Rectangle 13">
            <a:extLst>
              <a:ext uri="{FF2B5EF4-FFF2-40B4-BE49-F238E27FC236}">
                <a16:creationId xmlns:a16="http://schemas.microsoft.com/office/drawing/2014/main" id="{385E0AF8-334C-A8B0-AE53-D7D6661ECE08}"/>
              </a:ext>
            </a:extLst>
          </p:cNvPr>
          <p:cNvSpPr/>
          <p:nvPr/>
        </p:nvSpPr>
        <p:spPr>
          <a:xfrm>
            <a:off x="9104613" y="3835017"/>
            <a:ext cx="14835309" cy="8596959"/>
          </a:xfrm>
          <a:prstGeom prst="rect">
            <a:avLst/>
          </a:prstGeom>
          <a:noFill/>
          <a:ln w="193675">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5"/>
          </a:p>
        </p:txBody>
      </p:sp>
      <p:sp>
        <p:nvSpPr>
          <p:cNvPr id="15" name="Rectangle 14">
            <a:extLst>
              <a:ext uri="{FF2B5EF4-FFF2-40B4-BE49-F238E27FC236}">
                <a16:creationId xmlns:a16="http://schemas.microsoft.com/office/drawing/2014/main" id="{B30D6619-EE9D-EA39-7F54-2D055875B3E7}"/>
              </a:ext>
            </a:extLst>
          </p:cNvPr>
          <p:cNvSpPr/>
          <p:nvPr/>
        </p:nvSpPr>
        <p:spPr>
          <a:xfrm>
            <a:off x="24472669" y="15687322"/>
            <a:ext cx="8090130" cy="5875893"/>
          </a:xfrm>
          <a:prstGeom prst="rect">
            <a:avLst/>
          </a:prstGeom>
          <a:noFill/>
          <a:ln w="193675">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5"/>
          </a:p>
        </p:txBody>
      </p:sp>
      <p:sp>
        <p:nvSpPr>
          <p:cNvPr id="16" name="Rectangle 15">
            <a:extLst>
              <a:ext uri="{FF2B5EF4-FFF2-40B4-BE49-F238E27FC236}">
                <a16:creationId xmlns:a16="http://schemas.microsoft.com/office/drawing/2014/main" id="{0A46106E-5FF9-2AD0-CEF3-8356EDAFE8CE}"/>
              </a:ext>
            </a:extLst>
          </p:cNvPr>
          <p:cNvSpPr/>
          <p:nvPr/>
        </p:nvSpPr>
        <p:spPr>
          <a:xfrm>
            <a:off x="24467127" y="13023273"/>
            <a:ext cx="8110806" cy="2272039"/>
          </a:xfrm>
          <a:prstGeom prst="rect">
            <a:avLst/>
          </a:prstGeom>
          <a:noFill/>
          <a:ln w="193675">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5"/>
          </a:p>
        </p:txBody>
      </p:sp>
      <p:sp>
        <p:nvSpPr>
          <p:cNvPr id="18" name="Rectangle 17">
            <a:extLst>
              <a:ext uri="{FF2B5EF4-FFF2-40B4-BE49-F238E27FC236}">
                <a16:creationId xmlns:a16="http://schemas.microsoft.com/office/drawing/2014/main" id="{8E9FB73A-CC2E-A41A-4D02-8FDAB0F2E143}"/>
              </a:ext>
            </a:extLst>
          </p:cNvPr>
          <p:cNvSpPr/>
          <p:nvPr/>
        </p:nvSpPr>
        <p:spPr>
          <a:xfrm>
            <a:off x="24460607" y="5826279"/>
            <a:ext cx="8117326" cy="6632421"/>
          </a:xfrm>
          <a:prstGeom prst="rect">
            <a:avLst/>
          </a:prstGeom>
          <a:noFill/>
          <a:ln w="193675">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5"/>
          </a:p>
        </p:txBody>
      </p:sp>
      <p:sp>
        <p:nvSpPr>
          <p:cNvPr id="24" name="Rectangle 23">
            <a:extLst>
              <a:ext uri="{FF2B5EF4-FFF2-40B4-BE49-F238E27FC236}">
                <a16:creationId xmlns:a16="http://schemas.microsoft.com/office/drawing/2014/main" id="{67666357-4A24-1759-13C1-6AEBE9DB9054}"/>
              </a:ext>
            </a:extLst>
          </p:cNvPr>
          <p:cNvSpPr/>
          <p:nvPr/>
        </p:nvSpPr>
        <p:spPr>
          <a:xfrm>
            <a:off x="9135158" y="399510"/>
            <a:ext cx="14839010" cy="2906126"/>
          </a:xfrm>
          <a:prstGeom prst="rect">
            <a:avLst/>
          </a:prstGeom>
          <a:solidFill>
            <a:srgbClr val="339966"/>
          </a:solidFill>
          <a:ln w="193675">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5"/>
          </a:p>
        </p:txBody>
      </p:sp>
      <p:sp>
        <p:nvSpPr>
          <p:cNvPr id="35" name="TextBox 34">
            <a:extLst>
              <a:ext uri="{FF2B5EF4-FFF2-40B4-BE49-F238E27FC236}">
                <a16:creationId xmlns:a16="http://schemas.microsoft.com/office/drawing/2014/main" id="{96210A73-FEFF-4484-9432-BD016068712A}"/>
              </a:ext>
            </a:extLst>
          </p:cNvPr>
          <p:cNvSpPr txBox="1"/>
          <p:nvPr/>
        </p:nvSpPr>
        <p:spPr>
          <a:xfrm>
            <a:off x="602873" y="9304371"/>
            <a:ext cx="7833680" cy="687111"/>
          </a:xfrm>
          <a:prstGeom prst="rect">
            <a:avLst/>
          </a:prstGeom>
          <a:solidFill>
            <a:srgbClr val="339966"/>
          </a:solidFill>
        </p:spPr>
        <p:txBody>
          <a:bodyPr wrap="square" rtlCol="0">
            <a:spAutoFit/>
          </a:bodyPr>
          <a:lstStyle/>
          <a:p>
            <a:pPr algn="ctr"/>
            <a:r>
              <a:rPr lang="en-US" sz="3865">
                <a:solidFill>
                  <a:schemeClr val="bg1"/>
                </a:solidFill>
                <a:latin typeface="Times New Roman" panose="02020603050405020304" pitchFamily="18" charset="0"/>
                <a:cs typeface="Times New Roman" panose="02020603050405020304" pitchFamily="18" charset="0"/>
              </a:rPr>
              <a:t>BACKGROUND</a:t>
            </a:r>
          </a:p>
        </p:txBody>
      </p:sp>
      <p:sp>
        <p:nvSpPr>
          <p:cNvPr id="36" name="TextBox 35">
            <a:extLst>
              <a:ext uri="{FF2B5EF4-FFF2-40B4-BE49-F238E27FC236}">
                <a16:creationId xmlns:a16="http://schemas.microsoft.com/office/drawing/2014/main" id="{2BCD8883-942A-22B7-6F33-0940287B72DA}"/>
              </a:ext>
            </a:extLst>
          </p:cNvPr>
          <p:cNvSpPr txBox="1"/>
          <p:nvPr/>
        </p:nvSpPr>
        <p:spPr>
          <a:xfrm>
            <a:off x="9094984" y="3792327"/>
            <a:ext cx="14835309" cy="712387"/>
          </a:xfrm>
          <a:prstGeom prst="rect">
            <a:avLst/>
          </a:prstGeom>
          <a:solidFill>
            <a:srgbClr val="339966"/>
          </a:solidFill>
        </p:spPr>
        <p:txBody>
          <a:bodyPr wrap="square" rtlCol="0">
            <a:spAutoFit/>
          </a:bodyPr>
          <a:lstStyle/>
          <a:p>
            <a:pPr algn="ctr"/>
            <a:r>
              <a:rPr lang="en-US" sz="3865">
                <a:solidFill>
                  <a:schemeClr val="bg1"/>
                </a:solidFill>
                <a:latin typeface="Times New Roman" panose="02020603050405020304" pitchFamily="18" charset="0"/>
                <a:cs typeface="Times New Roman" panose="02020603050405020304" pitchFamily="18" charset="0"/>
              </a:rPr>
              <a:t>METHODS</a:t>
            </a:r>
          </a:p>
        </p:txBody>
      </p:sp>
      <p:sp>
        <p:nvSpPr>
          <p:cNvPr id="37" name="TextBox 36">
            <a:extLst>
              <a:ext uri="{FF2B5EF4-FFF2-40B4-BE49-F238E27FC236}">
                <a16:creationId xmlns:a16="http://schemas.microsoft.com/office/drawing/2014/main" id="{594ACD5D-7E00-F27F-2CF6-3DB6F47294D9}"/>
              </a:ext>
            </a:extLst>
          </p:cNvPr>
          <p:cNvSpPr txBox="1"/>
          <p:nvPr/>
        </p:nvSpPr>
        <p:spPr>
          <a:xfrm>
            <a:off x="9136906" y="13168256"/>
            <a:ext cx="14821139" cy="687111"/>
          </a:xfrm>
          <a:prstGeom prst="rect">
            <a:avLst/>
          </a:prstGeom>
          <a:solidFill>
            <a:srgbClr val="339966"/>
          </a:solidFill>
        </p:spPr>
        <p:txBody>
          <a:bodyPr wrap="square" rtlCol="0">
            <a:spAutoFit/>
          </a:bodyPr>
          <a:lstStyle/>
          <a:p>
            <a:pPr algn="ctr"/>
            <a:r>
              <a:rPr lang="en-US" sz="3865">
                <a:solidFill>
                  <a:schemeClr val="bg1"/>
                </a:solidFill>
                <a:latin typeface="Times New Roman" panose="02020603050405020304" pitchFamily="18" charset="0"/>
                <a:cs typeface="Times New Roman" panose="02020603050405020304" pitchFamily="18" charset="0"/>
              </a:rPr>
              <a:t>RESULTS</a:t>
            </a:r>
          </a:p>
        </p:txBody>
      </p:sp>
      <p:sp>
        <p:nvSpPr>
          <p:cNvPr id="38" name="TextBox 37">
            <a:extLst>
              <a:ext uri="{FF2B5EF4-FFF2-40B4-BE49-F238E27FC236}">
                <a16:creationId xmlns:a16="http://schemas.microsoft.com/office/drawing/2014/main" id="{3F4D41BE-E040-13E7-9D92-3163564942D8}"/>
              </a:ext>
            </a:extLst>
          </p:cNvPr>
          <p:cNvSpPr txBox="1"/>
          <p:nvPr/>
        </p:nvSpPr>
        <p:spPr>
          <a:xfrm>
            <a:off x="24517709" y="5784332"/>
            <a:ext cx="8009781" cy="687111"/>
          </a:xfrm>
          <a:prstGeom prst="rect">
            <a:avLst/>
          </a:prstGeom>
          <a:solidFill>
            <a:srgbClr val="339966"/>
          </a:solidFill>
        </p:spPr>
        <p:txBody>
          <a:bodyPr wrap="square" rtlCol="0">
            <a:spAutoFit/>
          </a:bodyPr>
          <a:lstStyle/>
          <a:p>
            <a:pPr algn="ctr"/>
            <a:r>
              <a:rPr lang="en-US" sz="3865">
                <a:solidFill>
                  <a:schemeClr val="bg1"/>
                </a:solidFill>
                <a:latin typeface="Times New Roman" panose="02020603050405020304" pitchFamily="18" charset="0"/>
                <a:cs typeface="Times New Roman" panose="02020603050405020304" pitchFamily="18" charset="0"/>
              </a:rPr>
              <a:t>DISCUSSION</a:t>
            </a:r>
          </a:p>
        </p:txBody>
      </p:sp>
      <p:sp>
        <p:nvSpPr>
          <p:cNvPr id="41" name="TextBox 40">
            <a:extLst>
              <a:ext uri="{FF2B5EF4-FFF2-40B4-BE49-F238E27FC236}">
                <a16:creationId xmlns:a16="http://schemas.microsoft.com/office/drawing/2014/main" id="{43988D51-7E5D-14BB-7C0E-759C0CE6C51D}"/>
              </a:ext>
            </a:extLst>
          </p:cNvPr>
          <p:cNvSpPr txBox="1"/>
          <p:nvPr/>
        </p:nvSpPr>
        <p:spPr>
          <a:xfrm>
            <a:off x="24488315" y="13055324"/>
            <a:ext cx="8102194" cy="687111"/>
          </a:xfrm>
          <a:prstGeom prst="rect">
            <a:avLst/>
          </a:prstGeom>
          <a:solidFill>
            <a:srgbClr val="339966"/>
          </a:solidFill>
        </p:spPr>
        <p:txBody>
          <a:bodyPr wrap="square" rtlCol="0">
            <a:spAutoFit/>
          </a:bodyPr>
          <a:lstStyle/>
          <a:p>
            <a:pPr algn="ctr"/>
            <a:r>
              <a:rPr lang="en-US" sz="3865">
                <a:solidFill>
                  <a:schemeClr val="bg1"/>
                </a:solidFill>
                <a:latin typeface="Times New Roman" panose="02020603050405020304" pitchFamily="18" charset="0"/>
                <a:cs typeface="Times New Roman" panose="02020603050405020304" pitchFamily="18" charset="0"/>
              </a:rPr>
              <a:t>ACKNOWLEDGEMENTS</a:t>
            </a:r>
          </a:p>
        </p:txBody>
      </p:sp>
      <p:sp>
        <p:nvSpPr>
          <p:cNvPr id="42" name="TextBox 41">
            <a:extLst>
              <a:ext uri="{FF2B5EF4-FFF2-40B4-BE49-F238E27FC236}">
                <a16:creationId xmlns:a16="http://schemas.microsoft.com/office/drawing/2014/main" id="{C28A8CAF-5670-ACBD-97E6-4568F1D97F0F}"/>
              </a:ext>
            </a:extLst>
          </p:cNvPr>
          <p:cNvSpPr txBox="1"/>
          <p:nvPr/>
        </p:nvSpPr>
        <p:spPr>
          <a:xfrm>
            <a:off x="24488314" y="15758502"/>
            <a:ext cx="8123381" cy="687111"/>
          </a:xfrm>
          <a:prstGeom prst="rect">
            <a:avLst/>
          </a:prstGeom>
          <a:solidFill>
            <a:srgbClr val="339966"/>
          </a:solidFill>
        </p:spPr>
        <p:txBody>
          <a:bodyPr wrap="square" rtlCol="0">
            <a:spAutoFit/>
          </a:bodyPr>
          <a:lstStyle/>
          <a:p>
            <a:pPr algn="ctr"/>
            <a:r>
              <a:rPr lang="en-US" sz="3865">
                <a:solidFill>
                  <a:schemeClr val="bg1"/>
                </a:solidFill>
                <a:latin typeface="Times New Roman" panose="02020603050405020304" pitchFamily="18" charset="0"/>
                <a:cs typeface="Times New Roman" panose="02020603050405020304" pitchFamily="18" charset="0"/>
              </a:rPr>
              <a:t>REFERENCES</a:t>
            </a:r>
          </a:p>
        </p:txBody>
      </p:sp>
      <p:grpSp>
        <p:nvGrpSpPr>
          <p:cNvPr id="5" name="Group 4">
            <a:extLst>
              <a:ext uri="{FF2B5EF4-FFF2-40B4-BE49-F238E27FC236}">
                <a16:creationId xmlns:a16="http://schemas.microsoft.com/office/drawing/2014/main" id="{FFFD23E8-D6F4-E548-A222-2742A6B65A2A}"/>
              </a:ext>
            </a:extLst>
          </p:cNvPr>
          <p:cNvGrpSpPr/>
          <p:nvPr/>
        </p:nvGrpSpPr>
        <p:grpSpPr>
          <a:xfrm>
            <a:off x="2586396" y="12588022"/>
            <a:ext cx="287734" cy="592908"/>
            <a:chOff x="3268320" y="16371960"/>
            <a:chExt cx="409680" cy="844200"/>
          </a:xfrm>
        </p:grpSpPr>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A5B95F77-B5D2-4525-3415-386A5217DD98}"/>
                    </a:ext>
                  </a:extLst>
                </p14:cNvPr>
                <p14:cNvContentPartPr/>
                <p14:nvPr/>
              </p14:nvContentPartPr>
              <p14:xfrm>
                <a:off x="3268320" y="16484280"/>
                <a:ext cx="120960" cy="731880"/>
              </p14:xfrm>
            </p:contentPart>
          </mc:Choice>
          <mc:Fallback>
            <p:pic>
              <p:nvPicPr>
                <p:cNvPr id="3" name="Ink 2">
                  <a:extLst>
                    <a:ext uri="{FF2B5EF4-FFF2-40B4-BE49-F238E27FC236}">
                      <a16:creationId xmlns:a16="http://schemas.microsoft.com/office/drawing/2014/main" id="{A5B95F77-B5D2-4525-3415-386A5217DD98}"/>
                    </a:ext>
                  </a:extLst>
                </p:cNvPr>
                <p:cNvPicPr/>
                <p:nvPr/>
              </p:nvPicPr>
              <p:blipFill>
                <a:blip r:embed="rId4"/>
                <a:stretch>
                  <a:fillRect/>
                </a:stretch>
              </p:blipFill>
              <p:spPr>
                <a:xfrm>
                  <a:off x="3242693" y="16458654"/>
                  <a:ext cx="171702" cy="7826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Ink 3">
                  <a:extLst>
                    <a:ext uri="{FF2B5EF4-FFF2-40B4-BE49-F238E27FC236}">
                      <a16:creationId xmlns:a16="http://schemas.microsoft.com/office/drawing/2014/main" id="{41B9D45D-4392-47BF-7A2F-5A80C3196623}"/>
                    </a:ext>
                  </a:extLst>
                </p14:cNvPr>
                <p14:cNvContentPartPr/>
                <p14:nvPr/>
              </p14:nvContentPartPr>
              <p14:xfrm>
                <a:off x="3533640" y="16371960"/>
                <a:ext cx="144360" cy="673560"/>
              </p14:xfrm>
            </p:contentPart>
          </mc:Choice>
          <mc:Fallback>
            <p:pic>
              <p:nvPicPr>
                <p:cNvPr id="4" name="Ink 3">
                  <a:extLst>
                    <a:ext uri="{FF2B5EF4-FFF2-40B4-BE49-F238E27FC236}">
                      <a16:creationId xmlns:a16="http://schemas.microsoft.com/office/drawing/2014/main" id="{41B9D45D-4392-47BF-7A2F-5A80C3196623}"/>
                    </a:ext>
                  </a:extLst>
                </p:cNvPr>
                <p:cNvPicPr/>
                <p:nvPr/>
              </p:nvPicPr>
              <p:blipFill>
                <a:blip r:embed="rId6"/>
                <a:stretch>
                  <a:fillRect/>
                </a:stretch>
              </p:blipFill>
              <p:spPr>
                <a:xfrm>
                  <a:off x="3508044" y="16346330"/>
                  <a:ext cx="195040" cy="724308"/>
                </a:xfrm>
                <a:prstGeom prst="rect">
                  <a:avLst/>
                </a:prstGeom>
              </p:spPr>
            </p:pic>
          </mc:Fallback>
        </mc:AlternateContent>
      </p:grpSp>
      <p:sp>
        <p:nvSpPr>
          <p:cNvPr id="10" name="TextBox 9">
            <a:extLst>
              <a:ext uri="{FF2B5EF4-FFF2-40B4-BE49-F238E27FC236}">
                <a16:creationId xmlns:a16="http://schemas.microsoft.com/office/drawing/2014/main" id="{240B057C-36A5-FDC9-DEF8-B04628849316}"/>
              </a:ext>
            </a:extLst>
          </p:cNvPr>
          <p:cNvSpPr txBox="1"/>
          <p:nvPr/>
        </p:nvSpPr>
        <p:spPr>
          <a:xfrm>
            <a:off x="24645317" y="16541865"/>
            <a:ext cx="7882173" cy="5032916"/>
          </a:xfrm>
          <a:prstGeom prst="rect">
            <a:avLst/>
          </a:prstGeom>
          <a:noFill/>
        </p:spPr>
        <p:txBody>
          <a:bodyPr wrap="square" rtlCol="0">
            <a:spAutoFit/>
          </a:bodyPr>
          <a:lstStyle/>
          <a:p>
            <a:pPr marL="457200" marR="0" indent="-476250">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Ambient Air Quality Report 2021, (N.Y. 2021).</a:t>
            </a:r>
            <a:endParaRPr lang="en-US" sz="1200">
              <a:effectLst/>
              <a:latin typeface="Calibri" panose="020F0502020204030204" pitchFamily="34" charset="0"/>
              <a:ea typeface="Calibri" panose="020F0502020204030204" pitchFamily="34" charset="0"/>
              <a:cs typeface="Calibri" panose="020F0502020204030204" pitchFamily="34" charset="0"/>
            </a:endParaRPr>
          </a:p>
          <a:p>
            <a:pPr marL="457200" marR="0" indent="-476250">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Cold Spring Harbor Laboratory. (2018). </a:t>
            </a:r>
            <a:r>
              <a:rPr lang="en-US" sz="1200" i="1">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Using DNA barcodes to identify and classify living things</a:t>
            </a:r>
            <a:r>
              <a:rPr lang="en-US" sz="120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DNA Barcoding 101. Retrieved May 30, 2023, from https://dnabarcoding101.org/files/using-dna-barcodes.pdf</a:t>
            </a:r>
            <a:endParaRPr lang="en-US" sz="1200">
              <a:effectLst/>
              <a:latin typeface="Calibri" panose="020F0502020204030204" pitchFamily="34" charset="0"/>
              <a:ea typeface="Calibri" panose="020F0502020204030204" pitchFamily="34" charset="0"/>
              <a:cs typeface="Calibri" panose="020F0502020204030204" pitchFamily="34" charset="0"/>
            </a:endParaRPr>
          </a:p>
          <a:p>
            <a:pPr marL="457200" marR="0" indent="-476250">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DNA Learning Center. (n.d.). </a:t>
            </a:r>
            <a:r>
              <a:rPr lang="en-US" sz="1200" i="1">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Suggested sampling techniques</a:t>
            </a:r>
            <a:r>
              <a:rPr lang="en-US" sz="120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DNA Barcoding 101 Resources. Retrieved March 14, 2023, from https://dnabarcoding101.org/files/Suggested-Organism-Sampling-Techniques.pdf</a:t>
            </a:r>
            <a:endParaRPr lang="en-US" sz="1200">
              <a:effectLst/>
              <a:latin typeface="Calibri" panose="020F0502020204030204" pitchFamily="34" charset="0"/>
              <a:ea typeface="Calibri" panose="020F0502020204030204" pitchFamily="34" charset="0"/>
              <a:cs typeface="Calibri" panose="020F0502020204030204" pitchFamily="34" charset="0"/>
            </a:endParaRPr>
          </a:p>
          <a:p>
            <a:pPr marL="457200" marR="0" indent="-476250">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Encyclopedia Brittanica. (2023, May 12). </a:t>
            </a:r>
            <a:r>
              <a:rPr lang="en-US" sz="1200" i="1">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Lichen</a:t>
            </a:r>
            <a:r>
              <a:rPr lang="en-US" sz="120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Brittanica. Retrieved May 30, 2023, from https://www.britannica.com/science/lichen</a:t>
            </a:r>
            <a:endParaRPr lang="en-US" sz="1200">
              <a:effectLst/>
              <a:latin typeface="Calibri" panose="020F0502020204030204" pitchFamily="34" charset="0"/>
              <a:ea typeface="Calibri" panose="020F0502020204030204" pitchFamily="34" charset="0"/>
              <a:cs typeface="Calibri" panose="020F0502020204030204" pitchFamily="34" charset="0"/>
            </a:endParaRPr>
          </a:p>
          <a:p>
            <a:pPr marL="457200" marR="0" indent="-476250">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Mount Ranier, National Park Washington. (2020, January 31). </a:t>
            </a:r>
            <a:r>
              <a:rPr lang="en-US" sz="1200" i="1">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Fruticose lichens</a:t>
            </a:r>
            <a:r>
              <a:rPr lang="en-US" sz="120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National Park Service. Retrieved May 30, 2023, from https://www.nps.gov/mora/learn/nature/fruticose-lichens.htm</a:t>
            </a:r>
            <a:endParaRPr lang="en-US" sz="1200">
              <a:effectLst/>
              <a:latin typeface="Calibri" panose="020F0502020204030204" pitchFamily="34" charset="0"/>
              <a:ea typeface="Calibri" panose="020F0502020204030204" pitchFamily="34" charset="0"/>
              <a:cs typeface="Calibri" panose="020F0502020204030204" pitchFamily="34" charset="0"/>
            </a:endParaRPr>
          </a:p>
          <a:p>
            <a:pPr marL="457200" marR="0" indent="-476250">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Nash III, T. H. (1976). </a:t>
            </a:r>
            <a:r>
              <a:rPr lang="en-US" sz="1200" i="1">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Lichens as indicators of air pollution</a:t>
            </a:r>
            <a:r>
              <a:rPr lang="en-US" sz="120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Naturwissenschaften.</a:t>
            </a:r>
            <a:endParaRPr lang="en-US" sz="1200">
              <a:effectLst/>
              <a:latin typeface="Calibri" panose="020F0502020204030204" pitchFamily="34" charset="0"/>
              <a:ea typeface="Calibri" panose="020F0502020204030204" pitchFamily="34" charset="0"/>
              <a:cs typeface="Calibri" panose="020F0502020204030204" pitchFamily="34" charset="0"/>
            </a:endParaRPr>
          </a:p>
          <a:p>
            <a:pPr marL="457200" marR="0" indent="-476250">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National Park Service. (2017, December 27). </a:t>
            </a:r>
            <a:r>
              <a:rPr lang="en-US" sz="1200" i="1">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Lichens and air quality</a:t>
            </a:r>
            <a:r>
              <a:rPr lang="en-US" sz="120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Nps.gov. Retrieved March 14, 2023, from https://www.nps.gov/articles/lichens-and-air-quality.htm</a:t>
            </a:r>
            <a:endParaRPr lang="en-US" sz="1200">
              <a:effectLst/>
              <a:latin typeface="Calibri" panose="020F0502020204030204" pitchFamily="34" charset="0"/>
              <a:ea typeface="Calibri" panose="020F0502020204030204" pitchFamily="34" charset="0"/>
              <a:cs typeface="Calibri" panose="020F0502020204030204" pitchFamily="34" charset="0"/>
            </a:endParaRPr>
          </a:p>
          <a:p>
            <a:pPr marL="457200" marR="0" indent="-476250">
              <a:spcBef>
                <a:spcPts val="0"/>
              </a:spcBef>
              <a:spcAft>
                <a:spcPts val="0"/>
              </a:spcAft>
            </a:pPr>
            <a:r>
              <a:rPr lang="en-US" sz="1200" i="1">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Pollution indicator species: Lichen &amp; invertebrates</a:t>
            </a:r>
            <a:r>
              <a:rPr lang="en-US" sz="120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(n.d.). School Work Helper. Retrieved May 30, 2023, from https://schoolworkhelper.net/pollution-indicator-species-lichen-invertebrates/</a:t>
            </a:r>
            <a:endParaRPr lang="en-US" sz="1200">
              <a:effectLst/>
              <a:latin typeface="Calibri" panose="020F0502020204030204" pitchFamily="34" charset="0"/>
              <a:ea typeface="Calibri" panose="020F0502020204030204" pitchFamily="34" charset="0"/>
              <a:cs typeface="Calibri" panose="020F0502020204030204" pitchFamily="34" charset="0"/>
            </a:endParaRPr>
          </a:p>
          <a:p>
            <a:pPr marL="457200" marR="0" indent="-476250">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Suman, S. (n.d.). </a:t>
            </a:r>
            <a:r>
              <a:rPr lang="en-US" sz="1200" i="1">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Lichens: Types and general characteristic</a:t>
            </a:r>
            <a:r>
              <a:rPr lang="en-US" sz="120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College Dunia. Retrieved May 30, 2023, from https://collegedunia.com/exams/lichens-types-and-general-characteristics-biology-articleid-1645</a:t>
            </a:r>
            <a:endParaRPr lang="en-US" sz="1200">
              <a:effectLst/>
              <a:latin typeface="Calibri" panose="020F0502020204030204" pitchFamily="34" charset="0"/>
              <a:ea typeface="Calibri" panose="020F0502020204030204" pitchFamily="34" charset="0"/>
              <a:cs typeface="Calibri" panose="020F0502020204030204" pitchFamily="34" charset="0"/>
            </a:endParaRPr>
          </a:p>
          <a:p>
            <a:pPr marL="457200" marR="0" indent="-476250">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U.S. Forest Service. (n.d.). </a:t>
            </a:r>
            <a:r>
              <a:rPr lang="en-US" sz="1200" i="1">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About lichens</a:t>
            </a:r>
            <a:r>
              <a:rPr lang="en-US" sz="120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Fs.usda.gov. Retrieved May 30, 2023, from https://www.fs.usda.gov/wildflowers/beauty/lichens/about.shtml</a:t>
            </a:r>
            <a:endParaRPr lang="en-US" sz="1200">
              <a:effectLst/>
              <a:latin typeface="Calibri" panose="020F0502020204030204" pitchFamily="34" charset="0"/>
              <a:ea typeface="Calibri" panose="020F0502020204030204" pitchFamily="34" charset="0"/>
              <a:cs typeface="Calibri" panose="020F0502020204030204" pitchFamily="34" charset="0"/>
            </a:endParaRPr>
          </a:p>
          <a:p>
            <a:pPr marL="457200" marR="0" indent="-476250">
              <a:spcBef>
                <a:spcPts val="0"/>
              </a:spcBef>
              <a:spcAft>
                <a:spcPts val="0"/>
              </a:spcAft>
            </a:pPr>
            <a:r>
              <a:rPr lang="en-US" sz="1200" i="1">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What does nitrogen oxide and sulfur dioxide make?</a:t>
            </a:r>
            <a:r>
              <a:rPr lang="en-US" sz="120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(2019, December 10). Teachers Colleges J. Retrieved May 30, 2023, from https://teacherscollegesj.org/what-does-nitrogen-oxide-and-sulfur-dioxide-make/#:~:text=Acid%20rain%20is%20caused%20by%20industrial%20emissions%20of,comes%20from%20the%20burning%20of%20coal%20and%20oil.</a:t>
            </a:r>
            <a:endParaRPr lang="en-US" sz="1200">
              <a:effectLst/>
              <a:latin typeface="Calibri" panose="020F0502020204030204" pitchFamily="34" charset="0"/>
              <a:ea typeface="Calibri" panose="020F0502020204030204" pitchFamily="34" charset="0"/>
              <a:cs typeface="Calibri" panose="020F0502020204030204" pitchFamily="34" charset="0"/>
            </a:endParaRPr>
          </a:p>
          <a:p>
            <a:pPr marL="457200" marR="0" indent="-476250">
              <a:spcBef>
                <a:spcPts val="0"/>
              </a:spcBef>
              <a:spcAft>
                <a:spcPts val="0"/>
              </a:spcAft>
            </a:pPr>
            <a:r>
              <a:rPr lang="en-US" sz="1200" i="1">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What do lichens eat?</a:t>
            </a:r>
            <a:r>
              <a:rPr lang="en-US" sz="120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(2022, August 9). Outdoor Moss. Retrieved May 30, 2023, from https://outdoormoss.com/what-do-lichens-eat</a:t>
            </a:r>
            <a:endParaRPr lang="en-US" sz="1200">
              <a:effectLst/>
              <a:latin typeface="Calibri" panose="020F0502020204030204" pitchFamily="34" charset="0"/>
              <a:ea typeface="Calibri" panose="020F0502020204030204" pitchFamily="34" charset="0"/>
              <a:cs typeface="Calibri" panose="020F0502020204030204" pitchFamily="34" charset="0"/>
            </a:endParaRPr>
          </a:p>
          <a:p>
            <a:pPr marL="457200" marR="0" indent="-476250">
              <a:spcBef>
                <a:spcPts val="0"/>
              </a:spcBef>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Wilson, J.-J., Sing, K.-W., &amp; Jaturas, N. (2018). DNA barcoding: Bioinformatics workflows for beginners. </a:t>
            </a:r>
            <a:r>
              <a:rPr lang="en-US" sz="1200" i="1">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Science Direct</a:t>
            </a:r>
            <a:r>
              <a:rPr lang="en-US" sz="120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985-995.</a:t>
            </a:r>
            <a:endParaRPr lang="en-US" sz="1200">
              <a:effectLst/>
              <a:latin typeface="Calibri" panose="020F0502020204030204" pitchFamily="34" charset="0"/>
              <a:ea typeface="Calibri" panose="020F0502020204030204" pitchFamily="34" charset="0"/>
              <a:cs typeface="Calibri" panose="020F0502020204030204" pitchFamily="34" charset="0"/>
            </a:endParaRPr>
          </a:p>
          <a:p>
            <a:endParaRPr lang="en-US" sz="905"/>
          </a:p>
        </p:txBody>
      </p:sp>
      <p:sp>
        <p:nvSpPr>
          <p:cNvPr id="28" name="TextBox 27">
            <a:extLst>
              <a:ext uri="{FF2B5EF4-FFF2-40B4-BE49-F238E27FC236}">
                <a16:creationId xmlns:a16="http://schemas.microsoft.com/office/drawing/2014/main" id="{9DB56D26-8434-BC53-CCB1-51E06A8164CA}"/>
              </a:ext>
            </a:extLst>
          </p:cNvPr>
          <p:cNvSpPr txBox="1"/>
          <p:nvPr/>
        </p:nvSpPr>
        <p:spPr>
          <a:xfrm>
            <a:off x="24621086" y="6816772"/>
            <a:ext cx="7812783" cy="5292667"/>
          </a:xfrm>
          <a:prstGeom prst="rect">
            <a:avLst/>
          </a:prstGeom>
          <a:noFill/>
        </p:spPr>
        <p:txBody>
          <a:bodyPr wrap="square" rtlCol="0">
            <a:spAutoFit/>
          </a:bodyPr>
          <a:lstStyle/>
          <a:p>
            <a:pPr marL="240894" indent="-240894">
              <a:lnSpc>
                <a:spcPct val="107000"/>
              </a:lnSpc>
              <a:buFont typeface="Symbol" panose="05050102010706020507" pitchFamily="18" charset="2"/>
              <a:buChar char=""/>
            </a:pPr>
            <a:r>
              <a:rPr lang="en-US" sz="2529" kern="100">
                <a:latin typeface="Times New Roman" panose="02020603050405020304" pitchFamily="18" charset="0"/>
                <a:ea typeface="Calibri" panose="020F0502020204030204" pitchFamily="34" charset="0"/>
                <a:cs typeface="Times New Roman" panose="02020603050405020304" pitchFamily="18" charset="0"/>
              </a:rPr>
              <a:t>No statistically significant difference between biodiversity values determined through visual identification</a:t>
            </a:r>
          </a:p>
          <a:p>
            <a:pPr marL="240894" indent="-240894">
              <a:lnSpc>
                <a:spcPct val="107000"/>
              </a:lnSpc>
              <a:spcAft>
                <a:spcPts val="564"/>
              </a:spcAft>
              <a:buFont typeface="Symbol" panose="05050102010706020507" pitchFamily="18" charset="2"/>
              <a:buChar char=""/>
            </a:pPr>
            <a:r>
              <a:rPr lang="en-US" sz="2529" kern="100">
                <a:latin typeface="Times New Roman" panose="02020603050405020304" pitchFamily="18" charset="0"/>
                <a:ea typeface="Calibri" panose="020F0502020204030204" pitchFamily="34" charset="0"/>
                <a:cs typeface="Times New Roman" panose="02020603050405020304" pitchFamily="18" charset="0"/>
              </a:rPr>
              <a:t>Limited air quality data - only had the inhalable Pm</a:t>
            </a:r>
            <a:r>
              <a:rPr lang="en-US" sz="2529" kern="100" baseline="-25000">
                <a:latin typeface="Times New Roman" panose="02020603050405020304" pitchFamily="18" charset="0"/>
                <a:ea typeface="Calibri" panose="020F0502020204030204" pitchFamily="34" charset="0"/>
                <a:cs typeface="Times New Roman" panose="02020603050405020304" pitchFamily="18" charset="0"/>
              </a:rPr>
              <a:t>2.5 </a:t>
            </a:r>
            <a:r>
              <a:rPr lang="en-US" sz="2529" kern="100">
                <a:latin typeface="Times New Roman" panose="02020603050405020304" pitchFamily="18" charset="0"/>
                <a:ea typeface="Calibri" panose="020F0502020204030204" pitchFamily="34" charset="0"/>
                <a:cs typeface="Times New Roman" panose="02020603050405020304" pitchFamily="18" charset="0"/>
              </a:rPr>
              <a:t>data</a:t>
            </a:r>
          </a:p>
          <a:p>
            <a:pPr marL="240894" indent="-240894">
              <a:lnSpc>
                <a:spcPct val="107000"/>
              </a:lnSpc>
              <a:spcAft>
                <a:spcPts val="564"/>
              </a:spcAft>
              <a:buFont typeface="Symbol" panose="05050102010706020507" pitchFamily="18" charset="2"/>
              <a:buChar char=""/>
            </a:pPr>
            <a:r>
              <a:rPr lang="en-US" sz="2529" kern="100">
                <a:latin typeface="Times New Roman" panose="02020603050405020304" pitchFamily="18" charset="0"/>
                <a:ea typeface="Calibri" panose="020F0502020204030204" pitchFamily="34" charset="0"/>
                <a:cs typeface="Times New Roman" panose="02020603050405020304" pitchFamily="18" charset="0"/>
              </a:rPr>
              <a:t>Limited sampling locations and surface types could have limited biodiversity</a:t>
            </a:r>
          </a:p>
          <a:p>
            <a:pPr marL="240894" indent="-240894">
              <a:lnSpc>
                <a:spcPct val="107000"/>
              </a:lnSpc>
              <a:spcAft>
                <a:spcPts val="564"/>
              </a:spcAft>
              <a:buFont typeface="Symbol" panose="05050102010706020507" pitchFamily="18" charset="2"/>
              <a:buChar char=""/>
            </a:pPr>
            <a:r>
              <a:rPr lang="en-US" sz="2529" kern="100">
                <a:latin typeface="Times New Roman" panose="02020603050405020304" pitchFamily="18" charset="0"/>
                <a:ea typeface="Calibri" panose="020F0502020204030204" pitchFamily="34" charset="0"/>
                <a:cs typeface="Times New Roman" panose="02020603050405020304" pitchFamily="18" charset="0"/>
              </a:rPr>
              <a:t>No biodiversity difference determined by barcoding because the samples were almost all identified as </a:t>
            </a:r>
            <a:r>
              <a:rPr lang="en-US" sz="2529" i="1" kern="100">
                <a:latin typeface="Times New Roman" panose="02020603050405020304" pitchFamily="18" charset="0"/>
                <a:ea typeface="Calibri" panose="020F0502020204030204" pitchFamily="34" charset="0"/>
                <a:cs typeface="Times New Roman" panose="02020603050405020304" pitchFamily="18" charset="0"/>
              </a:rPr>
              <a:t>Epicoccum</a:t>
            </a:r>
            <a:endParaRPr lang="en-US" sz="2529" kern="100">
              <a:latin typeface="Times New Roman" panose="02020603050405020304" pitchFamily="18" charset="0"/>
              <a:ea typeface="Calibri" panose="020F0502020204030204" pitchFamily="34" charset="0"/>
              <a:cs typeface="Times New Roman" panose="02020603050405020304" pitchFamily="18" charset="0"/>
            </a:endParaRPr>
          </a:p>
          <a:p>
            <a:pPr marL="240894" indent="-240894">
              <a:lnSpc>
                <a:spcPct val="107000"/>
              </a:lnSpc>
              <a:spcAft>
                <a:spcPts val="564"/>
              </a:spcAft>
              <a:buFont typeface="Symbol" panose="05050102010706020507" pitchFamily="18" charset="2"/>
              <a:buChar char=""/>
            </a:pPr>
            <a:r>
              <a:rPr lang="en-US" sz="2529" i="1" kern="100">
                <a:latin typeface="Times New Roman" panose="02020603050405020304" pitchFamily="18" charset="0"/>
                <a:ea typeface="Calibri" panose="020F0502020204030204" pitchFamily="34" charset="0"/>
                <a:cs typeface="Times New Roman" panose="02020603050405020304" pitchFamily="18" charset="0"/>
              </a:rPr>
              <a:t>Epicoccum </a:t>
            </a:r>
            <a:r>
              <a:rPr lang="en-US" sz="2529" kern="100">
                <a:latin typeface="Times New Roman" panose="02020603050405020304" pitchFamily="18" charset="0"/>
                <a:ea typeface="Calibri" panose="020F0502020204030204" pitchFamily="34" charset="0"/>
                <a:cs typeface="Times New Roman" panose="02020603050405020304" pitchFamily="18" charset="0"/>
              </a:rPr>
              <a:t>is a fungi found on lichen, so all our lichens could have been infected</a:t>
            </a:r>
          </a:p>
        </p:txBody>
      </p:sp>
      <mc:AlternateContent xmlns:mc="http://schemas.openxmlformats.org/markup-compatibility/2006">
        <mc:Choice xmlns:cx1="http://schemas.microsoft.com/office/drawing/2015/9/8/chartex" Requires="cx1">
          <p:graphicFrame>
            <p:nvGraphicFramePr>
              <p:cNvPr id="58" name="Chart 57">
                <a:extLst>
                  <a:ext uri="{FF2B5EF4-FFF2-40B4-BE49-F238E27FC236}">
                    <a16:creationId xmlns:a16="http://schemas.microsoft.com/office/drawing/2014/main" id="{F8497DD4-B942-8BCD-EF11-4DC8CD8E1915}"/>
                  </a:ext>
                </a:extLst>
              </p:cNvPr>
              <p:cNvGraphicFramePr/>
              <p:nvPr>
                <p:extLst>
                  <p:ext uri="{D42A27DB-BD31-4B8C-83A1-F6EECF244321}">
                    <p14:modId xmlns:p14="http://schemas.microsoft.com/office/powerpoint/2010/main" val="1893198669"/>
                  </p:ext>
                </p:extLst>
              </p:nvPr>
            </p:nvGraphicFramePr>
            <p:xfrm>
              <a:off x="9351593" y="14403221"/>
              <a:ext cx="7563222" cy="3813030"/>
            </p:xfrm>
            <a:graphic>
              <a:graphicData uri="http://schemas.microsoft.com/office/drawing/2014/chartex">
                <cx:chart xmlns:cx="http://schemas.microsoft.com/office/drawing/2014/chartex" xmlns:r="http://schemas.openxmlformats.org/officeDocument/2006/relationships" r:id="rId7"/>
              </a:graphicData>
            </a:graphic>
          </p:graphicFrame>
        </mc:Choice>
        <mc:Fallback>
          <p:pic>
            <p:nvPicPr>
              <p:cNvPr id="58" name="Chart 57">
                <a:extLst>
                  <a:ext uri="{FF2B5EF4-FFF2-40B4-BE49-F238E27FC236}">
                    <a16:creationId xmlns:a16="http://schemas.microsoft.com/office/drawing/2014/main" id="{F8497DD4-B942-8BCD-EF11-4DC8CD8E1915}"/>
                  </a:ext>
                </a:extLst>
              </p:cNvPr>
              <p:cNvPicPr>
                <a:picLocks noGrp="1" noRot="1" noChangeAspect="1" noMove="1" noResize="1" noEditPoints="1" noAdjustHandles="1" noChangeArrowheads="1" noChangeShapeType="1"/>
              </p:cNvPicPr>
              <p:nvPr/>
            </p:nvPicPr>
            <p:blipFill>
              <a:blip r:embed="rId8"/>
              <a:stretch>
                <a:fillRect/>
              </a:stretch>
            </p:blipFill>
            <p:spPr>
              <a:xfrm>
                <a:off x="9351593" y="14403221"/>
                <a:ext cx="7563222" cy="3813030"/>
              </a:xfrm>
              <a:prstGeom prst="rect">
                <a:avLst/>
              </a:prstGeom>
            </p:spPr>
          </p:pic>
        </mc:Fallback>
      </mc:AlternateContent>
      <p:sp>
        <p:nvSpPr>
          <p:cNvPr id="61" name="TextBox 60">
            <a:extLst>
              <a:ext uri="{FF2B5EF4-FFF2-40B4-BE49-F238E27FC236}">
                <a16:creationId xmlns:a16="http://schemas.microsoft.com/office/drawing/2014/main" id="{820AB81B-F738-BFB2-5A42-FA78D5C85256}"/>
              </a:ext>
            </a:extLst>
          </p:cNvPr>
          <p:cNvSpPr txBox="1"/>
          <p:nvPr/>
        </p:nvSpPr>
        <p:spPr>
          <a:xfrm>
            <a:off x="9252516" y="13944628"/>
            <a:ext cx="8410411" cy="369332"/>
          </a:xfrm>
          <a:prstGeom prst="rect">
            <a:avLst/>
          </a:prstGeom>
          <a:noFill/>
        </p:spPr>
        <p:txBody>
          <a:bodyPr wrap="square">
            <a:spAutoFit/>
          </a:bodyPr>
          <a:lstStyle/>
          <a:p>
            <a:r>
              <a:rPr lang="en-US">
                <a:latin typeface="Times New Roman" panose="02020603050405020304" pitchFamily="18" charset="0"/>
                <a:cs typeface="Times New Roman" panose="02020603050405020304" pitchFamily="18" charset="0"/>
              </a:rPr>
              <a:t>Figure 12: The Simpson’s Diversity Index of Eisenhower Park and Bethpage State Park</a:t>
            </a:r>
          </a:p>
        </p:txBody>
      </p:sp>
      <p:sp>
        <p:nvSpPr>
          <p:cNvPr id="70" name="TextBox 69">
            <a:extLst>
              <a:ext uri="{FF2B5EF4-FFF2-40B4-BE49-F238E27FC236}">
                <a16:creationId xmlns:a16="http://schemas.microsoft.com/office/drawing/2014/main" id="{700F3B39-CB4D-1F82-8217-7CD48A428C11}"/>
              </a:ext>
            </a:extLst>
          </p:cNvPr>
          <p:cNvSpPr txBox="1"/>
          <p:nvPr/>
        </p:nvSpPr>
        <p:spPr>
          <a:xfrm>
            <a:off x="9209700" y="341776"/>
            <a:ext cx="14869555" cy="2254463"/>
          </a:xfrm>
          <a:prstGeom prst="rect">
            <a:avLst/>
          </a:prstGeom>
          <a:noFill/>
        </p:spPr>
        <p:txBody>
          <a:bodyPr wrap="square">
            <a:spAutoFit/>
          </a:bodyPr>
          <a:lstStyle/>
          <a:p>
            <a:pPr algn="ctr"/>
            <a:r>
              <a:rPr lang="en-US" sz="7025">
                <a:solidFill>
                  <a:schemeClr val="bg1"/>
                </a:solidFill>
                <a:latin typeface="Times New Roman" panose="02020603050405020304" pitchFamily="18" charset="0"/>
                <a:ea typeface="Cambria" panose="02040503050406030204" pitchFamily="18" charset="0"/>
                <a:cs typeface="Times New Roman" panose="02020603050405020304" pitchFamily="18" charset="0"/>
              </a:rPr>
              <a:t>The Effect of Air Quality on the Biodiversity of Lichens on Long Island </a:t>
            </a:r>
          </a:p>
        </p:txBody>
      </p:sp>
      <p:pic>
        <p:nvPicPr>
          <p:cNvPr id="71" name="Content Placeholder 3">
            <a:extLst>
              <a:ext uri="{FF2B5EF4-FFF2-40B4-BE49-F238E27FC236}">
                <a16:creationId xmlns:a16="http://schemas.microsoft.com/office/drawing/2014/main" id="{C763156B-203B-C56A-576B-19E964AF1B7A}"/>
              </a:ext>
            </a:extLst>
          </p:cNvPr>
          <p:cNvPicPr>
            <a:picLocks noChangeAspect="1"/>
          </p:cNvPicPr>
          <p:nvPr/>
        </p:nvPicPr>
        <p:blipFill>
          <a:blip r:embed="rId9"/>
          <a:stretch>
            <a:fillRect/>
          </a:stretch>
        </p:blipFill>
        <p:spPr>
          <a:xfrm>
            <a:off x="1221127" y="13086223"/>
            <a:ext cx="2900464" cy="2246385"/>
          </a:xfrm>
          <a:prstGeom prst="rect">
            <a:avLst/>
          </a:prstGeom>
        </p:spPr>
      </p:pic>
      <p:pic>
        <p:nvPicPr>
          <p:cNvPr id="72" name="Picture 71">
            <a:extLst>
              <a:ext uri="{FF2B5EF4-FFF2-40B4-BE49-F238E27FC236}">
                <a16:creationId xmlns:a16="http://schemas.microsoft.com/office/drawing/2014/main" id="{B7B4B945-DD48-525D-3924-F701A86F2F12}"/>
              </a:ext>
            </a:extLst>
          </p:cNvPr>
          <p:cNvPicPr>
            <a:picLocks noChangeAspect="1"/>
          </p:cNvPicPr>
          <p:nvPr/>
        </p:nvPicPr>
        <p:blipFill>
          <a:blip r:embed="rId10"/>
          <a:stretch>
            <a:fillRect/>
          </a:stretch>
        </p:blipFill>
        <p:spPr>
          <a:xfrm>
            <a:off x="4475575" y="13048928"/>
            <a:ext cx="2900464" cy="2246384"/>
          </a:xfrm>
          <a:prstGeom prst="rect">
            <a:avLst/>
          </a:prstGeom>
        </p:spPr>
      </p:pic>
      <p:pic>
        <p:nvPicPr>
          <p:cNvPr id="73" name="Picture 72">
            <a:extLst>
              <a:ext uri="{FF2B5EF4-FFF2-40B4-BE49-F238E27FC236}">
                <a16:creationId xmlns:a16="http://schemas.microsoft.com/office/drawing/2014/main" id="{66A32465-0A52-F878-5D75-6A83E1A6F407}"/>
              </a:ext>
            </a:extLst>
          </p:cNvPr>
          <p:cNvPicPr>
            <a:picLocks noChangeAspect="1"/>
          </p:cNvPicPr>
          <p:nvPr/>
        </p:nvPicPr>
        <p:blipFill>
          <a:blip r:embed="rId11"/>
          <a:stretch>
            <a:fillRect/>
          </a:stretch>
        </p:blipFill>
        <p:spPr>
          <a:xfrm>
            <a:off x="1316296" y="16401452"/>
            <a:ext cx="5968085" cy="2616713"/>
          </a:xfrm>
          <a:prstGeom prst="rect">
            <a:avLst/>
          </a:prstGeom>
        </p:spPr>
      </p:pic>
      <p:sp>
        <p:nvSpPr>
          <p:cNvPr id="74" name="TextBox 73">
            <a:extLst>
              <a:ext uri="{FF2B5EF4-FFF2-40B4-BE49-F238E27FC236}">
                <a16:creationId xmlns:a16="http://schemas.microsoft.com/office/drawing/2014/main" id="{26F56FE1-F2D8-BFA6-336D-9328838B6750}"/>
              </a:ext>
            </a:extLst>
          </p:cNvPr>
          <p:cNvSpPr txBox="1"/>
          <p:nvPr/>
        </p:nvSpPr>
        <p:spPr>
          <a:xfrm>
            <a:off x="1102794" y="15342438"/>
            <a:ext cx="2900464" cy="525400"/>
          </a:xfrm>
          <a:prstGeom prst="rect">
            <a:avLst/>
          </a:prstGeom>
          <a:noFill/>
        </p:spPr>
        <p:txBody>
          <a:bodyPr wrap="square" rtlCol="0">
            <a:spAutoFit/>
          </a:bodyPr>
          <a:lstStyle/>
          <a:p>
            <a:r>
              <a:rPr lang="en-US" sz="1407">
                <a:latin typeface="Times New Roman" panose="02020603050405020304" pitchFamily="18" charset="0"/>
                <a:cs typeface="Times New Roman" panose="02020603050405020304" pitchFamily="18" charset="0"/>
              </a:rPr>
              <a:t>Figure 1: Map of Eisenhower Park with Transect Line</a:t>
            </a:r>
          </a:p>
        </p:txBody>
      </p:sp>
      <p:sp>
        <p:nvSpPr>
          <p:cNvPr id="75" name="TextBox 74">
            <a:extLst>
              <a:ext uri="{FF2B5EF4-FFF2-40B4-BE49-F238E27FC236}">
                <a16:creationId xmlns:a16="http://schemas.microsoft.com/office/drawing/2014/main" id="{69917B80-3E71-F642-1973-010E33AA01CE}"/>
              </a:ext>
            </a:extLst>
          </p:cNvPr>
          <p:cNvSpPr txBox="1"/>
          <p:nvPr/>
        </p:nvSpPr>
        <p:spPr>
          <a:xfrm>
            <a:off x="4413787" y="15420135"/>
            <a:ext cx="2844976" cy="525400"/>
          </a:xfrm>
          <a:prstGeom prst="rect">
            <a:avLst/>
          </a:prstGeom>
          <a:noFill/>
        </p:spPr>
        <p:txBody>
          <a:bodyPr wrap="square" rtlCol="0">
            <a:spAutoFit/>
          </a:bodyPr>
          <a:lstStyle/>
          <a:p>
            <a:r>
              <a:rPr lang="en-US" sz="1407">
                <a:latin typeface="Times New Roman" panose="02020603050405020304" pitchFamily="18" charset="0"/>
                <a:cs typeface="Times New Roman" panose="02020603050405020304" pitchFamily="18" charset="0"/>
              </a:rPr>
              <a:t>Figure 2: Map of Bethpage State Park with Transect Line</a:t>
            </a:r>
          </a:p>
        </p:txBody>
      </p:sp>
      <p:sp>
        <p:nvSpPr>
          <p:cNvPr id="76" name="TextBox 75">
            <a:extLst>
              <a:ext uri="{FF2B5EF4-FFF2-40B4-BE49-F238E27FC236}">
                <a16:creationId xmlns:a16="http://schemas.microsoft.com/office/drawing/2014/main" id="{5F70608B-A9B0-B7F9-F614-A21D4178B5CE}"/>
              </a:ext>
            </a:extLst>
          </p:cNvPr>
          <p:cNvSpPr txBox="1"/>
          <p:nvPr/>
        </p:nvSpPr>
        <p:spPr>
          <a:xfrm>
            <a:off x="1344573" y="19099552"/>
            <a:ext cx="5968085" cy="525400"/>
          </a:xfrm>
          <a:prstGeom prst="rect">
            <a:avLst/>
          </a:prstGeom>
          <a:noFill/>
        </p:spPr>
        <p:txBody>
          <a:bodyPr wrap="square" rtlCol="0">
            <a:spAutoFit/>
          </a:bodyPr>
          <a:lstStyle/>
          <a:p>
            <a:r>
              <a:rPr lang="en-US" sz="1407">
                <a:latin typeface="Times New Roman" panose="02020603050405020304" pitchFamily="18" charset="0"/>
                <a:cs typeface="Times New Roman" panose="02020603050405020304" pitchFamily="18" charset="0"/>
              </a:rPr>
              <a:t>Figure 3: Map of Long Island with Eisenhower Park and Bethpage State Park labeled</a:t>
            </a:r>
          </a:p>
        </p:txBody>
      </p:sp>
      <p:sp>
        <p:nvSpPr>
          <p:cNvPr id="77" name="TextBox 76">
            <a:extLst>
              <a:ext uri="{FF2B5EF4-FFF2-40B4-BE49-F238E27FC236}">
                <a16:creationId xmlns:a16="http://schemas.microsoft.com/office/drawing/2014/main" id="{D7CD91E4-583A-7EB2-9BBD-4A73F94E938B}"/>
              </a:ext>
            </a:extLst>
          </p:cNvPr>
          <p:cNvSpPr txBox="1"/>
          <p:nvPr/>
        </p:nvSpPr>
        <p:spPr>
          <a:xfrm>
            <a:off x="1131669" y="19695579"/>
            <a:ext cx="6706532" cy="1259960"/>
          </a:xfrm>
          <a:prstGeom prst="rect">
            <a:avLst/>
          </a:prstGeom>
          <a:noFill/>
        </p:spPr>
        <p:txBody>
          <a:bodyPr wrap="square" rtlCol="0">
            <a:spAutoFit/>
          </a:bodyPr>
          <a:lstStyle/>
          <a:p>
            <a:pPr marL="200746" indent="-200746">
              <a:buFont typeface="Arial" panose="020B0604020202020204" pitchFamily="34" charset="0"/>
              <a:buChar char="•"/>
            </a:pPr>
            <a:r>
              <a:rPr lang="en-US" sz="2529">
                <a:latin typeface="Times New Roman" panose="02020603050405020304" pitchFamily="18" charset="0"/>
                <a:cs typeface="Times New Roman" panose="02020603050405020304" pitchFamily="18" charset="0"/>
              </a:rPr>
              <a:t>Chosen because they’re both in the middle of Long Island, are used for the same purposes, and are located near air quality monitoring stations</a:t>
            </a:r>
          </a:p>
        </p:txBody>
      </p:sp>
      <p:sp>
        <p:nvSpPr>
          <p:cNvPr id="78" name="TextBox 77">
            <a:extLst>
              <a:ext uri="{FF2B5EF4-FFF2-40B4-BE49-F238E27FC236}">
                <a16:creationId xmlns:a16="http://schemas.microsoft.com/office/drawing/2014/main" id="{5BEA3CAA-A9D0-1F30-020F-A4BA8BAA5356}"/>
              </a:ext>
            </a:extLst>
          </p:cNvPr>
          <p:cNvSpPr txBox="1"/>
          <p:nvPr/>
        </p:nvSpPr>
        <p:spPr>
          <a:xfrm>
            <a:off x="826171" y="10208889"/>
            <a:ext cx="7675126" cy="2859565"/>
          </a:xfrm>
          <a:prstGeom prst="rect">
            <a:avLst/>
          </a:prstGeom>
          <a:noFill/>
        </p:spPr>
        <p:txBody>
          <a:bodyPr wrap="square" rtlCol="0">
            <a:spAutoFit/>
          </a:bodyPr>
          <a:lstStyle/>
          <a:p>
            <a:pPr marL="401483" indent="-401483">
              <a:buFont typeface="Arial" panose="020B0604020202020204" pitchFamily="34" charset="0"/>
              <a:buChar char="•"/>
            </a:pPr>
            <a:r>
              <a:rPr lang="en-US" sz="2529">
                <a:latin typeface="Times New Roman" panose="02020603050405020304" pitchFamily="18" charset="0"/>
                <a:cs typeface="Times New Roman" panose="02020603050405020304" pitchFamily="18" charset="0"/>
              </a:rPr>
              <a:t>Lichens are good indicators of pollution</a:t>
            </a:r>
          </a:p>
          <a:p>
            <a:pPr marL="722671" lvl="1" indent="-401483">
              <a:buFont typeface="Times New Roman" panose="02020603050405020304" pitchFamily="18" charset="0"/>
              <a:buChar char="→"/>
            </a:pPr>
            <a:r>
              <a:rPr lang="en-US" sz="2529">
                <a:latin typeface="Times New Roman" panose="02020603050405020304" pitchFamily="18" charset="0"/>
                <a:cs typeface="Times New Roman" panose="02020603050405020304" pitchFamily="18" charset="0"/>
              </a:rPr>
              <a:t>Grow best in areas with clean air</a:t>
            </a:r>
          </a:p>
          <a:p>
            <a:pPr marL="722671" lvl="1" indent="-401483">
              <a:buFont typeface="Times New Roman" panose="02020603050405020304" pitchFamily="18" charset="0"/>
              <a:buChar char="→"/>
            </a:pPr>
            <a:r>
              <a:rPr lang="en-US" sz="2529">
                <a:latin typeface="Times New Roman" panose="02020603050405020304" pitchFamily="18" charset="0"/>
                <a:cs typeface="Times New Roman" panose="02020603050405020304" pitchFamily="18" charset="0"/>
              </a:rPr>
              <a:t>Sensitive to the effects of air pollution</a:t>
            </a:r>
          </a:p>
          <a:p>
            <a:pPr marL="401483" indent="-401483">
              <a:buFont typeface="Arial" panose="020B0604020202020204" pitchFamily="34" charset="0"/>
              <a:buChar char="•"/>
            </a:pPr>
            <a:r>
              <a:rPr lang="en-US" sz="2529">
                <a:latin typeface="Times New Roman" panose="02020603050405020304" pitchFamily="18" charset="0"/>
                <a:cs typeface="Times New Roman" panose="02020603050405020304" pitchFamily="18" charset="0"/>
              </a:rPr>
              <a:t>Biodiversity helps with biomonitoring</a:t>
            </a:r>
          </a:p>
          <a:p>
            <a:pPr marL="722671" lvl="1" indent="-401483">
              <a:buFont typeface="Times New Roman" panose="02020603050405020304" pitchFamily="18" charset="0"/>
              <a:buChar char="→"/>
            </a:pPr>
            <a:r>
              <a:rPr lang="en-US" sz="2529">
                <a:latin typeface="Times New Roman" panose="02020603050405020304" pitchFamily="18" charset="0"/>
                <a:cs typeface="Times New Roman" panose="02020603050405020304" pitchFamily="18" charset="0"/>
              </a:rPr>
              <a:t>Some species are more sensitive</a:t>
            </a:r>
          </a:p>
          <a:p>
            <a:pPr marL="722671" lvl="1" indent="-401483">
              <a:buFont typeface="Times New Roman" panose="02020603050405020304" pitchFamily="18" charset="0"/>
              <a:buChar char="→"/>
            </a:pPr>
            <a:r>
              <a:rPr lang="en-US" sz="2529">
                <a:latin typeface="Times New Roman" panose="02020603050405020304" pitchFamily="18" charset="0"/>
                <a:cs typeface="Times New Roman" panose="02020603050405020304" pitchFamily="18" charset="0"/>
              </a:rPr>
              <a:t>Diversity of species inversely related to pollutants</a:t>
            </a:r>
          </a:p>
          <a:p>
            <a:pPr marL="401483" indent="-401483">
              <a:buFont typeface="Arial" panose="020B0604020202020204" pitchFamily="34" charset="0"/>
              <a:buChar char="•"/>
            </a:pPr>
            <a:endParaRPr lang="en-US" sz="2807">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ECA1969F-BB4B-C73B-1F20-05B5F72AA931}"/>
              </a:ext>
            </a:extLst>
          </p:cNvPr>
          <p:cNvSpPr txBox="1"/>
          <p:nvPr/>
        </p:nvSpPr>
        <p:spPr>
          <a:xfrm>
            <a:off x="24651107" y="13598543"/>
            <a:ext cx="7725679" cy="1466427"/>
          </a:xfrm>
          <a:prstGeom prst="rect">
            <a:avLst/>
          </a:prstGeom>
          <a:noFill/>
        </p:spPr>
        <p:txBody>
          <a:bodyPr wrap="square">
            <a:spAutoFit/>
          </a:bodyPr>
          <a:lstStyle/>
          <a:p>
            <a:r>
              <a:rPr lang="en-US">
                <a:latin typeface="Times New Roman" panose="02020603050405020304" pitchFamily="18" charset="0"/>
                <a:cs typeface="Times New Roman" panose="02020603050405020304" pitchFamily="18" charset="0"/>
              </a:rPr>
              <a:t>	</a:t>
            </a:r>
          </a:p>
          <a:p>
            <a:r>
              <a:rPr lang="en-US">
                <a:latin typeface="Times New Roman" panose="02020603050405020304" pitchFamily="18" charset="0"/>
                <a:cs typeface="Times New Roman" panose="02020603050405020304" pitchFamily="18" charset="0"/>
              </a:rPr>
              <a:t>We would first like to thank the park rangers at Bethpage State Park. For all your time and effort in helping us collect our lichen we highly appreciate it. Furthermore, for the staff at Cold Spring Harbor Laboratory in Brooklyn thank you for teaching us the principles of DNA Barcoding. </a:t>
            </a:r>
          </a:p>
        </p:txBody>
      </p:sp>
      <p:sp>
        <p:nvSpPr>
          <p:cNvPr id="2" name="TextBox 1">
            <a:extLst>
              <a:ext uri="{FF2B5EF4-FFF2-40B4-BE49-F238E27FC236}">
                <a16:creationId xmlns:a16="http://schemas.microsoft.com/office/drawing/2014/main" id="{586BB29E-BF65-B3C6-5FB8-A6EFA7D58E9D}"/>
              </a:ext>
            </a:extLst>
          </p:cNvPr>
          <p:cNvSpPr txBox="1"/>
          <p:nvPr/>
        </p:nvSpPr>
        <p:spPr>
          <a:xfrm>
            <a:off x="9530604" y="4889894"/>
            <a:ext cx="2469339" cy="1649169"/>
          </a:xfrm>
          <a:prstGeom prst="rect">
            <a:avLst/>
          </a:prstGeom>
          <a:solidFill>
            <a:srgbClr val="DCF4E8"/>
          </a:solidFill>
          <a:ln w="76200">
            <a:solidFill>
              <a:srgbClr val="339966"/>
            </a:solidFill>
          </a:ln>
        </p:spPr>
        <p:txBody>
          <a:bodyPr wrap="square" rtlCol="0">
            <a:spAutoFit/>
          </a:bodyPr>
          <a:lstStyle/>
          <a:p>
            <a:pPr algn="ctr"/>
            <a:endParaRPr lang="en-US" sz="2529"/>
          </a:p>
          <a:p>
            <a:pPr algn="ctr"/>
            <a:r>
              <a:rPr lang="en-US" sz="2529">
                <a:latin typeface="Times New Roman" panose="02020603050405020304" pitchFamily="18" charset="0"/>
                <a:cs typeface="Times New Roman" panose="02020603050405020304" pitchFamily="18" charset="0"/>
              </a:rPr>
              <a:t>Sample Collection</a:t>
            </a:r>
          </a:p>
          <a:p>
            <a:endParaRPr lang="en-US" sz="2529"/>
          </a:p>
        </p:txBody>
      </p:sp>
      <p:pic>
        <p:nvPicPr>
          <p:cNvPr id="12" name="Picture 11" descr="A picture containing text&#10;&#10;Description automatically generated">
            <a:extLst>
              <a:ext uri="{FF2B5EF4-FFF2-40B4-BE49-F238E27FC236}">
                <a16:creationId xmlns:a16="http://schemas.microsoft.com/office/drawing/2014/main" id="{AEA94601-B91F-A1AF-390B-9F8A404C600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530605" y="6787753"/>
            <a:ext cx="2128732" cy="2127067"/>
          </a:xfrm>
          <a:prstGeom prst="rect">
            <a:avLst/>
          </a:prstGeom>
        </p:spPr>
      </p:pic>
      <p:pic>
        <p:nvPicPr>
          <p:cNvPr id="13" name="Picture 12" descr="Text, whiteboard&#10;&#10;Description automatically generated">
            <a:extLst>
              <a:ext uri="{FF2B5EF4-FFF2-40B4-BE49-F238E27FC236}">
                <a16:creationId xmlns:a16="http://schemas.microsoft.com/office/drawing/2014/main" id="{82CE3EFC-D122-2C51-CAF5-E14535FD643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530604" y="9662045"/>
            <a:ext cx="2141589" cy="2137339"/>
          </a:xfrm>
          <a:prstGeom prst="rect">
            <a:avLst/>
          </a:prstGeom>
        </p:spPr>
      </p:pic>
      <p:sp>
        <p:nvSpPr>
          <p:cNvPr id="19" name="TextBox 18">
            <a:extLst>
              <a:ext uri="{FF2B5EF4-FFF2-40B4-BE49-F238E27FC236}">
                <a16:creationId xmlns:a16="http://schemas.microsoft.com/office/drawing/2014/main" id="{A92BB856-23BC-A68D-7A4C-A9D43C2AA61F}"/>
              </a:ext>
            </a:extLst>
          </p:cNvPr>
          <p:cNvSpPr txBox="1"/>
          <p:nvPr/>
        </p:nvSpPr>
        <p:spPr>
          <a:xfrm>
            <a:off x="9463022" y="8934486"/>
            <a:ext cx="2302360" cy="584775"/>
          </a:xfrm>
          <a:prstGeom prst="rect">
            <a:avLst/>
          </a:prstGeom>
          <a:noFill/>
        </p:spPr>
        <p:txBody>
          <a:bodyPr wrap="square">
            <a:spAutoFit/>
          </a:bodyPr>
          <a:lstStyle/>
          <a:p>
            <a:r>
              <a:rPr lang="en-US" sz="1600">
                <a:latin typeface="Times New Roman" panose="02020603050405020304" pitchFamily="18" charset="0"/>
                <a:cs typeface="Times New Roman" panose="02020603050405020304" pitchFamily="18" charset="0"/>
              </a:rPr>
              <a:t>Figure 4: Quadrat 1 at Eisenhower Park</a:t>
            </a:r>
          </a:p>
        </p:txBody>
      </p:sp>
      <p:sp>
        <p:nvSpPr>
          <p:cNvPr id="22" name="TextBox 21">
            <a:extLst>
              <a:ext uri="{FF2B5EF4-FFF2-40B4-BE49-F238E27FC236}">
                <a16:creationId xmlns:a16="http://schemas.microsoft.com/office/drawing/2014/main" id="{FEA27AEF-8EC4-2FB4-8A3C-F7671829C5E7}"/>
              </a:ext>
            </a:extLst>
          </p:cNvPr>
          <p:cNvSpPr txBox="1"/>
          <p:nvPr/>
        </p:nvSpPr>
        <p:spPr>
          <a:xfrm>
            <a:off x="9476565" y="11783457"/>
            <a:ext cx="2141589" cy="584775"/>
          </a:xfrm>
          <a:prstGeom prst="rect">
            <a:avLst/>
          </a:prstGeom>
          <a:noFill/>
        </p:spPr>
        <p:txBody>
          <a:bodyPr wrap="square">
            <a:spAutoFit/>
          </a:bodyPr>
          <a:lstStyle/>
          <a:p>
            <a:r>
              <a:rPr lang="en-US" sz="1600">
                <a:latin typeface="Times New Roman" panose="02020603050405020304" pitchFamily="18" charset="0"/>
                <a:cs typeface="Times New Roman" panose="02020603050405020304" pitchFamily="18" charset="0"/>
              </a:rPr>
              <a:t>Figure 5: Quadrat 9 at Bethpage State Park</a:t>
            </a:r>
          </a:p>
        </p:txBody>
      </p:sp>
      <p:sp>
        <p:nvSpPr>
          <p:cNvPr id="30" name="Arrow: Right 29">
            <a:extLst>
              <a:ext uri="{FF2B5EF4-FFF2-40B4-BE49-F238E27FC236}">
                <a16:creationId xmlns:a16="http://schemas.microsoft.com/office/drawing/2014/main" id="{62F29868-18EB-B990-E613-EB0B1290836C}"/>
              </a:ext>
            </a:extLst>
          </p:cNvPr>
          <p:cNvSpPr/>
          <p:nvPr/>
        </p:nvSpPr>
        <p:spPr>
          <a:xfrm>
            <a:off x="12094239" y="5468627"/>
            <a:ext cx="695408" cy="418199"/>
          </a:xfrm>
          <a:prstGeom prst="rightArrow">
            <a:avLst/>
          </a:prstGeom>
          <a:solidFill>
            <a:srgbClr val="339966"/>
          </a:solidFill>
          <a:l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5"/>
          </a:p>
        </p:txBody>
      </p:sp>
      <p:sp>
        <p:nvSpPr>
          <p:cNvPr id="31" name="TextBox 30">
            <a:extLst>
              <a:ext uri="{FF2B5EF4-FFF2-40B4-BE49-F238E27FC236}">
                <a16:creationId xmlns:a16="http://schemas.microsoft.com/office/drawing/2014/main" id="{6C79E994-C4C0-5593-447C-80C4D30B288D}"/>
              </a:ext>
            </a:extLst>
          </p:cNvPr>
          <p:cNvSpPr txBox="1"/>
          <p:nvPr/>
        </p:nvSpPr>
        <p:spPr>
          <a:xfrm>
            <a:off x="12872531" y="4916369"/>
            <a:ext cx="2920645" cy="1649169"/>
          </a:xfrm>
          <a:prstGeom prst="rect">
            <a:avLst/>
          </a:prstGeom>
          <a:solidFill>
            <a:srgbClr val="DCF4E8"/>
          </a:solidFill>
          <a:ln w="76200">
            <a:solidFill>
              <a:srgbClr val="339966"/>
            </a:solidFill>
          </a:ln>
        </p:spPr>
        <p:txBody>
          <a:bodyPr wrap="square" rtlCol="0">
            <a:spAutoFit/>
          </a:bodyPr>
          <a:lstStyle/>
          <a:p>
            <a:pPr algn="ctr"/>
            <a:endParaRPr lang="en-US" sz="2529">
              <a:latin typeface="Times New Roman" panose="02020603050405020304" pitchFamily="18" charset="0"/>
              <a:cs typeface="Times New Roman" panose="02020603050405020304" pitchFamily="18" charset="0"/>
            </a:endParaRPr>
          </a:p>
          <a:p>
            <a:pPr algn="ctr"/>
            <a:r>
              <a:rPr lang="en-US" sz="2529">
                <a:latin typeface="Times New Roman" panose="02020603050405020304" pitchFamily="18" charset="0"/>
                <a:cs typeface="Times New Roman" panose="02020603050405020304" pitchFamily="18" charset="0"/>
              </a:rPr>
              <a:t>Visual Identification &amp; Data Analysis</a:t>
            </a:r>
          </a:p>
          <a:p>
            <a:endParaRPr lang="en-US" sz="2529"/>
          </a:p>
        </p:txBody>
      </p:sp>
      <p:pic>
        <p:nvPicPr>
          <p:cNvPr id="33" name="Picture 32">
            <a:extLst>
              <a:ext uri="{FF2B5EF4-FFF2-40B4-BE49-F238E27FC236}">
                <a16:creationId xmlns:a16="http://schemas.microsoft.com/office/drawing/2014/main" id="{7D1F34AD-7D47-9861-D020-C5828E5EE852}"/>
              </a:ext>
            </a:extLst>
          </p:cNvPr>
          <p:cNvPicPr>
            <a:picLocks noChangeAspect="1"/>
          </p:cNvPicPr>
          <p:nvPr/>
        </p:nvPicPr>
        <p:blipFill>
          <a:blip r:embed="rId14"/>
          <a:stretch>
            <a:fillRect/>
          </a:stretch>
        </p:blipFill>
        <p:spPr>
          <a:xfrm>
            <a:off x="12464890" y="7003375"/>
            <a:ext cx="3663980" cy="1923589"/>
          </a:xfrm>
          <a:prstGeom prst="rect">
            <a:avLst/>
          </a:prstGeom>
        </p:spPr>
      </p:pic>
      <p:sp>
        <p:nvSpPr>
          <p:cNvPr id="40" name="TextBox 39">
            <a:extLst>
              <a:ext uri="{FF2B5EF4-FFF2-40B4-BE49-F238E27FC236}">
                <a16:creationId xmlns:a16="http://schemas.microsoft.com/office/drawing/2014/main" id="{EA736475-B8A2-7811-DDF7-A33AEF3372CE}"/>
              </a:ext>
            </a:extLst>
          </p:cNvPr>
          <p:cNvSpPr txBox="1"/>
          <p:nvPr/>
        </p:nvSpPr>
        <p:spPr>
          <a:xfrm>
            <a:off x="12404476" y="9124144"/>
            <a:ext cx="4161371" cy="584775"/>
          </a:xfrm>
          <a:prstGeom prst="rect">
            <a:avLst/>
          </a:prstGeom>
          <a:noFill/>
        </p:spPr>
        <p:txBody>
          <a:bodyPr wrap="square">
            <a:spAutoFit/>
          </a:bodyPr>
          <a:lstStyle/>
          <a:p>
            <a:r>
              <a:rPr lang="en-US" sz="1600">
                <a:latin typeface="Times New Roman" panose="02020603050405020304" pitchFamily="18" charset="0"/>
                <a:cs typeface="Times New Roman" panose="02020603050405020304" pitchFamily="18" charset="0"/>
              </a:rPr>
              <a:t>Figure 6: Common Greenshield Lichen on iNaturalist.</a:t>
            </a:r>
          </a:p>
        </p:txBody>
      </p:sp>
      <p:sp>
        <p:nvSpPr>
          <p:cNvPr id="45" name="Arrow: Right 44">
            <a:extLst>
              <a:ext uri="{FF2B5EF4-FFF2-40B4-BE49-F238E27FC236}">
                <a16:creationId xmlns:a16="http://schemas.microsoft.com/office/drawing/2014/main" id="{A7698F51-FD5F-B3B4-9297-F668C4E83C1C}"/>
              </a:ext>
            </a:extLst>
          </p:cNvPr>
          <p:cNvSpPr/>
          <p:nvPr/>
        </p:nvSpPr>
        <p:spPr>
          <a:xfrm>
            <a:off x="15989131" y="5468627"/>
            <a:ext cx="695408" cy="418199"/>
          </a:xfrm>
          <a:prstGeom prst="rightArrow">
            <a:avLst/>
          </a:prstGeom>
          <a:solidFill>
            <a:srgbClr val="339966"/>
          </a:solidFill>
          <a:l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5"/>
          </a:p>
        </p:txBody>
      </p:sp>
      <p:sp>
        <p:nvSpPr>
          <p:cNvPr id="48" name="TextBox 47">
            <a:extLst>
              <a:ext uri="{FF2B5EF4-FFF2-40B4-BE49-F238E27FC236}">
                <a16:creationId xmlns:a16="http://schemas.microsoft.com/office/drawing/2014/main" id="{5FD8DE46-D7F9-BC8C-1570-14D99CB2EDBC}"/>
              </a:ext>
            </a:extLst>
          </p:cNvPr>
          <p:cNvSpPr txBox="1"/>
          <p:nvPr/>
        </p:nvSpPr>
        <p:spPr>
          <a:xfrm>
            <a:off x="16806684" y="4889897"/>
            <a:ext cx="2920645" cy="1649169"/>
          </a:xfrm>
          <a:prstGeom prst="rect">
            <a:avLst/>
          </a:prstGeom>
          <a:solidFill>
            <a:srgbClr val="DCF4E8"/>
          </a:solidFill>
          <a:ln w="76200">
            <a:solidFill>
              <a:srgbClr val="339966"/>
            </a:solidFill>
          </a:ln>
        </p:spPr>
        <p:txBody>
          <a:bodyPr wrap="square" rtlCol="0">
            <a:spAutoFit/>
          </a:bodyPr>
          <a:lstStyle/>
          <a:p>
            <a:pPr algn="ctr"/>
            <a:endParaRPr lang="en-US" sz="2529">
              <a:latin typeface="Times New Roman" panose="02020603050405020304" pitchFamily="18" charset="0"/>
              <a:cs typeface="Times New Roman" panose="02020603050405020304" pitchFamily="18" charset="0"/>
            </a:endParaRPr>
          </a:p>
          <a:p>
            <a:pPr algn="ctr"/>
            <a:r>
              <a:rPr lang="en-US" sz="2529">
                <a:latin typeface="Times New Roman" panose="02020603050405020304" pitchFamily="18" charset="0"/>
                <a:cs typeface="Times New Roman" panose="02020603050405020304" pitchFamily="18" charset="0"/>
              </a:rPr>
              <a:t>DNA Extraction &amp; Amplification</a:t>
            </a:r>
          </a:p>
          <a:p>
            <a:pPr algn="ctr"/>
            <a:endParaRPr lang="en-US" sz="2529">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53" name="TextBox 52">
                <a:extLst>
                  <a:ext uri="{FF2B5EF4-FFF2-40B4-BE49-F238E27FC236}">
                    <a16:creationId xmlns:a16="http://schemas.microsoft.com/office/drawing/2014/main" id="{EED3824F-0B04-7D7F-8D4C-BEA63DE5B579}"/>
                  </a:ext>
                </a:extLst>
              </p:cNvPr>
              <p:cNvSpPr txBox="1"/>
              <p:nvPr/>
            </p:nvSpPr>
            <p:spPr>
              <a:xfrm>
                <a:off x="12464890" y="9946118"/>
                <a:ext cx="3663980" cy="1130631"/>
              </a:xfrm>
              <a:prstGeom prst="rect">
                <a:avLst/>
              </a:prstGeom>
              <a:noFill/>
              <a:ln>
                <a:solidFill>
                  <a:schemeClr val="tx1"/>
                </a:solidFill>
              </a:ln>
            </p:spPr>
            <p:txBody>
              <a:bodyPr wrap="square" rtlCol="0">
                <a:spAutoFit/>
              </a:bodyPr>
              <a:lstStyle/>
              <a:p>
                <a:pPr/>
                <a14:m>
                  <m:oMathPara xmlns:m="http://schemas.openxmlformats.org/officeDocument/2006/math">
                    <m:oMathParaPr>
                      <m:jc m:val="center"/>
                    </m:oMathParaPr>
                    <m:oMath xmlns:m="http://schemas.openxmlformats.org/officeDocument/2006/math">
                      <m:r>
                        <a:rPr lang="en-US" sz="2807" i="1">
                          <a:latin typeface="Cambria Math" panose="02040503050406030204" pitchFamily="18" charset="0"/>
                          <a:ea typeface="Calibri" panose="020F0502020204030204" pitchFamily="34" charset="0"/>
                          <a:cs typeface="Times New Roman" panose="02020603050405020304" pitchFamily="18" charset="0"/>
                        </a:rPr>
                        <m:t>𝐷</m:t>
                      </m:r>
                      <m:r>
                        <a:rPr lang="en-US" sz="2807" i="1">
                          <a:latin typeface="Cambria Math" panose="02040503050406030204" pitchFamily="18" charset="0"/>
                          <a:ea typeface="Calibri" panose="020F0502020204030204" pitchFamily="34" charset="0"/>
                          <a:cs typeface="Times New Roman" panose="02020603050405020304" pitchFamily="18" charset="0"/>
                        </a:rPr>
                        <m:t>=1−</m:t>
                      </m:r>
                      <m:f>
                        <m:fPr>
                          <m:ctrlPr>
                            <a:rPr lang="en-US" sz="2807" i="1">
                              <a:latin typeface="Cambria Math" panose="02040503050406030204" pitchFamily="18" charset="0"/>
                              <a:ea typeface="Calibri" panose="020F0502020204030204" pitchFamily="34" charset="0"/>
                              <a:cs typeface="Times New Roman" panose="02020603050405020304" pitchFamily="18" charset="0"/>
                            </a:rPr>
                          </m:ctrlPr>
                        </m:fPr>
                        <m:num>
                          <m:nary>
                            <m:naryPr>
                              <m:chr m:val="∑"/>
                              <m:limLoc m:val="undOvr"/>
                              <m:subHide m:val="on"/>
                              <m:supHide m:val="on"/>
                              <m:ctrlPr>
                                <a:rPr lang="en-US" sz="2807" i="1">
                                  <a:latin typeface="Cambria Math" panose="02040503050406030204" pitchFamily="18" charset="0"/>
                                  <a:ea typeface="Calibri" panose="020F0502020204030204" pitchFamily="34" charset="0"/>
                                  <a:cs typeface="Times New Roman" panose="02020603050405020304" pitchFamily="18" charset="0"/>
                                </a:rPr>
                              </m:ctrlPr>
                            </m:naryPr>
                            <m:sub/>
                            <m:sup/>
                            <m:e>
                              <m:r>
                                <a:rPr lang="en-US" sz="2807" i="1">
                                  <a:latin typeface="Cambria Math" panose="02040503050406030204" pitchFamily="18" charset="0"/>
                                  <a:ea typeface="Calibri" panose="020F0502020204030204" pitchFamily="34" charset="0"/>
                                  <a:cs typeface="Times New Roman" panose="02020603050405020304" pitchFamily="18" charset="0"/>
                                </a:rPr>
                                <m:t>𝑛</m:t>
                              </m:r>
                              <m:d>
                                <m:dPr>
                                  <m:ctrlPr>
                                    <a:rPr lang="en-US" sz="2807" i="1">
                                      <a:latin typeface="Cambria Math" panose="02040503050406030204" pitchFamily="18" charset="0"/>
                                      <a:ea typeface="Calibri" panose="020F0502020204030204" pitchFamily="34" charset="0"/>
                                      <a:cs typeface="Times New Roman" panose="02020603050405020304" pitchFamily="18" charset="0"/>
                                    </a:rPr>
                                  </m:ctrlPr>
                                </m:dPr>
                                <m:e>
                                  <m:r>
                                    <a:rPr lang="en-US" sz="2807" i="1">
                                      <a:latin typeface="Cambria Math" panose="02040503050406030204" pitchFamily="18" charset="0"/>
                                      <a:ea typeface="Calibri" panose="020F0502020204030204" pitchFamily="34" charset="0"/>
                                      <a:cs typeface="Times New Roman" panose="02020603050405020304" pitchFamily="18" charset="0"/>
                                    </a:rPr>
                                    <m:t>𝑛</m:t>
                                  </m:r>
                                  <m:r>
                                    <a:rPr lang="en-US" sz="2807" i="1">
                                      <a:latin typeface="Cambria Math" panose="02040503050406030204" pitchFamily="18" charset="0"/>
                                      <a:ea typeface="Calibri" panose="020F0502020204030204" pitchFamily="34" charset="0"/>
                                      <a:cs typeface="Times New Roman" panose="02020603050405020304" pitchFamily="18" charset="0"/>
                                    </a:rPr>
                                    <m:t>−1</m:t>
                                  </m:r>
                                </m:e>
                              </m:d>
                            </m:e>
                          </m:nary>
                        </m:num>
                        <m:den>
                          <m:r>
                            <a:rPr lang="en-US" sz="2807" i="1">
                              <a:latin typeface="Cambria Math" panose="02040503050406030204" pitchFamily="18" charset="0"/>
                              <a:ea typeface="Calibri" panose="020F0502020204030204" pitchFamily="34" charset="0"/>
                              <a:cs typeface="Times New Roman" panose="02020603050405020304" pitchFamily="18" charset="0"/>
                            </a:rPr>
                            <m:t>𝑁</m:t>
                          </m:r>
                          <m:d>
                            <m:dPr>
                              <m:ctrlPr>
                                <a:rPr lang="en-US" sz="2807" i="1">
                                  <a:latin typeface="Cambria Math" panose="02040503050406030204" pitchFamily="18" charset="0"/>
                                  <a:ea typeface="Calibri" panose="020F0502020204030204" pitchFamily="34" charset="0"/>
                                  <a:cs typeface="Times New Roman" panose="02020603050405020304" pitchFamily="18" charset="0"/>
                                </a:rPr>
                              </m:ctrlPr>
                            </m:dPr>
                            <m:e>
                              <m:r>
                                <a:rPr lang="en-US" sz="2807" i="1">
                                  <a:latin typeface="Cambria Math" panose="02040503050406030204" pitchFamily="18" charset="0"/>
                                  <a:ea typeface="Calibri" panose="020F0502020204030204" pitchFamily="34" charset="0"/>
                                  <a:cs typeface="Times New Roman" panose="02020603050405020304" pitchFamily="18" charset="0"/>
                                </a:rPr>
                                <m:t>𝑁</m:t>
                              </m:r>
                              <m:r>
                                <a:rPr lang="en-US" sz="2807" i="1">
                                  <a:latin typeface="Cambria Math" panose="02040503050406030204" pitchFamily="18" charset="0"/>
                                  <a:ea typeface="Calibri" panose="020F0502020204030204" pitchFamily="34" charset="0"/>
                                  <a:cs typeface="Times New Roman" panose="02020603050405020304" pitchFamily="18" charset="0"/>
                                </a:rPr>
                                <m:t>−1</m:t>
                              </m:r>
                            </m:e>
                          </m:d>
                        </m:den>
                      </m:f>
                    </m:oMath>
                  </m:oMathPara>
                </a14:m>
                <a:endParaRPr lang="en-US" sz="2807">
                  <a:latin typeface="Calibri" panose="020F0502020204030204" pitchFamily="34" charset="0"/>
                  <a:ea typeface="Calibri" panose="020F0502020204030204" pitchFamily="34" charset="0"/>
                  <a:cs typeface="Arial" panose="020B0604020202020204" pitchFamily="34" charset="0"/>
                </a:endParaRPr>
              </a:p>
              <a:p>
                <a:endParaRPr lang="en-US" sz="905"/>
              </a:p>
            </p:txBody>
          </p:sp>
        </mc:Choice>
        <mc:Fallback>
          <p:sp>
            <p:nvSpPr>
              <p:cNvPr id="53" name="TextBox 52">
                <a:extLst>
                  <a:ext uri="{FF2B5EF4-FFF2-40B4-BE49-F238E27FC236}">
                    <a16:creationId xmlns:a16="http://schemas.microsoft.com/office/drawing/2014/main" id="{EED3824F-0B04-7D7F-8D4C-BEA63DE5B579}"/>
                  </a:ext>
                </a:extLst>
              </p:cNvPr>
              <p:cNvSpPr txBox="1">
                <a:spLocks noRot="1" noChangeAspect="1" noMove="1" noResize="1" noEditPoints="1" noAdjustHandles="1" noChangeArrowheads="1" noChangeShapeType="1" noTextEdit="1"/>
              </p:cNvSpPr>
              <p:nvPr/>
            </p:nvSpPr>
            <p:spPr>
              <a:xfrm>
                <a:off x="12464890" y="9946118"/>
                <a:ext cx="3663980" cy="1130631"/>
              </a:xfrm>
              <a:prstGeom prst="rect">
                <a:avLst/>
              </a:prstGeom>
              <a:blipFill>
                <a:blip r:embed="rId15"/>
                <a:stretch>
                  <a:fillRect/>
                </a:stretch>
              </a:blipFill>
              <a:ln>
                <a:solidFill>
                  <a:schemeClr val="tx1"/>
                </a:solidFill>
              </a:ln>
            </p:spPr>
            <p:txBody>
              <a:bodyPr/>
              <a:lstStyle/>
              <a:p>
                <a:r>
                  <a:rPr lang="en-US">
                    <a:noFill/>
                  </a:rPr>
                  <a:t> </a:t>
                </a:r>
              </a:p>
            </p:txBody>
          </p:sp>
        </mc:Fallback>
      </mc:AlternateContent>
      <p:sp>
        <p:nvSpPr>
          <p:cNvPr id="67" name="TextBox 66">
            <a:extLst>
              <a:ext uri="{FF2B5EF4-FFF2-40B4-BE49-F238E27FC236}">
                <a16:creationId xmlns:a16="http://schemas.microsoft.com/office/drawing/2014/main" id="{4D906F67-59A5-5D43-9BD9-26594749C844}"/>
              </a:ext>
            </a:extLst>
          </p:cNvPr>
          <p:cNvSpPr txBox="1"/>
          <p:nvPr/>
        </p:nvSpPr>
        <p:spPr>
          <a:xfrm>
            <a:off x="12483115" y="11201967"/>
            <a:ext cx="3663980" cy="584775"/>
          </a:xfrm>
          <a:prstGeom prst="rect">
            <a:avLst/>
          </a:prstGeom>
          <a:noFill/>
        </p:spPr>
        <p:txBody>
          <a:bodyPr wrap="square" rtlCol="0">
            <a:spAutoFit/>
          </a:bodyPr>
          <a:lstStyle/>
          <a:p>
            <a:r>
              <a:rPr lang="en-US" sz="1600">
                <a:latin typeface="Times New Roman" panose="02020603050405020304" pitchFamily="18" charset="0"/>
                <a:cs typeface="Times New Roman" panose="02020603050405020304" pitchFamily="18" charset="0"/>
              </a:rPr>
              <a:t>Figure 7: Simpson’s Diversity Index Equation</a:t>
            </a:r>
          </a:p>
        </p:txBody>
      </p:sp>
      <p:sp>
        <p:nvSpPr>
          <p:cNvPr id="80" name="Arrow: Right 79">
            <a:extLst>
              <a:ext uri="{FF2B5EF4-FFF2-40B4-BE49-F238E27FC236}">
                <a16:creationId xmlns:a16="http://schemas.microsoft.com/office/drawing/2014/main" id="{5AE7C1B4-B767-46AC-5FEF-C818FE37BE44}"/>
              </a:ext>
            </a:extLst>
          </p:cNvPr>
          <p:cNvSpPr/>
          <p:nvPr/>
        </p:nvSpPr>
        <p:spPr>
          <a:xfrm>
            <a:off x="19863151" y="5470091"/>
            <a:ext cx="695408" cy="418199"/>
          </a:xfrm>
          <a:prstGeom prst="rightArrow">
            <a:avLst/>
          </a:prstGeom>
          <a:solidFill>
            <a:srgbClr val="339966"/>
          </a:solidFill>
          <a:l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5"/>
          </a:p>
        </p:txBody>
      </p:sp>
      <p:sp>
        <p:nvSpPr>
          <p:cNvPr id="82" name="TextBox 81">
            <a:extLst>
              <a:ext uri="{FF2B5EF4-FFF2-40B4-BE49-F238E27FC236}">
                <a16:creationId xmlns:a16="http://schemas.microsoft.com/office/drawing/2014/main" id="{7EC5BCFB-C2F5-FD0A-6DE1-CE7B2A6A185F}"/>
              </a:ext>
            </a:extLst>
          </p:cNvPr>
          <p:cNvSpPr txBox="1"/>
          <p:nvPr/>
        </p:nvSpPr>
        <p:spPr>
          <a:xfrm>
            <a:off x="20750549" y="4853141"/>
            <a:ext cx="2920645" cy="1649169"/>
          </a:xfrm>
          <a:prstGeom prst="rect">
            <a:avLst/>
          </a:prstGeom>
          <a:solidFill>
            <a:srgbClr val="DCF4E8"/>
          </a:solidFill>
          <a:ln w="76200">
            <a:solidFill>
              <a:srgbClr val="339966"/>
            </a:solidFill>
          </a:ln>
        </p:spPr>
        <p:txBody>
          <a:bodyPr wrap="square" rtlCol="0">
            <a:spAutoFit/>
          </a:bodyPr>
          <a:lstStyle/>
          <a:p>
            <a:pPr algn="ctr"/>
            <a:endParaRPr lang="en-US" sz="2529">
              <a:latin typeface="Times New Roman" panose="02020603050405020304" pitchFamily="18" charset="0"/>
              <a:cs typeface="Times New Roman" panose="02020603050405020304" pitchFamily="18" charset="0"/>
            </a:endParaRPr>
          </a:p>
          <a:p>
            <a:pPr algn="ctr"/>
            <a:r>
              <a:rPr lang="en-US" sz="2529">
                <a:latin typeface="Times New Roman" panose="02020603050405020304" pitchFamily="18" charset="0"/>
                <a:cs typeface="Times New Roman" panose="02020603050405020304" pitchFamily="18" charset="0"/>
              </a:rPr>
              <a:t>Barcoding &amp; Species Identification</a:t>
            </a:r>
          </a:p>
          <a:p>
            <a:pPr algn="ctr"/>
            <a:endParaRPr lang="en-US" sz="2529">
              <a:latin typeface="Times New Roman" panose="02020603050405020304" pitchFamily="18" charset="0"/>
              <a:cs typeface="Times New Roman" panose="02020603050405020304" pitchFamily="18" charset="0"/>
            </a:endParaRPr>
          </a:p>
        </p:txBody>
      </p:sp>
      <p:pic>
        <p:nvPicPr>
          <p:cNvPr id="83" name="Picture 82" descr="A picture containing text, screenshot, green, sign&#10;&#10;Description automatically generated">
            <a:extLst>
              <a:ext uri="{FF2B5EF4-FFF2-40B4-BE49-F238E27FC236}">
                <a16:creationId xmlns:a16="http://schemas.microsoft.com/office/drawing/2014/main" id="{C6F876D7-44D4-6747-B49F-5FA2FD00969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7296556" y="6771770"/>
            <a:ext cx="2054104" cy="2200448"/>
          </a:xfrm>
          <a:prstGeom prst="rect">
            <a:avLst/>
          </a:prstGeom>
        </p:spPr>
      </p:pic>
      <p:pic>
        <p:nvPicPr>
          <p:cNvPr id="17" name="Picture 2" descr="Lynbrook HS Research Program - YouTube">
            <a:extLst>
              <a:ext uri="{FF2B5EF4-FFF2-40B4-BE49-F238E27FC236}">
                <a16:creationId xmlns:a16="http://schemas.microsoft.com/office/drawing/2014/main" id="{8C25457B-4DA1-8534-F53D-64E94468AF14}"/>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4517709" y="350371"/>
            <a:ext cx="2237272" cy="223727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ABDE4ED2-7ED7-69BB-5E57-4653D3275F41}"/>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bwMode="auto">
          <a:xfrm>
            <a:off x="27206230" y="401139"/>
            <a:ext cx="5192758" cy="2150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Shape 243">
            <a:extLst>
              <a:ext uri="{FF2B5EF4-FFF2-40B4-BE49-F238E27FC236}">
                <a16:creationId xmlns:a16="http://schemas.microsoft.com/office/drawing/2014/main" id="{4AC38005-8201-B843-E660-655A32A9FD23}"/>
              </a:ext>
            </a:extLst>
          </p:cNvPr>
          <p:cNvPicPr preferRelativeResize="0"/>
          <p:nvPr/>
        </p:nvPicPr>
        <p:blipFill rotWithShape="1">
          <a:blip r:embed="rId19">
            <a:alphaModFix/>
          </a:blip>
          <a:srcRect/>
          <a:stretch/>
        </p:blipFill>
        <p:spPr>
          <a:xfrm>
            <a:off x="24862465" y="2724075"/>
            <a:ext cx="7581439" cy="2447725"/>
          </a:xfrm>
          <a:prstGeom prst="rect">
            <a:avLst/>
          </a:prstGeom>
          <a:noFill/>
          <a:ln>
            <a:noFill/>
          </a:ln>
        </p:spPr>
      </p:pic>
      <p:sp>
        <p:nvSpPr>
          <p:cNvPr id="39" name="TextBox 38">
            <a:extLst>
              <a:ext uri="{FF2B5EF4-FFF2-40B4-BE49-F238E27FC236}">
                <a16:creationId xmlns:a16="http://schemas.microsoft.com/office/drawing/2014/main" id="{0B2B8A14-2A6A-CD30-17C1-5731352C3A99}"/>
              </a:ext>
            </a:extLst>
          </p:cNvPr>
          <p:cNvSpPr txBox="1"/>
          <p:nvPr/>
        </p:nvSpPr>
        <p:spPr>
          <a:xfrm>
            <a:off x="11780464" y="2517924"/>
            <a:ext cx="10018943" cy="830997"/>
          </a:xfrm>
          <a:prstGeom prst="rect">
            <a:avLst/>
          </a:prstGeom>
          <a:noFill/>
        </p:spPr>
        <p:txBody>
          <a:bodyPr wrap="square" rtlCol="0">
            <a:spAutoFit/>
          </a:bodyPr>
          <a:lstStyle/>
          <a:p>
            <a:pPr algn="ctr"/>
            <a:r>
              <a:rPr lang="en-US" sz="2400">
                <a:solidFill>
                  <a:schemeClr val="bg1"/>
                </a:solidFill>
                <a:latin typeface="Times New Roman" panose="02020603050405020304" pitchFamily="18" charset="0"/>
                <a:cs typeface="Times New Roman" panose="02020603050405020304" pitchFamily="18" charset="0"/>
              </a:rPr>
              <a:t>Katy Gottlieb, Gabriella Ramirez, &amp; Kate Santoli</a:t>
            </a:r>
          </a:p>
          <a:p>
            <a:pPr algn="ctr"/>
            <a:r>
              <a:rPr lang="en-US" sz="2400">
                <a:solidFill>
                  <a:schemeClr val="bg1"/>
                </a:solidFill>
                <a:latin typeface="Times New Roman" panose="02020603050405020304" pitchFamily="18" charset="0"/>
                <a:cs typeface="Times New Roman" panose="02020603050405020304" pitchFamily="18" charset="0"/>
              </a:rPr>
              <a:t>Mentor: Stoycho Velkovsky</a:t>
            </a:r>
          </a:p>
        </p:txBody>
      </p:sp>
      <p:pic>
        <p:nvPicPr>
          <p:cNvPr id="29" name="Picture 28" descr="A close up of a device&#10;&#10;Description automatically generated with low confidence">
            <a:extLst>
              <a:ext uri="{FF2B5EF4-FFF2-40B4-BE49-F238E27FC236}">
                <a16:creationId xmlns:a16="http://schemas.microsoft.com/office/drawing/2014/main" id="{44392139-2C62-C9DA-40C5-B82EC0B44F53}"/>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7222921" y="9599146"/>
            <a:ext cx="2127739" cy="2184311"/>
          </a:xfrm>
          <a:prstGeom prst="rect">
            <a:avLst/>
          </a:prstGeom>
        </p:spPr>
      </p:pic>
      <p:sp>
        <p:nvSpPr>
          <p:cNvPr id="43" name="TextBox 42">
            <a:extLst>
              <a:ext uri="{FF2B5EF4-FFF2-40B4-BE49-F238E27FC236}">
                <a16:creationId xmlns:a16="http://schemas.microsoft.com/office/drawing/2014/main" id="{61D344A0-57F8-D677-F572-3C1A1A0E92D1}"/>
              </a:ext>
            </a:extLst>
          </p:cNvPr>
          <p:cNvSpPr txBox="1"/>
          <p:nvPr/>
        </p:nvSpPr>
        <p:spPr>
          <a:xfrm>
            <a:off x="17160888" y="8960861"/>
            <a:ext cx="2302360" cy="584775"/>
          </a:xfrm>
          <a:prstGeom prst="rect">
            <a:avLst/>
          </a:prstGeom>
          <a:noFill/>
        </p:spPr>
        <p:txBody>
          <a:bodyPr wrap="square" rtlCol="0">
            <a:spAutoFit/>
          </a:bodyPr>
          <a:lstStyle/>
          <a:p>
            <a:r>
              <a:rPr lang="en-US" sz="1600">
                <a:latin typeface="Times New Roman" panose="02020603050405020304" pitchFamily="18" charset="0"/>
                <a:cs typeface="Times New Roman" panose="02020603050405020304" pitchFamily="18" charset="0"/>
              </a:rPr>
              <a:t>Figure 8: PCR Results for ITS Gene Amplification</a:t>
            </a:r>
          </a:p>
        </p:txBody>
      </p:sp>
      <p:sp>
        <p:nvSpPr>
          <p:cNvPr id="44" name="TextBox 43">
            <a:extLst>
              <a:ext uri="{FF2B5EF4-FFF2-40B4-BE49-F238E27FC236}">
                <a16:creationId xmlns:a16="http://schemas.microsoft.com/office/drawing/2014/main" id="{B4642F79-9351-6515-2819-723018B532B0}"/>
              </a:ext>
            </a:extLst>
          </p:cNvPr>
          <p:cNvSpPr txBox="1"/>
          <p:nvPr/>
        </p:nvSpPr>
        <p:spPr>
          <a:xfrm>
            <a:off x="17142387" y="11770810"/>
            <a:ext cx="2320862" cy="584775"/>
          </a:xfrm>
          <a:prstGeom prst="rect">
            <a:avLst/>
          </a:prstGeom>
          <a:noFill/>
        </p:spPr>
        <p:txBody>
          <a:bodyPr wrap="square" rtlCol="0">
            <a:spAutoFit/>
          </a:bodyPr>
          <a:lstStyle/>
          <a:p>
            <a:r>
              <a:rPr lang="en-US" sz="1600">
                <a:latin typeface="Times New Roman" panose="02020603050405020304" pitchFamily="18" charset="0"/>
                <a:cs typeface="Times New Roman" panose="02020603050405020304" pitchFamily="18" charset="0"/>
              </a:rPr>
              <a:t>Figure 9: PCR Results for ITS Gene Amplification</a:t>
            </a:r>
          </a:p>
        </p:txBody>
      </p:sp>
      <p:sp>
        <p:nvSpPr>
          <p:cNvPr id="46" name="TextBox 45">
            <a:extLst>
              <a:ext uri="{FF2B5EF4-FFF2-40B4-BE49-F238E27FC236}">
                <a16:creationId xmlns:a16="http://schemas.microsoft.com/office/drawing/2014/main" id="{F545B835-240B-DB32-1D91-F223CDC23C23}"/>
              </a:ext>
            </a:extLst>
          </p:cNvPr>
          <p:cNvSpPr txBox="1"/>
          <p:nvPr/>
        </p:nvSpPr>
        <p:spPr>
          <a:xfrm>
            <a:off x="53537121" y="-3612445"/>
            <a:ext cx="9948113" cy="705258"/>
          </a:xfrm>
          <a:prstGeom prst="rect">
            <a:avLst/>
          </a:prstGeom>
          <a:noFill/>
        </p:spPr>
        <p:txBody>
          <a:bodyPr wrap="square" rtlCol="0">
            <a:spAutoFit/>
          </a:bodyPr>
          <a:lstStyle/>
          <a:p>
            <a:endParaRPr lang="en-US" sz="3983"/>
          </a:p>
        </p:txBody>
      </p:sp>
      <p:sp>
        <p:nvSpPr>
          <p:cNvPr id="49" name="TextBox 48">
            <a:extLst>
              <a:ext uri="{FF2B5EF4-FFF2-40B4-BE49-F238E27FC236}">
                <a16:creationId xmlns:a16="http://schemas.microsoft.com/office/drawing/2014/main" id="{C87A84C9-6395-FEAA-D877-44FD0B907885}"/>
              </a:ext>
            </a:extLst>
          </p:cNvPr>
          <p:cNvSpPr txBox="1"/>
          <p:nvPr/>
        </p:nvSpPr>
        <p:spPr>
          <a:xfrm>
            <a:off x="718117" y="1313290"/>
            <a:ext cx="7260528" cy="7581178"/>
          </a:xfrm>
          <a:prstGeom prst="rect">
            <a:avLst/>
          </a:prstGeom>
          <a:noFill/>
        </p:spPr>
        <p:txBody>
          <a:bodyPr wrap="square">
            <a:spAutoFit/>
          </a:bodyPr>
          <a:lstStyle/>
          <a:p>
            <a:pPr marL="0" marR="0">
              <a:lnSpc>
                <a:spcPct val="107000"/>
              </a:lnSpc>
              <a:spcBef>
                <a:spcPts val="0"/>
              </a:spcBef>
              <a:spcAft>
                <a:spcPts val="800"/>
              </a:spcAft>
              <a:tabLst>
                <a:tab pos="2038350" algn="l"/>
              </a:tabLst>
            </a:pPr>
            <a:r>
              <a:rPr lang="en-US" sz="2400" kern="100">
                <a:effectLst/>
                <a:latin typeface="Times New Roman" panose="02020603050405020304" pitchFamily="18" charset="0"/>
                <a:ea typeface="Calibri" panose="020F0502020204030204" pitchFamily="34" charset="0"/>
                <a:cs typeface="Arial" panose="020B0604020202020204" pitchFamily="34" charset="0"/>
              </a:rPr>
              <a:t>Lichens are commonly used as indicators for pollution because of changes of lichen species in the presence of pollutants. The goal of this study was to determine the effect of air quality on the biodiversity of lichens on Long Island. 20 lichen samples were collected from Eisenhower Park and Bethpage State Park. It was hypothesized that the biodiversity at Eisenhower will be greater than the biodiversity at Bethpage because Bethpage has a lower air quality index than Eisenhower. The samples were scraped from trees and taken back to the laboratory to visually identify the samples using their physical features as well as identify them genetically with DNA barcoding. Initial results based on physical features indicated no difference in the biodiversity values of the two parks. After PCR, this conclusion was reinforced due to the low diversity in sequence samples. The results showed that 11 of the 12 samples matched a fungi of the genus, </a:t>
            </a:r>
            <a:r>
              <a:rPr lang="en-US" sz="2400" i="1" kern="100">
                <a:effectLst/>
                <a:latin typeface="Times New Roman" panose="02020603050405020304" pitchFamily="18" charset="0"/>
                <a:ea typeface="Calibri" panose="020F0502020204030204" pitchFamily="34" charset="0"/>
                <a:cs typeface="Arial" panose="020B0604020202020204" pitchFamily="34" charset="0"/>
              </a:rPr>
              <a:t>Epicoccum</a:t>
            </a:r>
            <a:r>
              <a:rPr lang="en-US" sz="2400" kern="100">
                <a:effectLst/>
                <a:latin typeface="Times New Roman" panose="02020603050405020304" pitchFamily="18" charset="0"/>
                <a:ea typeface="Calibri" panose="020F0502020204030204" pitchFamily="34" charset="0"/>
                <a:cs typeface="Arial" panose="020B0604020202020204" pitchFamily="34" charset="0"/>
              </a:rPr>
              <a:t> and the one different matched a lichen with the genus, </a:t>
            </a:r>
            <a:r>
              <a:rPr lang="en-US" sz="2400" i="1" kern="100">
                <a:effectLst/>
                <a:latin typeface="Times New Roman" panose="02020603050405020304" pitchFamily="18" charset="0"/>
                <a:ea typeface="Calibri" panose="020F0502020204030204" pitchFamily="34" charset="0"/>
                <a:cs typeface="Arial" panose="020B0604020202020204" pitchFamily="34" charset="0"/>
              </a:rPr>
              <a:t>telochistes.</a:t>
            </a:r>
            <a:r>
              <a:rPr lang="en-US" sz="2400" kern="100">
                <a:effectLst/>
                <a:latin typeface="Times New Roman" panose="02020603050405020304" pitchFamily="18" charset="0"/>
                <a:ea typeface="Calibri" panose="020F0502020204030204" pitchFamily="34" charset="0"/>
                <a:cs typeface="Arial" panose="020B0604020202020204" pitchFamily="34" charset="0"/>
              </a:rPr>
              <a:t> </a:t>
            </a:r>
            <a:endParaRPr lang="en-US" sz="2400" kern="100">
              <a:effectLst/>
              <a:latin typeface="Calibri" panose="020F0502020204030204" pitchFamily="34" charset="0"/>
              <a:ea typeface="Calibri" panose="020F050202020403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id="{C3B4805F-BB56-88E2-8123-49ACB13069A6}"/>
              </a:ext>
            </a:extLst>
          </p:cNvPr>
          <p:cNvSpPr/>
          <p:nvPr/>
        </p:nvSpPr>
        <p:spPr>
          <a:xfrm>
            <a:off x="519412" y="445968"/>
            <a:ext cx="7950791" cy="8480996"/>
          </a:xfrm>
          <a:prstGeom prst="rect">
            <a:avLst/>
          </a:prstGeom>
          <a:noFill/>
          <a:ln w="193675">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5"/>
          </a:p>
        </p:txBody>
      </p:sp>
      <p:sp>
        <p:nvSpPr>
          <p:cNvPr id="52" name="TextBox 51">
            <a:extLst>
              <a:ext uri="{FF2B5EF4-FFF2-40B4-BE49-F238E27FC236}">
                <a16:creationId xmlns:a16="http://schemas.microsoft.com/office/drawing/2014/main" id="{6C7A4223-FDCF-17B9-4978-00BF2C0AB2CB}"/>
              </a:ext>
            </a:extLst>
          </p:cNvPr>
          <p:cNvSpPr txBox="1"/>
          <p:nvPr/>
        </p:nvSpPr>
        <p:spPr>
          <a:xfrm>
            <a:off x="479584" y="513692"/>
            <a:ext cx="7950791" cy="687111"/>
          </a:xfrm>
          <a:prstGeom prst="rect">
            <a:avLst/>
          </a:prstGeom>
          <a:solidFill>
            <a:srgbClr val="339966"/>
          </a:solidFill>
        </p:spPr>
        <p:txBody>
          <a:bodyPr wrap="square" rtlCol="0">
            <a:spAutoFit/>
          </a:bodyPr>
          <a:lstStyle/>
          <a:p>
            <a:pPr algn="ctr"/>
            <a:r>
              <a:rPr lang="en-US" sz="3865">
                <a:solidFill>
                  <a:schemeClr val="bg1"/>
                </a:solidFill>
                <a:latin typeface="Times New Roman" panose="02020603050405020304" pitchFamily="18" charset="0"/>
                <a:cs typeface="Times New Roman" panose="02020603050405020304" pitchFamily="18" charset="0"/>
              </a:rPr>
              <a:t>ABSTRACT</a:t>
            </a:r>
          </a:p>
        </p:txBody>
      </p:sp>
      <p:pic>
        <p:nvPicPr>
          <p:cNvPr id="51" name="Picture 50" descr="A picture containing text, screenshot, line, plot&#10;&#10;Description automatically generated">
            <a:extLst>
              <a:ext uri="{FF2B5EF4-FFF2-40B4-BE49-F238E27FC236}">
                <a16:creationId xmlns:a16="http://schemas.microsoft.com/office/drawing/2014/main" id="{0BAD692E-6668-F757-16ED-5BEB3A40470F}"/>
              </a:ext>
            </a:extLst>
          </p:cNvPr>
          <p:cNvPicPr>
            <a:picLocks noChangeAspect="1"/>
          </p:cNvPicPr>
          <p:nvPr/>
        </p:nvPicPr>
        <p:blipFill rotWithShape="1">
          <a:blip r:embed="rId21">
            <a:extLst>
              <a:ext uri="{28A0092B-C50C-407E-A947-70E740481C1C}">
                <a14:useLocalDpi xmlns:a14="http://schemas.microsoft.com/office/drawing/2010/main" val="0"/>
              </a:ext>
            </a:extLst>
          </a:blip>
          <a:srcRect r="19482"/>
          <a:stretch/>
        </p:blipFill>
        <p:spPr>
          <a:xfrm>
            <a:off x="9373756" y="18764304"/>
            <a:ext cx="7310783" cy="2501671"/>
          </a:xfrm>
          <a:prstGeom prst="rect">
            <a:avLst/>
          </a:prstGeom>
        </p:spPr>
      </p:pic>
      <p:pic>
        <p:nvPicPr>
          <p:cNvPr id="55" name="Picture 54" descr="A screenshot of a computer&#10;&#10;Description automatically generated with medium confidence">
            <a:extLst>
              <a:ext uri="{FF2B5EF4-FFF2-40B4-BE49-F238E27FC236}">
                <a16:creationId xmlns:a16="http://schemas.microsoft.com/office/drawing/2014/main" id="{A5CEAA66-EC97-D813-24B6-E74FF46A03C4}"/>
              </a:ext>
            </a:extLst>
          </p:cNvPr>
          <p:cNvPicPr>
            <a:picLocks noChangeAspect="1"/>
          </p:cNvPicPr>
          <p:nvPr/>
        </p:nvPicPr>
        <p:blipFill rotWithShape="1">
          <a:blip r:embed="rId22">
            <a:extLst>
              <a:ext uri="{28A0092B-C50C-407E-A947-70E740481C1C}">
                <a14:useLocalDpi xmlns:a14="http://schemas.microsoft.com/office/drawing/2010/main" val="0"/>
              </a:ext>
            </a:extLst>
          </a:blip>
          <a:srcRect l="20273" t="15093" r="4356"/>
          <a:stretch/>
        </p:blipFill>
        <p:spPr>
          <a:xfrm>
            <a:off x="20674872" y="9124144"/>
            <a:ext cx="3071998" cy="2733467"/>
          </a:xfrm>
          <a:prstGeom prst="rect">
            <a:avLst/>
          </a:prstGeom>
        </p:spPr>
      </p:pic>
      <p:pic>
        <p:nvPicPr>
          <p:cNvPr id="57" name="Picture 56">
            <a:extLst>
              <a:ext uri="{FF2B5EF4-FFF2-40B4-BE49-F238E27FC236}">
                <a16:creationId xmlns:a16="http://schemas.microsoft.com/office/drawing/2014/main" id="{5EEB2269-71F3-548B-F7B4-150CD597066B}"/>
              </a:ext>
            </a:extLst>
          </p:cNvPr>
          <p:cNvPicPr>
            <a:picLocks noChangeAspect="1"/>
          </p:cNvPicPr>
          <p:nvPr/>
        </p:nvPicPr>
        <p:blipFill rotWithShape="1">
          <a:blip r:embed="rId23"/>
          <a:srcRect l="15211" t="13546" r="23673" b="53654"/>
          <a:stretch/>
        </p:blipFill>
        <p:spPr>
          <a:xfrm>
            <a:off x="20704466" y="6634128"/>
            <a:ext cx="3071998" cy="1983601"/>
          </a:xfrm>
          <a:prstGeom prst="rect">
            <a:avLst/>
          </a:prstGeom>
        </p:spPr>
      </p:pic>
      <p:sp>
        <p:nvSpPr>
          <p:cNvPr id="60" name="TextBox 59">
            <a:extLst>
              <a:ext uri="{FF2B5EF4-FFF2-40B4-BE49-F238E27FC236}">
                <a16:creationId xmlns:a16="http://schemas.microsoft.com/office/drawing/2014/main" id="{72398E60-E3BF-407C-F775-A70A43A29F15}"/>
              </a:ext>
            </a:extLst>
          </p:cNvPr>
          <p:cNvSpPr txBox="1"/>
          <p:nvPr/>
        </p:nvSpPr>
        <p:spPr>
          <a:xfrm>
            <a:off x="20652159" y="8605149"/>
            <a:ext cx="3177268" cy="584775"/>
          </a:xfrm>
          <a:prstGeom prst="rect">
            <a:avLst/>
          </a:prstGeom>
          <a:noFill/>
        </p:spPr>
        <p:txBody>
          <a:bodyPr wrap="square" rtlCol="0">
            <a:spAutoFit/>
          </a:bodyPr>
          <a:lstStyle/>
          <a:p>
            <a:r>
              <a:rPr lang="en-US" sz="1600">
                <a:latin typeface="Times New Roman" panose="02020603050405020304" pitchFamily="18" charset="0"/>
                <a:cs typeface="Times New Roman" panose="02020603050405020304" pitchFamily="18" charset="0"/>
              </a:rPr>
              <a:t>Figure 10: Sample CNW-010 in consensus editor </a:t>
            </a:r>
          </a:p>
        </p:txBody>
      </p:sp>
      <p:sp>
        <p:nvSpPr>
          <p:cNvPr id="62" name="TextBox 61">
            <a:extLst>
              <a:ext uri="{FF2B5EF4-FFF2-40B4-BE49-F238E27FC236}">
                <a16:creationId xmlns:a16="http://schemas.microsoft.com/office/drawing/2014/main" id="{75ADCFF2-91C9-7109-F431-B0ADAD2EDD87}"/>
              </a:ext>
            </a:extLst>
          </p:cNvPr>
          <p:cNvSpPr txBox="1"/>
          <p:nvPr/>
        </p:nvSpPr>
        <p:spPr>
          <a:xfrm>
            <a:off x="20652215" y="11792207"/>
            <a:ext cx="3177211" cy="584775"/>
          </a:xfrm>
          <a:prstGeom prst="rect">
            <a:avLst/>
          </a:prstGeom>
          <a:noFill/>
        </p:spPr>
        <p:txBody>
          <a:bodyPr wrap="square" rtlCol="0">
            <a:spAutoFit/>
          </a:bodyPr>
          <a:lstStyle/>
          <a:p>
            <a:r>
              <a:rPr lang="en-US" sz="1600">
                <a:latin typeface="Times New Roman" panose="02020603050405020304" pitchFamily="18" charset="0"/>
                <a:cs typeface="Times New Roman" panose="02020603050405020304" pitchFamily="18" charset="0"/>
              </a:rPr>
              <a:t>Figure 11: Sample CNW-001 in BLASTN </a:t>
            </a:r>
          </a:p>
        </p:txBody>
      </p:sp>
      <p:pic>
        <p:nvPicPr>
          <p:cNvPr id="64" name="Picture 63">
            <a:extLst>
              <a:ext uri="{FF2B5EF4-FFF2-40B4-BE49-F238E27FC236}">
                <a16:creationId xmlns:a16="http://schemas.microsoft.com/office/drawing/2014/main" id="{FC84C8C2-9389-AD22-688C-CF9AF6ABE549}"/>
              </a:ext>
            </a:extLst>
          </p:cNvPr>
          <p:cNvPicPr>
            <a:picLocks noChangeAspect="1"/>
          </p:cNvPicPr>
          <p:nvPr/>
        </p:nvPicPr>
        <p:blipFill rotWithShape="1">
          <a:blip r:embed="rId24"/>
          <a:srcRect t="2593"/>
          <a:stretch/>
        </p:blipFill>
        <p:spPr>
          <a:xfrm>
            <a:off x="17758410" y="14402997"/>
            <a:ext cx="5938066" cy="6730023"/>
          </a:xfrm>
          <a:prstGeom prst="rect">
            <a:avLst/>
          </a:prstGeom>
        </p:spPr>
      </p:pic>
      <p:sp>
        <p:nvSpPr>
          <p:cNvPr id="66" name="TextBox 65">
            <a:extLst>
              <a:ext uri="{FF2B5EF4-FFF2-40B4-BE49-F238E27FC236}">
                <a16:creationId xmlns:a16="http://schemas.microsoft.com/office/drawing/2014/main" id="{5D0948D5-EE92-A04D-69E0-A8319B53BEB3}"/>
              </a:ext>
            </a:extLst>
          </p:cNvPr>
          <p:cNvSpPr txBox="1"/>
          <p:nvPr/>
        </p:nvSpPr>
        <p:spPr>
          <a:xfrm>
            <a:off x="17770986" y="13957872"/>
            <a:ext cx="6186185" cy="369332"/>
          </a:xfrm>
          <a:prstGeom prst="rect">
            <a:avLst/>
          </a:prstGeom>
          <a:noFill/>
        </p:spPr>
        <p:txBody>
          <a:bodyPr wrap="square">
            <a:spAutoFit/>
          </a:bodyPr>
          <a:lstStyle/>
          <a:p>
            <a:r>
              <a:rPr lang="en-US" sz="1800">
                <a:effectLst/>
                <a:latin typeface="Times New Roman" panose="02020603050405020304" pitchFamily="18" charset="0"/>
                <a:ea typeface="Calibri" panose="020F0502020204030204" pitchFamily="34" charset="0"/>
              </a:rPr>
              <a:t>Figure 14: Cladogram of the lichen species after DNA barcoding</a:t>
            </a:r>
            <a:endParaRPr lang="en-US"/>
          </a:p>
        </p:txBody>
      </p:sp>
      <p:sp>
        <p:nvSpPr>
          <p:cNvPr id="68" name="TextBox 67">
            <a:extLst>
              <a:ext uri="{FF2B5EF4-FFF2-40B4-BE49-F238E27FC236}">
                <a16:creationId xmlns:a16="http://schemas.microsoft.com/office/drawing/2014/main" id="{2A83C37E-1BBC-2BD0-8A00-5944AB93C27C}"/>
              </a:ext>
            </a:extLst>
          </p:cNvPr>
          <p:cNvSpPr txBox="1"/>
          <p:nvPr/>
        </p:nvSpPr>
        <p:spPr>
          <a:xfrm>
            <a:off x="9351593" y="18367712"/>
            <a:ext cx="8093959"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Figure 13: Sequences compared to ITS reference data in alignment viewer </a:t>
            </a:r>
          </a:p>
        </p:txBody>
      </p:sp>
    </p:spTree>
    <p:extLst>
      <p:ext uri="{BB962C8B-B14F-4D97-AF65-F5344CB8AC3E}">
        <p14:creationId xmlns:p14="http://schemas.microsoft.com/office/powerpoint/2010/main" val="299392076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0</TotalTime>
  <Words>1023</Words>
  <Application>Microsoft Office PowerPoint</Application>
  <PresentationFormat>Custom</PresentationFormat>
  <Paragraphs>64</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Cambria Math</vt:lpstr>
      <vt:lpstr>Symbol</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Gottlieb, Katy</dc:creator>
  <cp:lastModifiedBy>Stoycho Velkovsky</cp:lastModifiedBy>
  <cp:revision>1</cp:revision>
  <dcterms:created xsi:type="dcterms:W3CDTF">2023-05-18T12:21:55Z</dcterms:created>
  <dcterms:modified xsi:type="dcterms:W3CDTF">2023-06-05T12:21:16Z</dcterms:modified>
</cp:coreProperties>
</file>