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65" r:id="rId2"/>
  </p:sldIdLst>
  <p:sldSz cx="32918400" cy="21945600"/>
  <p:notesSz cx="9144000" cy="6858000"/>
  <p:defaultTextStyle>
    <a:defPPr>
      <a:defRPr lang="en-US"/>
    </a:defPPr>
    <a:lvl1pPr marL="0" algn="l" defTabSz="1567245" rtl="0" eaLnBrk="1" latinLnBrk="0" hangingPunct="1">
      <a:defRPr sz="6100" kern="1200">
        <a:solidFill>
          <a:schemeClr val="tx1"/>
        </a:solidFill>
        <a:latin typeface="+mn-lt"/>
        <a:ea typeface="+mn-ea"/>
        <a:cs typeface="+mn-cs"/>
      </a:defRPr>
    </a:lvl1pPr>
    <a:lvl2pPr marL="1567245" algn="l" defTabSz="1567245" rtl="0" eaLnBrk="1" latinLnBrk="0" hangingPunct="1">
      <a:defRPr sz="6100" kern="1200">
        <a:solidFill>
          <a:schemeClr val="tx1"/>
        </a:solidFill>
        <a:latin typeface="+mn-lt"/>
        <a:ea typeface="+mn-ea"/>
        <a:cs typeface="+mn-cs"/>
      </a:defRPr>
    </a:lvl2pPr>
    <a:lvl3pPr marL="3134489" algn="l" defTabSz="1567245" rtl="0" eaLnBrk="1" latinLnBrk="0" hangingPunct="1">
      <a:defRPr sz="6100" kern="1200">
        <a:solidFill>
          <a:schemeClr val="tx1"/>
        </a:solidFill>
        <a:latin typeface="+mn-lt"/>
        <a:ea typeface="+mn-ea"/>
        <a:cs typeface="+mn-cs"/>
      </a:defRPr>
    </a:lvl3pPr>
    <a:lvl4pPr marL="4701734" algn="l" defTabSz="1567245" rtl="0" eaLnBrk="1" latinLnBrk="0" hangingPunct="1">
      <a:defRPr sz="6100" kern="1200">
        <a:solidFill>
          <a:schemeClr val="tx1"/>
        </a:solidFill>
        <a:latin typeface="+mn-lt"/>
        <a:ea typeface="+mn-ea"/>
        <a:cs typeface="+mn-cs"/>
      </a:defRPr>
    </a:lvl4pPr>
    <a:lvl5pPr marL="6268978" algn="l" defTabSz="1567245" rtl="0" eaLnBrk="1" latinLnBrk="0" hangingPunct="1">
      <a:defRPr sz="6100" kern="1200">
        <a:solidFill>
          <a:schemeClr val="tx1"/>
        </a:solidFill>
        <a:latin typeface="+mn-lt"/>
        <a:ea typeface="+mn-ea"/>
        <a:cs typeface="+mn-cs"/>
      </a:defRPr>
    </a:lvl5pPr>
    <a:lvl6pPr marL="7836223" algn="l" defTabSz="1567245" rtl="0" eaLnBrk="1" latinLnBrk="0" hangingPunct="1">
      <a:defRPr sz="6100" kern="1200">
        <a:solidFill>
          <a:schemeClr val="tx1"/>
        </a:solidFill>
        <a:latin typeface="+mn-lt"/>
        <a:ea typeface="+mn-ea"/>
        <a:cs typeface="+mn-cs"/>
      </a:defRPr>
    </a:lvl6pPr>
    <a:lvl7pPr marL="9403467" algn="l" defTabSz="1567245" rtl="0" eaLnBrk="1" latinLnBrk="0" hangingPunct="1">
      <a:defRPr sz="6100" kern="1200">
        <a:solidFill>
          <a:schemeClr val="tx1"/>
        </a:solidFill>
        <a:latin typeface="+mn-lt"/>
        <a:ea typeface="+mn-ea"/>
        <a:cs typeface="+mn-cs"/>
      </a:defRPr>
    </a:lvl7pPr>
    <a:lvl8pPr marL="10970712" algn="l" defTabSz="1567245" rtl="0" eaLnBrk="1" latinLnBrk="0" hangingPunct="1">
      <a:defRPr sz="6100" kern="1200">
        <a:solidFill>
          <a:schemeClr val="tx1"/>
        </a:solidFill>
        <a:latin typeface="+mn-lt"/>
        <a:ea typeface="+mn-ea"/>
        <a:cs typeface="+mn-cs"/>
      </a:defRPr>
    </a:lvl8pPr>
    <a:lvl9pPr marL="12537956" algn="l" defTabSz="1567245" rtl="0" eaLnBrk="1" latinLnBrk="0" hangingPunct="1">
      <a:defRPr sz="61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65F85AA-6E4A-4002-BC67-A03BE5373F28}">
          <p14:sldIdLst>
            <p14:sldId id="265"/>
          </p14:sldIdLst>
        </p14:section>
      </p14:sectionLst>
    </p:ext>
    <p:ext uri="{EFAFB233-063F-42B5-8137-9DF3F51BA10A}">
      <p15:sldGuideLst xmlns:p15="http://schemas.microsoft.com/office/powerpoint/2012/main">
        <p15:guide id="1" orient="horz" pos="18144">
          <p15:clr>
            <a:srgbClr val="A4A3A4"/>
          </p15:clr>
        </p15:guide>
        <p15:guide id="2" orient="horz" pos="288">
          <p15:clr>
            <a:srgbClr val="A4A3A4"/>
          </p15:clr>
        </p15:guide>
        <p15:guide id="3" pos="287">
          <p15:clr>
            <a:srgbClr val="A4A3A4"/>
          </p15:clr>
        </p15:guide>
        <p15:guide id="4" pos="25055">
          <p15:clr>
            <a:srgbClr val="A4A3A4"/>
          </p15:clr>
        </p15:guide>
        <p15:guide id="5" orient="horz" pos="13608">
          <p15:clr>
            <a:srgbClr val="A4A3A4"/>
          </p15:clr>
        </p15:guide>
        <p15:guide id="6" orient="horz" pos="216">
          <p15:clr>
            <a:srgbClr val="A4A3A4"/>
          </p15:clr>
        </p15:guide>
        <p15:guide id="7" pos="235">
          <p15:clr>
            <a:srgbClr val="A4A3A4"/>
          </p15:clr>
        </p15:guide>
        <p15:guide id="8" pos="2050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weckel" initials="m" lastIdx="1" clrIdx="0"/>
  <p:cmAuthor id="1" name="Nuala Caomhanach" initials="" lastIdx="11" clrIdx="1"/>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57C7DD-0984-4D34-9544-89E8B194E6F2}" v="684" dt="2024-06-03T18:40:39.265"/>
    <p1510:client id="{2FFE9738-D87C-48E4-92DA-8A6266B1CECF}" v="507" dt="2024-06-03T17:59:56.602"/>
    <p1510:client id="{3CB891E1-8443-4C8E-B70A-D290448C143C}" v="1487" dt="2024-06-03T18:36:42.306"/>
    <p1510:client id="{560B2E6A-D85E-437F-9B4E-67A652870113}" v="401" dt="2024-06-03T18:43:02.6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8144"/>
        <p:guide orient="horz" pos="288"/>
        <p:guide pos="287"/>
        <p:guide pos="25055"/>
        <p:guide orient="horz" pos="13608"/>
        <p:guide orient="horz" pos="216"/>
        <p:guide pos="235"/>
        <p:guide pos="2050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 Id="rId9"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a:t>Genus Distribution</a:t>
            </a:r>
          </a:p>
        </c:rich>
      </c:tx>
      <c:layout>
        <c:manualLayout>
          <c:xMode val="edge"/>
          <c:yMode val="edge"/>
          <c:x val="0.43253892626593521"/>
          <c:y val="1.3601204959663325E-2"/>
        </c:manualLayout>
      </c:layout>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31589017900628596"/>
          <c:y val="9.9818254794458688E-2"/>
          <c:w val="0.50969718932336294"/>
          <c:h val="0.8389350796305296"/>
        </c:manualLayout>
      </c:layout>
      <c:pieChart>
        <c:varyColors val="1"/>
        <c:ser>
          <c:idx val="0"/>
          <c:order val="0"/>
          <c:dPt>
            <c:idx val="0"/>
            <c:bubble3D val="0"/>
            <c:spPr>
              <a:gradFill rotWithShape="1">
                <a:gsLst>
                  <a:gs pos="0">
                    <a:schemeClr val="accent1">
                      <a:tint val="100000"/>
                      <a:shade val="100000"/>
                      <a:satMod val="130000"/>
                    </a:schemeClr>
                  </a:gs>
                  <a:gs pos="100000">
                    <a:schemeClr val="accent1">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1-8F85-4F81-8FA6-199C5C149F40}"/>
              </c:ext>
            </c:extLst>
          </c:dPt>
          <c:dPt>
            <c:idx val="1"/>
            <c:bubble3D val="0"/>
            <c:spPr>
              <a:gradFill rotWithShape="1">
                <a:gsLst>
                  <a:gs pos="0">
                    <a:schemeClr val="accent2">
                      <a:tint val="100000"/>
                      <a:shade val="100000"/>
                      <a:satMod val="130000"/>
                    </a:schemeClr>
                  </a:gs>
                  <a:gs pos="100000">
                    <a:schemeClr val="accent2">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3-8F85-4F81-8FA6-199C5C149F40}"/>
              </c:ext>
            </c:extLst>
          </c:dPt>
          <c:dPt>
            <c:idx val="2"/>
            <c:bubble3D val="0"/>
            <c:spPr>
              <a:gradFill rotWithShape="1">
                <a:gsLst>
                  <a:gs pos="0">
                    <a:schemeClr val="accent3">
                      <a:tint val="100000"/>
                      <a:shade val="100000"/>
                      <a:satMod val="130000"/>
                    </a:schemeClr>
                  </a:gs>
                  <a:gs pos="100000">
                    <a:schemeClr val="accent3">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5-8F85-4F81-8FA6-199C5C149F40}"/>
              </c:ext>
            </c:extLst>
          </c:dPt>
          <c:dPt>
            <c:idx val="3"/>
            <c:bubble3D val="0"/>
            <c:spPr>
              <a:gradFill rotWithShape="1">
                <a:gsLst>
                  <a:gs pos="0">
                    <a:schemeClr val="accent4">
                      <a:tint val="100000"/>
                      <a:shade val="100000"/>
                      <a:satMod val="130000"/>
                    </a:schemeClr>
                  </a:gs>
                  <a:gs pos="100000">
                    <a:schemeClr val="accent4">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c:ext xmlns:c16="http://schemas.microsoft.com/office/drawing/2014/chart" uri="{C3380CC4-5D6E-409C-BE32-E72D297353CC}">
                <c16:uniqueId val="{00000007-8F85-4F81-8FA6-199C5C149F40}"/>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Sheet1!$A$1:$D$1</c:f>
              <c:strCache>
                <c:ptCount val="4"/>
                <c:pt idx="0">
                  <c:v>beetles</c:v>
                </c:pt>
                <c:pt idx="1">
                  <c:v>spiders</c:v>
                </c:pt>
                <c:pt idx="2">
                  <c:v>myriapods</c:v>
                </c:pt>
                <c:pt idx="3">
                  <c:v>other</c:v>
                </c:pt>
              </c:strCache>
            </c:strRef>
          </c:cat>
          <c:val>
            <c:numRef>
              <c:f>Sheet1!$A$2:$D$2</c:f>
              <c:numCache>
                <c:formatCode>General</c:formatCode>
                <c:ptCount val="4"/>
                <c:pt idx="0">
                  <c:v>3</c:v>
                </c:pt>
                <c:pt idx="1">
                  <c:v>2</c:v>
                </c:pt>
                <c:pt idx="2">
                  <c:v>3</c:v>
                </c:pt>
                <c:pt idx="3">
                  <c:v>2</c:v>
                </c:pt>
              </c:numCache>
            </c:numRef>
          </c:val>
          <c:extLst>
            <c:ext xmlns:c16="http://schemas.microsoft.com/office/drawing/2014/chart" uri="{C3380CC4-5D6E-409C-BE32-E72D297353CC}">
              <c16:uniqueId val="{00000008-8F85-4F81-8FA6-199C5C149F40}"/>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b"/>
      <c:layout>
        <c:manualLayout>
          <c:xMode val="edge"/>
          <c:yMode val="edge"/>
          <c:x val="0.37049369531201409"/>
          <c:y val="0.92529147275132462"/>
          <c:w val="0.40785489315678425"/>
          <c:h val="5.566684030514678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7DD0F316-065C-436A-B3A0-B18E6AD95E0D}" type="datetimeFigureOut">
              <a:rPr lang="en-US" smtClean="0"/>
              <a:t>6/4/2024</a:t>
            </a:fld>
            <a:endParaRPr lang="en-US"/>
          </a:p>
        </p:txBody>
      </p:sp>
      <p:sp>
        <p:nvSpPr>
          <p:cNvPr id="4" name="Slide Image Placeholder 3"/>
          <p:cNvSpPr>
            <a:spLocks noGrp="1" noRot="1" noChangeAspect="1"/>
          </p:cNvSpPr>
          <p:nvPr>
            <p:ph type="sldImg" idx="2"/>
          </p:nvPr>
        </p:nvSpPr>
        <p:spPr>
          <a:xfrm>
            <a:off x="2835275" y="857250"/>
            <a:ext cx="347345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75CA6187-275E-4EFF-8298-A561A7983079}" type="slidenum">
              <a:rPr lang="en-US" smtClean="0"/>
              <a:t>‹#›</a:t>
            </a:fld>
            <a:endParaRPr lang="en-US"/>
          </a:p>
        </p:txBody>
      </p:sp>
    </p:spTree>
    <p:extLst>
      <p:ext uri="{BB962C8B-B14F-4D97-AF65-F5344CB8AC3E}">
        <p14:creationId xmlns:p14="http://schemas.microsoft.com/office/powerpoint/2010/main" val="38059042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solidFill>
                  <a:srgbClr val="C00000"/>
                </a:solidFill>
              </a:rPr>
              <a:t>IMPORTANT</a:t>
            </a:r>
            <a:r>
              <a:rPr lang="en-US" b="1" baseline="0">
                <a:solidFill>
                  <a:srgbClr val="C00000"/>
                </a:solidFill>
              </a:rPr>
              <a:t>– </a:t>
            </a:r>
            <a:r>
              <a:rPr lang="en-US" b="0" baseline="0">
                <a:solidFill>
                  <a:srgbClr val="C00000"/>
                </a:solidFill>
              </a:rPr>
              <a:t>posters should contain all of the information in this template, but do not need to be organized in this exact format. Posters with descriptive images and figures are preferred over text-heavy posters. Results do not need to be contained to the highlighted “Tables &amp; Figures” box. </a:t>
            </a:r>
            <a:endParaRPr lang="en-US" b="0">
              <a:solidFill>
                <a:srgbClr val="C00000"/>
              </a:solidFill>
            </a:endParaRPr>
          </a:p>
        </p:txBody>
      </p:sp>
      <p:sp>
        <p:nvSpPr>
          <p:cNvPr id="4" name="Slide Number Placeholder 3"/>
          <p:cNvSpPr>
            <a:spLocks noGrp="1"/>
          </p:cNvSpPr>
          <p:nvPr>
            <p:ph type="sldNum" sz="quarter" idx="10"/>
          </p:nvPr>
        </p:nvSpPr>
        <p:spPr/>
        <p:txBody>
          <a:bodyPr/>
          <a:lstStyle/>
          <a:p>
            <a:fld id="{75CA6187-275E-4EFF-8298-A561A7983079}" type="slidenum">
              <a:rPr lang="en-US" smtClean="0"/>
              <a:t>1</a:t>
            </a:fld>
            <a:endParaRPr lang="en-US"/>
          </a:p>
        </p:txBody>
      </p:sp>
    </p:spTree>
    <p:extLst>
      <p:ext uri="{BB962C8B-B14F-4D97-AF65-F5344CB8AC3E}">
        <p14:creationId xmlns:p14="http://schemas.microsoft.com/office/powerpoint/2010/main" val="1363518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6817362"/>
            <a:ext cx="27980640" cy="4704080"/>
          </a:xfrm>
        </p:spPr>
        <p:txBody>
          <a:bodyPr/>
          <a:lstStyle/>
          <a:p>
            <a:r>
              <a:rPr lang="en-US"/>
              <a:t>Click to edit Master title style</a:t>
            </a:r>
          </a:p>
        </p:txBody>
      </p:sp>
      <p:sp>
        <p:nvSpPr>
          <p:cNvPr id="3" name="Subtitle 2"/>
          <p:cNvSpPr>
            <a:spLocks noGrp="1"/>
          </p:cNvSpPr>
          <p:nvPr>
            <p:ph type="subTitle" idx="1"/>
          </p:nvPr>
        </p:nvSpPr>
        <p:spPr>
          <a:xfrm>
            <a:off x="4937760" y="12435840"/>
            <a:ext cx="23042880" cy="5608320"/>
          </a:xfrm>
        </p:spPr>
        <p:txBody>
          <a:bodyPr/>
          <a:lstStyle>
            <a:lvl1pPr marL="0" indent="0" algn="ctr">
              <a:buNone/>
              <a:defRPr>
                <a:solidFill>
                  <a:schemeClr val="tx1">
                    <a:tint val="75000"/>
                  </a:schemeClr>
                </a:solidFill>
              </a:defRPr>
            </a:lvl1pPr>
            <a:lvl2pPr marL="1567245" indent="0" algn="ctr">
              <a:buNone/>
              <a:defRPr>
                <a:solidFill>
                  <a:schemeClr val="tx1">
                    <a:tint val="75000"/>
                  </a:schemeClr>
                </a:solidFill>
              </a:defRPr>
            </a:lvl2pPr>
            <a:lvl3pPr marL="3134489" indent="0" algn="ctr">
              <a:buNone/>
              <a:defRPr>
                <a:solidFill>
                  <a:schemeClr val="tx1">
                    <a:tint val="75000"/>
                  </a:schemeClr>
                </a:solidFill>
              </a:defRPr>
            </a:lvl3pPr>
            <a:lvl4pPr marL="4701734" indent="0" algn="ctr">
              <a:buNone/>
              <a:defRPr>
                <a:solidFill>
                  <a:schemeClr val="tx1">
                    <a:tint val="75000"/>
                  </a:schemeClr>
                </a:solidFill>
              </a:defRPr>
            </a:lvl4pPr>
            <a:lvl5pPr marL="6268978" indent="0" algn="ctr">
              <a:buNone/>
              <a:defRPr>
                <a:solidFill>
                  <a:schemeClr val="tx1">
                    <a:tint val="75000"/>
                  </a:schemeClr>
                </a:solidFill>
              </a:defRPr>
            </a:lvl5pPr>
            <a:lvl6pPr marL="7836223" indent="0" algn="ctr">
              <a:buNone/>
              <a:defRPr>
                <a:solidFill>
                  <a:schemeClr val="tx1">
                    <a:tint val="75000"/>
                  </a:schemeClr>
                </a:solidFill>
              </a:defRPr>
            </a:lvl6pPr>
            <a:lvl7pPr marL="9403467" indent="0" algn="ctr">
              <a:buNone/>
              <a:defRPr>
                <a:solidFill>
                  <a:schemeClr val="tx1">
                    <a:tint val="75000"/>
                  </a:schemeClr>
                </a:solidFill>
              </a:defRPr>
            </a:lvl7pPr>
            <a:lvl8pPr marL="10970712" indent="0" algn="ctr">
              <a:buNone/>
              <a:defRPr>
                <a:solidFill>
                  <a:schemeClr val="tx1">
                    <a:tint val="75000"/>
                  </a:schemeClr>
                </a:solidFill>
              </a:defRPr>
            </a:lvl8pPr>
            <a:lvl9pPr marL="12537956"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A8DA9FA-688F-B042-A36A-9CF7AA496E45}" type="datetimeFigureOut">
              <a:rPr lang="en-US" smtClean="0"/>
              <a:pPr/>
              <a:t>6/4/2024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8DA9FA-688F-B042-A36A-9CF7AA496E45}" type="datetimeFigureOut">
              <a:rPr lang="en-US" smtClean="0"/>
              <a:pPr/>
              <a:t>6/4/2024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5840" y="878844"/>
            <a:ext cx="7406640" cy="1872488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45920" y="878844"/>
            <a:ext cx="21671280" cy="187248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8DA9FA-688F-B042-A36A-9CF7AA496E45}" type="datetimeFigureOut">
              <a:rPr lang="en-US" smtClean="0"/>
              <a:pPr/>
              <a:t>6/4/2024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8DA9FA-688F-B042-A36A-9CF7AA496E45}" type="datetimeFigureOut">
              <a:rPr lang="en-US" smtClean="0"/>
              <a:pPr/>
              <a:t>6/4/2024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6" y="14102081"/>
            <a:ext cx="27980640" cy="4358640"/>
          </a:xfrm>
        </p:spPr>
        <p:txBody>
          <a:bodyPr anchor="t"/>
          <a:lstStyle>
            <a:lvl1pPr algn="l">
              <a:defRPr sz="13700" b="1" cap="all"/>
            </a:lvl1pPr>
          </a:lstStyle>
          <a:p>
            <a:r>
              <a:rPr lang="en-US"/>
              <a:t>Click to edit Master title style</a:t>
            </a:r>
          </a:p>
        </p:txBody>
      </p:sp>
      <p:sp>
        <p:nvSpPr>
          <p:cNvPr id="3" name="Text Placeholder 2"/>
          <p:cNvSpPr>
            <a:spLocks noGrp="1"/>
          </p:cNvSpPr>
          <p:nvPr>
            <p:ph type="body" idx="1"/>
          </p:nvPr>
        </p:nvSpPr>
        <p:spPr>
          <a:xfrm>
            <a:off x="2600326" y="9301483"/>
            <a:ext cx="27980640" cy="4800599"/>
          </a:xfrm>
        </p:spPr>
        <p:txBody>
          <a:bodyPr anchor="b"/>
          <a:lstStyle>
            <a:lvl1pPr marL="0" indent="0">
              <a:buNone/>
              <a:defRPr sz="6900">
                <a:solidFill>
                  <a:schemeClr val="tx1">
                    <a:tint val="75000"/>
                  </a:schemeClr>
                </a:solidFill>
              </a:defRPr>
            </a:lvl1pPr>
            <a:lvl2pPr marL="1567245" indent="0">
              <a:buNone/>
              <a:defRPr sz="6100">
                <a:solidFill>
                  <a:schemeClr val="tx1">
                    <a:tint val="75000"/>
                  </a:schemeClr>
                </a:solidFill>
              </a:defRPr>
            </a:lvl2pPr>
            <a:lvl3pPr marL="3134489" indent="0">
              <a:buNone/>
              <a:defRPr sz="5400">
                <a:solidFill>
                  <a:schemeClr val="tx1">
                    <a:tint val="75000"/>
                  </a:schemeClr>
                </a:solidFill>
              </a:defRPr>
            </a:lvl3pPr>
            <a:lvl4pPr marL="4701734" indent="0">
              <a:buNone/>
              <a:defRPr sz="4800">
                <a:solidFill>
                  <a:schemeClr val="tx1">
                    <a:tint val="75000"/>
                  </a:schemeClr>
                </a:solidFill>
              </a:defRPr>
            </a:lvl4pPr>
            <a:lvl5pPr marL="6268978" indent="0">
              <a:buNone/>
              <a:defRPr sz="4800">
                <a:solidFill>
                  <a:schemeClr val="tx1">
                    <a:tint val="75000"/>
                  </a:schemeClr>
                </a:solidFill>
              </a:defRPr>
            </a:lvl5pPr>
            <a:lvl6pPr marL="7836223" indent="0">
              <a:buNone/>
              <a:defRPr sz="4800">
                <a:solidFill>
                  <a:schemeClr val="tx1">
                    <a:tint val="75000"/>
                  </a:schemeClr>
                </a:solidFill>
              </a:defRPr>
            </a:lvl6pPr>
            <a:lvl7pPr marL="9403467" indent="0">
              <a:buNone/>
              <a:defRPr sz="4800">
                <a:solidFill>
                  <a:schemeClr val="tx1">
                    <a:tint val="75000"/>
                  </a:schemeClr>
                </a:solidFill>
              </a:defRPr>
            </a:lvl7pPr>
            <a:lvl8pPr marL="10970712" indent="0">
              <a:buNone/>
              <a:defRPr sz="4800">
                <a:solidFill>
                  <a:schemeClr val="tx1">
                    <a:tint val="75000"/>
                  </a:schemeClr>
                </a:solidFill>
              </a:defRPr>
            </a:lvl8pPr>
            <a:lvl9pPr marL="12537956" indent="0">
              <a:buNone/>
              <a:defRPr sz="4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8DA9FA-688F-B042-A36A-9CF7AA496E45}" type="datetimeFigureOut">
              <a:rPr lang="en-US" smtClean="0"/>
              <a:pPr/>
              <a:t>6/4/2024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45920" y="5120642"/>
            <a:ext cx="14538960" cy="14483081"/>
          </a:xfrm>
        </p:spPr>
        <p:txBody>
          <a:bodyPr/>
          <a:lstStyle>
            <a:lvl1pPr>
              <a:defRPr sz="9600"/>
            </a:lvl1pPr>
            <a:lvl2pPr>
              <a:defRPr sz="8200"/>
            </a:lvl2pPr>
            <a:lvl3pPr>
              <a:defRPr sz="6900"/>
            </a:lvl3pPr>
            <a:lvl4pPr>
              <a:defRPr sz="6100"/>
            </a:lvl4pPr>
            <a:lvl5pPr>
              <a:defRPr sz="6100"/>
            </a:lvl5pPr>
            <a:lvl6pPr>
              <a:defRPr sz="6100"/>
            </a:lvl6pPr>
            <a:lvl7pPr>
              <a:defRPr sz="6100"/>
            </a:lvl7pPr>
            <a:lvl8pPr>
              <a:defRPr sz="6100"/>
            </a:lvl8pPr>
            <a:lvl9pPr>
              <a:defRPr sz="6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733520" y="5120642"/>
            <a:ext cx="14538960" cy="14483081"/>
          </a:xfrm>
        </p:spPr>
        <p:txBody>
          <a:bodyPr/>
          <a:lstStyle>
            <a:lvl1pPr>
              <a:defRPr sz="9600"/>
            </a:lvl1pPr>
            <a:lvl2pPr>
              <a:defRPr sz="8200"/>
            </a:lvl2pPr>
            <a:lvl3pPr>
              <a:defRPr sz="6900"/>
            </a:lvl3pPr>
            <a:lvl4pPr>
              <a:defRPr sz="6100"/>
            </a:lvl4pPr>
            <a:lvl5pPr>
              <a:defRPr sz="6100"/>
            </a:lvl5pPr>
            <a:lvl6pPr>
              <a:defRPr sz="6100"/>
            </a:lvl6pPr>
            <a:lvl7pPr>
              <a:defRPr sz="6100"/>
            </a:lvl7pPr>
            <a:lvl8pPr>
              <a:defRPr sz="6100"/>
            </a:lvl8pPr>
            <a:lvl9pPr>
              <a:defRPr sz="6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A8DA9FA-688F-B042-A36A-9CF7AA496E45}" type="datetimeFigureOut">
              <a:rPr lang="en-US" smtClean="0"/>
              <a:pPr/>
              <a:t>6/4/2024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5921" y="4912363"/>
            <a:ext cx="14544677" cy="2047238"/>
          </a:xfrm>
        </p:spPr>
        <p:txBody>
          <a:bodyPr anchor="b"/>
          <a:lstStyle>
            <a:lvl1pPr marL="0" indent="0">
              <a:buNone/>
              <a:defRPr sz="8200" b="1"/>
            </a:lvl1pPr>
            <a:lvl2pPr marL="1567245" indent="0">
              <a:buNone/>
              <a:defRPr sz="6900" b="1"/>
            </a:lvl2pPr>
            <a:lvl3pPr marL="3134489" indent="0">
              <a:buNone/>
              <a:defRPr sz="6100" b="1"/>
            </a:lvl3pPr>
            <a:lvl4pPr marL="4701734" indent="0">
              <a:buNone/>
              <a:defRPr sz="5400" b="1"/>
            </a:lvl4pPr>
            <a:lvl5pPr marL="6268978" indent="0">
              <a:buNone/>
              <a:defRPr sz="5400" b="1"/>
            </a:lvl5pPr>
            <a:lvl6pPr marL="7836223" indent="0">
              <a:buNone/>
              <a:defRPr sz="5400" b="1"/>
            </a:lvl6pPr>
            <a:lvl7pPr marL="9403467" indent="0">
              <a:buNone/>
              <a:defRPr sz="5400" b="1"/>
            </a:lvl7pPr>
            <a:lvl8pPr marL="10970712" indent="0">
              <a:buNone/>
              <a:defRPr sz="5400" b="1"/>
            </a:lvl8pPr>
            <a:lvl9pPr marL="12537956" indent="0">
              <a:buNone/>
              <a:defRPr sz="5400" b="1"/>
            </a:lvl9pPr>
          </a:lstStyle>
          <a:p>
            <a:pPr lvl="0"/>
            <a:r>
              <a:rPr lang="en-US"/>
              <a:t>Click to edit Master text styles</a:t>
            </a:r>
          </a:p>
        </p:txBody>
      </p:sp>
      <p:sp>
        <p:nvSpPr>
          <p:cNvPr id="4" name="Content Placeholder 3"/>
          <p:cNvSpPr>
            <a:spLocks noGrp="1"/>
          </p:cNvSpPr>
          <p:nvPr>
            <p:ph sz="half" idx="2"/>
          </p:nvPr>
        </p:nvSpPr>
        <p:spPr>
          <a:xfrm>
            <a:off x="1645921" y="6959601"/>
            <a:ext cx="14544677" cy="12644122"/>
          </a:xfrm>
        </p:spPr>
        <p:txBody>
          <a:bodyPr/>
          <a:lstStyle>
            <a:lvl1pPr>
              <a:defRPr sz="8200"/>
            </a:lvl1pPr>
            <a:lvl2pPr>
              <a:defRPr sz="6900"/>
            </a:lvl2pPr>
            <a:lvl3pPr>
              <a:defRPr sz="6100"/>
            </a:lvl3pPr>
            <a:lvl4pPr>
              <a:defRPr sz="5400"/>
            </a:lvl4pPr>
            <a:lvl5pPr>
              <a:defRPr sz="5400"/>
            </a:lvl5pPr>
            <a:lvl6pPr>
              <a:defRPr sz="5400"/>
            </a:lvl6pPr>
            <a:lvl7pPr>
              <a:defRPr sz="5400"/>
            </a:lvl7pPr>
            <a:lvl8pPr>
              <a:defRPr sz="5400"/>
            </a:lvl8pPr>
            <a:lvl9pPr>
              <a:defRPr sz="5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092" y="4912363"/>
            <a:ext cx="14550390" cy="2047238"/>
          </a:xfrm>
        </p:spPr>
        <p:txBody>
          <a:bodyPr anchor="b"/>
          <a:lstStyle>
            <a:lvl1pPr marL="0" indent="0">
              <a:buNone/>
              <a:defRPr sz="8200" b="1"/>
            </a:lvl1pPr>
            <a:lvl2pPr marL="1567245" indent="0">
              <a:buNone/>
              <a:defRPr sz="6900" b="1"/>
            </a:lvl2pPr>
            <a:lvl3pPr marL="3134489" indent="0">
              <a:buNone/>
              <a:defRPr sz="6100" b="1"/>
            </a:lvl3pPr>
            <a:lvl4pPr marL="4701734" indent="0">
              <a:buNone/>
              <a:defRPr sz="5400" b="1"/>
            </a:lvl4pPr>
            <a:lvl5pPr marL="6268978" indent="0">
              <a:buNone/>
              <a:defRPr sz="5400" b="1"/>
            </a:lvl5pPr>
            <a:lvl6pPr marL="7836223" indent="0">
              <a:buNone/>
              <a:defRPr sz="5400" b="1"/>
            </a:lvl6pPr>
            <a:lvl7pPr marL="9403467" indent="0">
              <a:buNone/>
              <a:defRPr sz="5400" b="1"/>
            </a:lvl7pPr>
            <a:lvl8pPr marL="10970712" indent="0">
              <a:buNone/>
              <a:defRPr sz="5400" b="1"/>
            </a:lvl8pPr>
            <a:lvl9pPr marL="12537956" indent="0">
              <a:buNone/>
              <a:defRPr sz="5400" b="1"/>
            </a:lvl9pPr>
          </a:lstStyle>
          <a:p>
            <a:pPr lvl="0"/>
            <a:r>
              <a:rPr lang="en-US"/>
              <a:t>Click to edit Master text styles</a:t>
            </a:r>
          </a:p>
        </p:txBody>
      </p:sp>
      <p:sp>
        <p:nvSpPr>
          <p:cNvPr id="6" name="Content Placeholder 5"/>
          <p:cNvSpPr>
            <a:spLocks noGrp="1"/>
          </p:cNvSpPr>
          <p:nvPr>
            <p:ph sz="quarter" idx="4"/>
          </p:nvPr>
        </p:nvSpPr>
        <p:spPr>
          <a:xfrm>
            <a:off x="16722092" y="6959601"/>
            <a:ext cx="14550390" cy="12644122"/>
          </a:xfrm>
        </p:spPr>
        <p:txBody>
          <a:bodyPr/>
          <a:lstStyle>
            <a:lvl1pPr>
              <a:defRPr sz="8200"/>
            </a:lvl1pPr>
            <a:lvl2pPr>
              <a:defRPr sz="6900"/>
            </a:lvl2pPr>
            <a:lvl3pPr>
              <a:defRPr sz="6100"/>
            </a:lvl3pPr>
            <a:lvl4pPr>
              <a:defRPr sz="5400"/>
            </a:lvl4pPr>
            <a:lvl5pPr>
              <a:defRPr sz="5400"/>
            </a:lvl5pPr>
            <a:lvl6pPr>
              <a:defRPr sz="5400"/>
            </a:lvl6pPr>
            <a:lvl7pPr>
              <a:defRPr sz="5400"/>
            </a:lvl7pPr>
            <a:lvl8pPr>
              <a:defRPr sz="5400"/>
            </a:lvl8pPr>
            <a:lvl9pPr>
              <a:defRPr sz="5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A8DA9FA-688F-B042-A36A-9CF7AA496E45}" type="datetimeFigureOut">
              <a:rPr lang="en-US" smtClean="0"/>
              <a:pPr/>
              <a:t>6/4/2024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A8DA9FA-688F-B042-A36A-9CF7AA496E45}" type="datetimeFigureOut">
              <a:rPr lang="en-US" smtClean="0"/>
              <a:pPr/>
              <a:t>6/4/2024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8DA9FA-688F-B042-A36A-9CF7AA496E45}" type="datetimeFigureOut">
              <a:rPr lang="en-US" smtClean="0"/>
              <a:pPr/>
              <a:t>6/4/2024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2" y="873760"/>
            <a:ext cx="10829927" cy="3718560"/>
          </a:xfrm>
        </p:spPr>
        <p:txBody>
          <a:bodyPr anchor="b"/>
          <a:lstStyle>
            <a:lvl1pPr algn="l">
              <a:defRPr sz="6900" b="1"/>
            </a:lvl1pPr>
          </a:lstStyle>
          <a:p>
            <a:r>
              <a:rPr lang="en-US"/>
              <a:t>Click to edit Master title style</a:t>
            </a:r>
          </a:p>
        </p:txBody>
      </p:sp>
      <p:sp>
        <p:nvSpPr>
          <p:cNvPr id="3" name="Content Placeholder 2"/>
          <p:cNvSpPr>
            <a:spLocks noGrp="1"/>
          </p:cNvSpPr>
          <p:nvPr>
            <p:ph idx="1"/>
          </p:nvPr>
        </p:nvSpPr>
        <p:spPr>
          <a:xfrm>
            <a:off x="12870180" y="873762"/>
            <a:ext cx="18402300" cy="18729961"/>
          </a:xfrm>
        </p:spPr>
        <p:txBody>
          <a:bodyPr/>
          <a:lstStyle>
            <a:lvl1pPr>
              <a:defRPr sz="11000"/>
            </a:lvl1pPr>
            <a:lvl2pPr>
              <a:defRPr sz="9600"/>
            </a:lvl2pPr>
            <a:lvl3pPr>
              <a:defRPr sz="8200"/>
            </a:lvl3pPr>
            <a:lvl4pPr>
              <a:defRPr sz="6900"/>
            </a:lvl4pPr>
            <a:lvl5pPr>
              <a:defRPr sz="6900"/>
            </a:lvl5pPr>
            <a:lvl6pPr>
              <a:defRPr sz="6900"/>
            </a:lvl6pPr>
            <a:lvl7pPr>
              <a:defRPr sz="6900"/>
            </a:lvl7pPr>
            <a:lvl8pPr>
              <a:defRPr sz="6900"/>
            </a:lvl8pPr>
            <a:lvl9pPr>
              <a:defRPr sz="6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5922" y="4592322"/>
            <a:ext cx="10829927" cy="15011401"/>
          </a:xfrm>
        </p:spPr>
        <p:txBody>
          <a:bodyPr/>
          <a:lstStyle>
            <a:lvl1pPr marL="0" indent="0">
              <a:buNone/>
              <a:defRPr sz="4800"/>
            </a:lvl1pPr>
            <a:lvl2pPr marL="1567245" indent="0">
              <a:buNone/>
              <a:defRPr sz="4100"/>
            </a:lvl2pPr>
            <a:lvl3pPr marL="3134489" indent="0">
              <a:buNone/>
              <a:defRPr sz="3400"/>
            </a:lvl3pPr>
            <a:lvl4pPr marL="4701734" indent="0">
              <a:buNone/>
              <a:defRPr sz="3100"/>
            </a:lvl4pPr>
            <a:lvl5pPr marL="6268978" indent="0">
              <a:buNone/>
              <a:defRPr sz="3100"/>
            </a:lvl5pPr>
            <a:lvl6pPr marL="7836223" indent="0">
              <a:buNone/>
              <a:defRPr sz="3100"/>
            </a:lvl6pPr>
            <a:lvl7pPr marL="9403467" indent="0">
              <a:buNone/>
              <a:defRPr sz="3100"/>
            </a:lvl7pPr>
            <a:lvl8pPr marL="10970712" indent="0">
              <a:buNone/>
              <a:defRPr sz="3100"/>
            </a:lvl8pPr>
            <a:lvl9pPr marL="12537956" indent="0">
              <a:buNone/>
              <a:defRPr sz="3100"/>
            </a:lvl9pPr>
          </a:lstStyle>
          <a:p>
            <a:pPr lvl="0"/>
            <a:r>
              <a:rPr lang="en-US"/>
              <a:t>Click to edit Master text styles</a:t>
            </a:r>
          </a:p>
        </p:txBody>
      </p:sp>
      <p:sp>
        <p:nvSpPr>
          <p:cNvPr id="5" name="Date Placeholder 4"/>
          <p:cNvSpPr>
            <a:spLocks noGrp="1"/>
          </p:cNvSpPr>
          <p:nvPr>
            <p:ph type="dt" sz="half" idx="10"/>
          </p:nvPr>
        </p:nvSpPr>
        <p:spPr/>
        <p:txBody>
          <a:bodyPr/>
          <a:lstStyle/>
          <a:p>
            <a:fld id="{9A8DA9FA-688F-B042-A36A-9CF7AA496E45}" type="datetimeFigureOut">
              <a:rPr lang="en-US" smtClean="0"/>
              <a:pPr/>
              <a:t>6/4/2024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237" y="15361920"/>
            <a:ext cx="19751040" cy="1813561"/>
          </a:xfrm>
        </p:spPr>
        <p:txBody>
          <a:bodyPr anchor="b"/>
          <a:lstStyle>
            <a:lvl1pPr algn="l">
              <a:defRPr sz="6900" b="1"/>
            </a:lvl1pPr>
          </a:lstStyle>
          <a:p>
            <a:r>
              <a:rPr lang="en-US"/>
              <a:t>Click to edit Master title style</a:t>
            </a:r>
          </a:p>
        </p:txBody>
      </p:sp>
      <p:sp>
        <p:nvSpPr>
          <p:cNvPr id="3" name="Picture Placeholder 2"/>
          <p:cNvSpPr>
            <a:spLocks noGrp="1"/>
          </p:cNvSpPr>
          <p:nvPr>
            <p:ph type="pic" idx="1"/>
          </p:nvPr>
        </p:nvSpPr>
        <p:spPr>
          <a:xfrm>
            <a:off x="6452237" y="1960880"/>
            <a:ext cx="19751040" cy="13167360"/>
          </a:xfrm>
        </p:spPr>
        <p:txBody>
          <a:bodyPr/>
          <a:lstStyle>
            <a:lvl1pPr marL="0" indent="0">
              <a:buNone/>
              <a:defRPr sz="11000"/>
            </a:lvl1pPr>
            <a:lvl2pPr marL="1567245" indent="0">
              <a:buNone/>
              <a:defRPr sz="9600"/>
            </a:lvl2pPr>
            <a:lvl3pPr marL="3134489" indent="0">
              <a:buNone/>
              <a:defRPr sz="8200"/>
            </a:lvl3pPr>
            <a:lvl4pPr marL="4701734" indent="0">
              <a:buNone/>
              <a:defRPr sz="6900"/>
            </a:lvl4pPr>
            <a:lvl5pPr marL="6268978" indent="0">
              <a:buNone/>
              <a:defRPr sz="6900"/>
            </a:lvl5pPr>
            <a:lvl6pPr marL="7836223" indent="0">
              <a:buNone/>
              <a:defRPr sz="6900"/>
            </a:lvl6pPr>
            <a:lvl7pPr marL="9403467" indent="0">
              <a:buNone/>
              <a:defRPr sz="6900"/>
            </a:lvl7pPr>
            <a:lvl8pPr marL="10970712" indent="0">
              <a:buNone/>
              <a:defRPr sz="6900"/>
            </a:lvl8pPr>
            <a:lvl9pPr marL="12537956" indent="0">
              <a:buNone/>
              <a:defRPr sz="6900"/>
            </a:lvl9pPr>
          </a:lstStyle>
          <a:p>
            <a:endParaRPr lang="en-US"/>
          </a:p>
        </p:txBody>
      </p:sp>
      <p:sp>
        <p:nvSpPr>
          <p:cNvPr id="4" name="Text Placeholder 3"/>
          <p:cNvSpPr>
            <a:spLocks noGrp="1"/>
          </p:cNvSpPr>
          <p:nvPr>
            <p:ph type="body" sz="half" idx="2"/>
          </p:nvPr>
        </p:nvSpPr>
        <p:spPr>
          <a:xfrm>
            <a:off x="6452237" y="17175481"/>
            <a:ext cx="19751040" cy="2575559"/>
          </a:xfrm>
        </p:spPr>
        <p:txBody>
          <a:bodyPr/>
          <a:lstStyle>
            <a:lvl1pPr marL="0" indent="0">
              <a:buNone/>
              <a:defRPr sz="4800"/>
            </a:lvl1pPr>
            <a:lvl2pPr marL="1567245" indent="0">
              <a:buNone/>
              <a:defRPr sz="4100"/>
            </a:lvl2pPr>
            <a:lvl3pPr marL="3134489" indent="0">
              <a:buNone/>
              <a:defRPr sz="3400"/>
            </a:lvl3pPr>
            <a:lvl4pPr marL="4701734" indent="0">
              <a:buNone/>
              <a:defRPr sz="3100"/>
            </a:lvl4pPr>
            <a:lvl5pPr marL="6268978" indent="0">
              <a:buNone/>
              <a:defRPr sz="3100"/>
            </a:lvl5pPr>
            <a:lvl6pPr marL="7836223" indent="0">
              <a:buNone/>
              <a:defRPr sz="3100"/>
            </a:lvl6pPr>
            <a:lvl7pPr marL="9403467" indent="0">
              <a:buNone/>
              <a:defRPr sz="3100"/>
            </a:lvl7pPr>
            <a:lvl8pPr marL="10970712" indent="0">
              <a:buNone/>
              <a:defRPr sz="3100"/>
            </a:lvl8pPr>
            <a:lvl9pPr marL="12537956" indent="0">
              <a:buNone/>
              <a:defRPr sz="3100"/>
            </a:lvl9pPr>
          </a:lstStyle>
          <a:p>
            <a:pPr lvl="0"/>
            <a:r>
              <a:rPr lang="en-US"/>
              <a:t>Click to edit Master text styles</a:t>
            </a:r>
          </a:p>
        </p:txBody>
      </p:sp>
      <p:sp>
        <p:nvSpPr>
          <p:cNvPr id="5" name="Date Placeholder 4"/>
          <p:cNvSpPr>
            <a:spLocks noGrp="1"/>
          </p:cNvSpPr>
          <p:nvPr>
            <p:ph type="dt" sz="half" idx="10"/>
          </p:nvPr>
        </p:nvSpPr>
        <p:spPr/>
        <p:txBody>
          <a:bodyPr/>
          <a:lstStyle/>
          <a:p>
            <a:fld id="{9A8DA9FA-688F-B042-A36A-9CF7AA496E45}" type="datetimeFigureOut">
              <a:rPr lang="en-US" smtClean="0"/>
              <a:pPr/>
              <a:t>6/4/2024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5920" y="878842"/>
            <a:ext cx="29626560" cy="3657600"/>
          </a:xfrm>
          <a:prstGeom prst="rect">
            <a:avLst/>
          </a:prstGeom>
        </p:spPr>
        <p:txBody>
          <a:bodyPr vert="horz" lIns="313450" tIns="156725" rIns="313450" bIns="156725" rtlCol="0" anchor="ctr">
            <a:normAutofit/>
          </a:bodyPr>
          <a:lstStyle/>
          <a:p>
            <a:r>
              <a:rPr lang="en-US"/>
              <a:t>Click to edit Master title style</a:t>
            </a:r>
          </a:p>
        </p:txBody>
      </p:sp>
      <p:sp>
        <p:nvSpPr>
          <p:cNvPr id="3" name="Text Placeholder 2"/>
          <p:cNvSpPr>
            <a:spLocks noGrp="1"/>
          </p:cNvSpPr>
          <p:nvPr>
            <p:ph type="body" idx="1"/>
          </p:nvPr>
        </p:nvSpPr>
        <p:spPr>
          <a:xfrm>
            <a:off x="1645920" y="5120642"/>
            <a:ext cx="29626560" cy="14483081"/>
          </a:xfrm>
          <a:prstGeom prst="rect">
            <a:avLst/>
          </a:prstGeom>
        </p:spPr>
        <p:txBody>
          <a:bodyPr vert="horz" lIns="313450" tIns="156725" rIns="313450" bIns="15672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645920" y="20340322"/>
            <a:ext cx="7680960" cy="1168400"/>
          </a:xfrm>
          <a:prstGeom prst="rect">
            <a:avLst/>
          </a:prstGeom>
        </p:spPr>
        <p:txBody>
          <a:bodyPr vert="horz" lIns="313450" tIns="156725" rIns="313450" bIns="156725" rtlCol="0" anchor="ctr"/>
          <a:lstStyle>
            <a:lvl1pPr algn="l">
              <a:defRPr sz="4100">
                <a:solidFill>
                  <a:schemeClr val="tx1">
                    <a:tint val="75000"/>
                  </a:schemeClr>
                </a:solidFill>
              </a:defRPr>
            </a:lvl1pPr>
          </a:lstStyle>
          <a:p>
            <a:fld id="{9A8DA9FA-688F-B042-A36A-9CF7AA496E45}" type="datetimeFigureOut">
              <a:rPr lang="en-US" smtClean="0"/>
              <a:pPr/>
              <a:t>6/4/2024</a:t>
            </a:fld>
            <a:endParaRPr lang="en-US"/>
          </a:p>
        </p:txBody>
      </p:sp>
      <p:sp>
        <p:nvSpPr>
          <p:cNvPr id="5" name="Footer Placeholder 4"/>
          <p:cNvSpPr>
            <a:spLocks noGrp="1"/>
          </p:cNvSpPr>
          <p:nvPr>
            <p:ph type="ftr" sz="quarter" idx="3"/>
          </p:nvPr>
        </p:nvSpPr>
        <p:spPr>
          <a:xfrm>
            <a:off x="11247120" y="20340322"/>
            <a:ext cx="10424160" cy="1168400"/>
          </a:xfrm>
          <a:prstGeom prst="rect">
            <a:avLst/>
          </a:prstGeom>
        </p:spPr>
        <p:txBody>
          <a:bodyPr vert="horz" lIns="313450" tIns="156725" rIns="313450" bIns="156725" rtlCol="0" anchor="ctr"/>
          <a:lstStyle>
            <a:lvl1pPr algn="ctr">
              <a:defRPr sz="41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591520" y="20340322"/>
            <a:ext cx="7680960" cy="1168400"/>
          </a:xfrm>
          <a:prstGeom prst="rect">
            <a:avLst/>
          </a:prstGeom>
        </p:spPr>
        <p:txBody>
          <a:bodyPr vert="horz" lIns="313450" tIns="156725" rIns="313450" bIns="156725" rtlCol="0" anchor="ctr"/>
          <a:lstStyle>
            <a:lvl1pPr algn="r">
              <a:defRPr sz="4100">
                <a:solidFill>
                  <a:schemeClr val="tx1">
                    <a:tint val="75000"/>
                  </a:schemeClr>
                </a:solidFill>
              </a:defRPr>
            </a:lvl1pPr>
          </a:lstStyle>
          <a:p>
            <a:fld id="{872285E6-2BB0-0B48-8A73-14014F79178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7245" rtl="0" eaLnBrk="1" latinLnBrk="0" hangingPunct="1">
        <a:spcBef>
          <a:spcPct val="0"/>
        </a:spcBef>
        <a:buNone/>
        <a:defRPr sz="15100" kern="1200">
          <a:solidFill>
            <a:schemeClr val="tx1"/>
          </a:solidFill>
          <a:latin typeface="+mj-lt"/>
          <a:ea typeface="+mj-ea"/>
          <a:cs typeface="+mj-cs"/>
        </a:defRPr>
      </a:lvl1pPr>
    </p:titleStyle>
    <p:bodyStyle>
      <a:lvl1pPr marL="1175433" indent="-1175433" algn="l" defTabSz="1567245" rtl="0" eaLnBrk="1" latinLnBrk="0" hangingPunct="1">
        <a:spcBef>
          <a:spcPct val="20000"/>
        </a:spcBef>
        <a:buFont typeface="Arial"/>
        <a:buChar char="•"/>
        <a:defRPr sz="11000" kern="1200">
          <a:solidFill>
            <a:schemeClr val="tx1"/>
          </a:solidFill>
          <a:latin typeface="+mn-lt"/>
          <a:ea typeface="+mn-ea"/>
          <a:cs typeface="+mn-cs"/>
        </a:defRPr>
      </a:lvl1pPr>
      <a:lvl2pPr marL="2546772" indent="-979527" algn="l" defTabSz="1567245" rtl="0" eaLnBrk="1" latinLnBrk="0" hangingPunct="1">
        <a:spcBef>
          <a:spcPct val="20000"/>
        </a:spcBef>
        <a:buFont typeface="Arial"/>
        <a:buChar char="–"/>
        <a:defRPr sz="9600" kern="1200">
          <a:solidFill>
            <a:schemeClr val="tx1"/>
          </a:solidFill>
          <a:latin typeface="+mn-lt"/>
          <a:ea typeface="+mn-ea"/>
          <a:cs typeface="+mn-cs"/>
        </a:defRPr>
      </a:lvl2pPr>
      <a:lvl3pPr marL="3918111" indent="-783622" algn="l" defTabSz="1567245" rtl="0" eaLnBrk="1" latinLnBrk="0" hangingPunct="1">
        <a:spcBef>
          <a:spcPct val="20000"/>
        </a:spcBef>
        <a:buFont typeface="Arial"/>
        <a:buChar char="•"/>
        <a:defRPr sz="8200" kern="1200">
          <a:solidFill>
            <a:schemeClr val="tx1"/>
          </a:solidFill>
          <a:latin typeface="+mn-lt"/>
          <a:ea typeface="+mn-ea"/>
          <a:cs typeface="+mn-cs"/>
        </a:defRPr>
      </a:lvl3pPr>
      <a:lvl4pPr marL="5485357" indent="-783622" algn="l" defTabSz="1567245" rtl="0" eaLnBrk="1" latinLnBrk="0" hangingPunct="1">
        <a:spcBef>
          <a:spcPct val="20000"/>
        </a:spcBef>
        <a:buFont typeface="Arial"/>
        <a:buChar char="–"/>
        <a:defRPr sz="6900" kern="1200">
          <a:solidFill>
            <a:schemeClr val="tx1"/>
          </a:solidFill>
          <a:latin typeface="+mn-lt"/>
          <a:ea typeface="+mn-ea"/>
          <a:cs typeface="+mn-cs"/>
        </a:defRPr>
      </a:lvl4pPr>
      <a:lvl5pPr marL="7052601" indent="-783622" algn="l" defTabSz="1567245" rtl="0" eaLnBrk="1" latinLnBrk="0" hangingPunct="1">
        <a:spcBef>
          <a:spcPct val="20000"/>
        </a:spcBef>
        <a:buFont typeface="Arial"/>
        <a:buChar char="»"/>
        <a:defRPr sz="6900" kern="1200">
          <a:solidFill>
            <a:schemeClr val="tx1"/>
          </a:solidFill>
          <a:latin typeface="+mn-lt"/>
          <a:ea typeface="+mn-ea"/>
          <a:cs typeface="+mn-cs"/>
        </a:defRPr>
      </a:lvl5pPr>
      <a:lvl6pPr marL="8619845" indent="-783622" algn="l" defTabSz="1567245" rtl="0" eaLnBrk="1" latinLnBrk="0" hangingPunct="1">
        <a:spcBef>
          <a:spcPct val="20000"/>
        </a:spcBef>
        <a:buFont typeface="Arial"/>
        <a:buChar char="•"/>
        <a:defRPr sz="6900" kern="1200">
          <a:solidFill>
            <a:schemeClr val="tx1"/>
          </a:solidFill>
          <a:latin typeface="+mn-lt"/>
          <a:ea typeface="+mn-ea"/>
          <a:cs typeface="+mn-cs"/>
        </a:defRPr>
      </a:lvl6pPr>
      <a:lvl7pPr marL="10187090" indent="-783622" algn="l" defTabSz="1567245" rtl="0" eaLnBrk="1" latinLnBrk="0" hangingPunct="1">
        <a:spcBef>
          <a:spcPct val="20000"/>
        </a:spcBef>
        <a:buFont typeface="Arial"/>
        <a:buChar char="•"/>
        <a:defRPr sz="6900" kern="1200">
          <a:solidFill>
            <a:schemeClr val="tx1"/>
          </a:solidFill>
          <a:latin typeface="+mn-lt"/>
          <a:ea typeface="+mn-ea"/>
          <a:cs typeface="+mn-cs"/>
        </a:defRPr>
      </a:lvl7pPr>
      <a:lvl8pPr marL="11754334" indent="-783622" algn="l" defTabSz="1567245" rtl="0" eaLnBrk="1" latinLnBrk="0" hangingPunct="1">
        <a:spcBef>
          <a:spcPct val="20000"/>
        </a:spcBef>
        <a:buFont typeface="Arial"/>
        <a:buChar char="•"/>
        <a:defRPr sz="6900" kern="1200">
          <a:solidFill>
            <a:schemeClr val="tx1"/>
          </a:solidFill>
          <a:latin typeface="+mn-lt"/>
          <a:ea typeface="+mn-ea"/>
          <a:cs typeface="+mn-cs"/>
        </a:defRPr>
      </a:lvl8pPr>
      <a:lvl9pPr marL="13321578" indent="-783622" algn="l" defTabSz="1567245" rtl="0" eaLnBrk="1" latinLnBrk="0" hangingPunct="1">
        <a:spcBef>
          <a:spcPct val="20000"/>
        </a:spcBef>
        <a:buFont typeface="Arial"/>
        <a:buChar char="•"/>
        <a:defRPr sz="6900" kern="1200">
          <a:solidFill>
            <a:schemeClr val="tx1"/>
          </a:solidFill>
          <a:latin typeface="+mn-lt"/>
          <a:ea typeface="+mn-ea"/>
          <a:cs typeface="+mn-cs"/>
        </a:defRPr>
      </a:lvl9pPr>
    </p:bodyStyle>
    <p:otherStyle>
      <a:defPPr>
        <a:defRPr lang="en-US"/>
      </a:defPPr>
      <a:lvl1pPr marL="0" algn="l" defTabSz="1567245" rtl="0" eaLnBrk="1" latinLnBrk="0" hangingPunct="1">
        <a:defRPr sz="6100" kern="1200">
          <a:solidFill>
            <a:schemeClr val="tx1"/>
          </a:solidFill>
          <a:latin typeface="+mn-lt"/>
          <a:ea typeface="+mn-ea"/>
          <a:cs typeface="+mn-cs"/>
        </a:defRPr>
      </a:lvl1pPr>
      <a:lvl2pPr marL="1567245" algn="l" defTabSz="1567245" rtl="0" eaLnBrk="1" latinLnBrk="0" hangingPunct="1">
        <a:defRPr sz="6100" kern="1200">
          <a:solidFill>
            <a:schemeClr val="tx1"/>
          </a:solidFill>
          <a:latin typeface="+mn-lt"/>
          <a:ea typeface="+mn-ea"/>
          <a:cs typeface="+mn-cs"/>
        </a:defRPr>
      </a:lvl2pPr>
      <a:lvl3pPr marL="3134489" algn="l" defTabSz="1567245" rtl="0" eaLnBrk="1" latinLnBrk="0" hangingPunct="1">
        <a:defRPr sz="6100" kern="1200">
          <a:solidFill>
            <a:schemeClr val="tx1"/>
          </a:solidFill>
          <a:latin typeface="+mn-lt"/>
          <a:ea typeface="+mn-ea"/>
          <a:cs typeface="+mn-cs"/>
        </a:defRPr>
      </a:lvl3pPr>
      <a:lvl4pPr marL="4701734" algn="l" defTabSz="1567245" rtl="0" eaLnBrk="1" latinLnBrk="0" hangingPunct="1">
        <a:defRPr sz="6100" kern="1200">
          <a:solidFill>
            <a:schemeClr val="tx1"/>
          </a:solidFill>
          <a:latin typeface="+mn-lt"/>
          <a:ea typeface="+mn-ea"/>
          <a:cs typeface="+mn-cs"/>
        </a:defRPr>
      </a:lvl4pPr>
      <a:lvl5pPr marL="6268978" algn="l" defTabSz="1567245" rtl="0" eaLnBrk="1" latinLnBrk="0" hangingPunct="1">
        <a:defRPr sz="6100" kern="1200">
          <a:solidFill>
            <a:schemeClr val="tx1"/>
          </a:solidFill>
          <a:latin typeface="+mn-lt"/>
          <a:ea typeface="+mn-ea"/>
          <a:cs typeface="+mn-cs"/>
        </a:defRPr>
      </a:lvl5pPr>
      <a:lvl6pPr marL="7836223" algn="l" defTabSz="1567245" rtl="0" eaLnBrk="1" latinLnBrk="0" hangingPunct="1">
        <a:defRPr sz="6100" kern="1200">
          <a:solidFill>
            <a:schemeClr val="tx1"/>
          </a:solidFill>
          <a:latin typeface="+mn-lt"/>
          <a:ea typeface="+mn-ea"/>
          <a:cs typeface="+mn-cs"/>
        </a:defRPr>
      </a:lvl6pPr>
      <a:lvl7pPr marL="9403467" algn="l" defTabSz="1567245" rtl="0" eaLnBrk="1" latinLnBrk="0" hangingPunct="1">
        <a:defRPr sz="6100" kern="1200">
          <a:solidFill>
            <a:schemeClr val="tx1"/>
          </a:solidFill>
          <a:latin typeface="+mn-lt"/>
          <a:ea typeface="+mn-ea"/>
          <a:cs typeface="+mn-cs"/>
        </a:defRPr>
      </a:lvl7pPr>
      <a:lvl8pPr marL="10970712" algn="l" defTabSz="1567245" rtl="0" eaLnBrk="1" latinLnBrk="0" hangingPunct="1">
        <a:defRPr sz="6100" kern="1200">
          <a:solidFill>
            <a:schemeClr val="tx1"/>
          </a:solidFill>
          <a:latin typeface="+mn-lt"/>
          <a:ea typeface="+mn-ea"/>
          <a:cs typeface="+mn-cs"/>
        </a:defRPr>
      </a:lvl8pPr>
      <a:lvl9pPr marL="12537956" algn="l" defTabSz="1567245" rtl="0" eaLnBrk="1" latinLnBrk="0" hangingPunct="1">
        <a:defRPr sz="6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chart" Target="../charts/char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56F6D90-61D2-3206-286A-7D09E5D4E34A}"/>
              </a:ext>
            </a:extLst>
          </p:cNvPr>
          <p:cNvSpPr>
            <a:spLocks noGrp="1" noRot="1" noMove="1" noResize="1" noEditPoints="1" noAdjustHandles="1" noChangeArrowheads="1" noChangeShapeType="1"/>
          </p:cNvSpPr>
          <p:nvPr/>
        </p:nvSpPr>
        <p:spPr>
          <a:xfrm>
            <a:off x="-206477" y="-235974"/>
            <a:ext cx="33331353" cy="22417548"/>
          </a:xfrm>
          <a:prstGeom prst="rect">
            <a:avLst/>
          </a:prstGeom>
          <a:solidFill>
            <a:schemeClr val="accent5">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5393464" y="754131"/>
            <a:ext cx="21067218" cy="2343313"/>
          </a:xfrm>
          <a:prstGeom prst="rect">
            <a:avLst/>
          </a:prstGeom>
          <a:noFill/>
        </p:spPr>
        <p:txBody>
          <a:bodyPr wrap="square" lIns="72176" tIns="36089" rIns="72176" bIns="36089" rtlCol="0">
            <a:spAutoFit/>
          </a:bodyPr>
          <a:lstStyle/>
          <a:p>
            <a:pPr marL="228600" marR="0" algn="ctr">
              <a:lnSpc>
                <a:spcPct val="115000"/>
              </a:lnSpc>
              <a:spcBef>
                <a:spcPts val="0"/>
              </a:spcBef>
              <a:spcAft>
                <a:spcPts val="800"/>
              </a:spcAft>
            </a:pPr>
            <a:r>
              <a:rPr lang="en-US" sz="6600" b="1" kern="100">
                <a:effectLst/>
                <a:latin typeface="Times New Roman" panose="02020603050405020304" pitchFamily="18" charset="0"/>
                <a:ea typeface="Aptos" panose="020B0004020202020204" pitchFamily="34" charset="0"/>
                <a:cs typeface="Times New Roman" panose="02020603050405020304" pitchFamily="18" charset="0"/>
              </a:rPr>
              <a:t>The Effect of Soil Moisture on The Biodiversity of Myriapods on Long Island</a:t>
            </a:r>
            <a:endParaRPr lang="en-US" sz="66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5" name="TextBox 4"/>
          <p:cNvSpPr txBox="1"/>
          <p:nvPr/>
        </p:nvSpPr>
        <p:spPr>
          <a:xfrm>
            <a:off x="5971718" y="2829257"/>
            <a:ext cx="20265656" cy="1550210"/>
          </a:xfrm>
          <a:prstGeom prst="rect">
            <a:avLst/>
          </a:prstGeom>
          <a:noFill/>
        </p:spPr>
        <p:txBody>
          <a:bodyPr wrap="square" lIns="72176" tIns="36089" rIns="72176" bIns="36089" rtlCol="0">
            <a:spAutoFit/>
          </a:bodyPr>
          <a:lstStyle/>
          <a:p>
            <a:pPr algn="ctr"/>
            <a:r>
              <a:rPr lang="en-US" sz="4800">
                <a:effectLst/>
                <a:latin typeface="Times New Roman" panose="02020603050405020304" pitchFamily="18" charset="0"/>
                <a:ea typeface="Aptos" panose="020B0004020202020204" pitchFamily="34" charset="0"/>
              </a:rPr>
              <a:t>Colin Linzer, Joaquin Martin, Tyler Tjaden, Stoycho Velkovsky</a:t>
            </a:r>
          </a:p>
          <a:p>
            <a:pPr algn="ctr"/>
            <a:r>
              <a:rPr lang="en-US" sz="4800" i="1" kern="0" spc="-5">
                <a:effectLst/>
                <a:latin typeface="Times New Roman" panose="02020603050405020304" pitchFamily="18" charset="0"/>
                <a:ea typeface="Times New Roman" panose="02020603050405020304" pitchFamily="18" charset="0"/>
              </a:rPr>
              <a:t>Lynbrook Senior High School</a:t>
            </a:r>
            <a:endParaRPr lang="en-US" sz="4800" i="1">
              <a:solidFill>
                <a:prstClr val="black"/>
              </a:solidFill>
            </a:endParaRPr>
          </a:p>
        </p:txBody>
      </p:sp>
      <p:sp>
        <p:nvSpPr>
          <p:cNvPr id="30" name="TextBox 29"/>
          <p:cNvSpPr txBox="1"/>
          <p:nvPr/>
        </p:nvSpPr>
        <p:spPr>
          <a:xfrm>
            <a:off x="17095100" y="5617985"/>
            <a:ext cx="14494746" cy="650719"/>
          </a:xfrm>
          <a:prstGeom prst="rect">
            <a:avLst/>
          </a:prstGeom>
          <a:noFill/>
        </p:spPr>
        <p:txBody>
          <a:bodyPr wrap="square" lIns="65306" tIns="32653" rIns="65306" bIns="32653" rtlCol="0">
            <a:spAutoFit/>
          </a:bodyPr>
          <a:lstStyle/>
          <a:p>
            <a:endParaRPr lang="en-US" sz="3800"/>
          </a:p>
        </p:txBody>
      </p:sp>
      <p:pic>
        <p:nvPicPr>
          <p:cNvPr id="35" name="Shape 243"/>
          <p:cNvPicPr preferRelativeResize="0"/>
          <p:nvPr/>
        </p:nvPicPr>
        <p:blipFill rotWithShape="1">
          <a:blip r:embed="rId3">
            <a:alphaModFix/>
          </a:blip>
          <a:srcRect/>
          <a:stretch/>
        </p:blipFill>
        <p:spPr>
          <a:xfrm>
            <a:off x="25309787" y="1161680"/>
            <a:ext cx="6868747" cy="1211234"/>
          </a:xfrm>
          <a:prstGeom prst="rect">
            <a:avLst/>
          </a:prstGeom>
          <a:noFill/>
          <a:ln>
            <a:noFill/>
          </a:ln>
        </p:spPr>
      </p:pic>
      <p:sp>
        <p:nvSpPr>
          <p:cNvPr id="36" name="Rectangle 35"/>
          <p:cNvSpPr/>
          <p:nvPr/>
        </p:nvSpPr>
        <p:spPr>
          <a:xfrm>
            <a:off x="17095100" y="4566845"/>
            <a:ext cx="14122176" cy="1011601"/>
          </a:xfrm>
          <a:prstGeom prst="rect">
            <a:avLst/>
          </a:prstGeom>
        </p:spPr>
        <p:txBody>
          <a:bodyPr wrap="square" lIns="72176" tIns="36089" rIns="72176" bIns="36089">
            <a:spAutoFit/>
          </a:bodyPr>
          <a:lstStyle/>
          <a:p>
            <a:pPr algn="ctr">
              <a:spcAft>
                <a:spcPts val="429"/>
              </a:spcAft>
            </a:pPr>
            <a:r>
              <a:rPr lang="en-US"/>
              <a:t>Tables &amp; Figures</a:t>
            </a:r>
          </a:p>
        </p:txBody>
      </p:sp>
      <p:sp>
        <p:nvSpPr>
          <p:cNvPr id="37" name="TextBox 36"/>
          <p:cNvSpPr txBox="1"/>
          <p:nvPr/>
        </p:nvSpPr>
        <p:spPr>
          <a:xfrm>
            <a:off x="1000508" y="4350970"/>
            <a:ext cx="15036584" cy="17629726"/>
          </a:xfrm>
          <a:prstGeom prst="rect">
            <a:avLst/>
          </a:prstGeom>
          <a:noFill/>
        </p:spPr>
        <p:txBody>
          <a:bodyPr wrap="square" lIns="65306" tIns="32653" rIns="65306" bIns="32653" rtlCol="0">
            <a:spAutoFit/>
          </a:bodyPr>
          <a:lstStyle/>
          <a:p>
            <a:pPr algn="ctr">
              <a:spcAft>
                <a:spcPts val="857"/>
              </a:spcAft>
            </a:pPr>
            <a:r>
              <a:rPr lang="en-US"/>
              <a:t>Abstract</a:t>
            </a:r>
          </a:p>
          <a:p>
            <a:pPr>
              <a:spcAft>
                <a:spcPts val="857"/>
              </a:spcAft>
            </a:pPr>
            <a:r>
              <a:rPr lang="en-US" sz="2400">
                <a:effectLst/>
                <a:latin typeface="Times New Roman" panose="02020603050405020304" pitchFamily="18" charset="0"/>
                <a:ea typeface="Aptos" panose="020B0004020202020204" pitchFamily="34" charset="0"/>
              </a:rPr>
              <a:t>Myriapods have four different classes and live in many different places ranging from humid environments to soil and leaf litter in a dense forest. </a:t>
            </a:r>
            <a:r>
              <a:rPr lang="en-US" sz="2400">
                <a:solidFill>
                  <a:srgbClr val="000000"/>
                </a:solidFill>
                <a:effectLst/>
                <a:latin typeface="Times New Roman" panose="02020603050405020304" pitchFamily="18" charset="0"/>
                <a:ea typeface="Aptos" panose="020B0004020202020204" pitchFamily="34" charset="0"/>
              </a:rPr>
              <a:t>They have a pivotal role in the food chain and environment, with their primary objective being to help control invertebrate populations. We want to determine the effects soil moisture has on myriapod biodiversity and we </a:t>
            </a:r>
            <a:r>
              <a:rPr lang="en-US" sz="2400">
                <a:effectLst/>
                <a:latin typeface="Times New Roman" panose="02020603050405020304" pitchFamily="18" charset="0"/>
                <a:ea typeface="Aptos" panose="020B0004020202020204" pitchFamily="34" charset="0"/>
              </a:rPr>
              <a:t>hypothesize that the South shore of Long Island will have the highest Myriapod biodiversity. Our objective is to determine how diverse each location is in terms of myriapod species. The most crucial materials are leaf litter samples and Berlese funnels. The methods that are of most importance are to wait 6 hours to collect myriapods for each sample, place a pH strip in each soil to determine its pH and compare, then heat the soil samples when done extracting myriapods and finding pH to determine the moisture concentration. As of results, we unfortunately could not extract any DNA but were able to visually see the different myriapod species from each shore on Long Island.</a:t>
            </a:r>
            <a:endParaRPr lang="en-US" sz="2400"/>
          </a:p>
          <a:p>
            <a:pPr algn="ctr">
              <a:spcAft>
                <a:spcPts val="429"/>
              </a:spcAft>
            </a:pPr>
            <a:endParaRPr lang="en-US" sz="3200"/>
          </a:p>
          <a:p>
            <a:pPr algn="ctr">
              <a:spcAft>
                <a:spcPts val="429"/>
              </a:spcAft>
            </a:pPr>
            <a:r>
              <a:rPr lang="en-US"/>
              <a:t>Introduction</a:t>
            </a:r>
          </a:p>
          <a:p>
            <a:pPr marL="285750" indent="-285750">
              <a:spcAft>
                <a:spcPts val="429"/>
              </a:spcAft>
              <a:buFont typeface="Arial" panose="020B0604020202020204" pitchFamily="34" charset="0"/>
              <a:buChar char="•"/>
            </a:pPr>
            <a:r>
              <a:rPr lang="en-US" sz="2000">
                <a:effectLst/>
                <a:latin typeface="Times New Roman" panose="02020603050405020304" pitchFamily="18" charset="0"/>
                <a:ea typeface="Aptos" panose="020B0004020202020204" pitchFamily="34" charset="0"/>
              </a:rPr>
              <a:t>There have been nearly 13,000 species of arthropods classified as Myriapoda. They live in many different places ranging from humid environments to soils or leaf litter in a dense forest (Barnes, 1994).</a:t>
            </a:r>
          </a:p>
          <a:p>
            <a:pPr marL="285750" indent="-285750">
              <a:spcAft>
                <a:spcPts val="429"/>
              </a:spcAft>
              <a:buFont typeface="Arial" panose="020B0604020202020204" pitchFamily="34" charset="0"/>
              <a:buChar char="•"/>
            </a:pPr>
            <a:r>
              <a:rPr lang="en-US" sz="2000">
                <a:latin typeface="Times New Roman" panose="02020603050405020304" pitchFamily="18" charset="0"/>
                <a:ea typeface="Calibri" panose="020F0502020204030204" pitchFamily="34" charset="0"/>
                <a:cs typeface="Times New Roman" panose="02020603050405020304" pitchFamily="18" charset="0"/>
              </a:rPr>
              <a:t>There are four classes of Myriapods; </a:t>
            </a:r>
            <a:r>
              <a:rPr lang="en-US" sz="2000" err="1">
                <a:latin typeface="Times New Roman" panose="02020603050405020304" pitchFamily="18" charset="0"/>
                <a:ea typeface="Calibri" panose="020F0502020204030204" pitchFamily="34" charset="0"/>
                <a:cs typeface="Times New Roman" panose="02020603050405020304" pitchFamily="18" charset="0"/>
              </a:rPr>
              <a:t>Symphyla</a:t>
            </a:r>
            <a:r>
              <a:rPr lang="en-US" sz="2000">
                <a:latin typeface="Times New Roman" panose="02020603050405020304" pitchFamily="18" charset="0"/>
                <a:ea typeface="Calibri" panose="020F0502020204030204" pitchFamily="34" charset="0"/>
                <a:cs typeface="Times New Roman" panose="02020603050405020304" pitchFamily="18" charset="0"/>
              </a:rPr>
              <a:t>, Pauropoda, </a:t>
            </a:r>
            <a:r>
              <a:rPr lang="en-US" sz="2000" err="1">
                <a:latin typeface="Times New Roman" panose="02020603050405020304" pitchFamily="18" charset="0"/>
                <a:ea typeface="Calibri" panose="020F0502020204030204" pitchFamily="34" charset="0"/>
                <a:cs typeface="Times New Roman" panose="02020603050405020304" pitchFamily="18" charset="0"/>
              </a:rPr>
              <a:t>Chilopoda</a:t>
            </a:r>
            <a:r>
              <a:rPr lang="en-US" sz="2000">
                <a:latin typeface="Times New Roman" panose="02020603050405020304" pitchFamily="18" charset="0"/>
                <a:ea typeface="Calibri" panose="020F0502020204030204" pitchFamily="34" charset="0"/>
                <a:cs typeface="Times New Roman" panose="02020603050405020304" pitchFamily="18" charset="0"/>
              </a:rPr>
              <a:t>, and Diplopoda.</a:t>
            </a:r>
          </a:p>
          <a:p>
            <a:pPr marL="285750" indent="-285750">
              <a:spcAft>
                <a:spcPts val="429"/>
              </a:spcAft>
              <a:buFont typeface="Arial" panose="020B0604020202020204" pitchFamily="34" charset="0"/>
              <a:buChar char="•"/>
            </a:pPr>
            <a:r>
              <a:rPr lang="en-US" sz="2000" err="1">
                <a:latin typeface="Times New Roman" panose="02020603050405020304" pitchFamily="18" charset="0"/>
                <a:ea typeface="Calibri" panose="020F0502020204030204" pitchFamily="34" charset="0"/>
                <a:cs typeface="Times New Roman" panose="02020603050405020304" pitchFamily="18" charset="0"/>
              </a:rPr>
              <a:t>Symphyla</a:t>
            </a:r>
            <a:r>
              <a:rPr lang="en-US" sz="2000">
                <a:latin typeface="Times New Roman" panose="02020603050405020304" pitchFamily="18" charset="0"/>
                <a:ea typeface="Calibri" panose="020F0502020204030204" pitchFamily="34" charset="0"/>
                <a:cs typeface="Times New Roman" panose="02020603050405020304" pitchFamily="18" charset="0"/>
              </a:rPr>
              <a:t> and Pauropoda live in leaf litter and soil found in forests, and </a:t>
            </a:r>
            <a:r>
              <a:rPr lang="en-US" sz="2000" err="1">
                <a:latin typeface="Times New Roman" panose="02020603050405020304" pitchFamily="18" charset="0"/>
                <a:ea typeface="Calibri" panose="020F0502020204030204" pitchFamily="34" charset="0"/>
                <a:cs typeface="Times New Roman" panose="02020603050405020304" pitchFamily="18" charset="0"/>
              </a:rPr>
              <a:t>Chilopoda</a:t>
            </a:r>
            <a:r>
              <a:rPr lang="en-US" sz="2000">
                <a:latin typeface="Times New Roman" panose="02020603050405020304" pitchFamily="18" charset="0"/>
                <a:ea typeface="Calibri" panose="020F0502020204030204" pitchFamily="34" charset="0"/>
                <a:cs typeface="Times New Roman" panose="02020603050405020304" pitchFamily="18" charset="0"/>
              </a:rPr>
              <a:t> and Diplopoda live in humid environments (Barnes, 1994).</a:t>
            </a:r>
            <a:endParaRPr lang="en-US" sz="2000">
              <a:latin typeface="Times New Roman" panose="02020603050405020304" pitchFamily="18" charset="0"/>
              <a:ea typeface="Aptos" panose="020B0004020202020204" pitchFamily="34" charset="0"/>
              <a:cs typeface="Times New Roman" panose="02020603050405020304" pitchFamily="18" charset="0"/>
            </a:endParaRPr>
          </a:p>
          <a:p>
            <a:pPr marL="285750" indent="-285750">
              <a:spcAft>
                <a:spcPts val="429"/>
              </a:spcAft>
              <a:buFont typeface="Arial" panose="020B0604020202020204" pitchFamily="34" charset="0"/>
              <a:buChar char="•"/>
            </a:pPr>
            <a:r>
              <a:rPr lang="en-US"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Myriapods have a very important role in the food chain and the environment. Their primary objective is to help control the populations of other small invertebrates, thus preventing them from becoming overabundant (Banu, 2023). </a:t>
            </a:r>
          </a:p>
          <a:p>
            <a:pPr marL="285750" indent="-285750">
              <a:spcAft>
                <a:spcPts val="429"/>
              </a:spcAft>
              <a:buFont typeface="Arial" panose="020B0604020202020204" pitchFamily="34" charset="0"/>
              <a:buChar char="•"/>
            </a:pPr>
            <a:r>
              <a:rPr lang="en-US" sz="20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t>
            </a:r>
            <a:r>
              <a:rPr lang="en-US"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entipedes contribute to soil health and decomposition processes by feeding on dead organic matter, helping to break it down and release nutrients back into the environment (Banu, 2023).</a:t>
            </a:r>
            <a:endParaRPr lang="en-US" sz="200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285750" indent="-285750">
              <a:spcAft>
                <a:spcPts val="429"/>
              </a:spcAft>
              <a:buFont typeface="Arial" panose="020B0604020202020204" pitchFamily="34" charset="0"/>
              <a:buChar char="•"/>
            </a:pPr>
            <a:r>
              <a:rPr lang="en-US" sz="2000">
                <a:solidFill>
                  <a:srgbClr val="000000"/>
                </a:solidFill>
                <a:effectLst/>
                <a:latin typeface="Times New Roman" panose="02020603050405020304" pitchFamily="18" charset="0"/>
                <a:ea typeface="Aptos" panose="020B0004020202020204" pitchFamily="34" charset="0"/>
                <a:cs typeface="Arial" panose="020B0604020202020204" pitchFamily="34" charset="0"/>
              </a:rPr>
              <a:t>The factors that may affect the myria</a:t>
            </a:r>
            <a:r>
              <a:rPr lang="en-US" sz="2000">
                <a:solidFill>
                  <a:srgbClr val="000000"/>
                </a:solidFill>
                <a:latin typeface="Times New Roman" panose="02020603050405020304" pitchFamily="18" charset="0"/>
                <a:ea typeface="Aptos" panose="020B0004020202020204" pitchFamily="34" charset="0"/>
                <a:cs typeface="Arial" panose="020B0604020202020204" pitchFamily="34" charset="0"/>
              </a:rPr>
              <a:t>pod biodiversity are soil pH and moisture content.</a:t>
            </a:r>
            <a:endParaRPr lang="en-US" sz="2000">
              <a:effectLst/>
              <a:latin typeface="Times New Roman" panose="02020603050405020304" pitchFamily="18" charset="0"/>
              <a:ea typeface="Aptos" panose="020B0004020202020204" pitchFamily="34" charset="0"/>
            </a:endParaRPr>
          </a:p>
          <a:p>
            <a:pPr marL="285750" indent="-285750">
              <a:spcAft>
                <a:spcPts val="429"/>
              </a:spcAft>
              <a:buFont typeface="Arial" panose="020B0604020202020204" pitchFamily="34" charset="0"/>
              <a:buChar char="•"/>
            </a:pPr>
            <a:r>
              <a:rPr lang="en-US" sz="2000">
                <a:solidFill>
                  <a:srgbClr val="000000"/>
                </a:solidFill>
                <a:effectLst/>
                <a:latin typeface="Times New Roman" panose="02020603050405020304" pitchFamily="18" charset="0"/>
                <a:ea typeface="Aptos" panose="020B0004020202020204" pitchFamily="34" charset="0"/>
              </a:rPr>
              <a:t>Soil pH is a measure of the acidity or the alkalinity of the soil. pH is an important factor in the biodiversity of most ecosystems (Spyra,2017) especially those including Myriapoda communities (</a:t>
            </a:r>
            <a:r>
              <a:rPr lang="en-US" sz="2000" err="1">
                <a:solidFill>
                  <a:srgbClr val="000000"/>
                </a:solidFill>
                <a:effectLst/>
                <a:latin typeface="Times New Roman" panose="02020603050405020304" pitchFamily="18" charset="0"/>
                <a:ea typeface="Aptos" panose="020B0004020202020204" pitchFamily="34" charset="0"/>
              </a:rPr>
              <a:t>Ondřej</a:t>
            </a:r>
            <a:r>
              <a:rPr lang="en-US" sz="2000">
                <a:solidFill>
                  <a:srgbClr val="000000"/>
                </a:solidFill>
                <a:effectLst/>
                <a:latin typeface="Times New Roman" panose="02020603050405020304" pitchFamily="18" charset="0"/>
                <a:ea typeface="Aptos" panose="020B0004020202020204" pitchFamily="34" charset="0"/>
              </a:rPr>
              <a:t> </a:t>
            </a:r>
            <a:r>
              <a:rPr lang="en-US" sz="2000" err="1">
                <a:solidFill>
                  <a:srgbClr val="000000"/>
                </a:solidFill>
                <a:effectLst/>
                <a:latin typeface="Times New Roman" panose="02020603050405020304" pitchFamily="18" charset="0"/>
                <a:ea typeface="Aptos" panose="020B0004020202020204" pitchFamily="34" charset="0"/>
              </a:rPr>
              <a:t>Horňák</a:t>
            </a:r>
            <a:r>
              <a:rPr lang="en-US" sz="2000">
                <a:solidFill>
                  <a:srgbClr val="000000"/>
                </a:solidFill>
                <a:effectLst/>
                <a:latin typeface="Times New Roman" panose="02020603050405020304" pitchFamily="18" charset="0"/>
                <a:ea typeface="Aptos" panose="020B0004020202020204" pitchFamily="34" charset="0"/>
              </a:rPr>
              <a:t>, 2020)​. </a:t>
            </a:r>
            <a:endParaRPr lang="en-US" sz="2000">
              <a:solidFill>
                <a:srgbClr val="000000"/>
              </a:solidFill>
              <a:latin typeface="Times New Roman" panose="02020603050405020304" pitchFamily="18" charset="0"/>
              <a:ea typeface="Aptos" panose="020B0004020202020204" pitchFamily="34" charset="0"/>
            </a:endParaRPr>
          </a:p>
          <a:p>
            <a:pPr marL="285750" indent="-285750">
              <a:spcAft>
                <a:spcPts val="429"/>
              </a:spcAft>
              <a:buFont typeface="Arial" panose="020B0604020202020204" pitchFamily="34" charset="0"/>
              <a:buChar char="•"/>
            </a:pPr>
            <a:r>
              <a:rPr lang="en-US" sz="2000">
                <a:solidFill>
                  <a:srgbClr val="373D3F"/>
                </a:solidFill>
                <a:effectLst/>
                <a:latin typeface="Times New Roman" panose="02020603050405020304" pitchFamily="18" charset="0"/>
                <a:ea typeface="Aptos" panose="020B0004020202020204" pitchFamily="34" charset="0"/>
              </a:rPr>
              <a:t>S</a:t>
            </a:r>
            <a:r>
              <a:rPr lang="en-US" sz="2000">
                <a:solidFill>
                  <a:srgbClr val="1B1B1B"/>
                </a:solidFill>
                <a:effectLst/>
                <a:latin typeface="Times New Roman" panose="02020603050405020304" pitchFamily="18" charset="0"/>
                <a:ea typeface="Aptos" panose="020B0004020202020204" pitchFamily="34" charset="0"/>
              </a:rPr>
              <a:t>oil moisture is the total amount of water in unsaturated soil​ (Drought, n.d.)​. </a:t>
            </a:r>
          </a:p>
          <a:p>
            <a:pPr marL="285750" indent="-285750">
              <a:spcAft>
                <a:spcPts val="429"/>
              </a:spcAft>
              <a:buFont typeface="Arial" panose="020B0604020202020204" pitchFamily="34" charset="0"/>
              <a:buChar char="•"/>
            </a:pPr>
            <a:r>
              <a:rPr lang="en-US" sz="2000">
                <a:solidFill>
                  <a:srgbClr val="1B1B1B"/>
                </a:solidFill>
                <a:effectLst/>
                <a:latin typeface="Times New Roman" panose="02020603050405020304" pitchFamily="18" charset="0"/>
                <a:ea typeface="Aptos" panose="020B0004020202020204" pitchFamily="34" charset="0"/>
              </a:rPr>
              <a:t>The amount of moisture content in soil determines how much and what kind of life will be able to thrive. Moisture content is also determined by water holding capacity, which means how much water a type of soil can retain.</a:t>
            </a:r>
            <a:endParaRPr lang="en-US" sz="2000">
              <a:solidFill>
                <a:srgbClr val="000000"/>
              </a:solidFill>
              <a:effectLst/>
              <a:latin typeface="Times New Roman" panose="02020603050405020304" pitchFamily="18" charset="0"/>
              <a:ea typeface="Aptos" panose="020B0004020202020204" pitchFamily="34" charset="0"/>
            </a:endParaRPr>
          </a:p>
          <a:p>
            <a:pPr marL="285750" indent="-285750">
              <a:spcAft>
                <a:spcPts val="429"/>
              </a:spcAft>
              <a:buFont typeface="Arial" panose="020B0604020202020204" pitchFamily="34" charset="0"/>
              <a:buChar char="•"/>
            </a:pPr>
            <a:endParaRPr lang="en-US" sz="1100"/>
          </a:p>
          <a:p>
            <a:pPr algn="ctr">
              <a:spcAft>
                <a:spcPts val="429"/>
              </a:spcAft>
            </a:pPr>
            <a:r>
              <a:rPr lang="en-US"/>
              <a:t>Materials &amp; Methods</a:t>
            </a:r>
            <a:endParaRPr lang="en-US" sz="3900"/>
          </a:p>
          <a:p>
            <a:pPr>
              <a:spcAft>
                <a:spcPts val="429"/>
              </a:spcAft>
            </a:pPr>
            <a:endParaRPr lang="en-US" sz="3900"/>
          </a:p>
          <a:p>
            <a:pPr>
              <a:spcAft>
                <a:spcPts val="429"/>
              </a:spcAft>
            </a:pPr>
            <a:endParaRPr lang="en-US"/>
          </a:p>
          <a:p>
            <a:pPr algn="ctr">
              <a:spcAft>
                <a:spcPts val="429"/>
              </a:spcAft>
            </a:pPr>
            <a:endParaRPr lang="en-US" sz="4000"/>
          </a:p>
          <a:p>
            <a:pPr algn="ctr">
              <a:spcAft>
                <a:spcPts val="429"/>
              </a:spcAft>
            </a:pPr>
            <a:r>
              <a:rPr lang="en-US"/>
              <a:t>Results</a:t>
            </a:r>
          </a:p>
          <a:p>
            <a:pPr marL="342900" indent="-342900">
              <a:spcAft>
                <a:spcPts val="429"/>
              </a:spcAft>
              <a:buFont typeface="Arial" panose="020B0604020202020204" pitchFamily="34" charset="0"/>
              <a:buChar char="•"/>
            </a:pPr>
            <a:r>
              <a:rPr lang="en-US" sz="2000">
                <a:latin typeface="Times New Roman" panose="02020603050405020304" pitchFamily="18" charset="0"/>
                <a:cs typeface="Times New Roman" panose="02020603050405020304" pitchFamily="18" charset="0"/>
              </a:rPr>
              <a:t>Our results were very inconclusive due to an experimental mishap, we did however find that in the Simpson’s Diversity Index. Our results were 1, which demonstrated that there wasn’t a lot of diversity from our sites. </a:t>
            </a:r>
          </a:p>
          <a:p>
            <a:pPr marL="342900" indent="-342900">
              <a:spcAft>
                <a:spcPts val="429"/>
              </a:spcAft>
              <a:buFont typeface="Arial" panose="020B0604020202020204" pitchFamily="34" charset="0"/>
              <a:buChar char="•"/>
            </a:pPr>
            <a:r>
              <a:rPr lang="en-US" sz="2000">
                <a:latin typeface="Times New Roman" panose="02020603050405020304" pitchFamily="18" charset="0"/>
                <a:cs typeface="Times New Roman" panose="02020603050405020304" pitchFamily="18" charset="0"/>
              </a:rPr>
              <a:t>Since there were no repeats of myriapods, isopods, or beetles we concluded that our hypothesis was not supported, and we would need to collect more data to further increase the validity of our study. </a:t>
            </a:r>
          </a:p>
          <a:p>
            <a:pPr marL="342900" indent="-342900">
              <a:spcAft>
                <a:spcPts val="429"/>
              </a:spcAft>
              <a:buFont typeface="Arial" panose="020B0604020202020204" pitchFamily="34" charset="0"/>
              <a:buChar char="•"/>
            </a:pPr>
            <a:r>
              <a:rPr lang="en-US" sz="2000">
                <a:latin typeface="Times New Roman" panose="02020603050405020304" pitchFamily="18" charset="0"/>
                <a:cs typeface="Times New Roman" panose="02020603050405020304" pitchFamily="18" charset="0"/>
              </a:rPr>
              <a:t>We also decided not to run an ANOVA or T-Test as those values wouldn’t be statistically significant at all. </a:t>
            </a:r>
          </a:p>
          <a:p>
            <a:pPr marL="342900" indent="-342900">
              <a:spcAft>
                <a:spcPts val="429"/>
              </a:spcAft>
              <a:buFont typeface="Arial" panose="020B0604020202020204" pitchFamily="34" charset="0"/>
              <a:buChar char="•"/>
            </a:pPr>
            <a:r>
              <a:rPr lang="en-US" sz="2000">
                <a:latin typeface="Times New Roman" panose="02020603050405020304" pitchFamily="18" charset="0"/>
                <a:cs typeface="Times New Roman" panose="02020603050405020304" pitchFamily="18" charset="0"/>
              </a:rPr>
              <a:t>The final thing that set us back from having clear and valid results was the fact that we did not collect soil samples from each of our sites, meaning that we couldn’t test if soil quality had a role or even an affect on our samples.</a:t>
            </a:r>
          </a:p>
        </p:txBody>
      </p:sp>
      <p:sp>
        <p:nvSpPr>
          <p:cNvPr id="38" name="TextBox 37"/>
          <p:cNvSpPr txBox="1"/>
          <p:nvPr/>
        </p:nvSpPr>
        <p:spPr>
          <a:xfrm>
            <a:off x="16743247" y="10661727"/>
            <a:ext cx="14774731" cy="11927396"/>
          </a:xfrm>
          <a:prstGeom prst="rect">
            <a:avLst/>
          </a:prstGeom>
          <a:noFill/>
        </p:spPr>
        <p:txBody>
          <a:bodyPr wrap="square" lIns="65306" tIns="32653" rIns="65306" bIns="32653" rtlCol="0">
            <a:spAutoFit/>
          </a:bodyPr>
          <a:lstStyle/>
          <a:p>
            <a:pPr algn="ctr">
              <a:spcAft>
                <a:spcPts val="429"/>
              </a:spcAft>
            </a:pPr>
            <a:r>
              <a:rPr lang="en-US"/>
              <a:t>Discussion </a:t>
            </a:r>
          </a:p>
          <a:p>
            <a:pPr marL="228600" marR="0" indent="228600">
              <a:lnSpc>
                <a:spcPct val="115000"/>
              </a:lnSpc>
              <a:spcBef>
                <a:spcPts val="0"/>
              </a:spcBef>
              <a:spcAft>
                <a:spcPts val="800"/>
              </a:spcAft>
            </a:pPr>
            <a:r>
              <a:rPr lang="en-US" sz="2800">
                <a:latin typeface="Times New Roman" panose="02020603050405020304" pitchFamily="18" charset="0"/>
                <a:cs typeface="Times New Roman" panose="02020603050405020304" pitchFamily="18" charset="0"/>
              </a:rPr>
              <a:t>Our results were highly inconclusive. This is mostly due to every organism collected being a member of a different species so Simpson’s diversity indices for the leaf-litter samples are 1, leading to no distinction between the biodiversity of our samples, there is no data analysis to be done. Even if we collected more organisms, it would not be particularly useful because not only were the primers contaminated. We also ran out of silicon beads for PCR, so we could not perform DNA barcoding.</a:t>
            </a:r>
          </a:p>
          <a:p>
            <a:pPr algn="ctr">
              <a:spcAft>
                <a:spcPts val="429"/>
              </a:spcAft>
            </a:pPr>
            <a:r>
              <a:rPr lang="en-US"/>
              <a:t>Acknowledgements</a:t>
            </a:r>
          </a:p>
          <a:p>
            <a:pPr marL="457200" indent="-457200">
              <a:buFont typeface="Arial" panose="020B0604020202020204" pitchFamily="34" charset="0"/>
              <a:buChar char="•"/>
            </a:pPr>
            <a:r>
              <a:rPr lang="en-US" sz="2800">
                <a:latin typeface="Times New Roman" panose="02020603050405020304" pitchFamily="18" charset="0"/>
                <a:cs typeface="Times New Roman" panose="02020603050405020304" pitchFamily="18" charset="0"/>
              </a:rPr>
              <a:t>We would like to thank our teacher Mr. Velkovsky for assisting us during this project, along with going so far as to spend extra time after school to make sure everything is completed on time. </a:t>
            </a:r>
          </a:p>
          <a:p>
            <a:pPr marL="457200" indent="-457200">
              <a:buFont typeface="Arial" panose="020B0604020202020204" pitchFamily="34" charset="0"/>
              <a:buChar char="•"/>
            </a:pPr>
            <a:r>
              <a:rPr lang="en-US" sz="2800">
                <a:latin typeface="Times New Roman" panose="02020603050405020304" pitchFamily="18" charset="0"/>
                <a:cs typeface="Times New Roman" panose="02020603050405020304" pitchFamily="18" charset="0"/>
              </a:rPr>
              <a:t>We would also like to thank Cold Spring Harbor Laboratory for inviting us to this symposium.</a:t>
            </a:r>
          </a:p>
          <a:p>
            <a:pPr marL="457200" indent="-457200">
              <a:buFont typeface="Arial" panose="020B0604020202020204" pitchFamily="34" charset="0"/>
              <a:buChar char="•"/>
            </a:pPr>
            <a:r>
              <a:rPr lang="en-US" sz="2800">
                <a:latin typeface="Times New Roman" panose="02020603050405020304" pitchFamily="18" charset="0"/>
                <a:cs typeface="Times New Roman" panose="02020603050405020304" pitchFamily="18" charset="0"/>
              </a:rPr>
              <a:t>Lastly, a final thank you to Barcode Long Island for providing us with all required resources necessary to conduct this experiment.</a:t>
            </a:r>
            <a:endParaRPr lang="en-US" sz="3900">
              <a:latin typeface="Times New Roman" panose="02020603050405020304" pitchFamily="18" charset="0"/>
              <a:cs typeface="Times New Roman" panose="02020603050405020304" pitchFamily="18" charset="0"/>
            </a:endParaRPr>
          </a:p>
          <a:p>
            <a:pPr algn="ctr">
              <a:spcAft>
                <a:spcPts val="429"/>
              </a:spcAft>
            </a:pPr>
            <a:r>
              <a:rPr lang="en-US"/>
              <a:t>References</a:t>
            </a:r>
            <a:endParaRPr lang="en-US" sz="1200" kern="100">
              <a:effectLst/>
              <a:latin typeface="Times New Roman" panose="02020603050405020304" pitchFamily="18"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200" kern="100">
                <a:effectLst/>
                <a:latin typeface="Times New Roman" panose="02020603050405020304" pitchFamily="18" charset="0"/>
                <a:ea typeface="Aptos" panose="020B0004020202020204" pitchFamily="34" charset="0"/>
                <a:cs typeface="Times New Roman" panose="02020603050405020304" pitchFamily="18" charset="0"/>
              </a:rPr>
              <a:t>​​</a:t>
            </a:r>
            <a:r>
              <a:rPr lang="en-US" sz="1300" kern="100">
                <a:effectLst/>
                <a:latin typeface="Times New Roman" panose="02020603050405020304" pitchFamily="18" charset="0"/>
                <a:ea typeface="Aptos" panose="020B0004020202020204" pitchFamily="34" charset="0"/>
                <a:cs typeface="Times New Roman" panose="02020603050405020304" pitchFamily="18" charset="0"/>
              </a:rPr>
              <a:t>Alessandro Minelli, a. S. (2017). Myriapods. Elsevier. </a:t>
            </a:r>
          </a:p>
          <a:p>
            <a:pPr marL="0" marR="0">
              <a:lnSpc>
                <a:spcPct val="115000"/>
              </a:lnSpc>
              <a:spcBef>
                <a:spcPts val="0"/>
              </a:spcBef>
              <a:spcAft>
                <a:spcPts val="800"/>
              </a:spcAft>
            </a:pPr>
            <a:r>
              <a:rPr lang="en-US" sz="1300" kern="100">
                <a:effectLst/>
                <a:latin typeface="Times New Roman" panose="02020603050405020304" pitchFamily="18" charset="0"/>
                <a:ea typeface="Aptos" panose="020B0004020202020204" pitchFamily="34" charset="0"/>
                <a:cs typeface="Times New Roman" panose="02020603050405020304" pitchFamily="18" charset="0"/>
              </a:rPr>
              <a:t>​Ball, J. (n.d.). Soil and Water Relationships. Retrieved from Noble Research Institute: https://www.noble.org/regenerative-agriculture/soil/soil-and-water-relationships/ </a:t>
            </a:r>
          </a:p>
          <a:p>
            <a:pPr marL="0" marR="0">
              <a:lnSpc>
                <a:spcPct val="115000"/>
              </a:lnSpc>
              <a:spcBef>
                <a:spcPts val="0"/>
              </a:spcBef>
              <a:spcAft>
                <a:spcPts val="800"/>
              </a:spcAft>
            </a:pPr>
            <a:r>
              <a:rPr lang="en-US" sz="1300" kern="100">
                <a:effectLst/>
                <a:latin typeface="Times New Roman" panose="02020603050405020304" pitchFamily="18" charset="0"/>
                <a:ea typeface="Aptos" panose="020B0004020202020204" pitchFamily="34" charset="0"/>
                <a:cs typeface="Times New Roman" panose="02020603050405020304" pitchFamily="18" charset="0"/>
              </a:rPr>
              <a:t>Cohen, P. (2014, March 15). Geological History of Long Island. Retrieved from </a:t>
            </a:r>
            <a:r>
              <a:rPr lang="en-US" sz="1300" kern="100" err="1">
                <a:effectLst/>
                <a:latin typeface="Times New Roman" panose="02020603050405020304" pitchFamily="18" charset="0"/>
                <a:ea typeface="Aptos" panose="020B0004020202020204" pitchFamily="34" charset="0"/>
                <a:cs typeface="Times New Roman" panose="02020603050405020304" pitchFamily="18" charset="0"/>
              </a:rPr>
              <a:t>GeoHistories</a:t>
            </a:r>
            <a:r>
              <a:rPr lang="en-US" sz="1300" kern="100">
                <a:effectLst/>
                <a:latin typeface="Times New Roman" panose="02020603050405020304" pitchFamily="18" charset="0"/>
                <a:ea typeface="Aptos" panose="020B0004020202020204" pitchFamily="34" charset="0"/>
                <a:cs typeface="Times New Roman" panose="02020603050405020304" pitchFamily="18" charset="0"/>
              </a:rPr>
              <a:t>:</a:t>
            </a:r>
          </a:p>
          <a:p>
            <a:pPr marL="0" marR="0">
              <a:lnSpc>
                <a:spcPct val="115000"/>
              </a:lnSpc>
              <a:spcBef>
                <a:spcPts val="0"/>
              </a:spcBef>
              <a:spcAft>
                <a:spcPts val="800"/>
              </a:spcAft>
            </a:pPr>
            <a:r>
              <a:rPr lang="en-US" sz="1300" kern="100">
                <a:effectLst/>
                <a:latin typeface="Times New Roman" panose="02020603050405020304" pitchFamily="18" charset="0"/>
                <a:ea typeface="Aptos" panose="020B0004020202020204" pitchFamily="34" charset="0"/>
                <a:cs typeface="Times New Roman" panose="02020603050405020304" pitchFamily="18" charset="0"/>
              </a:rPr>
              <a:t>​Drought. (n.d.). Soil Moisture. Retrieved from Drought.gov: https://www.drought.gov/topics/soil-moisture </a:t>
            </a:r>
          </a:p>
          <a:p>
            <a:pPr marL="0" marR="0">
              <a:lnSpc>
                <a:spcPct val="115000"/>
              </a:lnSpc>
              <a:spcBef>
                <a:spcPts val="0"/>
              </a:spcBef>
              <a:spcAft>
                <a:spcPts val="800"/>
              </a:spcAft>
            </a:pPr>
            <a:r>
              <a:rPr lang="en-US" sz="1300" kern="100">
                <a:effectLst/>
                <a:latin typeface="Times New Roman" panose="02020603050405020304" pitchFamily="18" charset="0"/>
                <a:ea typeface="Aptos" panose="020B0004020202020204" pitchFamily="34" charset="0"/>
                <a:cs typeface="Times New Roman" panose="02020603050405020304" pitchFamily="18" charset="0"/>
              </a:rPr>
              <a:t>Johannes </a:t>
            </a:r>
            <a:r>
              <a:rPr lang="en-US" sz="1300" kern="100" err="1">
                <a:effectLst/>
                <a:latin typeface="Times New Roman" panose="02020603050405020304" pitchFamily="18" charset="0"/>
                <a:ea typeface="Aptos" panose="020B0004020202020204" pitchFamily="34" charset="0"/>
                <a:cs typeface="Times New Roman" panose="02020603050405020304" pitchFamily="18" charset="0"/>
              </a:rPr>
              <a:t>Rousk</a:t>
            </a:r>
            <a:r>
              <a:rPr lang="en-US" sz="1300" kern="100">
                <a:effectLst/>
                <a:latin typeface="Times New Roman" panose="02020603050405020304" pitchFamily="18" charset="0"/>
                <a:ea typeface="Aptos" panose="020B0004020202020204" pitchFamily="34" charset="0"/>
                <a:cs typeface="Times New Roman" panose="02020603050405020304" pitchFamily="18" charset="0"/>
              </a:rPr>
              <a:t>, P. C. (2009). Contrasting Soil pH Effects on Fungal and Bacterial Growth Suggest Functional Redundancy in Carbon Mineralization. Applied and Environmental Microbiology. </a:t>
            </a:r>
          </a:p>
          <a:p>
            <a:pPr marL="0" marR="0">
              <a:lnSpc>
                <a:spcPct val="115000"/>
              </a:lnSpc>
              <a:spcBef>
                <a:spcPts val="0"/>
              </a:spcBef>
              <a:spcAft>
                <a:spcPts val="800"/>
              </a:spcAft>
            </a:pPr>
            <a:r>
              <a:rPr lang="en-US" sz="1300" kern="100">
                <a:effectLst/>
                <a:latin typeface="Times New Roman" panose="02020603050405020304" pitchFamily="18" charset="0"/>
                <a:ea typeface="Aptos" panose="020B0004020202020204" pitchFamily="34" charset="0"/>
                <a:cs typeface="Times New Roman" panose="02020603050405020304" pitchFamily="18" charset="0"/>
              </a:rPr>
              <a:t>​</a:t>
            </a:r>
            <a:r>
              <a:rPr lang="en-US" sz="1300" kern="100" err="1">
                <a:effectLst/>
                <a:latin typeface="Times New Roman" panose="02020603050405020304" pitchFamily="18" charset="0"/>
                <a:ea typeface="Aptos" panose="020B0004020202020204" pitchFamily="34" charset="0"/>
                <a:cs typeface="Times New Roman" panose="02020603050405020304" pitchFamily="18" charset="0"/>
              </a:rPr>
              <a:t>Ondřej</a:t>
            </a:r>
            <a:r>
              <a:rPr lang="en-US" sz="1300" kern="100">
                <a:effectLst/>
                <a:latin typeface="Times New Roman" panose="02020603050405020304" pitchFamily="18" charset="0"/>
                <a:ea typeface="Aptos" panose="020B0004020202020204" pitchFamily="34" charset="0"/>
                <a:cs typeface="Times New Roman" panose="02020603050405020304" pitchFamily="18" charset="0"/>
              </a:rPr>
              <a:t> </a:t>
            </a:r>
            <a:r>
              <a:rPr lang="en-US" sz="1300" kern="100" err="1">
                <a:effectLst/>
                <a:latin typeface="Times New Roman" panose="02020603050405020304" pitchFamily="18" charset="0"/>
                <a:ea typeface="Aptos" panose="020B0004020202020204" pitchFamily="34" charset="0"/>
                <a:cs typeface="Times New Roman" panose="02020603050405020304" pitchFamily="18" charset="0"/>
              </a:rPr>
              <a:t>Horňák</a:t>
            </a:r>
            <a:r>
              <a:rPr lang="en-US" sz="1300" kern="100">
                <a:effectLst/>
                <a:latin typeface="Times New Roman" panose="02020603050405020304" pitchFamily="18" charset="0"/>
                <a:ea typeface="Aptos" panose="020B0004020202020204" pitchFamily="34" charset="0"/>
                <a:cs typeface="Times New Roman" panose="02020603050405020304" pitchFamily="18" charset="0"/>
              </a:rPr>
              <a:t>, A. M. (2020). Character of woodland fragments affects distribution of myriapod assemblages in agricultural landscape. National Library of Medicine. </a:t>
            </a:r>
          </a:p>
          <a:p>
            <a:pPr marL="0" marR="0">
              <a:lnSpc>
                <a:spcPct val="115000"/>
              </a:lnSpc>
              <a:spcBef>
                <a:spcPts val="0"/>
              </a:spcBef>
              <a:spcAft>
                <a:spcPts val="800"/>
              </a:spcAft>
            </a:pPr>
            <a:r>
              <a:rPr lang="en-US" sz="1300" kern="100">
                <a:effectLst/>
                <a:latin typeface="Times New Roman" panose="02020603050405020304" pitchFamily="18" charset="0"/>
                <a:ea typeface="Aptos" panose="020B0004020202020204" pitchFamily="34" charset="0"/>
                <a:cs typeface="Times New Roman" panose="02020603050405020304" pitchFamily="18" charset="0"/>
              </a:rPr>
              <a:t>​Ruppert, E. a. (1994). Introduction to Myriapoda. Invertebrate Zoology. </a:t>
            </a:r>
          </a:p>
          <a:p>
            <a:pPr marL="0" marR="0">
              <a:lnSpc>
                <a:spcPct val="115000"/>
              </a:lnSpc>
              <a:spcBef>
                <a:spcPts val="0"/>
              </a:spcBef>
              <a:spcAft>
                <a:spcPts val="800"/>
              </a:spcAft>
            </a:pPr>
            <a:r>
              <a:rPr lang="en-US" sz="1300" kern="100">
                <a:effectLst/>
                <a:latin typeface="Times New Roman" panose="02020603050405020304" pitchFamily="18" charset="0"/>
                <a:ea typeface="Aptos" panose="020B0004020202020204" pitchFamily="34" charset="0"/>
                <a:cs typeface="Times New Roman" panose="02020603050405020304" pitchFamily="18" charset="0"/>
              </a:rPr>
              <a:t>​Sally C. </a:t>
            </a:r>
            <a:r>
              <a:rPr lang="en-US" sz="1300" kern="100" err="1">
                <a:effectLst/>
                <a:latin typeface="Times New Roman" panose="02020603050405020304" pitchFamily="18" charset="0"/>
                <a:ea typeface="Aptos" panose="020B0004020202020204" pitchFamily="34" charset="0"/>
                <a:cs typeface="Times New Roman" panose="02020603050405020304" pitchFamily="18" charset="0"/>
              </a:rPr>
              <a:t>Levings</a:t>
            </a:r>
            <a:r>
              <a:rPr lang="en-US" sz="1300" kern="100">
                <a:effectLst/>
                <a:latin typeface="Times New Roman" panose="02020603050405020304" pitchFamily="18" charset="0"/>
                <a:ea typeface="Aptos" panose="020B0004020202020204" pitchFamily="34" charset="0"/>
                <a:cs typeface="Times New Roman" panose="02020603050405020304" pitchFamily="18" charset="0"/>
              </a:rPr>
              <a:t>, D. M. (1984). Litter Moisture Content as a Determinant of Litter Arthropod Distribution and Abundance During the Dry Season on Barro Colorado Island, Panama. Association for Tropical Biology and Conservation. </a:t>
            </a:r>
          </a:p>
          <a:p>
            <a:pPr marL="0" marR="0">
              <a:lnSpc>
                <a:spcPct val="115000"/>
              </a:lnSpc>
              <a:spcBef>
                <a:spcPts val="0"/>
              </a:spcBef>
              <a:spcAft>
                <a:spcPts val="800"/>
              </a:spcAft>
            </a:pPr>
            <a:r>
              <a:rPr lang="en-US" sz="1300" kern="100">
                <a:effectLst/>
                <a:latin typeface="Times New Roman" panose="02020603050405020304" pitchFamily="18" charset="0"/>
                <a:ea typeface="Aptos" panose="020B0004020202020204" pitchFamily="34" charset="0"/>
                <a:cs typeface="Times New Roman" panose="02020603050405020304" pitchFamily="18" charset="0"/>
              </a:rPr>
              <a:t>​Spyra, A. (2017). Acidic, neutral and alkaline forest ponds as a landscape element affecting the biodiversity of freshwater snails. Nation Library of Medicine. </a:t>
            </a:r>
          </a:p>
          <a:p>
            <a:pPr marL="0" marR="0">
              <a:lnSpc>
                <a:spcPct val="115000"/>
              </a:lnSpc>
              <a:spcBef>
                <a:spcPts val="0"/>
              </a:spcBef>
              <a:spcAft>
                <a:spcPts val="800"/>
              </a:spcAft>
            </a:pPr>
            <a:r>
              <a:rPr lang="en-US" sz="1300" kern="100">
                <a:effectLst/>
                <a:latin typeface="Times New Roman" panose="02020603050405020304" pitchFamily="18" charset="0"/>
                <a:ea typeface="Aptos" panose="020B0004020202020204" pitchFamily="34" charset="0"/>
                <a:cs typeface="Times New Roman" panose="02020603050405020304" pitchFamily="18" charset="0"/>
              </a:rPr>
              <a:t>​​​ (Banu, 2023)</a:t>
            </a:r>
          </a:p>
          <a:p>
            <a:endParaRPr lang="en-US" sz="3900"/>
          </a:p>
        </p:txBody>
      </p:sp>
      <p:pic>
        <p:nvPicPr>
          <p:cNvPr id="13" name="Picture 12"/>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1351672" y="1374658"/>
            <a:ext cx="4041791" cy="1632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77F9054B-5D93-3F0E-D47B-824A85834DA4}"/>
              </a:ext>
            </a:extLst>
          </p:cNvPr>
          <p:cNvSpPr/>
          <p:nvPr/>
        </p:nvSpPr>
        <p:spPr>
          <a:xfrm>
            <a:off x="991816" y="4409830"/>
            <a:ext cx="15323784" cy="4627699"/>
          </a:xfrm>
          <a:prstGeom prst="rect">
            <a:avLst/>
          </a:prstGeom>
          <a:no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7FB771C-EA5A-4666-F76C-8BF165C836F9}"/>
              </a:ext>
            </a:extLst>
          </p:cNvPr>
          <p:cNvSpPr/>
          <p:nvPr/>
        </p:nvSpPr>
        <p:spPr>
          <a:xfrm>
            <a:off x="989434" y="9195633"/>
            <a:ext cx="15323784" cy="5843970"/>
          </a:xfrm>
          <a:prstGeom prst="rect">
            <a:avLst/>
          </a:prstGeom>
          <a:no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EE871C4D-9124-805F-0FB4-391DBA7FC081}"/>
              </a:ext>
            </a:extLst>
          </p:cNvPr>
          <p:cNvSpPr/>
          <p:nvPr/>
        </p:nvSpPr>
        <p:spPr>
          <a:xfrm>
            <a:off x="16746400" y="14363632"/>
            <a:ext cx="15180184" cy="2960914"/>
          </a:xfrm>
          <a:prstGeom prst="rect">
            <a:avLst/>
          </a:prstGeom>
          <a:no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FA844244-6C1B-0BDD-9261-0CB3A1860210}"/>
              </a:ext>
            </a:extLst>
          </p:cNvPr>
          <p:cNvSpPr/>
          <p:nvPr/>
        </p:nvSpPr>
        <p:spPr>
          <a:xfrm>
            <a:off x="16746400" y="17489494"/>
            <a:ext cx="15180184" cy="4287215"/>
          </a:xfrm>
          <a:prstGeom prst="rect">
            <a:avLst/>
          </a:prstGeom>
          <a:no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9E25D74-EDDF-3800-0071-3B000AB5895F}"/>
              </a:ext>
            </a:extLst>
          </p:cNvPr>
          <p:cNvSpPr/>
          <p:nvPr/>
        </p:nvSpPr>
        <p:spPr>
          <a:xfrm>
            <a:off x="16746400" y="4419543"/>
            <a:ext cx="15180184" cy="5902570"/>
          </a:xfrm>
          <a:prstGeom prst="rect">
            <a:avLst/>
          </a:prstGeom>
          <a:no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A5D1741-B114-A373-F580-C4BB2B36A01C}"/>
              </a:ext>
            </a:extLst>
          </p:cNvPr>
          <p:cNvSpPr/>
          <p:nvPr/>
        </p:nvSpPr>
        <p:spPr>
          <a:xfrm>
            <a:off x="16746400" y="10785572"/>
            <a:ext cx="15180184" cy="3413112"/>
          </a:xfrm>
          <a:prstGeom prst="rect">
            <a:avLst/>
          </a:prstGeom>
          <a:no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479FD31A-BAAC-41E7-C966-0B9BE0BCA9D9}"/>
              </a:ext>
            </a:extLst>
          </p:cNvPr>
          <p:cNvSpPr txBox="1"/>
          <p:nvPr/>
        </p:nvSpPr>
        <p:spPr>
          <a:xfrm>
            <a:off x="1077661" y="16020762"/>
            <a:ext cx="7406619" cy="2923877"/>
          </a:xfrm>
          <a:prstGeom prst="rect">
            <a:avLst/>
          </a:prstGeom>
          <a:noFill/>
        </p:spPr>
        <p:txBody>
          <a:bodyPr wrap="square" rtlCol="0">
            <a:spAutoFit/>
          </a:bodyPr>
          <a:lstStyle/>
          <a:p>
            <a:r>
              <a:rPr lang="en-US" sz="3200"/>
              <a:t>Materials:</a:t>
            </a:r>
          </a:p>
          <a:p>
            <a:pPr marL="342900" indent="-342900">
              <a:buFont typeface="Arial" panose="020B0604020202020204" pitchFamily="34" charset="0"/>
              <a:buChar char="•"/>
            </a:pPr>
            <a:r>
              <a:rPr lang="en-US" sz="2000" b="0" i="0">
                <a:effectLst/>
                <a:latin typeface="Times New Roman" panose="02020603050405020304" pitchFamily="18" charset="0"/>
                <a:cs typeface="Times New Roman" panose="02020603050405020304" pitchFamily="18" charset="0"/>
              </a:rPr>
              <a:t>Our materials and methods were very consistent with each of our 3 sites. </a:t>
            </a:r>
            <a:endParaRPr lang="en-US" sz="200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b="0" i="0">
                <a:effectLst/>
                <a:latin typeface="Times New Roman" panose="02020603050405020304" pitchFamily="18" charset="0"/>
                <a:cs typeface="Times New Roman" panose="02020603050405020304" pitchFamily="18" charset="0"/>
              </a:rPr>
              <a:t>We each used two heat lamps and a half gallon milk jug to filter out all our myriapods, isopods etc., that we found.</a:t>
            </a:r>
            <a:r>
              <a:rPr lang="en-US" sz="2000">
                <a:latin typeface="Times New Roman" panose="02020603050405020304" pitchFamily="18" charset="0"/>
                <a:cs typeface="Times New Roman" panose="02020603050405020304" pitchFamily="18" charset="0"/>
              </a:rPr>
              <a:t> </a:t>
            </a:r>
          </a:p>
          <a:p>
            <a:pPr marL="342900" indent="-342900">
              <a:buFont typeface="Arial" panose="020B0604020202020204" pitchFamily="34" charset="0"/>
              <a:buChar char="•"/>
            </a:pPr>
            <a:r>
              <a:rPr lang="en-US" sz="2000">
                <a:latin typeface="Times New Roman" panose="02020603050405020304" pitchFamily="18" charset="0"/>
                <a:cs typeface="Times New Roman" panose="02020603050405020304" pitchFamily="18" charset="0"/>
              </a:rPr>
              <a:t>We created a Berlese funnel, ad also used gloves, shovels, and bags for leaf litter collection.</a:t>
            </a:r>
          </a:p>
          <a:p>
            <a:pPr marL="457200" indent="-457200">
              <a:buFont typeface="Arial" panose="020B0604020202020204" pitchFamily="34" charset="0"/>
              <a:buChar char="•"/>
            </a:pPr>
            <a:endParaRPr lang="en-US" sz="3200"/>
          </a:p>
        </p:txBody>
      </p:sp>
      <p:sp>
        <p:nvSpPr>
          <p:cNvPr id="16" name="TextBox 15">
            <a:extLst>
              <a:ext uri="{FF2B5EF4-FFF2-40B4-BE49-F238E27FC236}">
                <a16:creationId xmlns:a16="http://schemas.microsoft.com/office/drawing/2014/main" id="{4C532CC8-26BF-0F35-EBF8-9922780028B7}"/>
              </a:ext>
            </a:extLst>
          </p:cNvPr>
          <p:cNvSpPr txBox="1"/>
          <p:nvPr/>
        </p:nvSpPr>
        <p:spPr>
          <a:xfrm>
            <a:off x="8807042" y="16020762"/>
            <a:ext cx="7368113" cy="2616101"/>
          </a:xfrm>
          <a:prstGeom prst="rect">
            <a:avLst/>
          </a:prstGeom>
          <a:noFill/>
        </p:spPr>
        <p:txBody>
          <a:bodyPr wrap="square" rtlCol="0">
            <a:spAutoFit/>
          </a:bodyPr>
          <a:lstStyle/>
          <a:p>
            <a:r>
              <a:rPr lang="en-US" sz="3200">
                <a:latin typeface="Times New Roman" panose="02020603050405020304" pitchFamily="18" charset="0"/>
                <a:cs typeface="Times New Roman" panose="02020603050405020304" pitchFamily="18" charset="0"/>
              </a:rPr>
              <a:t>Methods:</a:t>
            </a:r>
          </a:p>
          <a:p>
            <a:pPr marL="342900" indent="-342900">
              <a:buFont typeface="Arial" panose="020B0604020202020204" pitchFamily="34" charset="0"/>
              <a:buChar char="•"/>
            </a:pPr>
            <a:r>
              <a:rPr lang="en-US" sz="2000">
                <a:latin typeface="Times New Roman" panose="02020603050405020304" pitchFamily="18" charset="0"/>
                <a:cs typeface="Times New Roman" panose="02020603050405020304" pitchFamily="18" charset="0"/>
              </a:rPr>
              <a:t>Once we had created the Berlese funnel, we dug up leaf litter and placed it into the Berlese funnel for 6 hours at a time. We did this for each of our five bags at each different location.</a:t>
            </a:r>
          </a:p>
          <a:p>
            <a:pPr marL="342900" indent="-342900">
              <a:buFont typeface="Arial" panose="020B0604020202020204" pitchFamily="34" charset="0"/>
              <a:buChar char="•"/>
            </a:pPr>
            <a:r>
              <a:rPr lang="en-US" sz="2000">
                <a:latin typeface="Times New Roman" panose="02020603050405020304" pitchFamily="18" charset="0"/>
                <a:cs typeface="Times New Roman" panose="02020603050405020304" pitchFamily="18" charset="0"/>
              </a:rPr>
              <a:t>Then once the samples were dead, we inserted the samples into the Barcode Long Island database and awaited our results.</a:t>
            </a:r>
          </a:p>
          <a:p>
            <a:pPr marL="457200" indent="-457200">
              <a:buFont typeface="Arial" panose="020B0604020202020204" pitchFamily="34" charset="0"/>
              <a:buChar char="•"/>
            </a:pPr>
            <a:endParaRPr lang="en-US" sz="3200"/>
          </a:p>
        </p:txBody>
      </p:sp>
      <p:sp>
        <p:nvSpPr>
          <p:cNvPr id="2" name="Rectangle 1">
            <a:extLst>
              <a:ext uri="{FF2B5EF4-FFF2-40B4-BE49-F238E27FC236}">
                <a16:creationId xmlns:a16="http://schemas.microsoft.com/office/drawing/2014/main" id="{E7FE2A23-0255-A182-7913-67A3FFCCF06E}"/>
              </a:ext>
            </a:extLst>
          </p:cNvPr>
          <p:cNvSpPr/>
          <p:nvPr/>
        </p:nvSpPr>
        <p:spPr>
          <a:xfrm>
            <a:off x="989434" y="15211749"/>
            <a:ext cx="15323784" cy="3302539"/>
          </a:xfrm>
          <a:prstGeom prst="rect">
            <a:avLst/>
          </a:prstGeom>
          <a:no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FE3F0F-EC08-C89B-0637-22FE1FCAD7BB}"/>
              </a:ext>
            </a:extLst>
          </p:cNvPr>
          <p:cNvSpPr/>
          <p:nvPr/>
        </p:nvSpPr>
        <p:spPr>
          <a:xfrm>
            <a:off x="989434" y="18696661"/>
            <a:ext cx="15323784" cy="3302539"/>
          </a:xfrm>
          <a:prstGeom prst="rect">
            <a:avLst/>
          </a:prstGeom>
          <a:no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14" name="Chart 13">
            <a:extLst>
              <a:ext uri="{FF2B5EF4-FFF2-40B4-BE49-F238E27FC236}">
                <a16:creationId xmlns:a16="http://schemas.microsoft.com/office/drawing/2014/main" id="{1454C0F1-6B45-1A7E-821F-72AFE8AC2221}"/>
              </a:ext>
            </a:extLst>
          </p:cNvPr>
          <p:cNvGraphicFramePr>
            <a:graphicFrameLocks/>
          </p:cNvGraphicFramePr>
          <p:nvPr>
            <p:extLst>
              <p:ext uri="{D42A27DB-BD31-4B8C-83A1-F6EECF244321}">
                <p14:modId xmlns:p14="http://schemas.microsoft.com/office/powerpoint/2010/main" val="2443469142"/>
              </p:ext>
            </p:extLst>
          </p:nvPr>
        </p:nvGraphicFramePr>
        <p:xfrm>
          <a:off x="15382150" y="5219416"/>
          <a:ext cx="8258900" cy="4668704"/>
        </p:xfrm>
        <a:graphic>
          <a:graphicData uri="http://schemas.openxmlformats.org/drawingml/2006/chart">
            <c:chart xmlns:c="http://schemas.openxmlformats.org/drawingml/2006/chart" xmlns:r="http://schemas.openxmlformats.org/officeDocument/2006/relationships" r:id="rId5"/>
          </a:graphicData>
        </a:graphic>
      </p:graphicFrame>
      <p:pic>
        <p:nvPicPr>
          <p:cNvPr id="18" name="Picture 17">
            <a:extLst>
              <a:ext uri="{FF2B5EF4-FFF2-40B4-BE49-F238E27FC236}">
                <a16:creationId xmlns:a16="http://schemas.microsoft.com/office/drawing/2014/main" id="{AFDBF8E2-B2C3-0EC9-B909-67DF0120990A}"/>
              </a:ext>
            </a:extLst>
          </p:cNvPr>
          <p:cNvPicPr>
            <a:picLocks noChangeAspect="1"/>
          </p:cNvPicPr>
          <p:nvPr/>
        </p:nvPicPr>
        <p:blipFill>
          <a:blip r:embed="rId6"/>
          <a:stretch>
            <a:fillRect/>
          </a:stretch>
        </p:blipFill>
        <p:spPr>
          <a:xfrm>
            <a:off x="25046652" y="5525676"/>
            <a:ext cx="6471326" cy="4424976"/>
          </a:xfrm>
          <a:prstGeom prst="rect">
            <a:avLst/>
          </a:prstGeom>
        </p:spPr>
      </p:pic>
      <p:sp>
        <p:nvSpPr>
          <p:cNvPr id="19" name="TextBox 18">
            <a:extLst>
              <a:ext uri="{FF2B5EF4-FFF2-40B4-BE49-F238E27FC236}">
                <a16:creationId xmlns:a16="http://schemas.microsoft.com/office/drawing/2014/main" id="{29AD6FA3-6D0A-46DB-2E6B-B878500241BA}"/>
              </a:ext>
            </a:extLst>
          </p:cNvPr>
          <p:cNvSpPr txBox="1"/>
          <p:nvPr/>
        </p:nvSpPr>
        <p:spPr>
          <a:xfrm>
            <a:off x="25046652" y="9950652"/>
            <a:ext cx="7131882" cy="369332"/>
          </a:xfrm>
          <a:prstGeom prst="rect">
            <a:avLst/>
          </a:prstGeom>
          <a:noFill/>
        </p:spPr>
        <p:txBody>
          <a:bodyPr wrap="square" rtlCol="0">
            <a:spAutoFit/>
          </a:bodyPr>
          <a:lstStyle/>
          <a:p>
            <a:r>
              <a:rPr lang="en-US" sz="1800"/>
              <a:t>Figure 2: Image of map displaying the location of each sample location.</a:t>
            </a:r>
          </a:p>
        </p:txBody>
      </p:sp>
      <p:sp>
        <p:nvSpPr>
          <p:cNvPr id="20" name="TextBox 19">
            <a:extLst>
              <a:ext uri="{FF2B5EF4-FFF2-40B4-BE49-F238E27FC236}">
                <a16:creationId xmlns:a16="http://schemas.microsoft.com/office/drawing/2014/main" id="{C6A57DA3-D4E7-199A-9393-5455CC167044}"/>
              </a:ext>
            </a:extLst>
          </p:cNvPr>
          <p:cNvSpPr txBox="1"/>
          <p:nvPr/>
        </p:nvSpPr>
        <p:spPr>
          <a:xfrm>
            <a:off x="17347791" y="9989996"/>
            <a:ext cx="6184755" cy="369332"/>
          </a:xfrm>
          <a:prstGeom prst="rect">
            <a:avLst/>
          </a:prstGeom>
          <a:noFill/>
        </p:spPr>
        <p:txBody>
          <a:bodyPr wrap="square" rtlCol="0">
            <a:spAutoFit/>
          </a:bodyPr>
          <a:lstStyle/>
          <a:p>
            <a:r>
              <a:rPr lang="en-US" sz="1800"/>
              <a:t>Figure 1: Pie Chart of genus distribution using common names</a:t>
            </a:r>
          </a:p>
        </p:txBody>
      </p:sp>
    </p:spTree>
    <p:extLst>
      <p:ext uri="{BB962C8B-B14F-4D97-AF65-F5344CB8AC3E}">
        <p14:creationId xmlns:p14="http://schemas.microsoft.com/office/powerpoint/2010/main" val="3650024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Custom</PresentationFormat>
  <Slides>1</Slides>
  <Notes>1</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AMNH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Brian Levine</dc:creator>
  <cp:revision>2</cp:revision>
  <cp:lastPrinted>2016-03-28T20:27:59Z</cp:lastPrinted>
  <dcterms:created xsi:type="dcterms:W3CDTF">2011-05-13T20:15:01Z</dcterms:created>
  <dcterms:modified xsi:type="dcterms:W3CDTF">2024-06-04T13:08:07Z</dcterms:modified>
</cp:coreProperties>
</file>