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8" r:id="rId2"/>
  </p:sldIdLst>
  <p:sldSz cx="32918400" cy="21945600"/>
  <p:notesSz cx="9144000" cy="6858000"/>
  <p:defaultTextStyle>
    <a:defPPr>
      <a:defRPr lang="en-US"/>
    </a:defPPr>
    <a:lvl1pPr marL="0" algn="l" defTabSz="1567245" rtl="0" eaLnBrk="1" latinLnBrk="0" hangingPunct="1">
      <a:defRPr sz="6100" kern="1200">
        <a:solidFill>
          <a:schemeClr val="tx1"/>
        </a:solidFill>
        <a:latin typeface="+mn-lt"/>
        <a:ea typeface="+mn-ea"/>
        <a:cs typeface="+mn-cs"/>
      </a:defRPr>
    </a:lvl1pPr>
    <a:lvl2pPr marL="1567245" algn="l" defTabSz="1567245" rtl="0" eaLnBrk="1" latinLnBrk="0" hangingPunct="1">
      <a:defRPr sz="6100" kern="1200">
        <a:solidFill>
          <a:schemeClr val="tx1"/>
        </a:solidFill>
        <a:latin typeface="+mn-lt"/>
        <a:ea typeface="+mn-ea"/>
        <a:cs typeface="+mn-cs"/>
      </a:defRPr>
    </a:lvl2pPr>
    <a:lvl3pPr marL="3134489" algn="l" defTabSz="1567245" rtl="0" eaLnBrk="1" latinLnBrk="0" hangingPunct="1">
      <a:defRPr sz="6100" kern="1200">
        <a:solidFill>
          <a:schemeClr val="tx1"/>
        </a:solidFill>
        <a:latin typeface="+mn-lt"/>
        <a:ea typeface="+mn-ea"/>
        <a:cs typeface="+mn-cs"/>
      </a:defRPr>
    </a:lvl3pPr>
    <a:lvl4pPr marL="4701734" algn="l" defTabSz="1567245" rtl="0" eaLnBrk="1" latinLnBrk="0" hangingPunct="1">
      <a:defRPr sz="6100" kern="1200">
        <a:solidFill>
          <a:schemeClr val="tx1"/>
        </a:solidFill>
        <a:latin typeface="+mn-lt"/>
        <a:ea typeface="+mn-ea"/>
        <a:cs typeface="+mn-cs"/>
      </a:defRPr>
    </a:lvl4pPr>
    <a:lvl5pPr marL="6268978" algn="l" defTabSz="1567245" rtl="0" eaLnBrk="1" latinLnBrk="0" hangingPunct="1">
      <a:defRPr sz="6100" kern="1200">
        <a:solidFill>
          <a:schemeClr val="tx1"/>
        </a:solidFill>
        <a:latin typeface="+mn-lt"/>
        <a:ea typeface="+mn-ea"/>
        <a:cs typeface="+mn-cs"/>
      </a:defRPr>
    </a:lvl5pPr>
    <a:lvl6pPr marL="7836223" algn="l" defTabSz="1567245" rtl="0" eaLnBrk="1" latinLnBrk="0" hangingPunct="1">
      <a:defRPr sz="6100" kern="1200">
        <a:solidFill>
          <a:schemeClr val="tx1"/>
        </a:solidFill>
        <a:latin typeface="+mn-lt"/>
        <a:ea typeface="+mn-ea"/>
        <a:cs typeface="+mn-cs"/>
      </a:defRPr>
    </a:lvl6pPr>
    <a:lvl7pPr marL="9403467" algn="l" defTabSz="1567245" rtl="0" eaLnBrk="1" latinLnBrk="0" hangingPunct="1">
      <a:defRPr sz="6100" kern="1200">
        <a:solidFill>
          <a:schemeClr val="tx1"/>
        </a:solidFill>
        <a:latin typeface="+mn-lt"/>
        <a:ea typeface="+mn-ea"/>
        <a:cs typeface="+mn-cs"/>
      </a:defRPr>
    </a:lvl7pPr>
    <a:lvl8pPr marL="10970712" algn="l" defTabSz="1567245" rtl="0" eaLnBrk="1" latinLnBrk="0" hangingPunct="1">
      <a:defRPr sz="6100" kern="1200">
        <a:solidFill>
          <a:schemeClr val="tx1"/>
        </a:solidFill>
        <a:latin typeface="+mn-lt"/>
        <a:ea typeface="+mn-ea"/>
        <a:cs typeface="+mn-cs"/>
      </a:defRPr>
    </a:lvl8pPr>
    <a:lvl9pPr marL="12537956" algn="l" defTabSz="1567245" rtl="0" eaLnBrk="1" latinLnBrk="0" hangingPunct="1">
      <a:defRPr sz="61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65F85AA-6E4A-4002-BC67-A03BE5373F28}">
          <p14:sldIdLst>
            <p14:sldId id="268"/>
          </p14:sldIdLst>
        </p14:section>
      </p14:sectionLst>
    </p:ext>
    <p:ext uri="{EFAFB233-063F-42B5-8137-9DF3F51BA10A}">
      <p15:sldGuideLst xmlns:p15="http://schemas.microsoft.com/office/powerpoint/2012/main">
        <p15:guide id="1" orient="horz" pos="18144">
          <p15:clr>
            <a:srgbClr val="A4A3A4"/>
          </p15:clr>
        </p15:guide>
        <p15:guide id="2" orient="horz" pos="288">
          <p15:clr>
            <a:srgbClr val="A4A3A4"/>
          </p15:clr>
        </p15:guide>
        <p15:guide id="3" pos="287">
          <p15:clr>
            <a:srgbClr val="A4A3A4"/>
          </p15:clr>
        </p15:guide>
        <p15:guide id="4" pos="25055">
          <p15:clr>
            <a:srgbClr val="A4A3A4"/>
          </p15:clr>
        </p15:guide>
        <p15:guide id="5" orient="horz" pos="13608">
          <p15:clr>
            <a:srgbClr val="A4A3A4"/>
          </p15:clr>
        </p15:guide>
        <p15:guide id="6" orient="horz" pos="216">
          <p15:clr>
            <a:srgbClr val="A4A3A4"/>
          </p15:clr>
        </p15:guide>
        <p15:guide id="7" pos="235">
          <p15:clr>
            <a:srgbClr val="A4A3A4"/>
          </p15:clr>
        </p15:guide>
        <p15:guide id="8" pos="2050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weckel" initials="m" lastIdx="1" clrIdx="0"/>
  <p:cmAuthor id="1" name="Nuala Caomhanach" initials="" lastIdx="11" clrIdx="1"/>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4D3ADA-891A-4249-8261-4C9386A64D40}" v="78" dt="2024-06-03T02:14:34.439"/>
    <p1510:client id="{3D2D0202-611F-774E-BE4B-562CD0E54446}" v="1" dt="2024-06-02T00:08:25.248"/>
    <p1510:client id="{4887E1BA-8023-48A6-9EE5-4DD407481167}" v="2214" dt="2024-06-03T12:59:25.100"/>
    <p1510:client id="{D489E272-5A20-01B4-FC7D-B39D00067ADE}" v="2" dt="2024-06-03T00:58:03.8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15" autoAdjust="0"/>
    <p:restoredTop sz="94660"/>
  </p:normalViewPr>
  <p:slideViewPr>
    <p:cSldViewPr snapToGrid="0">
      <p:cViewPr>
        <p:scale>
          <a:sx n="21" d="100"/>
          <a:sy n="21" d="100"/>
        </p:scale>
        <p:origin x="1440" y="444"/>
      </p:cViewPr>
      <p:guideLst>
        <p:guide orient="horz" pos="18144"/>
        <p:guide orient="horz" pos="288"/>
        <p:guide pos="287"/>
        <p:guide pos="25055"/>
        <p:guide orient="horz" pos="13608"/>
        <p:guide orient="horz" pos="216"/>
        <p:guide pos="235"/>
        <p:guide pos="205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Sheet1!$A$6</c:f>
              <c:strCache>
                <c:ptCount val="1"/>
                <c:pt idx="0">
                  <c:v>West Hills County Park</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91C-48E2-A8D3-AEFDC28EE48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91C-48E2-A8D3-AEFDC28EE48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91C-48E2-A8D3-AEFDC28EE48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91C-48E2-A8D3-AEFDC28EE48E}"/>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C91C-48E2-A8D3-AEFDC28EE48E}"/>
              </c:ext>
            </c:extLst>
          </c:dPt>
          <c:cat>
            <c:strRef>
              <c:f>Sheet1!$B$5:$F$5</c:f>
              <c:strCache>
                <c:ptCount val="5"/>
                <c:pt idx="0">
                  <c:v>Beetles</c:v>
                </c:pt>
                <c:pt idx="1">
                  <c:v>Spiders</c:v>
                </c:pt>
                <c:pt idx="2">
                  <c:v>Centipedes</c:v>
                </c:pt>
                <c:pt idx="3">
                  <c:v>Isopods</c:v>
                </c:pt>
                <c:pt idx="4">
                  <c:v>Millipedes</c:v>
                </c:pt>
              </c:strCache>
            </c:strRef>
          </c:cat>
          <c:val>
            <c:numRef>
              <c:f>Sheet1!$B$6:$F$6</c:f>
              <c:numCache>
                <c:formatCode>General</c:formatCode>
                <c:ptCount val="5"/>
                <c:pt idx="0">
                  <c:v>4</c:v>
                </c:pt>
                <c:pt idx="1">
                  <c:v>2</c:v>
                </c:pt>
                <c:pt idx="2">
                  <c:v>1</c:v>
                </c:pt>
                <c:pt idx="3">
                  <c:v>3</c:v>
                </c:pt>
                <c:pt idx="4">
                  <c:v>4</c:v>
                </c:pt>
              </c:numCache>
            </c:numRef>
          </c:val>
          <c:extLst>
            <c:ext xmlns:c16="http://schemas.microsoft.com/office/drawing/2014/chart" uri="{C3380CC4-5D6E-409C-BE32-E72D297353CC}">
              <c16:uniqueId val="{0000000A-C91C-48E2-A8D3-AEFDC28EE48E}"/>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Tenorite" panose="00000500000000000000" pitchFamily="2" charset="0"/>
              <a:ea typeface="+mn-ea"/>
              <a:cs typeface="+mn-cs"/>
            </a:defRPr>
          </a:pPr>
          <a:endParaRPr lang="en-US"/>
        </a:p>
      </c:txPr>
    </c:legend>
    <c:plotVisOnly val="1"/>
    <c:dispBlanksAs val="gap"/>
    <c:showDLblsOverMax val="0"/>
  </c:chart>
  <c:spPr>
    <a:noFill/>
    <a:ln>
      <a:noFill/>
    </a:ln>
    <a:effectLst/>
  </c:spPr>
  <c:txPr>
    <a:bodyPr/>
    <a:lstStyle/>
    <a:p>
      <a:pPr>
        <a:defRPr sz="2000">
          <a:solidFill>
            <a:schemeClr val="tx1"/>
          </a:solidFill>
          <a:latin typeface="Tenorite" panose="00000500000000000000" pitchFamily="2"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Sheet1!$A$9</c:f>
              <c:strCache>
                <c:ptCount val="1"/>
                <c:pt idx="0">
                  <c:v>Grant Park</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D59-4830-95D2-94937621E29A}"/>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D59-4830-95D2-94937621E29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D59-4830-95D2-94937621E29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D59-4830-95D2-94937621E29A}"/>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D59-4830-95D2-94937621E29A}"/>
              </c:ext>
            </c:extLst>
          </c:dPt>
          <c:cat>
            <c:strRef>
              <c:f>Sheet1!$B$8:$F$8</c:f>
              <c:strCache>
                <c:ptCount val="5"/>
                <c:pt idx="0">
                  <c:v>Beetles</c:v>
                </c:pt>
                <c:pt idx="1">
                  <c:v>Spiders</c:v>
                </c:pt>
                <c:pt idx="2">
                  <c:v>Centipedes</c:v>
                </c:pt>
                <c:pt idx="3">
                  <c:v>Isopods</c:v>
                </c:pt>
                <c:pt idx="4">
                  <c:v>Millipedes</c:v>
                </c:pt>
              </c:strCache>
            </c:strRef>
          </c:cat>
          <c:val>
            <c:numRef>
              <c:f>Sheet1!$B$9:$F$9</c:f>
              <c:numCache>
                <c:formatCode>General</c:formatCode>
                <c:ptCount val="5"/>
                <c:pt idx="0">
                  <c:v>3</c:v>
                </c:pt>
                <c:pt idx="1">
                  <c:v>5</c:v>
                </c:pt>
                <c:pt idx="2">
                  <c:v>0</c:v>
                </c:pt>
                <c:pt idx="3">
                  <c:v>0</c:v>
                </c:pt>
                <c:pt idx="4">
                  <c:v>2</c:v>
                </c:pt>
              </c:numCache>
            </c:numRef>
          </c:val>
          <c:extLst>
            <c:ext xmlns:c16="http://schemas.microsoft.com/office/drawing/2014/chart" uri="{C3380CC4-5D6E-409C-BE32-E72D297353CC}">
              <c16:uniqueId val="{0000000A-DD59-4830-95D2-94937621E29A}"/>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Tenorite" panose="00000500000000000000" pitchFamily="2" charset="0"/>
              <a:ea typeface="+mn-ea"/>
              <a:cs typeface="+mn-cs"/>
            </a:defRPr>
          </a:pPr>
          <a:endParaRPr lang="en-US"/>
        </a:p>
      </c:txPr>
    </c:legend>
    <c:plotVisOnly val="1"/>
    <c:dispBlanksAs val="gap"/>
    <c:showDLblsOverMax val="0"/>
  </c:chart>
  <c:spPr>
    <a:noFill/>
    <a:ln>
      <a:noFill/>
    </a:ln>
    <a:effectLst/>
  </c:spPr>
  <c:txPr>
    <a:bodyPr/>
    <a:lstStyle/>
    <a:p>
      <a:pPr>
        <a:defRPr sz="2000">
          <a:solidFill>
            <a:schemeClr val="tx1"/>
          </a:solidFill>
          <a:latin typeface="Tenorite" panose="00000500000000000000" pitchFamily="2"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DD0F316-065C-436A-B3A0-B18E6AD95E0D}" type="datetimeFigureOut">
              <a:rPr lang="en-US" smtClean="0"/>
              <a:t>6/2/2024</a:t>
            </a:fld>
            <a:endParaRPr lang="en-US"/>
          </a:p>
        </p:txBody>
      </p:sp>
      <p:sp>
        <p:nvSpPr>
          <p:cNvPr id="4" name="Slide Image Placeholder 3"/>
          <p:cNvSpPr>
            <a:spLocks noGrp="1" noRot="1" noChangeAspect="1"/>
          </p:cNvSpPr>
          <p:nvPr>
            <p:ph type="sldImg" idx="2"/>
          </p:nvPr>
        </p:nvSpPr>
        <p:spPr>
          <a:xfrm>
            <a:off x="2835275" y="857250"/>
            <a:ext cx="347345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75CA6187-275E-4EFF-8298-A561A7983079}" type="slidenum">
              <a:rPr lang="en-US" smtClean="0"/>
              <a:t>‹#›</a:t>
            </a:fld>
            <a:endParaRPr lang="en-US"/>
          </a:p>
        </p:txBody>
      </p:sp>
    </p:spTree>
    <p:extLst>
      <p:ext uri="{BB962C8B-B14F-4D97-AF65-F5344CB8AC3E}">
        <p14:creationId xmlns:p14="http://schemas.microsoft.com/office/powerpoint/2010/main" val="3805904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solidFill>
                <a:srgbClr val="C00000"/>
              </a:solidFill>
            </a:endParaRPr>
          </a:p>
        </p:txBody>
      </p:sp>
      <p:sp>
        <p:nvSpPr>
          <p:cNvPr id="4" name="Slide Number Placeholder 3"/>
          <p:cNvSpPr>
            <a:spLocks noGrp="1"/>
          </p:cNvSpPr>
          <p:nvPr>
            <p:ph type="sldNum" sz="quarter" idx="10"/>
          </p:nvPr>
        </p:nvSpPr>
        <p:spPr/>
        <p:txBody>
          <a:bodyPr/>
          <a:lstStyle/>
          <a:p>
            <a:fld id="{75CA6187-275E-4EFF-8298-A561A7983079}" type="slidenum">
              <a:rPr lang="en-US" smtClean="0"/>
              <a:t>1</a:t>
            </a:fld>
            <a:endParaRPr lang="en-US"/>
          </a:p>
        </p:txBody>
      </p:sp>
    </p:spTree>
    <p:extLst>
      <p:ext uri="{BB962C8B-B14F-4D97-AF65-F5344CB8AC3E}">
        <p14:creationId xmlns:p14="http://schemas.microsoft.com/office/powerpoint/2010/main" val="3224283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2"/>
            <a:ext cx="27980640" cy="4704080"/>
          </a:xfrm>
        </p:spPr>
        <p:txBody>
          <a:bodyPr/>
          <a:lstStyle/>
          <a:p>
            <a:r>
              <a:rPr lang="en-US"/>
              <a:t>Click to edit Master title style</a:t>
            </a:r>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567245" indent="0" algn="ctr">
              <a:buNone/>
              <a:defRPr>
                <a:solidFill>
                  <a:schemeClr val="tx1">
                    <a:tint val="75000"/>
                  </a:schemeClr>
                </a:solidFill>
              </a:defRPr>
            </a:lvl2pPr>
            <a:lvl3pPr marL="3134489" indent="0" algn="ctr">
              <a:buNone/>
              <a:defRPr>
                <a:solidFill>
                  <a:schemeClr val="tx1">
                    <a:tint val="75000"/>
                  </a:schemeClr>
                </a:solidFill>
              </a:defRPr>
            </a:lvl3pPr>
            <a:lvl4pPr marL="4701734" indent="0" algn="ctr">
              <a:buNone/>
              <a:defRPr>
                <a:solidFill>
                  <a:schemeClr val="tx1">
                    <a:tint val="75000"/>
                  </a:schemeClr>
                </a:solidFill>
              </a:defRPr>
            </a:lvl4pPr>
            <a:lvl5pPr marL="6268978" indent="0" algn="ctr">
              <a:buNone/>
              <a:defRPr>
                <a:solidFill>
                  <a:schemeClr val="tx1">
                    <a:tint val="75000"/>
                  </a:schemeClr>
                </a:solidFill>
              </a:defRPr>
            </a:lvl5pPr>
            <a:lvl6pPr marL="7836223" indent="0" algn="ctr">
              <a:buNone/>
              <a:defRPr>
                <a:solidFill>
                  <a:schemeClr val="tx1">
                    <a:tint val="75000"/>
                  </a:schemeClr>
                </a:solidFill>
              </a:defRPr>
            </a:lvl6pPr>
            <a:lvl7pPr marL="9403467" indent="0" algn="ctr">
              <a:buNone/>
              <a:defRPr>
                <a:solidFill>
                  <a:schemeClr val="tx1">
                    <a:tint val="75000"/>
                  </a:schemeClr>
                </a:solidFill>
              </a:defRPr>
            </a:lvl7pPr>
            <a:lvl8pPr marL="10970712" indent="0" algn="ctr">
              <a:buNone/>
              <a:defRPr>
                <a:solidFill>
                  <a:schemeClr val="tx1">
                    <a:tint val="75000"/>
                  </a:schemeClr>
                </a:solidFill>
              </a:defRPr>
            </a:lvl8pPr>
            <a:lvl9pPr marL="1253795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A8DA9FA-688F-B042-A36A-9CF7AA496E45}" type="datetimeFigureOut">
              <a:rPr lang="en-US" smtClean="0"/>
              <a:pPr/>
              <a:t>6/2/2024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878844"/>
            <a:ext cx="7406640" cy="187248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920" y="878844"/>
            <a:ext cx="21671280" cy="187248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8DA9FA-688F-B042-A36A-9CF7AA496E45}" type="datetimeFigureOut">
              <a:rPr lang="en-US" smtClean="0"/>
              <a:pPr/>
              <a:t>6/2/2024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14102081"/>
            <a:ext cx="27980640" cy="4358640"/>
          </a:xfrm>
        </p:spPr>
        <p:txBody>
          <a:bodyPr anchor="t"/>
          <a:lstStyle>
            <a:lvl1pPr algn="l">
              <a:defRPr sz="13700" b="1" cap="all"/>
            </a:lvl1pPr>
          </a:lstStyle>
          <a:p>
            <a:r>
              <a:rPr lang="en-US"/>
              <a:t>Click to edit Master title style</a:t>
            </a:r>
          </a:p>
        </p:txBody>
      </p:sp>
      <p:sp>
        <p:nvSpPr>
          <p:cNvPr id="3" name="Text Placeholder 2"/>
          <p:cNvSpPr>
            <a:spLocks noGrp="1"/>
          </p:cNvSpPr>
          <p:nvPr>
            <p:ph type="body" idx="1"/>
          </p:nvPr>
        </p:nvSpPr>
        <p:spPr>
          <a:xfrm>
            <a:off x="2600326" y="9301483"/>
            <a:ext cx="27980640" cy="4800599"/>
          </a:xfrm>
        </p:spPr>
        <p:txBody>
          <a:bodyPr anchor="b"/>
          <a:lstStyle>
            <a:lvl1pPr marL="0" indent="0">
              <a:buNone/>
              <a:defRPr sz="6900">
                <a:solidFill>
                  <a:schemeClr val="tx1">
                    <a:tint val="75000"/>
                  </a:schemeClr>
                </a:solidFill>
              </a:defRPr>
            </a:lvl1pPr>
            <a:lvl2pPr marL="1567245" indent="0">
              <a:buNone/>
              <a:defRPr sz="6100">
                <a:solidFill>
                  <a:schemeClr val="tx1">
                    <a:tint val="75000"/>
                  </a:schemeClr>
                </a:solidFill>
              </a:defRPr>
            </a:lvl2pPr>
            <a:lvl3pPr marL="3134489" indent="0">
              <a:buNone/>
              <a:defRPr sz="5400">
                <a:solidFill>
                  <a:schemeClr val="tx1">
                    <a:tint val="75000"/>
                  </a:schemeClr>
                </a:solidFill>
              </a:defRPr>
            </a:lvl3pPr>
            <a:lvl4pPr marL="4701734" indent="0">
              <a:buNone/>
              <a:defRPr sz="4800">
                <a:solidFill>
                  <a:schemeClr val="tx1">
                    <a:tint val="75000"/>
                  </a:schemeClr>
                </a:solidFill>
              </a:defRPr>
            </a:lvl4pPr>
            <a:lvl5pPr marL="6268978" indent="0">
              <a:buNone/>
              <a:defRPr sz="4800">
                <a:solidFill>
                  <a:schemeClr val="tx1">
                    <a:tint val="75000"/>
                  </a:schemeClr>
                </a:solidFill>
              </a:defRPr>
            </a:lvl5pPr>
            <a:lvl6pPr marL="7836223" indent="0">
              <a:buNone/>
              <a:defRPr sz="4800">
                <a:solidFill>
                  <a:schemeClr val="tx1">
                    <a:tint val="75000"/>
                  </a:schemeClr>
                </a:solidFill>
              </a:defRPr>
            </a:lvl6pPr>
            <a:lvl7pPr marL="9403467" indent="0">
              <a:buNone/>
              <a:defRPr sz="4800">
                <a:solidFill>
                  <a:schemeClr val="tx1">
                    <a:tint val="75000"/>
                  </a:schemeClr>
                </a:solidFill>
              </a:defRPr>
            </a:lvl7pPr>
            <a:lvl8pPr marL="10970712" indent="0">
              <a:buNone/>
              <a:defRPr sz="4800">
                <a:solidFill>
                  <a:schemeClr val="tx1">
                    <a:tint val="75000"/>
                  </a:schemeClr>
                </a:solidFill>
              </a:defRPr>
            </a:lvl8pPr>
            <a:lvl9pPr marL="12537956" indent="0">
              <a:buNone/>
              <a:defRPr sz="4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8DA9FA-688F-B042-A36A-9CF7AA496E45}" type="datetimeFigureOut">
              <a:rPr lang="en-US" smtClean="0"/>
              <a:pPr/>
              <a:t>6/2/2024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920" y="5120642"/>
            <a:ext cx="14538960" cy="1448308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733520" y="5120642"/>
            <a:ext cx="14538960" cy="14483081"/>
          </a:xfrm>
        </p:spPr>
        <p:txBody>
          <a:bodyPr/>
          <a:lstStyle>
            <a:lvl1pPr>
              <a:defRPr sz="9600"/>
            </a:lvl1pPr>
            <a:lvl2pPr>
              <a:defRPr sz="8200"/>
            </a:lvl2pPr>
            <a:lvl3pPr>
              <a:defRPr sz="6900"/>
            </a:lvl3pPr>
            <a:lvl4pPr>
              <a:defRPr sz="6100"/>
            </a:lvl4pPr>
            <a:lvl5pPr>
              <a:defRPr sz="6100"/>
            </a:lvl5pPr>
            <a:lvl6pPr>
              <a:defRPr sz="6100"/>
            </a:lvl6pPr>
            <a:lvl7pPr>
              <a:defRPr sz="6100"/>
            </a:lvl7pPr>
            <a:lvl8pPr>
              <a:defRPr sz="6100"/>
            </a:lvl8pPr>
            <a:lvl9pPr>
              <a:defRPr sz="6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A8DA9FA-688F-B042-A36A-9CF7AA496E45}" type="datetimeFigureOut">
              <a:rPr lang="en-US" smtClean="0"/>
              <a:pPr/>
              <a:t>6/2/2024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921" y="4912363"/>
            <a:ext cx="14544677" cy="2047238"/>
          </a:xfrm>
        </p:spPr>
        <p:txBody>
          <a:bodyPr anchor="b"/>
          <a:lstStyle>
            <a:lvl1pPr marL="0" indent="0">
              <a:buNone/>
              <a:defRPr sz="8200" b="1"/>
            </a:lvl1pPr>
            <a:lvl2pPr marL="1567245" indent="0">
              <a:buNone/>
              <a:defRPr sz="6900" b="1"/>
            </a:lvl2pPr>
            <a:lvl3pPr marL="3134489" indent="0">
              <a:buNone/>
              <a:defRPr sz="6100" b="1"/>
            </a:lvl3pPr>
            <a:lvl4pPr marL="4701734" indent="0">
              <a:buNone/>
              <a:defRPr sz="5400" b="1"/>
            </a:lvl4pPr>
            <a:lvl5pPr marL="6268978" indent="0">
              <a:buNone/>
              <a:defRPr sz="5400" b="1"/>
            </a:lvl5pPr>
            <a:lvl6pPr marL="7836223" indent="0">
              <a:buNone/>
              <a:defRPr sz="5400" b="1"/>
            </a:lvl6pPr>
            <a:lvl7pPr marL="9403467" indent="0">
              <a:buNone/>
              <a:defRPr sz="5400" b="1"/>
            </a:lvl7pPr>
            <a:lvl8pPr marL="10970712" indent="0">
              <a:buNone/>
              <a:defRPr sz="5400" b="1"/>
            </a:lvl8pPr>
            <a:lvl9pPr marL="12537956" indent="0">
              <a:buNone/>
              <a:defRPr sz="5400" b="1"/>
            </a:lvl9pPr>
          </a:lstStyle>
          <a:p>
            <a:pPr lvl="0"/>
            <a:r>
              <a:rPr lang="en-US"/>
              <a:t>Click to edit Master text styles</a:t>
            </a:r>
          </a:p>
        </p:txBody>
      </p:sp>
      <p:sp>
        <p:nvSpPr>
          <p:cNvPr id="4" name="Content Placeholder 3"/>
          <p:cNvSpPr>
            <a:spLocks noGrp="1"/>
          </p:cNvSpPr>
          <p:nvPr>
            <p:ph sz="half" idx="2"/>
          </p:nvPr>
        </p:nvSpPr>
        <p:spPr>
          <a:xfrm>
            <a:off x="1645921" y="6959601"/>
            <a:ext cx="14544677" cy="12644122"/>
          </a:xfrm>
        </p:spPr>
        <p:txBody>
          <a:bodyPr/>
          <a:lstStyle>
            <a:lvl1pPr>
              <a:defRPr sz="8200"/>
            </a:lvl1pPr>
            <a:lvl2pPr>
              <a:defRPr sz="69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092" y="4912363"/>
            <a:ext cx="14550390" cy="2047238"/>
          </a:xfrm>
        </p:spPr>
        <p:txBody>
          <a:bodyPr anchor="b"/>
          <a:lstStyle>
            <a:lvl1pPr marL="0" indent="0">
              <a:buNone/>
              <a:defRPr sz="8200" b="1"/>
            </a:lvl1pPr>
            <a:lvl2pPr marL="1567245" indent="0">
              <a:buNone/>
              <a:defRPr sz="6900" b="1"/>
            </a:lvl2pPr>
            <a:lvl3pPr marL="3134489" indent="0">
              <a:buNone/>
              <a:defRPr sz="6100" b="1"/>
            </a:lvl3pPr>
            <a:lvl4pPr marL="4701734" indent="0">
              <a:buNone/>
              <a:defRPr sz="5400" b="1"/>
            </a:lvl4pPr>
            <a:lvl5pPr marL="6268978" indent="0">
              <a:buNone/>
              <a:defRPr sz="5400" b="1"/>
            </a:lvl5pPr>
            <a:lvl6pPr marL="7836223" indent="0">
              <a:buNone/>
              <a:defRPr sz="5400" b="1"/>
            </a:lvl6pPr>
            <a:lvl7pPr marL="9403467" indent="0">
              <a:buNone/>
              <a:defRPr sz="5400" b="1"/>
            </a:lvl7pPr>
            <a:lvl8pPr marL="10970712" indent="0">
              <a:buNone/>
              <a:defRPr sz="5400" b="1"/>
            </a:lvl8pPr>
            <a:lvl9pPr marL="12537956" indent="0">
              <a:buNone/>
              <a:defRPr sz="5400" b="1"/>
            </a:lvl9pPr>
          </a:lstStyle>
          <a:p>
            <a:pPr lvl="0"/>
            <a:r>
              <a:rPr lang="en-US"/>
              <a:t>Click to edit Master text styles</a:t>
            </a:r>
          </a:p>
        </p:txBody>
      </p:sp>
      <p:sp>
        <p:nvSpPr>
          <p:cNvPr id="6" name="Content Placeholder 5"/>
          <p:cNvSpPr>
            <a:spLocks noGrp="1"/>
          </p:cNvSpPr>
          <p:nvPr>
            <p:ph sz="quarter" idx="4"/>
          </p:nvPr>
        </p:nvSpPr>
        <p:spPr>
          <a:xfrm>
            <a:off x="16722092" y="6959601"/>
            <a:ext cx="14550390" cy="12644122"/>
          </a:xfrm>
        </p:spPr>
        <p:txBody>
          <a:bodyPr/>
          <a:lstStyle>
            <a:lvl1pPr>
              <a:defRPr sz="8200"/>
            </a:lvl1pPr>
            <a:lvl2pPr>
              <a:defRPr sz="6900"/>
            </a:lvl2pPr>
            <a:lvl3pPr>
              <a:defRPr sz="6100"/>
            </a:lvl3pPr>
            <a:lvl4pPr>
              <a:defRPr sz="5400"/>
            </a:lvl4pPr>
            <a:lvl5pPr>
              <a:defRPr sz="5400"/>
            </a:lvl5pPr>
            <a:lvl6pPr>
              <a:defRPr sz="5400"/>
            </a:lvl6pPr>
            <a:lvl7pPr>
              <a:defRPr sz="5400"/>
            </a:lvl7pPr>
            <a:lvl8pPr>
              <a:defRPr sz="5400"/>
            </a:lvl8pPr>
            <a:lvl9pPr>
              <a:defRPr sz="5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8DA9FA-688F-B042-A36A-9CF7AA496E45}" type="datetimeFigureOut">
              <a:rPr lang="en-US" smtClean="0"/>
              <a:pPr/>
              <a:t>6/2/2024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A8DA9FA-688F-B042-A36A-9CF7AA496E45}" type="datetimeFigureOut">
              <a:rPr lang="en-US" smtClean="0"/>
              <a:pPr/>
              <a:t>6/2/2024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8DA9FA-688F-B042-A36A-9CF7AA496E45}" type="datetimeFigureOut">
              <a:rPr lang="en-US" smtClean="0"/>
              <a:pPr/>
              <a:t>6/2/2024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6900" b="1"/>
            </a:lvl1pPr>
          </a:lstStyle>
          <a:p>
            <a:r>
              <a:rPr lang="en-US"/>
              <a:t>Click to edit Master title style</a:t>
            </a:r>
          </a:p>
        </p:txBody>
      </p:sp>
      <p:sp>
        <p:nvSpPr>
          <p:cNvPr id="3" name="Content Placeholder 2"/>
          <p:cNvSpPr>
            <a:spLocks noGrp="1"/>
          </p:cNvSpPr>
          <p:nvPr>
            <p:ph idx="1"/>
          </p:nvPr>
        </p:nvSpPr>
        <p:spPr>
          <a:xfrm>
            <a:off x="12870180" y="873762"/>
            <a:ext cx="18402300" cy="18729961"/>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922" y="4592322"/>
            <a:ext cx="10829927" cy="15011401"/>
          </a:xfrm>
        </p:spPr>
        <p:txBody>
          <a:bodyPr/>
          <a:lstStyle>
            <a:lvl1pPr marL="0" indent="0">
              <a:buNone/>
              <a:defRPr sz="4800"/>
            </a:lvl1pPr>
            <a:lvl2pPr marL="1567245" indent="0">
              <a:buNone/>
              <a:defRPr sz="4100"/>
            </a:lvl2pPr>
            <a:lvl3pPr marL="3134489" indent="0">
              <a:buNone/>
              <a:defRPr sz="3400"/>
            </a:lvl3pPr>
            <a:lvl4pPr marL="4701734" indent="0">
              <a:buNone/>
              <a:defRPr sz="3100"/>
            </a:lvl4pPr>
            <a:lvl5pPr marL="6268978" indent="0">
              <a:buNone/>
              <a:defRPr sz="3100"/>
            </a:lvl5pPr>
            <a:lvl6pPr marL="7836223" indent="0">
              <a:buNone/>
              <a:defRPr sz="3100"/>
            </a:lvl6pPr>
            <a:lvl7pPr marL="9403467" indent="0">
              <a:buNone/>
              <a:defRPr sz="3100"/>
            </a:lvl7pPr>
            <a:lvl8pPr marL="10970712" indent="0">
              <a:buNone/>
              <a:defRPr sz="3100"/>
            </a:lvl8pPr>
            <a:lvl9pPr marL="1253795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6/2/2024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0"/>
            <a:ext cx="19751040" cy="1813561"/>
          </a:xfrm>
        </p:spPr>
        <p:txBody>
          <a:bodyPr anchor="b"/>
          <a:lstStyle>
            <a:lvl1pPr algn="l">
              <a:defRPr sz="6900" b="1"/>
            </a:lvl1pPr>
          </a:lstStyle>
          <a:p>
            <a:r>
              <a:rPr lang="en-US"/>
              <a:t>Click to edit Master title style</a:t>
            </a:r>
          </a:p>
        </p:txBody>
      </p:sp>
      <p:sp>
        <p:nvSpPr>
          <p:cNvPr id="3" name="Picture Placeholder 2"/>
          <p:cNvSpPr>
            <a:spLocks noGrp="1"/>
          </p:cNvSpPr>
          <p:nvPr>
            <p:ph type="pic" idx="1"/>
          </p:nvPr>
        </p:nvSpPr>
        <p:spPr>
          <a:xfrm>
            <a:off x="6452237" y="1960880"/>
            <a:ext cx="19751040" cy="13167360"/>
          </a:xfrm>
        </p:spPr>
        <p:txBody>
          <a:bodyPr/>
          <a:lstStyle>
            <a:lvl1pPr marL="0" indent="0">
              <a:buNone/>
              <a:defRPr sz="11000"/>
            </a:lvl1pPr>
            <a:lvl2pPr marL="1567245" indent="0">
              <a:buNone/>
              <a:defRPr sz="9600"/>
            </a:lvl2pPr>
            <a:lvl3pPr marL="3134489" indent="0">
              <a:buNone/>
              <a:defRPr sz="8200"/>
            </a:lvl3pPr>
            <a:lvl4pPr marL="4701734" indent="0">
              <a:buNone/>
              <a:defRPr sz="6900"/>
            </a:lvl4pPr>
            <a:lvl5pPr marL="6268978" indent="0">
              <a:buNone/>
              <a:defRPr sz="6900"/>
            </a:lvl5pPr>
            <a:lvl6pPr marL="7836223" indent="0">
              <a:buNone/>
              <a:defRPr sz="6900"/>
            </a:lvl6pPr>
            <a:lvl7pPr marL="9403467" indent="0">
              <a:buNone/>
              <a:defRPr sz="6900"/>
            </a:lvl7pPr>
            <a:lvl8pPr marL="10970712" indent="0">
              <a:buNone/>
              <a:defRPr sz="6900"/>
            </a:lvl8pPr>
            <a:lvl9pPr marL="12537956" indent="0">
              <a:buNone/>
              <a:defRPr sz="6900"/>
            </a:lvl9pPr>
          </a:lstStyle>
          <a:p>
            <a:endParaRPr lang="en-US"/>
          </a:p>
        </p:txBody>
      </p:sp>
      <p:sp>
        <p:nvSpPr>
          <p:cNvPr id="4" name="Text Placeholder 3"/>
          <p:cNvSpPr>
            <a:spLocks noGrp="1"/>
          </p:cNvSpPr>
          <p:nvPr>
            <p:ph type="body" sz="half" idx="2"/>
          </p:nvPr>
        </p:nvSpPr>
        <p:spPr>
          <a:xfrm>
            <a:off x="6452237" y="17175481"/>
            <a:ext cx="19751040" cy="2575559"/>
          </a:xfrm>
        </p:spPr>
        <p:txBody>
          <a:bodyPr/>
          <a:lstStyle>
            <a:lvl1pPr marL="0" indent="0">
              <a:buNone/>
              <a:defRPr sz="4800"/>
            </a:lvl1pPr>
            <a:lvl2pPr marL="1567245" indent="0">
              <a:buNone/>
              <a:defRPr sz="4100"/>
            </a:lvl2pPr>
            <a:lvl3pPr marL="3134489" indent="0">
              <a:buNone/>
              <a:defRPr sz="3400"/>
            </a:lvl3pPr>
            <a:lvl4pPr marL="4701734" indent="0">
              <a:buNone/>
              <a:defRPr sz="3100"/>
            </a:lvl4pPr>
            <a:lvl5pPr marL="6268978" indent="0">
              <a:buNone/>
              <a:defRPr sz="3100"/>
            </a:lvl5pPr>
            <a:lvl6pPr marL="7836223" indent="0">
              <a:buNone/>
              <a:defRPr sz="3100"/>
            </a:lvl6pPr>
            <a:lvl7pPr marL="9403467" indent="0">
              <a:buNone/>
              <a:defRPr sz="3100"/>
            </a:lvl7pPr>
            <a:lvl8pPr marL="10970712" indent="0">
              <a:buNone/>
              <a:defRPr sz="3100"/>
            </a:lvl8pPr>
            <a:lvl9pPr marL="12537956"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9A8DA9FA-688F-B042-A36A-9CF7AA496E45}" type="datetimeFigureOut">
              <a:rPr lang="en-US" smtClean="0"/>
              <a:pPr/>
              <a:t>6/2/2024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2285E6-2BB0-0B48-8A73-14014F79178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2"/>
            <a:ext cx="29626560" cy="3657600"/>
          </a:xfrm>
          <a:prstGeom prst="rect">
            <a:avLst/>
          </a:prstGeom>
        </p:spPr>
        <p:txBody>
          <a:bodyPr vert="horz" lIns="313450" tIns="156725" rIns="313450" bIns="156725" rtlCol="0" anchor="ctr">
            <a:normAutofit/>
          </a:bodyPr>
          <a:lstStyle/>
          <a:p>
            <a:r>
              <a:rPr lang="en-US"/>
              <a:t>Click to edit Master title style</a:t>
            </a:r>
          </a:p>
        </p:txBody>
      </p:sp>
      <p:sp>
        <p:nvSpPr>
          <p:cNvPr id="3" name="Text Placeholder 2"/>
          <p:cNvSpPr>
            <a:spLocks noGrp="1"/>
          </p:cNvSpPr>
          <p:nvPr>
            <p:ph type="body" idx="1"/>
          </p:nvPr>
        </p:nvSpPr>
        <p:spPr>
          <a:xfrm>
            <a:off x="1645920" y="5120642"/>
            <a:ext cx="29626560" cy="14483081"/>
          </a:xfrm>
          <a:prstGeom prst="rect">
            <a:avLst/>
          </a:prstGeom>
        </p:spPr>
        <p:txBody>
          <a:bodyPr vert="horz" lIns="313450" tIns="156725" rIns="313450" bIns="15672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45920" y="20340322"/>
            <a:ext cx="7680960" cy="1168400"/>
          </a:xfrm>
          <a:prstGeom prst="rect">
            <a:avLst/>
          </a:prstGeom>
        </p:spPr>
        <p:txBody>
          <a:bodyPr vert="horz" lIns="313450" tIns="156725" rIns="313450" bIns="156725" rtlCol="0" anchor="ctr"/>
          <a:lstStyle>
            <a:lvl1pPr algn="l">
              <a:defRPr sz="4100">
                <a:solidFill>
                  <a:schemeClr val="tx1">
                    <a:tint val="75000"/>
                  </a:schemeClr>
                </a:solidFill>
              </a:defRPr>
            </a:lvl1pPr>
          </a:lstStyle>
          <a:p>
            <a:fld id="{9A8DA9FA-688F-B042-A36A-9CF7AA496E45}" type="datetimeFigureOut">
              <a:rPr lang="en-US" smtClean="0"/>
              <a:pPr/>
              <a:t>6/2/2024</a:t>
            </a:fld>
            <a:endParaRPr lang="en-US"/>
          </a:p>
        </p:txBody>
      </p:sp>
      <p:sp>
        <p:nvSpPr>
          <p:cNvPr id="5" name="Footer Placeholder 4"/>
          <p:cNvSpPr>
            <a:spLocks noGrp="1"/>
          </p:cNvSpPr>
          <p:nvPr>
            <p:ph type="ftr" sz="quarter" idx="3"/>
          </p:nvPr>
        </p:nvSpPr>
        <p:spPr>
          <a:xfrm>
            <a:off x="11247120" y="20340322"/>
            <a:ext cx="10424160" cy="1168400"/>
          </a:xfrm>
          <a:prstGeom prst="rect">
            <a:avLst/>
          </a:prstGeom>
        </p:spPr>
        <p:txBody>
          <a:bodyPr vert="horz" lIns="313450" tIns="156725" rIns="313450" bIns="156725" rtlCol="0" anchor="ctr"/>
          <a:lstStyle>
            <a:lvl1pPr algn="ctr">
              <a:defRPr sz="4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2"/>
            <a:ext cx="7680960" cy="1168400"/>
          </a:xfrm>
          <a:prstGeom prst="rect">
            <a:avLst/>
          </a:prstGeom>
        </p:spPr>
        <p:txBody>
          <a:bodyPr vert="horz" lIns="313450" tIns="156725" rIns="313450" bIns="156725" rtlCol="0" anchor="ctr"/>
          <a:lstStyle>
            <a:lvl1pPr algn="r">
              <a:defRPr sz="4100">
                <a:solidFill>
                  <a:schemeClr val="tx1">
                    <a:tint val="75000"/>
                  </a:schemeClr>
                </a:solidFill>
              </a:defRPr>
            </a:lvl1pPr>
          </a:lstStyle>
          <a:p>
            <a:fld id="{872285E6-2BB0-0B48-8A73-14014F79178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7245" rtl="0" eaLnBrk="1" latinLnBrk="0" hangingPunct="1">
        <a:spcBef>
          <a:spcPct val="0"/>
        </a:spcBef>
        <a:buNone/>
        <a:defRPr sz="15100" kern="1200">
          <a:solidFill>
            <a:schemeClr val="tx1"/>
          </a:solidFill>
          <a:latin typeface="+mj-lt"/>
          <a:ea typeface="+mj-ea"/>
          <a:cs typeface="+mj-cs"/>
        </a:defRPr>
      </a:lvl1pPr>
    </p:titleStyle>
    <p:bodyStyle>
      <a:lvl1pPr marL="1175433" indent="-1175433" algn="l" defTabSz="1567245" rtl="0" eaLnBrk="1" latinLnBrk="0" hangingPunct="1">
        <a:spcBef>
          <a:spcPct val="20000"/>
        </a:spcBef>
        <a:buFont typeface="Arial"/>
        <a:buChar char="•"/>
        <a:defRPr sz="11000" kern="1200">
          <a:solidFill>
            <a:schemeClr val="tx1"/>
          </a:solidFill>
          <a:latin typeface="+mn-lt"/>
          <a:ea typeface="+mn-ea"/>
          <a:cs typeface="+mn-cs"/>
        </a:defRPr>
      </a:lvl1pPr>
      <a:lvl2pPr marL="2546772" indent="-979527" algn="l" defTabSz="1567245" rtl="0" eaLnBrk="1" latinLnBrk="0" hangingPunct="1">
        <a:spcBef>
          <a:spcPct val="20000"/>
        </a:spcBef>
        <a:buFont typeface="Arial"/>
        <a:buChar char="–"/>
        <a:defRPr sz="9600" kern="1200">
          <a:solidFill>
            <a:schemeClr val="tx1"/>
          </a:solidFill>
          <a:latin typeface="+mn-lt"/>
          <a:ea typeface="+mn-ea"/>
          <a:cs typeface="+mn-cs"/>
        </a:defRPr>
      </a:lvl2pPr>
      <a:lvl3pPr marL="3918111" indent="-783622" algn="l" defTabSz="1567245" rtl="0" eaLnBrk="1" latinLnBrk="0" hangingPunct="1">
        <a:spcBef>
          <a:spcPct val="20000"/>
        </a:spcBef>
        <a:buFont typeface="Arial"/>
        <a:buChar char="•"/>
        <a:defRPr sz="8200" kern="1200">
          <a:solidFill>
            <a:schemeClr val="tx1"/>
          </a:solidFill>
          <a:latin typeface="+mn-lt"/>
          <a:ea typeface="+mn-ea"/>
          <a:cs typeface="+mn-cs"/>
        </a:defRPr>
      </a:lvl3pPr>
      <a:lvl4pPr marL="5485357" indent="-783622" algn="l" defTabSz="1567245" rtl="0" eaLnBrk="1" latinLnBrk="0" hangingPunct="1">
        <a:spcBef>
          <a:spcPct val="20000"/>
        </a:spcBef>
        <a:buFont typeface="Arial"/>
        <a:buChar char="–"/>
        <a:defRPr sz="6900" kern="1200">
          <a:solidFill>
            <a:schemeClr val="tx1"/>
          </a:solidFill>
          <a:latin typeface="+mn-lt"/>
          <a:ea typeface="+mn-ea"/>
          <a:cs typeface="+mn-cs"/>
        </a:defRPr>
      </a:lvl4pPr>
      <a:lvl5pPr marL="7052601" indent="-783622" algn="l" defTabSz="1567245" rtl="0" eaLnBrk="1" latinLnBrk="0" hangingPunct="1">
        <a:spcBef>
          <a:spcPct val="20000"/>
        </a:spcBef>
        <a:buFont typeface="Arial"/>
        <a:buChar char="»"/>
        <a:defRPr sz="6900" kern="1200">
          <a:solidFill>
            <a:schemeClr val="tx1"/>
          </a:solidFill>
          <a:latin typeface="+mn-lt"/>
          <a:ea typeface="+mn-ea"/>
          <a:cs typeface="+mn-cs"/>
        </a:defRPr>
      </a:lvl5pPr>
      <a:lvl6pPr marL="8619845" indent="-783622" algn="l" defTabSz="1567245" rtl="0" eaLnBrk="1" latinLnBrk="0" hangingPunct="1">
        <a:spcBef>
          <a:spcPct val="20000"/>
        </a:spcBef>
        <a:buFont typeface="Arial"/>
        <a:buChar char="•"/>
        <a:defRPr sz="6900" kern="1200">
          <a:solidFill>
            <a:schemeClr val="tx1"/>
          </a:solidFill>
          <a:latin typeface="+mn-lt"/>
          <a:ea typeface="+mn-ea"/>
          <a:cs typeface="+mn-cs"/>
        </a:defRPr>
      </a:lvl6pPr>
      <a:lvl7pPr marL="10187090" indent="-783622" algn="l" defTabSz="1567245" rtl="0" eaLnBrk="1" latinLnBrk="0" hangingPunct="1">
        <a:spcBef>
          <a:spcPct val="20000"/>
        </a:spcBef>
        <a:buFont typeface="Arial"/>
        <a:buChar char="•"/>
        <a:defRPr sz="6900" kern="1200">
          <a:solidFill>
            <a:schemeClr val="tx1"/>
          </a:solidFill>
          <a:latin typeface="+mn-lt"/>
          <a:ea typeface="+mn-ea"/>
          <a:cs typeface="+mn-cs"/>
        </a:defRPr>
      </a:lvl7pPr>
      <a:lvl8pPr marL="11754334" indent="-783622" algn="l" defTabSz="1567245" rtl="0" eaLnBrk="1" latinLnBrk="0" hangingPunct="1">
        <a:spcBef>
          <a:spcPct val="20000"/>
        </a:spcBef>
        <a:buFont typeface="Arial"/>
        <a:buChar char="•"/>
        <a:defRPr sz="6900" kern="1200">
          <a:solidFill>
            <a:schemeClr val="tx1"/>
          </a:solidFill>
          <a:latin typeface="+mn-lt"/>
          <a:ea typeface="+mn-ea"/>
          <a:cs typeface="+mn-cs"/>
        </a:defRPr>
      </a:lvl8pPr>
      <a:lvl9pPr marL="13321578" indent="-783622" algn="l" defTabSz="1567245" rtl="0" eaLnBrk="1" latinLnBrk="0" hangingPunct="1">
        <a:spcBef>
          <a:spcPct val="20000"/>
        </a:spcBef>
        <a:buFont typeface="Arial"/>
        <a:buChar char="•"/>
        <a:defRPr sz="6900" kern="1200">
          <a:solidFill>
            <a:schemeClr val="tx1"/>
          </a:solidFill>
          <a:latin typeface="+mn-lt"/>
          <a:ea typeface="+mn-ea"/>
          <a:cs typeface="+mn-cs"/>
        </a:defRPr>
      </a:lvl9pPr>
    </p:bodyStyle>
    <p:otherStyle>
      <a:defPPr>
        <a:defRPr lang="en-US"/>
      </a:defPPr>
      <a:lvl1pPr marL="0" algn="l" defTabSz="1567245" rtl="0" eaLnBrk="1" latinLnBrk="0" hangingPunct="1">
        <a:defRPr sz="6100" kern="1200">
          <a:solidFill>
            <a:schemeClr val="tx1"/>
          </a:solidFill>
          <a:latin typeface="+mn-lt"/>
          <a:ea typeface="+mn-ea"/>
          <a:cs typeface="+mn-cs"/>
        </a:defRPr>
      </a:lvl1pPr>
      <a:lvl2pPr marL="1567245" algn="l" defTabSz="1567245" rtl="0" eaLnBrk="1" latinLnBrk="0" hangingPunct="1">
        <a:defRPr sz="6100" kern="1200">
          <a:solidFill>
            <a:schemeClr val="tx1"/>
          </a:solidFill>
          <a:latin typeface="+mn-lt"/>
          <a:ea typeface="+mn-ea"/>
          <a:cs typeface="+mn-cs"/>
        </a:defRPr>
      </a:lvl2pPr>
      <a:lvl3pPr marL="3134489" algn="l" defTabSz="1567245" rtl="0" eaLnBrk="1" latinLnBrk="0" hangingPunct="1">
        <a:defRPr sz="6100" kern="1200">
          <a:solidFill>
            <a:schemeClr val="tx1"/>
          </a:solidFill>
          <a:latin typeface="+mn-lt"/>
          <a:ea typeface="+mn-ea"/>
          <a:cs typeface="+mn-cs"/>
        </a:defRPr>
      </a:lvl3pPr>
      <a:lvl4pPr marL="4701734" algn="l" defTabSz="1567245" rtl="0" eaLnBrk="1" latinLnBrk="0" hangingPunct="1">
        <a:defRPr sz="6100" kern="1200">
          <a:solidFill>
            <a:schemeClr val="tx1"/>
          </a:solidFill>
          <a:latin typeface="+mn-lt"/>
          <a:ea typeface="+mn-ea"/>
          <a:cs typeface="+mn-cs"/>
        </a:defRPr>
      </a:lvl4pPr>
      <a:lvl5pPr marL="6268978" algn="l" defTabSz="1567245" rtl="0" eaLnBrk="1" latinLnBrk="0" hangingPunct="1">
        <a:defRPr sz="6100" kern="1200">
          <a:solidFill>
            <a:schemeClr val="tx1"/>
          </a:solidFill>
          <a:latin typeface="+mn-lt"/>
          <a:ea typeface="+mn-ea"/>
          <a:cs typeface="+mn-cs"/>
        </a:defRPr>
      </a:lvl5pPr>
      <a:lvl6pPr marL="7836223" algn="l" defTabSz="1567245" rtl="0" eaLnBrk="1" latinLnBrk="0" hangingPunct="1">
        <a:defRPr sz="6100" kern="1200">
          <a:solidFill>
            <a:schemeClr val="tx1"/>
          </a:solidFill>
          <a:latin typeface="+mn-lt"/>
          <a:ea typeface="+mn-ea"/>
          <a:cs typeface="+mn-cs"/>
        </a:defRPr>
      </a:lvl6pPr>
      <a:lvl7pPr marL="9403467" algn="l" defTabSz="1567245" rtl="0" eaLnBrk="1" latinLnBrk="0" hangingPunct="1">
        <a:defRPr sz="6100" kern="1200">
          <a:solidFill>
            <a:schemeClr val="tx1"/>
          </a:solidFill>
          <a:latin typeface="+mn-lt"/>
          <a:ea typeface="+mn-ea"/>
          <a:cs typeface="+mn-cs"/>
        </a:defRPr>
      </a:lvl7pPr>
      <a:lvl8pPr marL="10970712" algn="l" defTabSz="1567245" rtl="0" eaLnBrk="1" latinLnBrk="0" hangingPunct="1">
        <a:defRPr sz="6100" kern="1200">
          <a:solidFill>
            <a:schemeClr val="tx1"/>
          </a:solidFill>
          <a:latin typeface="+mn-lt"/>
          <a:ea typeface="+mn-ea"/>
          <a:cs typeface="+mn-cs"/>
        </a:defRPr>
      </a:lvl8pPr>
      <a:lvl9pPr marL="12537956" algn="l" defTabSz="1567245"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si.edu/spotlight/buginfo/beetle#:~:text=Many%20are%20on%20the%20ground,and%20a%20few%20are%20parasitic" TargetMode="External"/><Relationship Id="rId13" Type="http://schemas.openxmlformats.org/officeDocument/2006/relationships/image" Target="../media/image3.png"/><Relationship Id="rId18" Type="http://schemas.openxmlformats.org/officeDocument/2006/relationships/image" Target="../media/image6.png"/><Relationship Id="rId3" Type="http://schemas.openxmlformats.org/officeDocument/2006/relationships/image" Target="../media/image1.jpeg"/><Relationship Id="rId21" Type="http://schemas.openxmlformats.org/officeDocument/2006/relationships/image" Target="../media/image9.jpeg"/><Relationship Id="rId7" Type="http://schemas.openxmlformats.org/officeDocument/2006/relationships/hyperlink" Target="https://arrowexterminating.com/pest-info/beetles/" TargetMode="External"/><Relationship Id="rId12" Type="http://schemas.openxmlformats.org/officeDocument/2006/relationships/hyperlink" Target="https://www.terminix.com/other/beetles/behavior/where-do-beetles-live/#:~:text=Unfortunately%2C%20this%20explains%20why%20they,flats%2C%20meadows%20and%20rain%20forests" TargetMode="External"/><Relationship Id="rId17" Type="http://schemas.openxmlformats.org/officeDocument/2006/relationships/image" Target="../media/image5.png"/><Relationship Id="rId2" Type="http://schemas.openxmlformats.org/officeDocument/2006/relationships/notesSlide" Target="../notesSlides/notesSlide1.xml"/><Relationship Id="rId16" Type="http://schemas.openxmlformats.org/officeDocument/2006/relationships/image" Target="../media/image4.png"/><Relationship Id="rId20"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hyperlink" Target="https://doi.org/10.1111/j.1365-2699.2004.00981.x" TargetMode="External"/><Relationship Id="rId11" Type="http://schemas.openxmlformats.org/officeDocument/2006/relationships/hyperlink" Target="https://doi.org/10.1046/j.1461-0248.2003.00404.x" TargetMode="External"/><Relationship Id="rId5" Type="http://schemas.openxmlformats.org/officeDocument/2006/relationships/hyperlink" Target="https://www.dec.ny.gov/animals/7255.html#:~:text=The%20Asian%20longhorned%20beetle%2C%20(Anoplophora,poplar%2C%20horsechestnut%2C%20and%20willow" TargetMode="External"/><Relationship Id="rId15" Type="http://schemas.openxmlformats.org/officeDocument/2006/relationships/chart" Target="../charts/chart2.xml"/><Relationship Id="rId10" Type="http://schemas.openxmlformats.org/officeDocument/2006/relationships/hyperlink" Target="https://www.earth.com/news/beetle-diversity-is-influenced-by-energy-stored-in-dead-wood/" TargetMode="External"/><Relationship Id="rId19"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gisgeography.com/what-is-topography/" TargetMode="External"/><Relationship Id="rId1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51022" y="251922"/>
            <a:ext cx="22216354" cy="2067275"/>
          </a:xfrm>
          <a:prstGeom prst="rect">
            <a:avLst/>
          </a:prstGeom>
          <a:noFill/>
        </p:spPr>
        <p:txBody>
          <a:bodyPr wrap="square" lIns="72176" tIns="36089" rIns="72176" bIns="36089" rtlCol="0">
            <a:spAutoFit/>
          </a:bodyPr>
          <a:lstStyle/>
          <a:p>
            <a:pPr marL="0" marR="0" algn="ctr">
              <a:lnSpc>
                <a:spcPct val="90000"/>
              </a:lnSpc>
              <a:spcBef>
                <a:spcPts val="0"/>
              </a:spcBef>
              <a:spcAft>
                <a:spcPts val="800"/>
              </a:spcAft>
            </a:pPr>
            <a:r>
              <a:rPr lang="en-US" sz="7200" b="1" kern="100" dirty="0">
                <a:effectLst/>
                <a:latin typeface="Tenorite" panose="00000500000000000000" pitchFamily="2" charset="0"/>
                <a:ea typeface="Calibri" panose="020F0502020204030204" pitchFamily="34" charset="0"/>
                <a:cs typeface="Arial" panose="020B0604020202020204" pitchFamily="34" charset="0"/>
              </a:rPr>
              <a:t>Evaluating the Effect of Topography on the Biodiversity of Beetles on Long Island using DNA Barcoding</a:t>
            </a:r>
          </a:p>
        </p:txBody>
      </p:sp>
      <p:sp>
        <p:nvSpPr>
          <p:cNvPr id="5" name="TextBox 4"/>
          <p:cNvSpPr txBox="1"/>
          <p:nvPr/>
        </p:nvSpPr>
        <p:spPr>
          <a:xfrm>
            <a:off x="0" y="2252964"/>
            <a:ext cx="32918400" cy="1457877"/>
          </a:xfrm>
          <a:prstGeom prst="rect">
            <a:avLst/>
          </a:prstGeom>
          <a:noFill/>
        </p:spPr>
        <p:txBody>
          <a:bodyPr wrap="square" lIns="72176" tIns="36089" rIns="72176" bIns="36089" rtlCol="0">
            <a:spAutoFit/>
          </a:bodyPr>
          <a:lstStyle/>
          <a:p>
            <a:pPr algn="ctr"/>
            <a:r>
              <a:rPr lang="en-US" sz="4500">
                <a:latin typeface="Tenorite" panose="00000500000000000000" pitchFamily="2" charset="0"/>
                <a:cs typeface="Times New Roman" panose="02020603050405020304" pitchFamily="18" charset="0"/>
              </a:rPr>
              <a:t>Cathlyne Cueto, Elin Kim, Sofia Michelakos, Lara Vardar </a:t>
            </a:r>
          </a:p>
          <a:p>
            <a:pPr lvl="0" algn="ctr"/>
            <a:r>
              <a:rPr lang="en-US" sz="4500">
                <a:solidFill>
                  <a:prstClr val="black"/>
                </a:solidFill>
                <a:latin typeface="Tenorite" panose="00000500000000000000" pitchFamily="2" charset="0"/>
                <a:cs typeface="Times New Roman" panose="02020603050405020304" pitchFamily="18" charset="0"/>
              </a:rPr>
              <a:t>Mr. Stoycho Velkovsky </a:t>
            </a:r>
          </a:p>
        </p:txBody>
      </p:sp>
      <p:sp>
        <p:nvSpPr>
          <p:cNvPr id="30" name="TextBox 29"/>
          <p:cNvSpPr txBox="1"/>
          <p:nvPr/>
        </p:nvSpPr>
        <p:spPr>
          <a:xfrm>
            <a:off x="17095100" y="5617985"/>
            <a:ext cx="14494746" cy="650719"/>
          </a:xfrm>
          <a:prstGeom prst="rect">
            <a:avLst/>
          </a:prstGeom>
          <a:noFill/>
        </p:spPr>
        <p:txBody>
          <a:bodyPr wrap="square" lIns="65306" tIns="32653" rIns="65306" bIns="32653" rtlCol="0">
            <a:spAutoFit/>
          </a:bodyPr>
          <a:lstStyle/>
          <a:p>
            <a:endParaRPr lang="en-US" sz="3800"/>
          </a:p>
        </p:txBody>
      </p:sp>
      <p:pic>
        <p:nvPicPr>
          <p:cNvPr id="35" name="Shape 243"/>
          <p:cNvPicPr preferRelativeResize="0"/>
          <p:nvPr/>
        </p:nvPicPr>
        <p:blipFill rotWithShape="1">
          <a:blip r:embed="rId3">
            <a:alphaModFix/>
          </a:blip>
          <a:srcRect r="81939" b="-2564"/>
          <a:stretch/>
        </p:blipFill>
        <p:spPr>
          <a:xfrm>
            <a:off x="28914173" y="186424"/>
            <a:ext cx="2480227" cy="2522797"/>
          </a:xfrm>
          <a:prstGeom prst="rect">
            <a:avLst/>
          </a:prstGeom>
          <a:noFill/>
          <a:ln>
            <a:noFill/>
          </a:ln>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680152" y="469184"/>
            <a:ext cx="4579538" cy="185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F99A0DFF-BEA5-7E7F-88DB-B150749E50E7}"/>
              </a:ext>
            </a:extLst>
          </p:cNvPr>
          <p:cNvSpPr txBox="1"/>
          <p:nvPr/>
        </p:nvSpPr>
        <p:spPr>
          <a:xfrm>
            <a:off x="402898" y="3518561"/>
            <a:ext cx="9101735" cy="7709803"/>
          </a:xfrm>
          <a:prstGeom prst="rect">
            <a:avLst/>
          </a:prstGeom>
          <a:noFill/>
        </p:spPr>
        <p:txBody>
          <a:bodyPr wrap="square">
            <a:spAutoFit/>
          </a:bodyPr>
          <a:lstStyle/>
          <a:p>
            <a:pPr>
              <a:spcAft>
                <a:spcPts val="857"/>
              </a:spcAft>
            </a:pPr>
            <a:r>
              <a:rPr lang="en-US" sz="3300" kern="100" dirty="0">
                <a:effectLst/>
                <a:latin typeface="Tenorite" panose="00000500000000000000" pitchFamily="2" charset="0"/>
                <a:ea typeface="Calibri" panose="020F0502020204030204" pitchFamily="34" charset="0"/>
                <a:cs typeface="Times New Roman" panose="02020603050405020304" pitchFamily="18" charset="0"/>
              </a:rPr>
              <a:t>Our research sought to investigate the effect of types of topographies, specifically varying elevations, on the biodiversity of beetles. Soil and leaf litter samples with beetles were collected from two locations: West Hills County Park, and Grant Park; the former is toward the north shore of Long Island and the latter is toward the south shore. After collecting soil and leaf litter samples, we obtained insects using the Berlese funnel method. The biodiversity was found using the method of DNA barcoding. We also utilized the Simpson’s biodiversity index formula for each location. Ultimately, our findings suggested a higher biodiversity of beetles in areas with higher elevation.</a:t>
            </a:r>
            <a:endParaRPr lang="en-US" sz="3300" dirty="0">
              <a:latin typeface="Tenorite" panose="00000500000000000000" pitchFamily="2" charset="0"/>
              <a:cs typeface="Times New Roman" panose="02020603050405020304" pitchFamily="18" charset="0"/>
            </a:endParaRPr>
          </a:p>
        </p:txBody>
      </p:sp>
      <p:sp>
        <p:nvSpPr>
          <p:cNvPr id="18" name="TextBox 17">
            <a:extLst>
              <a:ext uri="{FF2B5EF4-FFF2-40B4-BE49-F238E27FC236}">
                <a16:creationId xmlns:a16="http://schemas.microsoft.com/office/drawing/2014/main" id="{EDA739A7-7504-3083-F5F7-0D64B0B58D2A}"/>
              </a:ext>
            </a:extLst>
          </p:cNvPr>
          <p:cNvSpPr txBox="1"/>
          <p:nvPr/>
        </p:nvSpPr>
        <p:spPr>
          <a:xfrm>
            <a:off x="364974" y="12078870"/>
            <a:ext cx="9326663" cy="9797554"/>
          </a:xfrm>
          <a:prstGeom prst="rect">
            <a:avLst/>
          </a:prstGeom>
          <a:noFill/>
        </p:spPr>
        <p:txBody>
          <a:bodyPr wrap="square">
            <a:spAutoFit/>
          </a:bodyPr>
          <a:lstStyle/>
          <a:p>
            <a:pPr>
              <a:spcAft>
                <a:spcPts val="429"/>
              </a:spcAft>
            </a:pPr>
            <a:r>
              <a:rPr lang="en-US" sz="3300" b="1" kern="100" dirty="0">
                <a:effectLst/>
                <a:latin typeface="Tenorite" panose="00000500000000000000" pitchFamily="2" charset="0"/>
                <a:ea typeface="Calibri" panose="020F0502020204030204" pitchFamily="34" charset="0"/>
                <a:cs typeface="Times New Roman" panose="02020603050405020304" pitchFamily="18" charset="0"/>
              </a:rPr>
              <a:t>Beetles</a:t>
            </a:r>
          </a:p>
          <a:p>
            <a:pPr marL="457200" indent="-457200">
              <a:spcAft>
                <a:spcPts val="429"/>
              </a:spcAft>
              <a:buFont typeface="Arial" panose="020B0604020202020204" pitchFamily="34" charset="0"/>
              <a:buChar char="•"/>
            </a:pPr>
            <a:r>
              <a:rPr lang="en-US" sz="3300" kern="100" dirty="0">
                <a:effectLst/>
                <a:latin typeface="Tenorite" panose="00000500000000000000" pitchFamily="2" charset="0"/>
                <a:ea typeface="Calibri" panose="020F0502020204030204" pitchFamily="34" charset="0"/>
                <a:cs typeface="Times New Roman" panose="02020603050405020304" pitchFamily="18" charset="0"/>
              </a:rPr>
              <a:t>Insect</a:t>
            </a:r>
          </a:p>
          <a:p>
            <a:pPr marL="457200" indent="-457200">
              <a:spcAft>
                <a:spcPts val="429"/>
              </a:spcAft>
              <a:buFont typeface="Arial" panose="020B0604020202020204" pitchFamily="34" charset="0"/>
              <a:buChar char="•"/>
            </a:pPr>
            <a:r>
              <a:rPr lang="en-US" sz="3300" kern="100" dirty="0">
                <a:latin typeface="Tenorite" panose="00000500000000000000" pitchFamily="2" charset="0"/>
                <a:ea typeface="Calibri" panose="020F0502020204030204" pitchFamily="34" charset="0"/>
                <a:cs typeface="Times New Roman" panose="02020603050405020304" pitchFamily="18" charset="0"/>
              </a:rPr>
              <a:t>400 known species</a:t>
            </a:r>
          </a:p>
          <a:p>
            <a:pPr marL="457200" indent="-457200">
              <a:spcAft>
                <a:spcPts val="429"/>
              </a:spcAft>
              <a:buFont typeface="Arial" panose="020B0604020202020204" pitchFamily="34" charset="0"/>
              <a:buChar char="•"/>
            </a:pPr>
            <a:r>
              <a:rPr lang="en-US" sz="3300" kern="100" dirty="0">
                <a:latin typeface="Tenorite" panose="00000500000000000000" pitchFamily="2" charset="0"/>
                <a:ea typeface="Calibri" panose="020F0502020204030204" pitchFamily="34" charset="0"/>
                <a:cs typeface="Times New Roman" panose="02020603050405020304" pitchFamily="18" charset="0"/>
              </a:rPr>
              <a:t>Heavily rely </a:t>
            </a:r>
            <a:r>
              <a:rPr lang="en-US" sz="3300" kern="100" dirty="0">
                <a:effectLst/>
                <a:latin typeface="Tenorite" panose="00000500000000000000" pitchFamily="2" charset="0"/>
                <a:ea typeface="Calibri" panose="020F0502020204030204" pitchFamily="34" charset="0"/>
                <a:cs typeface="Times New Roman" panose="02020603050405020304" pitchFamily="18" charset="0"/>
              </a:rPr>
              <a:t>on their habitat and evolve over time to survive in their environment. </a:t>
            </a:r>
          </a:p>
          <a:p>
            <a:pPr>
              <a:spcAft>
                <a:spcPts val="429"/>
              </a:spcAft>
            </a:pPr>
            <a:r>
              <a:rPr lang="en-US" sz="3300" b="1" kern="100" dirty="0">
                <a:latin typeface="Tenorite" panose="00000500000000000000" pitchFamily="2" charset="0"/>
                <a:ea typeface="Calibri" panose="020F0502020204030204" pitchFamily="34" charset="0"/>
                <a:cs typeface="Times New Roman" panose="02020603050405020304" pitchFamily="18" charset="0"/>
              </a:rPr>
              <a:t>Topography</a:t>
            </a:r>
            <a:endParaRPr lang="en-US" sz="3300" b="1" kern="100" dirty="0">
              <a:effectLst/>
              <a:latin typeface="Tenorite" panose="00000500000000000000" pitchFamily="2" charset="0"/>
              <a:ea typeface="Calibri" panose="020F0502020204030204" pitchFamily="34" charset="0"/>
              <a:cs typeface="Times New Roman" panose="02020603050405020304" pitchFamily="18" charset="0"/>
            </a:endParaRPr>
          </a:p>
          <a:p>
            <a:pPr marL="457200" indent="-457200">
              <a:spcAft>
                <a:spcPts val="429"/>
              </a:spcAft>
              <a:buFont typeface="Arial" panose="020B0604020202020204" pitchFamily="34" charset="0"/>
              <a:buChar char="•"/>
            </a:pPr>
            <a:r>
              <a:rPr lang="en-US" sz="3300" kern="100" dirty="0">
                <a:latin typeface="Tenorite" panose="00000500000000000000" pitchFamily="2" charset="0"/>
                <a:ea typeface="Calibri" panose="020F0502020204030204" pitchFamily="34" charset="0"/>
                <a:cs typeface="Times New Roman" panose="02020603050405020304" pitchFamily="18" charset="0"/>
              </a:rPr>
              <a:t>T</a:t>
            </a:r>
            <a:r>
              <a:rPr lang="en-US" sz="3300" kern="100" dirty="0">
                <a:effectLst/>
                <a:latin typeface="Tenorite" panose="00000500000000000000" pitchFamily="2" charset="0"/>
                <a:ea typeface="Calibri" panose="020F0502020204030204" pitchFamily="34" charset="0"/>
                <a:cs typeface="Times New Roman" panose="02020603050405020304" pitchFamily="18" charset="0"/>
              </a:rPr>
              <a:t>he study of land features, such as elevation </a:t>
            </a:r>
          </a:p>
          <a:p>
            <a:pPr marL="457200" indent="-457200">
              <a:spcAft>
                <a:spcPts val="429"/>
              </a:spcAft>
              <a:buFont typeface="Arial" panose="020B0604020202020204" pitchFamily="34" charset="0"/>
              <a:buChar char="•"/>
            </a:pPr>
            <a:r>
              <a:rPr lang="en-US" sz="3300" kern="100" dirty="0">
                <a:latin typeface="Tenorite" panose="00000500000000000000" pitchFamily="2" charset="0"/>
                <a:ea typeface="Calibri" panose="020F0502020204030204" pitchFamily="34" charset="0"/>
                <a:cs typeface="Times New Roman" panose="02020603050405020304" pitchFamily="18" charset="0"/>
              </a:rPr>
              <a:t>E</a:t>
            </a:r>
            <a:r>
              <a:rPr lang="en-US" sz="3300" kern="100" dirty="0">
                <a:effectLst/>
                <a:latin typeface="Tenorite" panose="00000500000000000000" pitchFamily="2" charset="0"/>
                <a:ea typeface="Calibri" panose="020F0502020204030204" pitchFamily="34" charset="0"/>
                <a:cs typeface="Times New Roman" panose="02020603050405020304" pitchFamily="18" charset="0"/>
              </a:rPr>
              <a:t>levation is higher toward the north shore of Long Island, and lower toward the south shore.</a:t>
            </a:r>
          </a:p>
          <a:p>
            <a:pPr>
              <a:spcAft>
                <a:spcPts val="429"/>
              </a:spcAft>
            </a:pPr>
            <a:r>
              <a:rPr lang="en-US" sz="3300" b="1" kern="100" dirty="0">
                <a:latin typeface="Tenorite" panose="00000500000000000000" pitchFamily="2" charset="0"/>
                <a:ea typeface="Calibri" panose="020F0502020204030204" pitchFamily="34" charset="0"/>
                <a:cs typeface="Times New Roman" panose="02020603050405020304" pitchFamily="18" charset="0"/>
              </a:rPr>
              <a:t>Previous studies</a:t>
            </a:r>
            <a:endParaRPr lang="en-US" sz="3300" b="1" kern="100" dirty="0">
              <a:effectLst/>
              <a:latin typeface="Tenorite" panose="00000500000000000000" pitchFamily="2" charset="0"/>
              <a:ea typeface="Calibri" panose="020F0502020204030204" pitchFamily="34" charset="0"/>
              <a:cs typeface="Times New Roman" panose="02020603050405020304" pitchFamily="18" charset="0"/>
            </a:endParaRPr>
          </a:p>
          <a:p>
            <a:pPr marL="342900" indent="-342900">
              <a:spcAft>
                <a:spcPts val="429"/>
              </a:spcAft>
              <a:buFont typeface="Arial" panose="020B0604020202020204" pitchFamily="34" charset="0"/>
              <a:buChar char="•"/>
            </a:pPr>
            <a:r>
              <a:rPr lang="en-US" sz="3300" kern="100" dirty="0">
                <a:effectLst/>
                <a:latin typeface="Tenorite" panose="00000500000000000000" pitchFamily="2" charset="0"/>
                <a:ea typeface="Calibri" panose="020F0502020204030204" pitchFamily="34" charset="0"/>
                <a:cs typeface="Times New Roman" panose="02020603050405020304" pitchFamily="18" charset="0"/>
              </a:rPr>
              <a:t>Suggests that topography significantly influences biodiversity from a regional to continental scale. </a:t>
            </a:r>
          </a:p>
          <a:p>
            <a:pPr>
              <a:spcAft>
                <a:spcPts val="429"/>
              </a:spcAft>
            </a:pPr>
            <a:r>
              <a:rPr lang="en-US" sz="3300" b="1" kern="100" dirty="0">
                <a:latin typeface="Tenorite" panose="00000500000000000000" pitchFamily="2" charset="0"/>
                <a:ea typeface="Calibri" panose="020F0502020204030204" pitchFamily="34" charset="0"/>
                <a:cs typeface="Times New Roman" panose="02020603050405020304" pitchFamily="18" charset="0"/>
              </a:rPr>
              <a:t>Goal</a:t>
            </a:r>
            <a:endParaRPr lang="en-US" sz="3300" b="1" kern="100" dirty="0">
              <a:effectLst/>
              <a:latin typeface="Tenorite" panose="00000500000000000000" pitchFamily="2" charset="0"/>
              <a:ea typeface="Calibri" panose="020F0502020204030204" pitchFamily="34" charset="0"/>
              <a:cs typeface="Times New Roman" panose="02020603050405020304" pitchFamily="18" charset="0"/>
            </a:endParaRPr>
          </a:p>
          <a:p>
            <a:pPr marL="457200" indent="-457200">
              <a:spcAft>
                <a:spcPts val="429"/>
              </a:spcAft>
              <a:buFont typeface="Arial" panose="020B0604020202020204" pitchFamily="34" charset="0"/>
              <a:buChar char="•"/>
            </a:pPr>
            <a:r>
              <a:rPr lang="en-US" sz="3300" kern="100" dirty="0">
                <a:effectLst/>
                <a:latin typeface="Tenorite" panose="00000500000000000000" pitchFamily="2" charset="0"/>
                <a:ea typeface="Calibri" panose="020F0502020204030204" pitchFamily="34" charset="0"/>
                <a:cs typeface="Times New Roman" panose="02020603050405020304" pitchFamily="18" charset="0"/>
              </a:rPr>
              <a:t>RQ: What is the effect of topography on the biodiversity of beetles?</a:t>
            </a:r>
          </a:p>
          <a:p>
            <a:pPr marL="457200" indent="-457200">
              <a:spcAft>
                <a:spcPts val="429"/>
              </a:spcAft>
              <a:buFont typeface="Arial" panose="020B0604020202020204" pitchFamily="34" charset="0"/>
              <a:buChar char="•"/>
            </a:pPr>
            <a:r>
              <a:rPr lang="en-US" sz="3300" kern="100" dirty="0">
                <a:effectLst/>
                <a:latin typeface="Tenorite" panose="00000500000000000000" pitchFamily="2" charset="0"/>
                <a:ea typeface="Calibri" panose="020F0502020204030204" pitchFamily="34" charset="0"/>
                <a:cs typeface="Times New Roman" panose="02020603050405020304" pitchFamily="18" charset="0"/>
              </a:rPr>
              <a:t>Hypothesis: Locations with lower elevations</a:t>
            </a:r>
            <a:r>
              <a:rPr lang="en-US" sz="3300" kern="100" dirty="0">
                <a:latin typeface="Tenorite" panose="00000500000000000000" pitchFamily="2" charset="0"/>
                <a:ea typeface="Calibri" panose="020F0502020204030204" pitchFamily="34" charset="0"/>
                <a:cs typeface="Times New Roman" panose="02020603050405020304" pitchFamily="18" charset="0"/>
              </a:rPr>
              <a:t> </a:t>
            </a:r>
            <a:r>
              <a:rPr lang="en-US" sz="3300" kern="100" dirty="0">
                <a:effectLst/>
                <a:latin typeface="Tenorite" panose="00000500000000000000" pitchFamily="2" charset="0"/>
                <a:ea typeface="Calibri" panose="020F0502020204030204" pitchFamily="34" charset="0"/>
                <a:cs typeface="Times New Roman" panose="02020603050405020304" pitchFamily="18" charset="0"/>
              </a:rPr>
              <a:t>will have a higher biodiversity of beetles.</a:t>
            </a:r>
          </a:p>
        </p:txBody>
      </p:sp>
      <p:sp>
        <p:nvSpPr>
          <p:cNvPr id="22" name="Rectangle 21">
            <a:extLst>
              <a:ext uri="{FF2B5EF4-FFF2-40B4-BE49-F238E27FC236}">
                <a16:creationId xmlns:a16="http://schemas.microsoft.com/office/drawing/2014/main" id="{63E45F42-D98F-4085-7A75-CEAD9B83D401}"/>
              </a:ext>
            </a:extLst>
          </p:cNvPr>
          <p:cNvSpPr/>
          <p:nvPr/>
        </p:nvSpPr>
        <p:spPr>
          <a:xfrm>
            <a:off x="9840854" y="3816396"/>
            <a:ext cx="13236679" cy="741477"/>
          </a:xfrm>
          <a:prstGeom prst="rect">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500" b="1">
                <a:solidFill>
                  <a:schemeClr val="tx1"/>
                </a:solidFill>
                <a:latin typeface="Tenorite" panose="00000500000000000000" pitchFamily="2" charset="0"/>
                <a:cs typeface="Times New Roman" panose="02020603050405020304" pitchFamily="18" charset="0"/>
              </a:rPr>
              <a:t>Materials and Methods</a:t>
            </a:r>
            <a:r>
              <a:rPr lang="en-US" sz="4500" b="1">
                <a:solidFill>
                  <a:schemeClr val="tx1"/>
                </a:solidFill>
                <a:latin typeface="Times New Roman" panose="02020603050405020304" pitchFamily="18" charset="0"/>
                <a:cs typeface="Times New Roman" panose="02020603050405020304" pitchFamily="18" charset="0"/>
              </a:rPr>
              <a:t> </a:t>
            </a:r>
          </a:p>
        </p:txBody>
      </p:sp>
      <p:sp>
        <p:nvSpPr>
          <p:cNvPr id="27" name="Rectangle 26">
            <a:extLst>
              <a:ext uri="{FF2B5EF4-FFF2-40B4-BE49-F238E27FC236}">
                <a16:creationId xmlns:a16="http://schemas.microsoft.com/office/drawing/2014/main" id="{46C9156E-9B78-74C0-5832-13DDA1A1498E}"/>
              </a:ext>
            </a:extLst>
          </p:cNvPr>
          <p:cNvSpPr/>
          <p:nvPr/>
        </p:nvSpPr>
        <p:spPr>
          <a:xfrm>
            <a:off x="364994" y="2840971"/>
            <a:ext cx="8836156" cy="741478"/>
          </a:xfrm>
          <a:prstGeom prst="rect">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500" b="1">
                <a:solidFill>
                  <a:schemeClr val="tx1"/>
                </a:solidFill>
                <a:latin typeface="Tenorite" panose="00000500000000000000" pitchFamily="2" charset="0"/>
                <a:cs typeface="Times New Roman" panose="02020603050405020304" pitchFamily="18" charset="0"/>
              </a:rPr>
              <a:t>Abstract</a:t>
            </a:r>
            <a:endParaRPr lang="en-US" sz="4500" b="1">
              <a:solidFill>
                <a:schemeClr val="tx1"/>
              </a:solidFill>
              <a:latin typeface="Times New Roman" panose="02020603050405020304" pitchFamily="18" charset="0"/>
              <a:cs typeface="Times New Roman" panose="02020603050405020304" pitchFamily="18" charset="0"/>
            </a:endParaRPr>
          </a:p>
        </p:txBody>
      </p:sp>
      <p:sp>
        <p:nvSpPr>
          <p:cNvPr id="29" name="Rectangle 28">
            <a:extLst>
              <a:ext uri="{FF2B5EF4-FFF2-40B4-BE49-F238E27FC236}">
                <a16:creationId xmlns:a16="http://schemas.microsoft.com/office/drawing/2014/main" id="{53F43374-F2F2-4009-1B84-E4CE13887875}"/>
              </a:ext>
            </a:extLst>
          </p:cNvPr>
          <p:cNvSpPr/>
          <p:nvPr/>
        </p:nvSpPr>
        <p:spPr>
          <a:xfrm>
            <a:off x="364954" y="11265689"/>
            <a:ext cx="9101736" cy="741478"/>
          </a:xfrm>
          <a:prstGeom prst="rect">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500" b="1">
                <a:solidFill>
                  <a:schemeClr val="tx1"/>
                </a:solidFill>
                <a:latin typeface="Tenorite" panose="00000500000000000000" pitchFamily="2" charset="0"/>
                <a:cs typeface="Times New Roman" panose="02020603050405020304" pitchFamily="18" charset="0"/>
              </a:rPr>
              <a:t>Introduction</a:t>
            </a:r>
            <a:endParaRPr lang="en-US" sz="4500" b="1">
              <a:solidFill>
                <a:schemeClr val="tx1"/>
              </a:solidFill>
              <a:latin typeface="Times New Roman" panose="02020603050405020304" pitchFamily="18" charset="0"/>
              <a:cs typeface="Times New Roman" panose="02020603050405020304" pitchFamily="18" charset="0"/>
            </a:endParaRPr>
          </a:p>
        </p:txBody>
      </p:sp>
      <p:grpSp>
        <p:nvGrpSpPr>
          <p:cNvPr id="23" name="Group 22">
            <a:extLst>
              <a:ext uri="{FF2B5EF4-FFF2-40B4-BE49-F238E27FC236}">
                <a16:creationId xmlns:a16="http://schemas.microsoft.com/office/drawing/2014/main" id="{DEA2A73B-CD94-70C8-6691-ADF520260BA6}"/>
              </a:ext>
            </a:extLst>
          </p:cNvPr>
          <p:cNvGrpSpPr/>
          <p:nvPr/>
        </p:nvGrpSpPr>
        <p:grpSpPr>
          <a:xfrm>
            <a:off x="9838801" y="4858265"/>
            <a:ext cx="10181595" cy="5530545"/>
            <a:chOff x="11579262" y="4769689"/>
            <a:chExt cx="9759866" cy="5870650"/>
          </a:xfrm>
        </p:grpSpPr>
        <p:sp>
          <p:nvSpPr>
            <p:cNvPr id="47" name="Rectangle: Rounded Corners 46">
              <a:extLst>
                <a:ext uri="{FF2B5EF4-FFF2-40B4-BE49-F238E27FC236}">
                  <a16:creationId xmlns:a16="http://schemas.microsoft.com/office/drawing/2014/main" id="{9BC8EB60-8812-74E0-C872-F8E923CF637C}"/>
                </a:ext>
              </a:extLst>
            </p:cNvPr>
            <p:cNvSpPr/>
            <p:nvPr/>
          </p:nvSpPr>
          <p:spPr>
            <a:xfrm>
              <a:off x="11579262" y="9507523"/>
              <a:ext cx="9759866" cy="1132816"/>
            </a:xfrm>
            <a:prstGeom prst="round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R="0" algn="ctr">
                <a:lnSpc>
                  <a:spcPct val="107000"/>
                </a:lnSpc>
                <a:spcBef>
                  <a:spcPts val="0"/>
                </a:spcBef>
                <a:spcAft>
                  <a:spcPts val="800"/>
                </a:spcAft>
              </a:pPr>
              <a:r>
                <a:rPr lang="en-US" sz="3300" kern="100" dirty="0">
                  <a:solidFill>
                    <a:schemeClr val="tx1"/>
                  </a:solidFill>
                  <a:effectLst/>
                  <a:latin typeface="Tenorite" panose="00000500000000000000" pitchFamily="2" charset="0"/>
                  <a:ea typeface="Calibri" panose="020F0502020204030204" pitchFamily="34" charset="0"/>
                  <a:cs typeface="Times New Roman" panose="02020603050405020304" pitchFamily="18" charset="0"/>
                </a:rPr>
                <a:t>Gel electrophoresis. S</a:t>
              </a:r>
              <a:r>
                <a:rPr lang="en-US" sz="3300" kern="100" dirty="0">
                  <a:solidFill>
                    <a:schemeClr val="tx1"/>
                  </a:solidFill>
                  <a:latin typeface="Tenorite" panose="00000500000000000000" pitchFamily="2" charset="0"/>
                  <a:ea typeface="Calibri" panose="020F0502020204030204" pitchFamily="34" charset="0"/>
                  <a:cs typeface="Times New Roman" panose="02020603050405020304" pitchFamily="18" charset="0"/>
                </a:rPr>
                <a:t>end successful </a:t>
              </a:r>
              <a:r>
                <a:rPr lang="en-US" sz="3300" kern="100" dirty="0">
                  <a:solidFill>
                    <a:schemeClr val="tx1"/>
                  </a:solidFill>
                  <a:effectLst/>
                  <a:latin typeface="Tenorite" panose="00000500000000000000" pitchFamily="2" charset="0"/>
                  <a:ea typeface="Calibri" panose="020F0502020204030204" pitchFamily="34" charset="0"/>
                  <a:cs typeface="Times New Roman" panose="02020603050405020304" pitchFamily="18" charset="0"/>
                </a:rPr>
                <a:t>PCR to the laboratory</a:t>
              </a:r>
              <a:r>
                <a:rPr lang="en-US" sz="3300" kern="100" dirty="0">
                  <a:solidFill>
                    <a:schemeClr val="tx1"/>
                  </a:solidFill>
                  <a:latin typeface="Tenorite" panose="00000500000000000000" pitchFamily="2" charset="0"/>
                  <a:ea typeface="Calibri" panose="020F0502020204030204" pitchFamily="34" charset="0"/>
                  <a:cs typeface="Times New Roman" panose="02020603050405020304" pitchFamily="18" charset="0"/>
                </a:rPr>
                <a:t> to be sequenced.</a:t>
              </a:r>
              <a:endParaRPr lang="en-US" sz="3300" kern="100" dirty="0">
                <a:solidFill>
                  <a:schemeClr val="tx1"/>
                </a:solidFill>
                <a:effectLst/>
                <a:latin typeface="Tenorite" panose="00000500000000000000" pitchFamily="2" charset="0"/>
                <a:ea typeface="Calibri" panose="020F0502020204030204" pitchFamily="34" charset="0"/>
                <a:cs typeface="Times New Roman" panose="02020603050405020304" pitchFamily="18" charset="0"/>
              </a:endParaRPr>
            </a:p>
          </p:txBody>
        </p:sp>
        <p:sp>
          <p:nvSpPr>
            <p:cNvPr id="3" name="Arrow: Down 2">
              <a:extLst>
                <a:ext uri="{FF2B5EF4-FFF2-40B4-BE49-F238E27FC236}">
                  <a16:creationId xmlns:a16="http://schemas.microsoft.com/office/drawing/2014/main" id="{9B8EEE89-5DF9-BFCB-8066-8B7713F405F6}"/>
                </a:ext>
              </a:extLst>
            </p:cNvPr>
            <p:cNvSpPr/>
            <p:nvPr/>
          </p:nvSpPr>
          <p:spPr>
            <a:xfrm>
              <a:off x="16181160" y="9007207"/>
              <a:ext cx="556061" cy="578472"/>
            </a:xfrm>
            <a:prstGeom prst="downArrow">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ectangle: Rounded Corners 43">
              <a:extLst>
                <a:ext uri="{FF2B5EF4-FFF2-40B4-BE49-F238E27FC236}">
                  <a16:creationId xmlns:a16="http://schemas.microsoft.com/office/drawing/2014/main" id="{5CEE11A8-811A-9E4E-746D-5F36CE99530C}"/>
                </a:ext>
              </a:extLst>
            </p:cNvPr>
            <p:cNvSpPr/>
            <p:nvPr/>
          </p:nvSpPr>
          <p:spPr>
            <a:xfrm>
              <a:off x="11579262" y="7943757"/>
              <a:ext cx="9759866" cy="1132817"/>
            </a:xfrm>
            <a:prstGeom prst="round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R="0" algn="ctr">
                <a:lnSpc>
                  <a:spcPct val="107000"/>
                </a:lnSpc>
                <a:spcBef>
                  <a:spcPts val="0"/>
                </a:spcBef>
                <a:spcAft>
                  <a:spcPts val="800"/>
                </a:spcAft>
              </a:pPr>
              <a:r>
                <a:rPr lang="en-US" sz="3300" kern="100" dirty="0">
                  <a:solidFill>
                    <a:schemeClr val="tx1"/>
                  </a:solidFill>
                  <a:latin typeface="Tenorite" panose="00000500000000000000" pitchFamily="2" charset="0"/>
                  <a:ea typeface="Calibri" panose="020F0502020204030204" pitchFamily="34" charset="0"/>
                  <a:cs typeface="Times New Roman" panose="02020603050405020304" pitchFamily="18" charset="0"/>
                </a:rPr>
                <a:t>Grind</a:t>
              </a:r>
              <a:r>
                <a:rPr lang="en-US" sz="3300" kern="100" dirty="0">
                  <a:solidFill>
                    <a:schemeClr val="tx1"/>
                  </a:solidFill>
                  <a:effectLst/>
                  <a:latin typeface="Tenorite" panose="00000500000000000000" pitchFamily="2" charset="0"/>
                  <a:ea typeface="Calibri" panose="020F0502020204030204" pitchFamily="34" charset="0"/>
                  <a:cs typeface="Times New Roman" panose="02020603050405020304" pitchFamily="18" charset="0"/>
                </a:rPr>
                <a:t> insects, add lysis solution, centrifuged tubes, </a:t>
              </a:r>
              <a:r>
                <a:rPr lang="en-US" sz="3300" kern="100" dirty="0">
                  <a:solidFill>
                    <a:schemeClr val="tx1"/>
                  </a:solidFill>
                  <a:latin typeface="Tenorite" panose="00000500000000000000" pitchFamily="2" charset="0"/>
                  <a:ea typeface="Calibri" panose="020F0502020204030204" pitchFamily="34" charset="0"/>
                  <a:cs typeface="Times New Roman" panose="02020603050405020304" pitchFamily="18" charset="0"/>
                </a:rPr>
                <a:t>and </a:t>
              </a:r>
              <a:r>
                <a:rPr lang="en-US" sz="3300" kern="100" dirty="0">
                  <a:solidFill>
                    <a:schemeClr val="tx1"/>
                  </a:solidFill>
                  <a:effectLst/>
                  <a:latin typeface="Tenorite" panose="00000500000000000000" pitchFamily="2" charset="0"/>
                  <a:ea typeface="Calibri" panose="020F0502020204030204" pitchFamily="34" charset="0"/>
                  <a:cs typeface="Times New Roman" panose="02020603050405020304" pitchFamily="18" charset="0"/>
                </a:rPr>
                <a:t>add silica resin to complete DNA extraction. </a:t>
              </a:r>
            </a:p>
          </p:txBody>
        </p:sp>
        <p:sp>
          <p:nvSpPr>
            <p:cNvPr id="2" name="Arrow: Down 1">
              <a:extLst>
                <a:ext uri="{FF2B5EF4-FFF2-40B4-BE49-F238E27FC236}">
                  <a16:creationId xmlns:a16="http://schemas.microsoft.com/office/drawing/2014/main" id="{5891A005-0FC9-588B-A45F-27212A00C3DF}"/>
                </a:ext>
              </a:extLst>
            </p:cNvPr>
            <p:cNvSpPr/>
            <p:nvPr/>
          </p:nvSpPr>
          <p:spPr>
            <a:xfrm>
              <a:off x="16181160" y="7521235"/>
              <a:ext cx="556061" cy="578472"/>
            </a:xfrm>
            <a:prstGeom prst="downArrow">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Rectangle: Rounded Corners 40">
              <a:extLst>
                <a:ext uri="{FF2B5EF4-FFF2-40B4-BE49-F238E27FC236}">
                  <a16:creationId xmlns:a16="http://schemas.microsoft.com/office/drawing/2014/main" id="{C7B14602-A2A0-0609-A009-40092DCD24EF}"/>
                </a:ext>
              </a:extLst>
            </p:cNvPr>
            <p:cNvSpPr/>
            <p:nvPr/>
          </p:nvSpPr>
          <p:spPr>
            <a:xfrm>
              <a:off x="11579262" y="6874551"/>
              <a:ext cx="9759866" cy="707009"/>
            </a:xfrm>
            <a:prstGeom prst="round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R="0" algn="ctr">
                <a:lnSpc>
                  <a:spcPct val="107000"/>
                </a:lnSpc>
                <a:spcBef>
                  <a:spcPts val="0"/>
                </a:spcBef>
                <a:spcAft>
                  <a:spcPts val="800"/>
                </a:spcAft>
              </a:pPr>
              <a:r>
                <a:rPr lang="en-US" sz="3300" kern="100" dirty="0">
                  <a:solidFill>
                    <a:schemeClr val="tx1"/>
                  </a:solidFill>
                  <a:effectLst/>
                  <a:latin typeface="Tenorite" panose="00000500000000000000" pitchFamily="2" charset="0"/>
                  <a:ea typeface="Calibri" panose="020F0502020204030204" pitchFamily="34" charset="0"/>
                  <a:cs typeface="Times New Roman" panose="02020603050405020304" pitchFamily="18" charset="0"/>
                </a:rPr>
                <a:t>Berlese Funnel Method</a:t>
              </a:r>
            </a:p>
          </p:txBody>
        </p:sp>
        <p:sp>
          <p:nvSpPr>
            <p:cNvPr id="40" name="Arrow: Down 39">
              <a:extLst>
                <a:ext uri="{FF2B5EF4-FFF2-40B4-BE49-F238E27FC236}">
                  <a16:creationId xmlns:a16="http://schemas.microsoft.com/office/drawing/2014/main" id="{B916F811-FA54-76F7-4790-58B5D1BE4280}"/>
                </a:ext>
              </a:extLst>
            </p:cNvPr>
            <p:cNvSpPr/>
            <p:nvPr/>
          </p:nvSpPr>
          <p:spPr>
            <a:xfrm>
              <a:off x="16181160" y="6411967"/>
              <a:ext cx="556061" cy="578472"/>
            </a:xfrm>
            <a:prstGeom prst="downArrow">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ectangle: Rounded Corners 35">
              <a:extLst>
                <a:ext uri="{FF2B5EF4-FFF2-40B4-BE49-F238E27FC236}">
                  <a16:creationId xmlns:a16="http://schemas.microsoft.com/office/drawing/2014/main" id="{92DDC319-4839-A9D9-6DDD-655B22E20839}"/>
                </a:ext>
              </a:extLst>
            </p:cNvPr>
            <p:cNvSpPr/>
            <p:nvPr/>
          </p:nvSpPr>
          <p:spPr>
            <a:xfrm>
              <a:off x="11579262" y="4769689"/>
              <a:ext cx="9759866" cy="1739563"/>
            </a:xfrm>
            <a:prstGeom prst="round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R="0" algn="ctr">
                <a:spcBef>
                  <a:spcPts val="0"/>
                </a:spcBef>
                <a:spcAft>
                  <a:spcPts val="800"/>
                </a:spcAft>
              </a:pPr>
              <a:r>
                <a:rPr lang="en-US" sz="3300" kern="100" dirty="0">
                  <a:solidFill>
                    <a:schemeClr val="tx1"/>
                  </a:solidFill>
                  <a:latin typeface="Tenorite" panose="00000500000000000000" pitchFamily="2" charset="0"/>
                  <a:ea typeface="Calibri" panose="020F0502020204030204" pitchFamily="34" charset="0"/>
                  <a:cs typeface="Times New Roman" panose="02020603050405020304" pitchFamily="18" charset="0"/>
                </a:rPr>
                <a:t>Collect soil and leaf litter from each location.</a:t>
              </a:r>
            </a:p>
            <a:p>
              <a:pPr marL="457200" marR="0" indent="-457200">
                <a:spcBef>
                  <a:spcPts val="0"/>
                </a:spcBef>
                <a:spcAft>
                  <a:spcPts val="800"/>
                </a:spcAft>
                <a:buFont typeface="Arial" panose="020B0604020202020204" pitchFamily="34" charset="0"/>
                <a:buChar char="•"/>
              </a:pPr>
              <a:r>
                <a:rPr lang="en-US" sz="3300" kern="100" dirty="0">
                  <a:solidFill>
                    <a:schemeClr val="tx1"/>
                  </a:solidFill>
                  <a:effectLst/>
                  <a:latin typeface="Tenorite" panose="00000500000000000000" pitchFamily="2" charset="0"/>
                  <a:ea typeface="Calibri" panose="020F0502020204030204" pitchFamily="34" charset="0"/>
                  <a:cs typeface="Times New Roman" panose="02020603050405020304" pitchFamily="18" charset="0"/>
                </a:rPr>
                <a:t>West Hills County Park: altitude of 122.19 m </a:t>
              </a:r>
            </a:p>
            <a:p>
              <a:pPr marL="457200" marR="0" indent="-457200">
                <a:spcBef>
                  <a:spcPts val="0"/>
                </a:spcBef>
                <a:spcAft>
                  <a:spcPts val="800"/>
                </a:spcAft>
                <a:buFont typeface="Arial" panose="020B0604020202020204" pitchFamily="34" charset="0"/>
                <a:buChar char="•"/>
              </a:pPr>
              <a:r>
                <a:rPr lang="en-US" sz="3300" kern="100" dirty="0">
                  <a:solidFill>
                    <a:schemeClr val="tx1"/>
                  </a:solidFill>
                  <a:effectLst/>
                  <a:latin typeface="Tenorite" panose="00000500000000000000" pitchFamily="2" charset="0"/>
                  <a:ea typeface="Calibri" panose="020F0502020204030204" pitchFamily="34" charset="0"/>
                  <a:cs typeface="Times New Roman" panose="02020603050405020304" pitchFamily="18" charset="0"/>
                </a:rPr>
                <a:t>Grant Park</a:t>
              </a:r>
              <a:r>
                <a:rPr lang="en-US" sz="3300" kern="100" dirty="0">
                  <a:solidFill>
                    <a:schemeClr val="tx1"/>
                  </a:solidFill>
                  <a:latin typeface="Tenorite" panose="00000500000000000000" pitchFamily="2" charset="0"/>
                  <a:ea typeface="Calibri" panose="020F0502020204030204" pitchFamily="34" charset="0"/>
                  <a:cs typeface="Times New Roman" panose="02020603050405020304" pitchFamily="18" charset="0"/>
                </a:rPr>
                <a:t>: </a:t>
              </a:r>
              <a:r>
                <a:rPr lang="en-US" sz="3300" kern="100" dirty="0">
                  <a:solidFill>
                    <a:schemeClr val="tx1"/>
                  </a:solidFill>
                  <a:effectLst/>
                  <a:latin typeface="Tenorite" panose="00000500000000000000" pitchFamily="2" charset="0"/>
                  <a:ea typeface="Calibri" panose="020F0502020204030204" pitchFamily="34" charset="0"/>
                  <a:cs typeface="Times New Roman" panose="02020603050405020304" pitchFamily="18" charset="0"/>
                </a:rPr>
                <a:t>altitude of 1.67 m</a:t>
              </a:r>
            </a:p>
          </p:txBody>
        </p:sp>
      </p:grpSp>
      <p:sp>
        <p:nvSpPr>
          <p:cNvPr id="16" name="TextBox 15">
            <a:extLst>
              <a:ext uri="{FF2B5EF4-FFF2-40B4-BE49-F238E27FC236}">
                <a16:creationId xmlns:a16="http://schemas.microsoft.com/office/drawing/2014/main" id="{CCE21B66-EC07-367F-885B-77E3E61E2746}"/>
              </a:ext>
            </a:extLst>
          </p:cNvPr>
          <p:cNvSpPr txBox="1"/>
          <p:nvPr/>
        </p:nvSpPr>
        <p:spPr>
          <a:xfrm>
            <a:off x="23717252" y="3582449"/>
            <a:ext cx="8836136" cy="6889130"/>
          </a:xfrm>
          <a:prstGeom prst="rect">
            <a:avLst/>
          </a:prstGeom>
          <a:noFill/>
        </p:spPr>
        <p:txBody>
          <a:bodyPr wrap="square">
            <a:spAutoFit/>
          </a:bodyPr>
          <a:lstStyle/>
          <a:p>
            <a:pPr marL="457200" marR="0" indent="-457200">
              <a:lnSpc>
                <a:spcPct val="107000"/>
              </a:lnSpc>
              <a:spcBef>
                <a:spcPts val="0"/>
              </a:spcBef>
              <a:spcAft>
                <a:spcPts val="800"/>
              </a:spcAft>
              <a:buFont typeface="Arial" panose="020B0604020202020204" pitchFamily="34" charset="0"/>
              <a:buChar char="•"/>
            </a:pPr>
            <a:r>
              <a:rPr lang="en-US" sz="3300" kern="100" dirty="0">
                <a:effectLst/>
                <a:latin typeface="Tenorite" panose="00000500000000000000" pitchFamily="2" charset="0"/>
                <a:ea typeface="Calibri" panose="020F0502020204030204" pitchFamily="34" charset="0"/>
                <a:cs typeface="Times New Roman" panose="02020603050405020304" pitchFamily="18" charset="0"/>
              </a:rPr>
              <a:t>Due to the lack of beetles that were collected from our locations, we incorporated other insects into our calculated biodiversity. </a:t>
            </a:r>
          </a:p>
          <a:p>
            <a:pPr marL="457200" marR="0" indent="-457200">
              <a:lnSpc>
                <a:spcPct val="107000"/>
              </a:lnSpc>
              <a:spcBef>
                <a:spcPts val="0"/>
              </a:spcBef>
              <a:spcAft>
                <a:spcPts val="800"/>
              </a:spcAft>
              <a:buFont typeface="Arial" panose="020B0604020202020204" pitchFamily="34" charset="0"/>
              <a:buChar char="•"/>
            </a:pPr>
            <a:r>
              <a:rPr lang="en-US" sz="3300" kern="100" dirty="0">
                <a:effectLst/>
                <a:latin typeface="Tenorite" panose="00000500000000000000" pitchFamily="2" charset="0"/>
                <a:ea typeface="Calibri" panose="020F0502020204030204" pitchFamily="34" charset="0"/>
                <a:cs typeface="Times New Roman" panose="02020603050405020304" pitchFamily="18" charset="0"/>
              </a:rPr>
              <a:t>West Hills County Park had a higher biodiversity</a:t>
            </a:r>
            <a:r>
              <a:rPr lang="en-US" sz="3300" kern="100" dirty="0">
                <a:latin typeface="Tenorite" panose="00000500000000000000" pitchFamily="2" charset="0"/>
                <a:ea typeface="Calibri" panose="020F0502020204030204" pitchFamily="34" charset="0"/>
                <a:cs typeface="Times New Roman" panose="02020603050405020304" pitchFamily="18" charset="0"/>
              </a:rPr>
              <a:t>, consisting </a:t>
            </a:r>
            <a:r>
              <a:rPr lang="en-US" sz="3300" kern="100" dirty="0">
                <a:effectLst/>
                <a:latin typeface="Tenorite" panose="00000500000000000000" pitchFamily="2" charset="0"/>
                <a:ea typeface="Calibri" panose="020F0502020204030204" pitchFamily="34" charset="0"/>
                <a:cs typeface="Times New Roman" panose="02020603050405020304" pitchFamily="18" charset="0"/>
              </a:rPr>
              <a:t>of a firefly, a jumping spider, isopods, ground beetles, and a slug.</a:t>
            </a:r>
          </a:p>
          <a:p>
            <a:pPr marL="457200" marR="0" indent="-457200">
              <a:lnSpc>
                <a:spcPct val="107000"/>
              </a:lnSpc>
              <a:spcBef>
                <a:spcPts val="0"/>
              </a:spcBef>
              <a:spcAft>
                <a:spcPts val="800"/>
              </a:spcAft>
              <a:buFont typeface="Arial" panose="020B0604020202020204" pitchFamily="34" charset="0"/>
              <a:buChar char="•"/>
            </a:pPr>
            <a:r>
              <a:rPr lang="en-US" sz="3300" kern="100" dirty="0">
                <a:latin typeface="Tenorite" panose="00000500000000000000" pitchFamily="2" charset="0"/>
                <a:ea typeface="Calibri" panose="020F0502020204030204" pitchFamily="34" charset="0"/>
                <a:cs typeface="Times New Roman" panose="02020603050405020304" pitchFamily="18" charset="0"/>
              </a:rPr>
              <a:t>Grant Park had a lower biodiversity, consisting of mostly m</a:t>
            </a:r>
            <a:r>
              <a:rPr lang="en-US" sz="3300" kern="100" dirty="0">
                <a:effectLst/>
                <a:latin typeface="Tenorite" panose="00000500000000000000" pitchFamily="2" charset="0"/>
                <a:ea typeface="Calibri" panose="020F0502020204030204" pitchFamily="34" charset="0"/>
                <a:cs typeface="Times New Roman" panose="02020603050405020304" pitchFamily="18" charset="0"/>
              </a:rPr>
              <a:t>illipedes and spiders.</a:t>
            </a:r>
          </a:p>
          <a:p>
            <a:pPr marL="457200" marR="0" indent="-457200">
              <a:lnSpc>
                <a:spcPct val="107000"/>
              </a:lnSpc>
              <a:spcBef>
                <a:spcPts val="0"/>
              </a:spcBef>
              <a:spcAft>
                <a:spcPts val="800"/>
              </a:spcAft>
              <a:buFont typeface="Arial" panose="020B0604020202020204" pitchFamily="34" charset="0"/>
              <a:buChar char="•"/>
            </a:pPr>
            <a:r>
              <a:rPr lang="en-US" sz="3300" kern="100" dirty="0">
                <a:effectLst/>
                <a:latin typeface="Tenorite" panose="00000500000000000000" pitchFamily="2" charset="0"/>
                <a:ea typeface="Calibri" panose="020F0502020204030204" pitchFamily="34" charset="0"/>
                <a:cs typeface="Times New Roman" panose="02020603050405020304" pitchFamily="18" charset="0"/>
              </a:rPr>
              <a:t>As the topography of the north shore has more hills and mounts, it can be inferred that insects inhabiting Long Island </a:t>
            </a:r>
            <a:r>
              <a:rPr lang="en-US" sz="3300" kern="100" dirty="0">
                <a:latin typeface="Tenorite" panose="00000500000000000000" pitchFamily="2" charset="0"/>
                <a:ea typeface="Calibri" panose="020F0502020204030204" pitchFamily="34" charset="0"/>
                <a:cs typeface="Times New Roman" panose="02020603050405020304" pitchFamily="18" charset="0"/>
              </a:rPr>
              <a:t>prefer and are </a:t>
            </a:r>
            <a:r>
              <a:rPr lang="en-US" sz="3300" kern="100" dirty="0">
                <a:effectLst/>
                <a:latin typeface="Tenorite" panose="00000500000000000000" pitchFamily="2" charset="0"/>
                <a:ea typeface="Calibri" panose="020F0502020204030204" pitchFamily="34" charset="0"/>
                <a:cs typeface="Times New Roman" panose="02020603050405020304" pitchFamily="18" charset="0"/>
              </a:rPr>
              <a:t>more tolerant to higher elevations.</a:t>
            </a:r>
            <a:endParaRPr lang="en-US" sz="3300" kern="100" dirty="0">
              <a:latin typeface="Tenorite" panose="00000500000000000000" pitchFamily="2" charset="0"/>
              <a:ea typeface="Calibri" panose="020F0502020204030204" pitchFamily="34" charset="0"/>
              <a:cs typeface="Times New Roman" panose="02020603050405020304" pitchFamily="18" charset="0"/>
            </a:endParaRPr>
          </a:p>
        </p:txBody>
      </p:sp>
      <p:sp>
        <p:nvSpPr>
          <p:cNvPr id="19" name="TextBox 18">
            <a:extLst>
              <a:ext uri="{FF2B5EF4-FFF2-40B4-BE49-F238E27FC236}">
                <a16:creationId xmlns:a16="http://schemas.microsoft.com/office/drawing/2014/main" id="{F3BA871C-148E-BB83-C937-D8B84E48CC68}"/>
              </a:ext>
            </a:extLst>
          </p:cNvPr>
          <p:cNvSpPr txBox="1"/>
          <p:nvPr/>
        </p:nvSpPr>
        <p:spPr>
          <a:xfrm>
            <a:off x="-4114800" y="-3257550"/>
            <a:ext cx="184731" cy="1031051"/>
          </a:xfrm>
          <a:prstGeom prst="rect">
            <a:avLst/>
          </a:prstGeom>
          <a:noFill/>
        </p:spPr>
        <p:txBody>
          <a:bodyPr wrap="none" rtlCol="0">
            <a:spAutoFit/>
          </a:bodyPr>
          <a:lstStyle/>
          <a:p>
            <a:endParaRPr lang="en-US"/>
          </a:p>
        </p:txBody>
      </p:sp>
      <p:sp>
        <p:nvSpPr>
          <p:cNvPr id="10" name="TextBox 9">
            <a:extLst>
              <a:ext uri="{FF2B5EF4-FFF2-40B4-BE49-F238E27FC236}">
                <a16:creationId xmlns:a16="http://schemas.microsoft.com/office/drawing/2014/main" id="{A6B0260E-4D08-76E9-6639-9B63A9FD9B9F}"/>
              </a:ext>
            </a:extLst>
          </p:cNvPr>
          <p:cNvSpPr txBox="1"/>
          <p:nvPr/>
        </p:nvSpPr>
        <p:spPr>
          <a:xfrm>
            <a:off x="23717232" y="19570020"/>
            <a:ext cx="8836156" cy="2123658"/>
          </a:xfrm>
          <a:prstGeom prst="rect">
            <a:avLst/>
          </a:prstGeom>
          <a:noFill/>
        </p:spPr>
        <p:txBody>
          <a:bodyPr wrap="square">
            <a:spAutoFit/>
          </a:bodyPr>
          <a:lstStyle/>
          <a:p>
            <a:r>
              <a:rPr lang="en-US" sz="3300" dirty="0">
                <a:latin typeface="Tenorite" panose="00000500000000000000" pitchFamily="2" charset="0"/>
                <a:cs typeface="Times New Roman" panose="02020603050405020304" pitchFamily="18" charset="0"/>
              </a:rPr>
              <a:t>We would like to thank Mr. Velkovsky, as well as Cold Spring Harbor Laboratory for providing us with materials for us to execute the DNA barcoding process for our study.</a:t>
            </a:r>
          </a:p>
        </p:txBody>
      </p:sp>
      <p:sp>
        <p:nvSpPr>
          <p:cNvPr id="21" name="TextBox 20">
            <a:extLst>
              <a:ext uri="{FF2B5EF4-FFF2-40B4-BE49-F238E27FC236}">
                <a16:creationId xmlns:a16="http://schemas.microsoft.com/office/drawing/2014/main" id="{EA87788B-A0FF-508A-D77E-D8C047053D63}"/>
              </a:ext>
            </a:extLst>
          </p:cNvPr>
          <p:cNvSpPr txBox="1"/>
          <p:nvPr/>
        </p:nvSpPr>
        <p:spPr>
          <a:xfrm>
            <a:off x="23717252" y="11322112"/>
            <a:ext cx="8836136" cy="7376378"/>
          </a:xfrm>
          <a:prstGeom prst="rect">
            <a:avLst/>
          </a:prstGeom>
          <a:noFill/>
        </p:spPr>
        <p:txBody>
          <a:bodyPr wrap="square">
            <a:spAutoFit/>
          </a:bodyPr>
          <a:lstStyle/>
          <a:p>
            <a:pPr marL="476250" marR="0" indent="-476250">
              <a:spcBef>
                <a:spcPts val="0"/>
              </a:spcBef>
              <a:spcAft>
                <a:spcPts val="800"/>
              </a:spcAft>
            </a:pPr>
            <a:r>
              <a:rPr lang="en-US" sz="1500" i="1"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Asian </a:t>
            </a:r>
            <a:r>
              <a:rPr lang="en-US" sz="1500" i="1" kern="100" dirty="0" err="1">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longhorned</a:t>
            </a:r>
            <a:r>
              <a:rPr lang="en-US" sz="1500" i="1"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 beetle (ALB)</a:t>
            </a: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 (n.d.). NYS Department of Environmental Conservation. Retrieved October 19, 2023, from </a:t>
            </a:r>
            <a:r>
              <a:rPr lang="en-US" sz="1500" u="sng" kern="100" dirty="0">
                <a:solidFill>
                  <a:srgbClr val="0563C1"/>
                </a:solidFill>
                <a:effectLst/>
                <a:latin typeface="Tenorite" panose="00000500000000000000" pitchFamily="2" charset="0"/>
                <a:ea typeface="Times New Roman" panose="02020603050405020304" pitchFamily="18" charset="0"/>
                <a:cs typeface="Times New Roman" panose="02020603050405020304" pitchFamily="18" charset="0"/>
                <a:hlinkClick r:id="rId5"/>
              </a:rPr>
              <a:t>https://www.dec.ny.gov/animals/7255.html#:~:text=The%20Asian%20longhorned%20beetle%2C%20(Anoplophora,poplar%2C%20horsechestnut%2C%20and%20willow</a:t>
            </a: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a:t>
            </a:r>
            <a:endParaRPr lang="en-US" sz="1500" kern="100" dirty="0">
              <a:effectLst/>
              <a:latin typeface="Tenorite" panose="00000500000000000000" pitchFamily="2" charset="0"/>
              <a:ea typeface="Calibri" panose="020F0502020204030204" pitchFamily="34" charset="0"/>
              <a:cs typeface="Times New Roman" panose="02020603050405020304" pitchFamily="18" charset="0"/>
            </a:endParaRPr>
          </a:p>
          <a:p>
            <a:pPr marL="476250" marR="0" indent="-476250">
              <a:spcBef>
                <a:spcPts val="0"/>
              </a:spcBef>
              <a:spcAft>
                <a:spcPts val="800"/>
              </a:spcAft>
            </a:pP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Coblentz, D. D., &amp; Ritters, K. H. (2004, June 7). </a:t>
            </a:r>
            <a:r>
              <a:rPr lang="en-US" sz="1500" i="1"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Topographic controls on the regional-scale biodiversity of the south-western USA</a:t>
            </a: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 Wiley Online Library. Retrieved October 19, 2023, from </a:t>
            </a:r>
            <a:r>
              <a:rPr lang="en-US" sz="1500" u="sng" kern="100" dirty="0">
                <a:solidFill>
                  <a:srgbClr val="0563C1"/>
                </a:solidFill>
                <a:effectLst/>
                <a:latin typeface="Tenorite" panose="00000500000000000000" pitchFamily="2" charset="0"/>
                <a:ea typeface="Times New Roman" panose="02020603050405020304" pitchFamily="18" charset="0"/>
                <a:cs typeface="Times New Roman" panose="02020603050405020304" pitchFamily="18" charset="0"/>
                <a:hlinkClick r:id="rId6"/>
              </a:rPr>
              <a:t>https://doi.org/10.1111/j.1365</a:t>
            </a:r>
            <a:r>
              <a:rPr lang="en-US" sz="1500" u="sng" kern="100" dirty="0">
                <a:solidFill>
                  <a:srgbClr val="0563C1"/>
                </a:solidFill>
                <a:effectLst/>
                <a:latin typeface="Tenorite" panose="00000500000000000000" pitchFamily="2" charset="0"/>
                <a:ea typeface="Times New Roman" panose="02020603050405020304" pitchFamily="18" charset="0"/>
                <a:cs typeface="Times New Roman" panose="02020603050405020304" pitchFamily="18" charset="0"/>
                <a:hlinkClick r:id="rId6"/>
              </a:rPr>
              <a:t>-</a:t>
            </a:r>
            <a:r>
              <a:rPr lang="en-US" sz="1500" u="sng" kern="100" dirty="0">
                <a:solidFill>
                  <a:srgbClr val="0563C1"/>
                </a:solidFill>
                <a:effectLst/>
                <a:latin typeface="Tenorite" panose="00000500000000000000" pitchFamily="2" charset="0"/>
                <a:ea typeface="Times New Roman" panose="02020603050405020304" pitchFamily="18" charset="0"/>
                <a:cs typeface="Times New Roman" panose="02020603050405020304" pitchFamily="18" charset="0"/>
                <a:hlinkClick r:id="rId6"/>
              </a:rPr>
              <a:t>2699.2004.00981.x</a:t>
            </a:r>
            <a:endParaRPr lang="en-US" sz="1500" kern="100" dirty="0">
              <a:effectLst/>
              <a:latin typeface="Tenorite" panose="00000500000000000000" pitchFamily="2" charset="0"/>
              <a:ea typeface="Calibri" panose="020F0502020204030204" pitchFamily="34" charset="0"/>
              <a:cs typeface="Times New Roman" panose="02020603050405020304" pitchFamily="18" charset="0"/>
            </a:endParaRPr>
          </a:p>
          <a:p>
            <a:pPr marL="476250" marR="0" indent="-476250">
              <a:spcBef>
                <a:spcPts val="0"/>
              </a:spcBef>
              <a:spcAft>
                <a:spcPts val="800"/>
              </a:spcAft>
            </a:pPr>
            <a:r>
              <a:rPr lang="en-US" sz="1500" i="1"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Common Beetles in Long Island</a:t>
            </a: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 (n.d.). Arrow Exterminating Company. Retrieved October 19, 2023, from </a:t>
            </a:r>
            <a:r>
              <a:rPr lang="en-US" sz="1500" u="sng" kern="100" dirty="0">
                <a:solidFill>
                  <a:srgbClr val="0563C1"/>
                </a:solidFill>
                <a:effectLst/>
                <a:latin typeface="Tenorite" panose="00000500000000000000" pitchFamily="2" charset="0"/>
                <a:ea typeface="Times New Roman" panose="02020603050405020304" pitchFamily="18" charset="0"/>
                <a:cs typeface="Times New Roman" panose="02020603050405020304" pitchFamily="18" charset="0"/>
                <a:hlinkClick r:id="rId7"/>
              </a:rPr>
              <a:t>https://arrowexterminating.com/pest-info/beetles/</a:t>
            </a:r>
            <a:endParaRPr lang="en-US" sz="1500" kern="100" dirty="0">
              <a:effectLst/>
              <a:latin typeface="Tenorite" panose="00000500000000000000" pitchFamily="2" charset="0"/>
              <a:ea typeface="Calibri" panose="020F0502020204030204" pitchFamily="34" charset="0"/>
              <a:cs typeface="Times New Roman" panose="02020603050405020304" pitchFamily="18" charset="0"/>
            </a:endParaRPr>
          </a:p>
          <a:p>
            <a:pPr marL="476250" marR="0" indent="-476250">
              <a:spcBef>
                <a:spcPts val="0"/>
              </a:spcBef>
              <a:spcAft>
                <a:spcPts val="800"/>
              </a:spcAft>
            </a:pP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Entomology Section, Dept. of Systematic Biology. (n.d.). </a:t>
            </a:r>
            <a:r>
              <a:rPr lang="en-US" sz="1500" i="1"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Beetles (Coleoptera)</a:t>
            </a: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 Smithsonian. Retrieved October 19, 2023, from</a:t>
            </a:r>
            <a:r>
              <a:rPr lang="en-US" sz="1500" u="sng" kern="100" dirty="0">
                <a:solidFill>
                  <a:srgbClr val="0563C1"/>
                </a:solidFill>
                <a:effectLst/>
                <a:latin typeface="Tenorite" panose="00000500000000000000" pitchFamily="2" charset="0"/>
                <a:ea typeface="Times New Roman" panose="02020603050405020304" pitchFamily="18" charset="0"/>
                <a:cs typeface="Times New Roman" panose="02020603050405020304" pitchFamily="18" charset="0"/>
                <a:hlinkClick r:id="rId8"/>
              </a:rPr>
              <a:t>https://www.si.edu/spotlight/buginfo/beetle#:~:text=Many%20are%20on%20the%20ground,and%20a%20few%20are%20parasitic</a:t>
            </a: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a:t>
            </a:r>
            <a:endParaRPr lang="en-US" sz="1500" kern="100" dirty="0">
              <a:effectLst/>
              <a:latin typeface="Tenorite" panose="00000500000000000000" pitchFamily="2" charset="0"/>
              <a:ea typeface="Calibri" panose="020F0502020204030204" pitchFamily="34" charset="0"/>
              <a:cs typeface="Times New Roman" panose="02020603050405020304" pitchFamily="18" charset="0"/>
            </a:endParaRPr>
          </a:p>
          <a:p>
            <a:pPr marL="476250" marR="0" indent="-476250">
              <a:spcBef>
                <a:spcPts val="0"/>
              </a:spcBef>
              <a:spcAft>
                <a:spcPts val="800"/>
              </a:spcAft>
            </a:pPr>
            <a:r>
              <a:rPr lang="en-US" sz="1500" kern="100" dirty="0" err="1">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GISGeography</a:t>
            </a: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 (2023, July 11). </a:t>
            </a:r>
            <a:r>
              <a:rPr lang="en-US" sz="1500" i="1"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What is topography? A definitive guide</a:t>
            </a: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 </a:t>
            </a:r>
            <a:r>
              <a:rPr lang="en-US" sz="1500" kern="100" dirty="0" err="1">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GISGeography</a:t>
            </a: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 Retrieved October 19, 2023, from </a:t>
            </a:r>
            <a:r>
              <a:rPr lang="en-US" sz="1500" u="sng" kern="100" dirty="0">
                <a:solidFill>
                  <a:srgbClr val="0563C1"/>
                </a:solidFill>
                <a:effectLst/>
                <a:latin typeface="Tenorite" panose="00000500000000000000" pitchFamily="2" charset="0"/>
                <a:ea typeface="Times New Roman" panose="02020603050405020304" pitchFamily="18" charset="0"/>
                <a:cs typeface="Times New Roman" panose="02020603050405020304" pitchFamily="18" charset="0"/>
                <a:hlinkClick r:id="rId9"/>
              </a:rPr>
              <a:t>https://gisgeography.com/what-is-topography/</a:t>
            </a:r>
            <a:endParaRPr lang="en-US" sz="1500" kern="100" dirty="0">
              <a:effectLst/>
              <a:latin typeface="Tenorite" panose="00000500000000000000" pitchFamily="2" charset="0"/>
              <a:ea typeface="Calibri" panose="020F0502020204030204" pitchFamily="34" charset="0"/>
              <a:cs typeface="Times New Roman" panose="02020603050405020304" pitchFamily="18" charset="0"/>
            </a:endParaRPr>
          </a:p>
          <a:p>
            <a:pPr marL="476250" marR="0" indent="-476250">
              <a:spcBef>
                <a:spcPts val="0"/>
              </a:spcBef>
              <a:spcAft>
                <a:spcPts val="800"/>
              </a:spcAft>
            </a:pP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Ionescu, A. (2023, June 19). </a:t>
            </a:r>
            <a:r>
              <a:rPr lang="en-US" sz="1500" i="1"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Beetle diversity is influenced by energy stored in dead wood</a:t>
            </a: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 Earth.com. Retrieved October 19, 2023, from </a:t>
            </a:r>
            <a:r>
              <a:rPr lang="en-US" sz="1500" u="sng" kern="100" dirty="0">
                <a:solidFill>
                  <a:srgbClr val="0563C1"/>
                </a:solidFill>
                <a:effectLst/>
                <a:latin typeface="Tenorite" panose="00000500000000000000" pitchFamily="2" charset="0"/>
                <a:ea typeface="Times New Roman" panose="02020603050405020304" pitchFamily="18" charset="0"/>
                <a:cs typeface="Times New Roman" panose="02020603050405020304" pitchFamily="18" charset="0"/>
                <a:hlinkClick r:id="rId10"/>
              </a:rPr>
              <a:t>https://www.earth.com/news/beetle-diversity-is-influenced-by-energy-stored-in-dead-wood/</a:t>
            </a:r>
            <a:endParaRPr lang="en-US" sz="1500" kern="100" dirty="0">
              <a:effectLst/>
              <a:latin typeface="Tenorite" panose="00000500000000000000" pitchFamily="2" charset="0"/>
              <a:ea typeface="Calibri" panose="020F0502020204030204" pitchFamily="34" charset="0"/>
              <a:cs typeface="Times New Roman" panose="02020603050405020304" pitchFamily="18" charset="0"/>
            </a:endParaRPr>
          </a:p>
          <a:p>
            <a:pPr marL="476250" marR="0" indent="-476250">
              <a:spcBef>
                <a:spcPts val="0"/>
              </a:spcBef>
              <a:spcAft>
                <a:spcPts val="800"/>
              </a:spcAft>
            </a:pP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Johnson, M. P., Frost, N. J., Mosley, M. W. J., &amp; Hawkins, S. J. (2003, January 14). </a:t>
            </a:r>
            <a:r>
              <a:rPr lang="en-US" sz="1500" i="1"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The area-independent effects of habitat complexity on biodiversity vary between regions</a:t>
            </a: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 Wiley Online Library. Retrieved October 19, 2023, from </a:t>
            </a:r>
            <a:r>
              <a:rPr lang="en-US" sz="1500" u="sng" kern="100" dirty="0">
                <a:solidFill>
                  <a:srgbClr val="0563C1"/>
                </a:solidFill>
                <a:effectLst/>
                <a:latin typeface="Tenorite" panose="00000500000000000000" pitchFamily="2" charset="0"/>
                <a:ea typeface="Times New Roman" panose="02020603050405020304" pitchFamily="18" charset="0"/>
                <a:cs typeface="Times New Roman" panose="02020603050405020304" pitchFamily="18" charset="0"/>
                <a:hlinkClick r:id="rId11"/>
              </a:rPr>
              <a:t>https://doi.org/10.1046/j.1461-0248.2003.00404.x</a:t>
            </a:r>
            <a:endParaRPr lang="en-US" sz="1500" kern="100" dirty="0">
              <a:effectLst/>
              <a:latin typeface="Tenorite" panose="00000500000000000000" pitchFamily="2" charset="0"/>
              <a:ea typeface="Calibri" panose="020F0502020204030204" pitchFamily="34" charset="0"/>
              <a:cs typeface="Times New Roman" panose="02020603050405020304" pitchFamily="18" charset="0"/>
            </a:endParaRPr>
          </a:p>
          <a:p>
            <a:pPr marL="476250" marR="0" indent="-476250">
              <a:spcBef>
                <a:spcPts val="0"/>
              </a:spcBef>
              <a:spcAft>
                <a:spcPts val="800"/>
              </a:spcAft>
            </a:pP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The Terminix International Company. (2023). </a:t>
            </a:r>
            <a:r>
              <a:rPr lang="en-US" sz="1500" i="1"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Where do beetles live if they get in your home?</a:t>
            </a: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 Terminix. Retrieved October 19, 2023, from </a:t>
            </a:r>
            <a:r>
              <a:rPr lang="en-US" sz="1500" u="sng" kern="100" dirty="0">
                <a:solidFill>
                  <a:srgbClr val="0563C1"/>
                </a:solidFill>
                <a:effectLst/>
                <a:latin typeface="Tenorite" panose="00000500000000000000" pitchFamily="2" charset="0"/>
                <a:ea typeface="Times New Roman" panose="02020603050405020304" pitchFamily="18" charset="0"/>
                <a:cs typeface="Times New Roman" panose="02020603050405020304" pitchFamily="18" charset="0"/>
                <a:hlinkClick r:id="rId12"/>
              </a:rPr>
              <a:t>https://www.terminix.com/other/beetles/behavior/where-do-beetles-live/#:~:text=Unfortunately%2C%20this%20explains%20why%20they,flats%2C%20meadows%20and%20rain%20forests</a:t>
            </a:r>
            <a:endParaRPr lang="en-US" sz="1500" kern="100" dirty="0">
              <a:effectLst/>
              <a:latin typeface="Tenorite" panose="00000500000000000000" pitchFamily="2" charset="0"/>
              <a:ea typeface="Calibri" panose="020F0502020204030204" pitchFamily="34" charset="0"/>
              <a:cs typeface="Times New Roman" panose="02020603050405020304" pitchFamily="18" charset="0"/>
            </a:endParaRPr>
          </a:p>
          <a:p>
            <a:pPr marL="457200" marR="0" indent="-476250">
              <a:spcBef>
                <a:spcPts val="0"/>
              </a:spcBef>
              <a:spcAft>
                <a:spcPts val="0"/>
              </a:spcAft>
            </a:pPr>
            <a:r>
              <a:rPr lang="en-US" sz="1500" i="1"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Using DNA Barcodes to Identify and Classify Living Things</a:t>
            </a:r>
            <a:r>
              <a:rPr lang="en-US" sz="1500" kern="100" dirty="0">
                <a:solidFill>
                  <a:srgbClr val="000000"/>
                </a:solidFill>
                <a:effectLst/>
                <a:latin typeface="Tenorite" panose="00000500000000000000" pitchFamily="2" charset="0"/>
                <a:ea typeface="Times New Roman" panose="02020603050405020304" pitchFamily="18" charset="0"/>
                <a:cs typeface="Times New Roman" panose="02020603050405020304" pitchFamily="18" charset="0"/>
              </a:rPr>
              <a:t>. (2014). DNA Barcoding 101. Retrieved May 24, 2024, from https://dnabarcoding101.org/files/using-dna-barcodes.pdf</a:t>
            </a:r>
            <a:endParaRPr lang="en-US" sz="1500" kern="100" dirty="0">
              <a:effectLst/>
              <a:latin typeface="Tenorite" panose="00000500000000000000" pitchFamily="2" charset="0"/>
              <a:ea typeface="Calibri" panose="020F0502020204030204" pitchFamily="34" charset="0"/>
              <a:cs typeface="Times New Roman" panose="02020603050405020304" pitchFamily="18" charset="0"/>
            </a:endParaRPr>
          </a:p>
        </p:txBody>
      </p:sp>
      <p:pic>
        <p:nvPicPr>
          <p:cNvPr id="34" name="Content Placeholder 4" descr="A black background with white squares&#10;&#10;Description automatically generated">
            <a:extLst>
              <a:ext uri="{FF2B5EF4-FFF2-40B4-BE49-F238E27FC236}">
                <a16:creationId xmlns:a16="http://schemas.microsoft.com/office/drawing/2014/main" id="{9EC0D61E-9472-5630-AB4B-4644B9A4E513}"/>
              </a:ext>
            </a:extLst>
          </p:cNvPr>
          <p:cNvPicPr>
            <a:picLocks noChangeAspect="1"/>
          </p:cNvPicPr>
          <p:nvPr/>
        </p:nvPicPr>
        <p:blipFill>
          <a:blip r:embed="rId13"/>
          <a:stretch>
            <a:fillRect/>
          </a:stretch>
        </p:blipFill>
        <p:spPr>
          <a:xfrm>
            <a:off x="9837061" y="11747114"/>
            <a:ext cx="5230383" cy="10217493"/>
          </a:xfrm>
          <a:prstGeom prst="rect">
            <a:avLst/>
          </a:prstGeom>
        </p:spPr>
      </p:pic>
      <p:graphicFrame>
        <p:nvGraphicFramePr>
          <p:cNvPr id="25" name="Chart 24">
            <a:extLst>
              <a:ext uri="{FF2B5EF4-FFF2-40B4-BE49-F238E27FC236}">
                <a16:creationId xmlns:a16="http://schemas.microsoft.com/office/drawing/2014/main" id="{0768B5B1-DC6B-6A62-018D-249E14CEE397}"/>
              </a:ext>
            </a:extLst>
          </p:cNvPr>
          <p:cNvGraphicFramePr>
            <a:graphicFrameLocks/>
          </p:cNvGraphicFramePr>
          <p:nvPr>
            <p:extLst>
              <p:ext uri="{D42A27DB-BD31-4B8C-83A1-F6EECF244321}">
                <p14:modId xmlns:p14="http://schemas.microsoft.com/office/powerpoint/2010/main" val="1894166403"/>
              </p:ext>
            </p:extLst>
          </p:nvPr>
        </p:nvGraphicFramePr>
        <p:xfrm>
          <a:off x="15067444" y="19522614"/>
          <a:ext cx="3804869" cy="2430905"/>
        </p:xfrm>
        <a:graphic>
          <a:graphicData uri="http://schemas.openxmlformats.org/drawingml/2006/chart">
            <c:chart xmlns:c="http://schemas.openxmlformats.org/drawingml/2006/chart" xmlns:r="http://schemas.openxmlformats.org/officeDocument/2006/relationships" r:id="rId14"/>
          </a:graphicData>
        </a:graphic>
      </p:graphicFrame>
      <p:graphicFrame>
        <p:nvGraphicFramePr>
          <p:cNvPr id="26" name="Chart 25">
            <a:extLst>
              <a:ext uri="{FF2B5EF4-FFF2-40B4-BE49-F238E27FC236}">
                <a16:creationId xmlns:a16="http://schemas.microsoft.com/office/drawing/2014/main" id="{42FA51FF-9488-56F2-D912-2376C311BBC4}"/>
              </a:ext>
            </a:extLst>
          </p:cNvPr>
          <p:cNvGraphicFramePr>
            <a:graphicFrameLocks/>
          </p:cNvGraphicFramePr>
          <p:nvPr>
            <p:extLst>
              <p:ext uri="{D42A27DB-BD31-4B8C-83A1-F6EECF244321}">
                <p14:modId xmlns:p14="http://schemas.microsoft.com/office/powerpoint/2010/main" val="1096207627"/>
              </p:ext>
            </p:extLst>
          </p:nvPr>
        </p:nvGraphicFramePr>
        <p:xfrm>
          <a:off x="19454944" y="19511527"/>
          <a:ext cx="3804869" cy="2430905"/>
        </p:xfrm>
        <a:graphic>
          <a:graphicData uri="http://schemas.openxmlformats.org/drawingml/2006/chart">
            <c:chart xmlns:c="http://schemas.openxmlformats.org/drawingml/2006/chart" xmlns:r="http://schemas.openxmlformats.org/officeDocument/2006/relationships" r:id="rId15"/>
          </a:graphicData>
        </a:graphic>
      </p:graphicFrame>
      <p:sp>
        <p:nvSpPr>
          <p:cNvPr id="33" name="TextBox 32">
            <a:extLst>
              <a:ext uri="{FF2B5EF4-FFF2-40B4-BE49-F238E27FC236}">
                <a16:creationId xmlns:a16="http://schemas.microsoft.com/office/drawing/2014/main" id="{FEBD9D2C-3BF0-3269-7D42-F74EF62E2345}"/>
              </a:ext>
            </a:extLst>
          </p:cNvPr>
          <p:cNvSpPr txBox="1"/>
          <p:nvPr/>
        </p:nvSpPr>
        <p:spPr>
          <a:xfrm>
            <a:off x="10012491" y="11446521"/>
            <a:ext cx="4879522" cy="523220"/>
          </a:xfrm>
          <a:prstGeom prst="rect">
            <a:avLst/>
          </a:prstGeom>
          <a:noFill/>
        </p:spPr>
        <p:txBody>
          <a:bodyPr wrap="square" rtlCol="0">
            <a:spAutoFit/>
          </a:bodyPr>
          <a:lstStyle/>
          <a:p>
            <a:r>
              <a:rPr lang="en-US" sz="2800" dirty="0">
                <a:latin typeface="Tenorite" panose="00000500000000000000" pitchFamily="2" charset="0"/>
              </a:rPr>
              <a:t>Figure 2: Phylogenetic tree</a:t>
            </a:r>
          </a:p>
        </p:txBody>
      </p:sp>
      <p:sp>
        <p:nvSpPr>
          <p:cNvPr id="45" name="TextBox 44">
            <a:extLst>
              <a:ext uri="{FF2B5EF4-FFF2-40B4-BE49-F238E27FC236}">
                <a16:creationId xmlns:a16="http://schemas.microsoft.com/office/drawing/2014/main" id="{B7ED90A4-194E-2EA9-BEFC-7D405441A8E9}"/>
              </a:ext>
            </a:extLst>
          </p:cNvPr>
          <p:cNvSpPr txBox="1"/>
          <p:nvPr/>
        </p:nvSpPr>
        <p:spPr>
          <a:xfrm>
            <a:off x="15676777" y="11448747"/>
            <a:ext cx="4879522" cy="523220"/>
          </a:xfrm>
          <a:prstGeom prst="rect">
            <a:avLst/>
          </a:prstGeom>
          <a:noFill/>
        </p:spPr>
        <p:txBody>
          <a:bodyPr wrap="square" rtlCol="0">
            <a:spAutoFit/>
          </a:bodyPr>
          <a:lstStyle/>
          <a:p>
            <a:r>
              <a:rPr lang="en-US" sz="2800" dirty="0">
                <a:latin typeface="Tenorite" panose="00000500000000000000" pitchFamily="2" charset="0"/>
              </a:rPr>
              <a:t>Figure 3: Sequences</a:t>
            </a:r>
          </a:p>
        </p:txBody>
      </p:sp>
      <p:pic>
        <p:nvPicPr>
          <p:cNvPr id="46" name="Picture 45">
            <a:extLst>
              <a:ext uri="{FF2B5EF4-FFF2-40B4-BE49-F238E27FC236}">
                <a16:creationId xmlns:a16="http://schemas.microsoft.com/office/drawing/2014/main" id="{156F9911-2E91-0508-5B18-C7C609C8B566}"/>
              </a:ext>
            </a:extLst>
          </p:cNvPr>
          <p:cNvPicPr>
            <a:picLocks noChangeAspect="1"/>
          </p:cNvPicPr>
          <p:nvPr/>
        </p:nvPicPr>
        <p:blipFill rotWithShape="1">
          <a:blip r:embed="rId16"/>
          <a:srcRect b="77452"/>
          <a:stretch/>
        </p:blipFill>
        <p:spPr>
          <a:xfrm>
            <a:off x="15671025" y="11968137"/>
            <a:ext cx="5509031" cy="710370"/>
          </a:xfrm>
          <a:prstGeom prst="rect">
            <a:avLst/>
          </a:prstGeom>
        </p:spPr>
      </p:pic>
      <p:pic>
        <p:nvPicPr>
          <p:cNvPr id="48" name="Picture 47">
            <a:extLst>
              <a:ext uri="{FF2B5EF4-FFF2-40B4-BE49-F238E27FC236}">
                <a16:creationId xmlns:a16="http://schemas.microsoft.com/office/drawing/2014/main" id="{E0BADF61-0470-4966-DDAC-3D36827CA17F}"/>
              </a:ext>
            </a:extLst>
          </p:cNvPr>
          <p:cNvPicPr>
            <a:picLocks noChangeAspect="1"/>
          </p:cNvPicPr>
          <p:nvPr/>
        </p:nvPicPr>
        <p:blipFill rotWithShape="1">
          <a:blip r:embed="rId16"/>
          <a:srcRect t="52355" b="37202"/>
          <a:stretch/>
        </p:blipFill>
        <p:spPr>
          <a:xfrm>
            <a:off x="15671025" y="13024255"/>
            <a:ext cx="5509031" cy="328998"/>
          </a:xfrm>
          <a:prstGeom prst="rect">
            <a:avLst/>
          </a:prstGeom>
        </p:spPr>
      </p:pic>
      <p:pic>
        <p:nvPicPr>
          <p:cNvPr id="49" name="Picture 48">
            <a:extLst>
              <a:ext uri="{FF2B5EF4-FFF2-40B4-BE49-F238E27FC236}">
                <a16:creationId xmlns:a16="http://schemas.microsoft.com/office/drawing/2014/main" id="{4768EBD5-EC4A-A2D2-B0C0-2FF52A10F671}"/>
              </a:ext>
            </a:extLst>
          </p:cNvPr>
          <p:cNvPicPr>
            <a:picLocks noChangeAspect="1"/>
          </p:cNvPicPr>
          <p:nvPr/>
        </p:nvPicPr>
        <p:blipFill rotWithShape="1">
          <a:blip r:embed="rId16"/>
          <a:srcRect t="72592" b="12055"/>
          <a:stretch/>
        </p:blipFill>
        <p:spPr>
          <a:xfrm>
            <a:off x="15671025" y="13699001"/>
            <a:ext cx="5464084" cy="479750"/>
          </a:xfrm>
          <a:prstGeom prst="rect">
            <a:avLst/>
          </a:prstGeom>
        </p:spPr>
      </p:pic>
      <p:pic>
        <p:nvPicPr>
          <p:cNvPr id="50" name="Picture 49">
            <a:extLst>
              <a:ext uri="{FF2B5EF4-FFF2-40B4-BE49-F238E27FC236}">
                <a16:creationId xmlns:a16="http://schemas.microsoft.com/office/drawing/2014/main" id="{AF42DA9E-3EFF-F58A-1F20-42CBEB5FFA13}"/>
              </a:ext>
            </a:extLst>
          </p:cNvPr>
          <p:cNvPicPr>
            <a:picLocks noChangeAspect="1"/>
          </p:cNvPicPr>
          <p:nvPr/>
        </p:nvPicPr>
        <p:blipFill rotWithShape="1">
          <a:blip r:embed="rId17"/>
          <a:srcRect t="929" b="51935"/>
          <a:stretch/>
        </p:blipFill>
        <p:spPr>
          <a:xfrm>
            <a:off x="15671024" y="14443090"/>
            <a:ext cx="5437321" cy="1465660"/>
          </a:xfrm>
          <a:prstGeom prst="rect">
            <a:avLst/>
          </a:prstGeom>
        </p:spPr>
      </p:pic>
      <p:pic>
        <p:nvPicPr>
          <p:cNvPr id="51" name="Picture 50">
            <a:extLst>
              <a:ext uri="{FF2B5EF4-FFF2-40B4-BE49-F238E27FC236}">
                <a16:creationId xmlns:a16="http://schemas.microsoft.com/office/drawing/2014/main" id="{F67C6E4B-64AC-6895-2116-E584A5D7A794}"/>
              </a:ext>
            </a:extLst>
          </p:cNvPr>
          <p:cNvPicPr>
            <a:picLocks noChangeAspect="1"/>
          </p:cNvPicPr>
          <p:nvPr/>
        </p:nvPicPr>
        <p:blipFill rotWithShape="1">
          <a:blip r:embed="rId17"/>
          <a:srcRect t="73951" b="10696"/>
          <a:stretch/>
        </p:blipFill>
        <p:spPr>
          <a:xfrm>
            <a:off x="15671023" y="16256919"/>
            <a:ext cx="5464091" cy="479750"/>
          </a:xfrm>
          <a:prstGeom prst="rect">
            <a:avLst/>
          </a:prstGeom>
        </p:spPr>
      </p:pic>
      <p:pic>
        <p:nvPicPr>
          <p:cNvPr id="52" name="Picture 51">
            <a:extLst>
              <a:ext uri="{FF2B5EF4-FFF2-40B4-BE49-F238E27FC236}">
                <a16:creationId xmlns:a16="http://schemas.microsoft.com/office/drawing/2014/main" id="{E7B8F4CD-9772-A199-5423-7657ABC3453C}"/>
              </a:ext>
            </a:extLst>
          </p:cNvPr>
          <p:cNvPicPr>
            <a:picLocks noChangeAspect="1"/>
          </p:cNvPicPr>
          <p:nvPr/>
        </p:nvPicPr>
        <p:blipFill rotWithShape="1">
          <a:blip r:embed="rId18"/>
          <a:srcRect t="61703" b="13935"/>
          <a:stretch/>
        </p:blipFill>
        <p:spPr>
          <a:xfrm>
            <a:off x="15677208" y="16854702"/>
            <a:ext cx="5464086" cy="301108"/>
          </a:xfrm>
          <a:prstGeom prst="rect">
            <a:avLst/>
          </a:prstGeom>
        </p:spPr>
      </p:pic>
      <p:sp>
        <p:nvSpPr>
          <p:cNvPr id="9" name="Rectangle 8">
            <a:extLst>
              <a:ext uri="{FF2B5EF4-FFF2-40B4-BE49-F238E27FC236}">
                <a16:creationId xmlns:a16="http://schemas.microsoft.com/office/drawing/2014/main" id="{B585B282-23E3-DA83-CDCC-9BDC051C812B}"/>
              </a:ext>
            </a:extLst>
          </p:cNvPr>
          <p:cNvSpPr/>
          <p:nvPr/>
        </p:nvSpPr>
        <p:spPr>
          <a:xfrm>
            <a:off x="23717252" y="2840971"/>
            <a:ext cx="8836156" cy="741478"/>
          </a:xfrm>
          <a:prstGeom prst="rect">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500" b="1" dirty="0">
                <a:solidFill>
                  <a:schemeClr val="tx1"/>
                </a:solidFill>
                <a:latin typeface="Tenorite" panose="00000500000000000000" pitchFamily="2" charset="0"/>
                <a:cs typeface="Times New Roman" panose="02020603050405020304" pitchFamily="18" charset="0"/>
              </a:rPr>
              <a:t>Discussion</a:t>
            </a:r>
            <a:endParaRPr lang="en-US" sz="4500" b="1" dirty="0">
              <a:solidFill>
                <a:schemeClr val="tx1"/>
              </a:solidFill>
              <a:latin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DFF241F6-0F0B-FF45-31BE-A6887DBD0C72}"/>
              </a:ext>
            </a:extLst>
          </p:cNvPr>
          <p:cNvSpPr/>
          <p:nvPr/>
        </p:nvSpPr>
        <p:spPr>
          <a:xfrm>
            <a:off x="23717252" y="10505457"/>
            <a:ext cx="8836156" cy="741478"/>
          </a:xfrm>
          <a:prstGeom prst="rect">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500" b="1" dirty="0">
                <a:solidFill>
                  <a:schemeClr val="tx1"/>
                </a:solidFill>
                <a:latin typeface="Tenorite" panose="00000500000000000000" pitchFamily="2" charset="0"/>
                <a:cs typeface="Times New Roman" panose="02020603050405020304" pitchFamily="18" charset="0"/>
              </a:rPr>
              <a:t>References</a:t>
            </a:r>
            <a:endParaRPr lang="en-US" sz="4500" b="1" dirty="0">
              <a:solidFill>
                <a:schemeClr val="tx1"/>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5EE276C2-2157-5A3B-F934-BAD45D41CF11}"/>
              </a:ext>
            </a:extLst>
          </p:cNvPr>
          <p:cNvSpPr/>
          <p:nvPr/>
        </p:nvSpPr>
        <p:spPr>
          <a:xfrm>
            <a:off x="23717232" y="18773667"/>
            <a:ext cx="8836156" cy="741478"/>
          </a:xfrm>
          <a:prstGeom prst="rect">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500" b="1" dirty="0">
                <a:solidFill>
                  <a:schemeClr val="tx1"/>
                </a:solidFill>
                <a:latin typeface="Tenorite" panose="00000500000000000000" pitchFamily="2" charset="0"/>
                <a:cs typeface="Times New Roman" panose="02020603050405020304" pitchFamily="18" charset="0"/>
              </a:rPr>
              <a:t>Acknowledgements</a:t>
            </a:r>
            <a:endParaRPr lang="en-US" sz="4500" b="1" dirty="0">
              <a:solidFill>
                <a:schemeClr val="tx1"/>
              </a:solidFill>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420FD272-EBFC-F6AE-7BAB-D0CDC765E304}"/>
              </a:ext>
            </a:extLst>
          </p:cNvPr>
          <p:cNvSpPr/>
          <p:nvPr/>
        </p:nvSpPr>
        <p:spPr>
          <a:xfrm>
            <a:off x="9840853" y="10674512"/>
            <a:ext cx="13236679" cy="741477"/>
          </a:xfrm>
          <a:prstGeom prst="rect">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4500" b="1">
                <a:solidFill>
                  <a:schemeClr val="tx1"/>
                </a:solidFill>
                <a:latin typeface="Tenorite" panose="00000500000000000000" pitchFamily="2" charset="0"/>
                <a:cs typeface="Times New Roman" panose="02020603050405020304" pitchFamily="18" charset="0"/>
              </a:rPr>
              <a:t>Materials and Methods</a:t>
            </a:r>
            <a:r>
              <a:rPr lang="en-US" sz="4500" b="1">
                <a:solidFill>
                  <a:schemeClr val="tx1"/>
                </a:solidFill>
                <a:latin typeface="Times New Roman" panose="02020603050405020304" pitchFamily="18" charset="0"/>
                <a:cs typeface="Times New Roman" panose="02020603050405020304" pitchFamily="18" charset="0"/>
              </a:rPr>
              <a:t> </a:t>
            </a:r>
          </a:p>
        </p:txBody>
      </p:sp>
      <p:grpSp>
        <p:nvGrpSpPr>
          <p:cNvPr id="38" name="Group 37">
            <a:extLst>
              <a:ext uri="{FF2B5EF4-FFF2-40B4-BE49-F238E27FC236}">
                <a16:creationId xmlns:a16="http://schemas.microsoft.com/office/drawing/2014/main" id="{ABD518DB-49BF-D678-0EEF-B466A3DBACB7}"/>
              </a:ext>
            </a:extLst>
          </p:cNvPr>
          <p:cNvGrpSpPr/>
          <p:nvPr/>
        </p:nvGrpSpPr>
        <p:grpSpPr>
          <a:xfrm>
            <a:off x="14960131" y="17833175"/>
            <a:ext cx="4019494" cy="1678352"/>
            <a:chOff x="15004916" y="17519254"/>
            <a:chExt cx="4019494" cy="1678352"/>
          </a:xfrm>
        </p:grpSpPr>
        <p:pic>
          <p:nvPicPr>
            <p:cNvPr id="20" name="Picture 19">
              <a:extLst>
                <a:ext uri="{FF2B5EF4-FFF2-40B4-BE49-F238E27FC236}">
                  <a16:creationId xmlns:a16="http://schemas.microsoft.com/office/drawing/2014/main" id="{D8A1089B-4455-6C67-EC0C-D7BF7D66A3D7}"/>
                </a:ext>
              </a:extLst>
            </p:cNvPr>
            <p:cNvPicPr>
              <a:picLocks noChangeAspect="1"/>
            </p:cNvPicPr>
            <p:nvPr/>
          </p:nvPicPr>
          <p:blipFill>
            <a:blip r:embed="rId19"/>
            <a:stretch>
              <a:fillRect/>
            </a:stretch>
          </p:blipFill>
          <p:spPr>
            <a:xfrm>
              <a:off x="15004916" y="17519254"/>
              <a:ext cx="4019494" cy="1678352"/>
            </a:xfrm>
            <a:prstGeom prst="rect">
              <a:avLst/>
            </a:prstGeom>
          </p:spPr>
        </p:pic>
        <p:sp>
          <p:nvSpPr>
            <p:cNvPr id="32" name="Oval 31">
              <a:extLst>
                <a:ext uri="{FF2B5EF4-FFF2-40B4-BE49-F238E27FC236}">
                  <a16:creationId xmlns:a16="http://schemas.microsoft.com/office/drawing/2014/main" id="{4789CB7F-B91B-EE7F-8DBB-8E4AA27B8917}"/>
                </a:ext>
              </a:extLst>
            </p:cNvPr>
            <p:cNvSpPr/>
            <p:nvPr/>
          </p:nvSpPr>
          <p:spPr>
            <a:xfrm>
              <a:off x="16275170" y="18163600"/>
              <a:ext cx="258792" cy="263705"/>
            </a:xfrm>
            <a:prstGeom prst="ellipse">
              <a:avLst/>
            </a:prstGeom>
            <a:noFill/>
            <a:ln w="38100">
              <a:solidFill>
                <a:srgbClr val="FFFF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FE3D64E5-6A40-5D72-1CC7-5096DEEB81DD}"/>
              </a:ext>
            </a:extLst>
          </p:cNvPr>
          <p:cNvGrpSpPr/>
          <p:nvPr/>
        </p:nvGrpSpPr>
        <p:grpSpPr>
          <a:xfrm>
            <a:off x="19272634" y="17829415"/>
            <a:ext cx="4169491" cy="1682112"/>
            <a:chOff x="19272636" y="17519437"/>
            <a:chExt cx="4169491" cy="1682112"/>
          </a:xfrm>
        </p:grpSpPr>
        <p:pic>
          <p:nvPicPr>
            <p:cNvPr id="31" name="Picture 30">
              <a:extLst>
                <a:ext uri="{FF2B5EF4-FFF2-40B4-BE49-F238E27FC236}">
                  <a16:creationId xmlns:a16="http://schemas.microsoft.com/office/drawing/2014/main" id="{D484A593-E1E5-73DC-A4A4-D76151ADB7B0}"/>
                </a:ext>
              </a:extLst>
            </p:cNvPr>
            <p:cNvPicPr>
              <a:picLocks noChangeAspect="1"/>
            </p:cNvPicPr>
            <p:nvPr/>
          </p:nvPicPr>
          <p:blipFill>
            <a:blip r:embed="rId20"/>
            <a:stretch>
              <a:fillRect/>
            </a:stretch>
          </p:blipFill>
          <p:spPr>
            <a:xfrm>
              <a:off x="19272636" y="17519437"/>
              <a:ext cx="4169491" cy="1682112"/>
            </a:xfrm>
            <a:prstGeom prst="rect">
              <a:avLst/>
            </a:prstGeom>
          </p:spPr>
        </p:pic>
        <p:sp>
          <p:nvSpPr>
            <p:cNvPr id="37" name="Oval 36">
              <a:extLst>
                <a:ext uri="{FF2B5EF4-FFF2-40B4-BE49-F238E27FC236}">
                  <a16:creationId xmlns:a16="http://schemas.microsoft.com/office/drawing/2014/main" id="{4FAD2437-6263-7786-F62D-A47173045CE3}"/>
                </a:ext>
              </a:extLst>
            </p:cNvPr>
            <p:cNvSpPr/>
            <p:nvPr/>
          </p:nvSpPr>
          <p:spPr>
            <a:xfrm>
              <a:off x="20426903" y="18426270"/>
              <a:ext cx="258792" cy="263705"/>
            </a:xfrm>
            <a:prstGeom prst="ellipse">
              <a:avLst/>
            </a:prstGeom>
            <a:noFill/>
            <a:ln w="38100">
              <a:solidFill>
                <a:srgbClr val="FFFF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42" name="TextBox 41">
            <a:extLst>
              <a:ext uri="{FF2B5EF4-FFF2-40B4-BE49-F238E27FC236}">
                <a16:creationId xmlns:a16="http://schemas.microsoft.com/office/drawing/2014/main" id="{F90F070D-2C04-01B7-4B4C-667B95B665C9}"/>
              </a:ext>
            </a:extLst>
          </p:cNvPr>
          <p:cNvSpPr txBox="1"/>
          <p:nvPr/>
        </p:nvSpPr>
        <p:spPr>
          <a:xfrm>
            <a:off x="14925549" y="17308743"/>
            <a:ext cx="4019494" cy="523220"/>
          </a:xfrm>
          <a:prstGeom prst="rect">
            <a:avLst/>
          </a:prstGeom>
          <a:noFill/>
        </p:spPr>
        <p:txBody>
          <a:bodyPr wrap="square" rtlCol="0">
            <a:spAutoFit/>
          </a:bodyPr>
          <a:lstStyle/>
          <a:p>
            <a:r>
              <a:rPr lang="en-US" sz="2800" dirty="0">
                <a:latin typeface="Tenorite" panose="00000500000000000000" pitchFamily="2" charset="0"/>
              </a:rPr>
              <a:t>Figure 4: West Hills</a:t>
            </a:r>
          </a:p>
        </p:txBody>
      </p:sp>
      <p:sp>
        <p:nvSpPr>
          <p:cNvPr id="43" name="TextBox 42">
            <a:extLst>
              <a:ext uri="{FF2B5EF4-FFF2-40B4-BE49-F238E27FC236}">
                <a16:creationId xmlns:a16="http://schemas.microsoft.com/office/drawing/2014/main" id="{06C44498-4546-4A02-EA99-C39A14A3FF82}"/>
              </a:ext>
            </a:extLst>
          </p:cNvPr>
          <p:cNvSpPr txBox="1"/>
          <p:nvPr/>
        </p:nvSpPr>
        <p:spPr>
          <a:xfrm>
            <a:off x="19272634" y="17305556"/>
            <a:ext cx="4879522" cy="523220"/>
          </a:xfrm>
          <a:prstGeom prst="rect">
            <a:avLst/>
          </a:prstGeom>
          <a:noFill/>
        </p:spPr>
        <p:txBody>
          <a:bodyPr wrap="square" rtlCol="0">
            <a:spAutoFit/>
          </a:bodyPr>
          <a:lstStyle/>
          <a:p>
            <a:r>
              <a:rPr lang="en-US" sz="2800" dirty="0">
                <a:latin typeface="Tenorite" panose="00000500000000000000" pitchFamily="2" charset="0"/>
              </a:rPr>
              <a:t>Figure 5: Grant</a:t>
            </a:r>
          </a:p>
        </p:txBody>
      </p:sp>
      <p:sp>
        <p:nvSpPr>
          <p:cNvPr id="53" name="TextBox 52">
            <a:extLst>
              <a:ext uri="{FF2B5EF4-FFF2-40B4-BE49-F238E27FC236}">
                <a16:creationId xmlns:a16="http://schemas.microsoft.com/office/drawing/2014/main" id="{5645C0FC-6A82-DF37-82D9-CC8128B9565C}"/>
              </a:ext>
            </a:extLst>
          </p:cNvPr>
          <p:cNvSpPr txBox="1"/>
          <p:nvPr/>
        </p:nvSpPr>
        <p:spPr>
          <a:xfrm>
            <a:off x="21357378" y="12988699"/>
            <a:ext cx="1837685" cy="400110"/>
          </a:xfrm>
          <a:prstGeom prst="rect">
            <a:avLst/>
          </a:prstGeom>
          <a:noFill/>
        </p:spPr>
        <p:txBody>
          <a:bodyPr wrap="square" rtlCol="0">
            <a:spAutoFit/>
          </a:bodyPr>
          <a:lstStyle/>
          <a:p>
            <a:r>
              <a:rPr lang="en-US" sz="2000" dirty="0">
                <a:latin typeface="Tenorite" panose="00000500000000000000" pitchFamily="2" charset="0"/>
              </a:rPr>
              <a:t>DAE-18: spider</a:t>
            </a:r>
          </a:p>
        </p:txBody>
      </p:sp>
      <p:sp>
        <p:nvSpPr>
          <p:cNvPr id="54" name="Right Brace 53">
            <a:extLst>
              <a:ext uri="{FF2B5EF4-FFF2-40B4-BE49-F238E27FC236}">
                <a16:creationId xmlns:a16="http://schemas.microsoft.com/office/drawing/2014/main" id="{6D6365B4-FC5F-1B8A-0647-21CA450DEB5D}"/>
              </a:ext>
            </a:extLst>
          </p:cNvPr>
          <p:cNvSpPr/>
          <p:nvPr/>
        </p:nvSpPr>
        <p:spPr>
          <a:xfrm>
            <a:off x="21216646" y="13024255"/>
            <a:ext cx="140732" cy="320158"/>
          </a:xfrm>
          <a:prstGeom prst="rightBrace">
            <a:avLst/>
          </a:prstGeom>
          <a:ln>
            <a:solidFill>
              <a:schemeClr val="accent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5" name="Right Brace 54">
            <a:extLst>
              <a:ext uri="{FF2B5EF4-FFF2-40B4-BE49-F238E27FC236}">
                <a16:creationId xmlns:a16="http://schemas.microsoft.com/office/drawing/2014/main" id="{6801FB48-284B-30E3-008B-8AAE4A5E8637}"/>
              </a:ext>
            </a:extLst>
          </p:cNvPr>
          <p:cNvSpPr/>
          <p:nvPr/>
        </p:nvSpPr>
        <p:spPr>
          <a:xfrm>
            <a:off x="21190416" y="13699001"/>
            <a:ext cx="140732" cy="479750"/>
          </a:xfrm>
          <a:prstGeom prst="rightBrace">
            <a:avLst/>
          </a:prstGeom>
          <a:ln>
            <a:solidFill>
              <a:schemeClr val="accent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6" name="TextBox 55">
            <a:extLst>
              <a:ext uri="{FF2B5EF4-FFF2-40B4-BE49-F238E27FC236}">
                <a16:creationId xmlns:a16="http://schemas.microsoft.com/office/drawing/2014/main" id="{3FB5E64C-BB27-541F-C741-64681168CC20}"/>
              </a:ext>
            </a:extLst>
          </p:cNvPr>
          <p:cNvSpPr txBox="1"/>
          <p:nvPr/>
        </p:nvSpPr>
        <p:spPr>
          <a:xfrm>
            <a:off x="21331148" y="13584933"/>
            <a:ext cx="1837685" cy="707886"/>
          </a:xfrm>
          <a:prstGeom prst="rect">
            <a:avLst/>
          </a:prstGeom>
          <a:noFill/>
        </p:spPr>
        <p:txBody>
          <a:bodyPr wrap="square" rtlCol="0">
            <a:spAutoFit/>
          </a:bodyPr>
          <a:lstStyle/>
          <a:p>
            <a:r>
              <a:rPr lang="en-US" sz="2000" dirty="0">
                <a:latin typeface="Tenorite" panose="00000500000000000000" pitchFamily="2" charset="0"/>
              </a:rPr>
              <a:t>DAE-002: winter firefly</a:t>
            </a:r>
          </a:p>
        </p:txBody>
      </p:sp>
      <p:sp>
        <p:nvSpPr>
          <p:cNvPr id="57" name="Right Brace 56">
            <a:extLst>
              <a:ext uri="{FF2B5EF4-FFF2-40B4-BE49-F238E27FC236}">
                <a16:creationId xmlns:a16="http://schemas.microsoft.com/office/drawing/2014/main" id="{D6DCCE66-B2F7-CFB7-CE6A-0D64943A72BF}"/>
              </a:ext>
            </a:extLst>
          </p:cNvPr>
          <p:cNvSpPr/>
          <p:nvPr/>
        </p:nvSpPr>
        <p:spPr>
          <a:xfrm>
            <a:off x="21179910" y="14466922"/>
            <a:ext cx="151237" cy="1441828"/>
          </a:xfrm>
          <a:prstGeom prst="rightBrace">
            <a:avLst/>
          </a:prstGeom>
          <a:ln>
            <a:solidFill>
              <a:schemeClr val="accent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8" name="TextBox 57">
            <a:extLst>
              <a:ext uri="{FF2B5EF4-FFF2-40B4-BE49-F238E27FC236}">
                <a16:creationId xmlns:a16="http://schemas.microsoft.com/office/drawing/2014/main" id="{4EAB8FAD-3BBA-165E-A1DA-2BAE308D506B}"/>
              </a:ext>
            </a:extLst>
          </p:cNvPr>
          <p:cNvSpPr txBox="1"/>
          <p:nvPr/>
        </p:nvSpPr>
        <p:spPr>
          <a:xfrm>
            <a:off x="21321784" y="14406887"/>
            <a:ext cx="1837685" cy="1631216"/>
          </a:xfrm>
          <a:prstGeom prst="rect">
            <a:avLst/>
          </a:prstGeom>
          <a:noFill/>
        </p:spPr>
        <p:txBody>
          <a:bodyPr wrap="square" rtlCol="0">
            <a:spAutoFit/>
          </a:bodyPr>
          <a:lstStyle/>
          <a:p>
            <a:r>
              <a:rPr lang="en-US" sz="2000" dirty="0">
                <a:latin typeface="Tenorite" panose="00000500000000000000" pitchFamily="2" charset="0"/>
              </a:rPr>
              <a:t>DAE-006, 005, 007, 012: common striped woodlouse</a:t>
            </a:r>
          </a:p>
        </p:txBody>
      </p:sp>
      <p:sp>
        <p:nvSpPr>
          <p:cNvPr id="59" name="TextBox 58">
            <a:extLst>
              <a:ext uri="{FF2B5EF4-FFF2-40B4-BE49-F238E27FC236}">
                <a16:creationId xmlns:a16="http://schemas.microsoft.com/office/drawing/2014/main" id="{8FD3C47A-AD12-55A8-0FC4-3F90E10D38EB}"/>
              </a:ext>
            </a:extLst>
          </p:cNvPr>
          <p:cNvSpPr txBox="1"/>
          <p:nvPr/>
        </p:nvSpPr>
        <p:spPr>
          <a:xfrm>
            <a:off x="21321784" y="16326274"/>
            <a:ext cx="1837685" cy="707886"/>
          </a:xfrm>
          <a:prstGeom prst="rect">
            <a:avLst/>
          </a:prstGeom>
          <a:noFill/>
        </p:spPr>
        <p:txBody>
          <a:bodyPr wrap="square" rtlCol="0">
            <a:spAutoFit/>
          </a:bodyPr>
          <a:lstStyle/>
          <a:p>
            <a:r>
              <a:rPr lang="en-US" sz="2000" dirty="0">
                <a:latin typeface="Tenorite" panose="00000500000000000000" pitchFamily="2" charset="0"/>
              </a:rPr>
              <a:t>DAE-017, 015: rove beetle</a:t>
            </a:r>
          </a:p>
        </p:txBody>
      </p:sp>
      <p:sp>
        <p:nvSpPr>
          <p:cNvPr id="60" name="Right Brace 59">
            <a:extLst>
              <a:ext uri="{FF2B5EF4-FFF2-40B4-BE49-F238E27FC236}">
                <a16:creationId xmlns:a16="http://schemas.microsoft.com/office/drawing/2014/main" id="{26A9B0EA-336A-8125-A6E3-7BDBEF62DEB3}"/>
              </a:ext>
            </a:extLst>
          </p:cNvPr>
          <p:cNvSpPr/>
          <p:nvPr/>
        </p:nvSpPr>
        <p:spPr>
          <a:xfrm>
            <a:off x="21184243" y="16256918"/>
            <a:ext cx="137541" cy="894853"/>
          </a:xfrm>
          <a:prstGeom prst="rightBrace">
            <a:avLst/>
          </a:prstGeom>
          <a:ln>
            <a:solidFill>
              <a:schemeClr val="accent1">
                <a:lumMod val="50000"/>
              </a:schemeClr>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4" name="TextBox 63">
            <a:extLst>
              <a:ext uri="{FF2B5EF4-FFF2-40B4-BE49-F238E27FC236}">
                <a16:creationId xmlns:a16="http://schemas.microsoft.com/office/drawing/2014/main" id="{A718DA37-A1C6-79FF-0AE5-C1F116552985}"/>
              </a:ext>
            </a:extLst>
          </p:cNvPr>
          <p:cNvSpPr txBox="1"/>
          <p:nvPr/>
        </p:nvSpPr>
        <p:spPr>
          <a:xfrm>
            <a:off x="20149815" y="4792386"/>
            <a:ext cx="3644562" cy="954107"/>
          </a:xfrm>
          <a:prstGeom prst="rect">
            <a:avLst/>
          </a:prstGeom>
          <a:noFill/>
        </p:spPr>
        <p:txBody>
          <a:bodyPr wrap="square" rtlCol="0">
            <a:spAutoFit/>
          </a:bodyPr>
          <a:lstStyle/>
          <a:p>
            <a:r>
              <a:rPr lang="en-US" sz="2800" dirty="0">
                <a:latin typeface="Tenorite" panose="00000500000000000000" pitchFamily="2" charset="0"/>
              </a:rPr>
              <a:t>Figure 1: Berlese funnel</a:t>
            </a:r>
          </a:p>
        </p:txBody>
      </p:sp>
      <p:pic>
        <p:nvPicPr>
          <p:cNvPr id="1026" name="Picture 2" descr="Berlese funnel - Wikipedia">
            <a:extLst>
              <a:ext uri="{FF2B5EF4-FFF2-40B4-BE49-F238E27FC236}">
                <a16:creationId xmlns:a16="http://schemas.microsoft.com/office/drawing/2014/main" id="{1FD3D4C6-CD6E-2839-2B85-55B53C3A42C8}"/>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0660115" y="5974629"/>
            <a:ext cx="1940213" cy="37719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5267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954</Words>
  <Application>Microsoft Office PowerPoint</Application>
  <PresentationFormat>Custom</PresentationFormat>
  <Paragraphs>53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Tenorite</vt:lpstr>
      <vt:lpstr>Times New Roman</vt:lpstr>
      <vt:lpstr>Office Theme</vt:lpstr>
      <vt:lpstr>PowerPoint Presentation</vt:lpstr>
    </vt:vector>
  </TitlesOfParts>
  <Company>AMNH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Brian Levine</dc:creator>
  <cp:lastModifiedBy>Cueto, Cathlyne</cp:lastModifiedBy>
  <cp:revision>1</cp:revision>
  <cp:lastPrinted>2016-03-28T20:27:59Z</cp:lastPrinted>
  <dcterms:created xsi:type="dcterms:W3CDTF">2011-05-13T20:15:01Z</dcterms:created>
  <dcterms:modified xsi:type="dcterms:W3CDTF">2024-06-03T12:59:25Z</dcterms:modified>
</cp:coreProperties>
</file>