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5" r:id="rId2"/>
  </p:sldIdLst>
  <p:sldSz cx="32918400" cy="21945600"/>
  <p:notesSz cx="9144000" cy="6858000"/>
  <p:defaultText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5"/>
          </p14:sldIdLst>
        </p14:section>
      </p14:sectionLst>
    </p:ext>
    <p:ext uri="{EFAFB233-063F-42B5-8137-9DF3F51BA10A}">
      <p15:sldGuideLst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13608">
          <p15:clr>
            <a:srgbClr val="A4A3A4"/>
          </p15:clr>
        </p15:guide>
        <p15:guide id="6" orient="horz" pos="216">
          <p15:clr>
            <a:srgbClr val="A4A3A4"/>
          </p15:clr>
        </p15:guide>
        <p15:guide id="7" pos="235">
          <p15:clr>
            <a:srgbClr val="A4A3A4"/>
          </p15:clr>
        </p15:guide>
        <p15:guide id="8" pos="205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7AA747-5E02-DA39-6992-76AF89E183F0}" v="437" dt="2024-06-03T18:38:10.415"/>
    <p1510:client id="{DCF0D4DC-670F-8CBC-8F1C-D5A9DFCB226B}" v="262" dt="2024-06-03T18:16:37.053"/>
    <p1510:client id="{F476E499-45D3-CA6A-7D5D-C441538C640F}" v="348" dt="2024-06-03T18:39:49.2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8144"/>
        <p:guide orient="horz" pos="288"/>
        <p:guide pos="287"/>
        <p:guide pos="25055"/>
        <p:guide orient="horz" pos="13608"/>
        <p:guide orient="horz" pos="216"/>
        <p:guide pos="235"/>
        <p:guide pos="2050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DD0F316-065C-436A-B3A0-B18E6AD95E0D}" type="datetimeFigureOut">
              <a:rPr lang="en-US" smtClean="0"/>
              <a:t>6/4/2024</a:t>
            </a:fld>
            <a:endParaRPr lang="en-US"/>
          </a:p>
        </p:txBody>
      </p:sp>
      <p:sp>
        <p:nvSpPr>
          <p:cNvPr id="4" name="Slide Image Placeholder 3"/>
          <p:cNvSpPr>
            <a:spLocks noGrp="1" noRot="1" noChangeAspect="1"/>
          </p:cNvSpPr>
          <p:nvPr>
            <p:ph type="sldImg" idx="2"/>
          </p:nvPr>
        </p:nvSpPr>
        <p:spPr>
          <a:xfrm>
            <a:off x="2835275" y="857250"/>
            <a:ext cx="347345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75CA6187-275E-4EFF-8298-A561A7983079}" type="slidenum">
              <a:rPr lang="en-US" smtClean="0"/>
              <a:t>‹#›</a:t>
            </a:fld>
            <a:endParaRPr lang="en-US"/>
          </a:p>
        </p:txBody>
      </p:sp>
    </p:spTree>
    <p:extLst>
      <p:ext uri="{BB962C8B-B14F-4D97-AF65-F5344CB8AC3E}">
        <p14:creationId xmlns:p14="http://schemas.microsoft.com/office/powerpoint/2010/main" val="3805904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solidFill>
                  <a:srgbClr val="C00000"/>
                </a:solidFill>
              </a:rPr>
              <a:t>IMPORTANT</a:t>
            </a:r>
            <a:r>
              <a:rPr lang="en-US" b="1" baseline="0">
                <a:solidFill>
                  <a:srgbClr val="C00000"/>
                </a:solidFill>
              </a:rPr>
              <a:t>– </a:t>
            </a:r>
            <a:r>
              <a:rPr lang="en-US" b="0" baseline="0">
                <a:solidFill>
                  <a:srgbClr val="C00000"/>
                </a:solidFill>
              </a:rPr>
              <a:t>posters should contain all of the information in this template, but do not need to be organized in this exact format. Posters with descriptive images and figures are preferred over text-heavy posters. Results do not need to be contained to the highlighted “Tables &amp; Figures” box. </a:t>
            </a:r>
            <a:endParaRPr lang="en-US" b="0">
              <a:solidFill>
                <a:srgbClr val="C00000"/>
              </a:solidFill>
            </a:endParaRPr>
          </a:p>
        </p:txBody>
      </p:sp>
      <p:sp>
        <p:nvSpPr>
          <p:cNvPr id="4" name="Slide Number Placeholder 3"/>
          <p:cNvSpPr>
            <a:spLocks noGrp="1"/>
          </p:cNvSpPr>
          <p:nvPr>
            <p:ph type="sldNum" sz="quarter" idx="10"/>
          </p:nvPr>
        </p:nvSpPr>
        <p:spPr/>
        <p:txBody>
          <a:bodyPr/>
          <a:lstStyle/>
          <a:p>
            <a:fld id="{75CA6187-275E-4EFF-8298-A561A7983079}" type="slidenum">
              <a:rPr lang="en-US" smtClean="0"/>
              <a:t>1</a:t>
            </a:fld>
            <a:endParaRPr lang="en-US"/>
          </a:p>
        </p:txBody>
      </p:sp>
    </p:spTree>
    <p:extLst>
      <p:ext uri="{BB962C8B-B14F-4D97-AF65-F5344CB8AC3E}">
        <p14:creationId xmlns:p14="http://schemas.microsoft.com/office/powerpoint/2010/main" val="1363518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245" indent="0" algn="ctr">
              <a:buNone/>
              <a:defRPr>
                <a:solidFill>
                  <a:schemeClr val="tx1">
                    <a:tint val="75000"/>
                  </a:schemeClr>
                </a:solidFill>
              </a:defRPr>
            </a:lvl2pPr>
            <a:lvl3pPr marL="3134489" indent="0" algn="ctr">
              <a:buNone/>
              <a:defRPr>
                <a:solidFill>
                  <a:schemeClr val="tx1">
                    <a:tint val="75000"/>
                  </a:schemeClr>
                </a:solidFill>
              </a:defRPr>
            </a:lvl3pPr>
            <a:lvl4pPr marL="4701734" indent="0" algn="ctr">
              <a:buNone/>
              <a:defRPr>
                <a:solidFill>
                  <a:schemeClr val="tx1">
                    <a:tint val="75000"/>
                  </a:schemeClr>
                </a:solidFill>
              </a:defRPr>
            </a:lvl4pPr>
            <a:lvl5pPr marL="6268978" indent="0" algn="ctr">
              <a:buNone/>
              <a:defRPr>
                <a:solidFill>
                  <a:schemeClr val="tx1">
                    <a:tint val="75000"/>
                  </a:schemeClr>
                </a:solidFill>
              </a:defRPr>
            </a:lvl5pPr>
            <a:lvl6pPr marL="7836223" indent="0" algn="ctr">
              <a:buNone/>
              <a:defRPr>
                <a:solidFill>
                  <a:schemeClr val="tx1">
                    <a:tint val="75000"/>
                  </a:schemeClr>
                </a:solidFill>
              </a:defRPr>
            </a:lvl6pPr>
            <a:lvl7pPr marL="9403467" indent="0" algn="ctr">
              <a:buNone/>
              <a:defRPr>
                <a:solidFill>
                  <a:schemeClr val="tx1">
                    <a:tint val="75000"/>
                  </a:schemeClr>
                </a:solidFill>
              </a:defRPr>
            </a:lvl7pPr>
            <a:lvl8pPr marL="10970712" indent="0" algn="ctr">
              <a:buNone/>
              <a:defRPr>
                <a:solidFill>
                  <a:schemeClr val="tx1">
                    <a:tint val="75000"/>
                  </a:schemeClr>
                </a:solidFill>
              </a:defRPr>
            </a:lvl8pPr>
            <a:lvl9pPr marL="125379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8DA9FA-688F-B042-A36A-9CF7AA496E45}" type="datetimeFigureOut">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4"/>
            <a:ext cx="7406640" cy="18724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0" y="878844"/>
            <a:ext cx="21671280" cy="18724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245" indent="0">
              <a:buNone/>
              <a:defRPr sz="6100">
                <a:solidFill>
                  <a:schemeClr val="tx1">
                    <a:tint val="75000"/>
                  </a:schemeClr>
                </a:solidFill>
              </a:defRPr>
            </a:lvl2pPr>
            <a:lvl3pPr marL="3134489" indent="0">
              <a:buNone/>
              <a:defRPr sz="5400">
                <a:solidFill>
                  <a:schemeClr val="tx1">
                    <a:tint val="75000"/>
                  </a:schemeClr>
                </a:solidFill>
              </a:defRPr>
            </a:lvl3pPr>
            <a:lvl4pPr marL="4701734" indent="0">
              <a:buNone/>
              <a:defRPr sz="4800">
                <a:solidFill>
                  <a:schemeClr val="tx1">
                    <a:tint val="75000"/>
                  </a:schemeClr>
                </a:solidFill>
              </a:defRPr>
            </a:lvl4pPr>
            <a:lvl5pPr marL="6268978" indent="0">
              <a:buNone/>
              <a:defRPr sz="4800">
                <a:solidFill>
                  <a:schemeClr val="tx1">
                    <a:tint val="75000"/>
                  </a:schemeClr>
                </a:solidFill>
              </a:defRPr>
            </a:lvl5pPr>
            <a:lvl6pPr marL="7836223" indent="0">
              <a:buNone/>
              <a:defRPr sz="4800">
                <a:solidFill>
                  <a:schemeClr val="tx1">
                    <a:tint val="75000"/>
                  </a:schemeClr>
                </a:solidFill>
              </a:defRPr>
            </a:lvl6pPr>
            <a:lvl7pPr marL="9403467" indent="0">
              <a:buNone/>
              <a:defRPr sz="4800">
                <a:solidFill>
                  <a:schemeClr val="tx1">
                    <a:tint val="75000"/>
                  </a:schemeClr>
                </a:solidFill>
              </a:defRPr>
            </a:lvl7pPr>
            <a:lvl8pPr marL="10970712" indent="0">
              <a:buNone/>
              <a:defRPr sz="4800">
                <a:solidFill>
                  <a:schemeClr val="tx1">
                    <a:tint val="75000"/>
                  </a:schemeClr>
                </a:solidFill>
              </a:defRPr>
            </a:lvl8pPr>
            <a:lvl9pPr marL="12537956"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8DA9FA-688F-B042-A36A-9CF7AA496E45}" type="datetimeFigureOut">
              <a:rPr lang="en-US" smtClean="0"/>
              <a:pPr/>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1" y="4912363"/>
            <a:ext cx="14544677"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4" name="Content Placeholder 3"/>
          <p:cNvSpPr>
            <a:spLocks noGrp="1"/>
          </p:cNvSpPr>
          <p:nvPr>
            <p:ph sz="half" idx="2"/>
          </p:nvPr>
        </p:nvSpPr>
        <p:spPr>
          <a:xfrm>
            <a:off x="1645921" y="6959601"/>
            <a:ext cx="14544677"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3"/>
            <a:ext cx="14550390"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6" name="Content Placeholder 5"/>
          <p:cNvSpPr>
            <a:spLocks noGrp="1"/>
          </p:cNvSpPr>
          <p:nvPr>
            <p:ph sz="quarter" idx="4"/>
          </p:nvPr>
        </p:nvSpPr>
        <p:spPr>
          <a:xfrm>
            <a:off x="16722092" y="6959601"/>
            <a:ext cx="14550390"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8DA9FA-688F-B042-A36A-9CF7AA496E45}" type="datetimeFigureOut">
              <a:rPr lang="en-US" smtClean="0"/>
              <a:pPr/>
              <a:t>6/4/2024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8DA9FA-688F-B042-A36A-9CF7AA496E45}" type="datetimeFigureOut">
              <a:rPr lang="en-US" smtClean="0"/>
              <a:pPr/>
              <a:t>6/4/2024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6/4/2024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245" indent="0">
              <a:buNone/>
              <a:defRPr sz="9600"/>
            </a:lvl2pPr>
            <a:lvl3pPr marL="3134489" indent="0">
              <a:buNone/>
              <a:defRPr sz="8200"/>
            </a:lvl3pPr>
            <a:lvl4pPr marL="4701734" indent="0">
              <a:buNone/>
              <a:defRPr sz="6900"/>
            </a:lvl4pPr>
            <a:lvl5pPr marL="6268978" indent="0">
              <a:buNone/>
              <a:defRPr sz="6900"/>
            </a:lvl5pPr>
            <a:lvl6pPr marL="7836223" indent="0">
              <a:buNone/>
              <a:defRPr sz="6900"/>
            </a:lvl6pPr>
            <a:lvl7pPr marL="9403467" indent="0">
              <a:buNone/>
              <a:defRPr sz="6900"/>
            </a:lvl7pPr>
            <a:lvl8pPr marL="10970712" indent="0">
              <a:buNone/>
              <a:defRPr sz="6900"/>
            </a:lvl8pPr>
            <a:lvl9pPr marL="12537956" indent="0">
              <a:buNone/>
              <a:defRPr sz="69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450" tIns="156725" rIns="313450" bIns="156725"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313450" tIns="156725" rIns="313450" bIns="156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313450" tIns="156725" rIns="313450" bIns="156725" rtlCol="0" anchor="ctr"/>
          <a:lstStyle>
            <a:lvl1pPr algn="l">
              <a:defRPr sz="4100">
                <a:solidFill>
                  <a:schemeClr val="tx1">
                    <a:tint val="75000"/>
                  </a:schemeClr>
                </a:solidFill>
              </a:defRPr>
            </a:lvl1pPr>
          </a:lstStyle>
          <a:p>
            <a:fld id="{9A8DA9FA-688F-B042-A36A-9CF7AA496E45}" type="datetimeFigureOut">
              <a:rPr lang="en-US" smtClean="0"/>
              <a:pPr/>
              <a:t>6/4/2024</a:t>
            </a:fld>
            <a:endParaRPr lang="en-US"/>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313450" tIns="156725" rIns="313450" bIns="156725"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313450" tIns="156725" rIns="313450" bIns="156725" rtlCol="0" anchor="ctr"/>
          <a:lstStyle>
            <a:lvl1pPr algn="r">
              <a:defRPr sz="41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7245" rtl="0" eaLnBrk="1" latinLnBrk="0" hangingPunct="1">
        <a:spcBef>
          <a:spcPct val="0"/>
        </a:spcBef>
        <a:buNone/>
        <a:defRPr sz="15100" kern="1200">
          <a:solidFill>
            <a:schemeClr val="tx1"/>
          </a:solidFill>
          <a:latin typeface="+mj-lt"/>
          <a:ea typeface="+mj-ea"/>
          <a:cs typeface="+mj-cs"/>
        </a:defRPr>
      </a:lvl1pPr>
    </p:titleStyle>
    <p:bodyStyle>
      <a:lvl1pPr marL="1175433" indent="-1175433" algn="l" defTabSz="1567245" rtl="0" eaLnBrk="1" latinLnBrk="0" hangingPunct="1">
        <a:spcBef>
          <a:spcPct val="20000"/>
        </a:spcBef>
        <a:buFont typeface="Arial"/>
        <a:buChar char="•"/>
        <a:defRPr sz="11000" kern="1200">
          <a:solidFill>
            <a:schemeClr val="tx1"/>
          </a:solidFill>
          <a:latin typeface="+mn-lt"/>
          <a:ea typeface="+mn-ea"/>
          <a:cs typeface="+mn-cs"/>
        </a:defRPr>
      </a:lvl1pPr>
      <a:lvl2pPr marL="2546772" indent="-979527" algn="l" defTabSz="1567245" rtl="0" eaLnBrk="1" latinLnBrk="0" hangingPunct="1">
        <a:spcBef>
          <a:spcPct val="20000"/>
        </a:spcBef>
        <a:buFont typeface="Arial"/>
        <a:buChar char="–"/>
        <a:defRPr sz="9600" kern="1200">
          <a:solidFill>
            <a:schemeClr val="tx1"/>
          </a:solidFill>
          <a:latin typeface="+mn-lt"/>
          <a:ea typeface="+mn-ea"/>
          <a:cs typeface="+mn-cs"/>
        </a:defRPr>
      </a:lvl2pPr>
      <a:lvl3pPr marL="3918111" indent="-783622" algn="l" defTabSz="1567245" rtl="0" eaLnBrk="1" latinLnBrk="0" hangingPunct="1">
        <a:spcBef>
          <a:spcPct val="20000"/>
        </a:spcBef>
        <a:buFont typeface="Arial"/>
        <a:buChar char="•"/>
        <a:defRPr sz="8200" kern="1200">
          <a:solidFill>
            <a:schemeClr val="tx1"/>
          </a:solidFill>
          <a:latin typeface="+mn-lt"/>
          <a:ea typeface="+mn-ea"/>
          <a:cs typeface="+mn-cs"/>
        </a:defRPr>
      </a:lvl3pPr>
      <a:lvl4pPr marL="5485357" indent="-783622" algn="l" defTabSz="1567245" rtl="0" eaLnBrk="1" latinLnBrk="0" hangingPunct="1">
        <a:spcBef>
          <a:spcPct val="20000"/>
        </a:spcBef>
        <a:buFont typeface="Arial"/>
        <a:buChar char="–"/>
        <a:defRPr sz="6900" kern="1200">
          <a:solidFill>
            <a:schemeClr val="tx1"/>
          </a:solidFill>
          <a:latin typeface="+mn-lt"/>
          <a:ea typeface="+mn-ea"/>
          <a:cs typeface="+mn-cs"/>
        </a:defRPr>
      </a:lvl4pPr>
      <a:lvl5pPr marL="7052601" indent="-783622" algn="l" defTabSz="1567245" rtl="0" eaLnBrk="1" latinLnBrk="0" hangingPunct="1">
        <a:spcBef>
          <a:spcPct val="20000"/>
        </a:spcBef>
        <a:buFont typeface="Arial"/>
        <a:buChar char="»"/>
        <a:defRPr sz="6900" kern="1200">
          <a:solidFill>
            <a:schemeClr val="tx1"/>
          </a:solidFill>
          <a:latin typeface="+mn-lt"/>
          <a:ea typeface="+mn-ea"/>
          <a:cs typeface="+mn-cs"/>
        </a:defRPr>
      </a:lvl5pPr>
      <a:lvl6pPr marL="8619845" indent="-783622" algn="l" defTabSz="1567245" rtl="0" eaLnBrk="1" latinLnBrk="0" hangingPunct="1">
        <a:spcBef>
          <a:spcPct val="20000"/>
        </a:spcBef>
        <a:buFont typeface="Arial"/>
        <a:buChar char="•"/>
        <a:defRPr sz="6900" kern="1200">
          <a:solidFill>
            <a:schemeClr val="tx1"/>
          </a:solidFill>
          <a:latin typeface="+mn-lt"/>
          <a:ea typeface="+mn-ea"/>
          <a:cs typeface="+mn-cs"/>
        </a:defRPr>
      </a:lvl6pPr>
      <a:lvl7pPr marL="10187090" indent="-783622" algn="l" defTabSz="1567245" rtl="0" eaLnBrk="1" latinLnBrk="0" hangingPunct="1">
        <a:spcBef>
          <a:spcPct val="20000"/>
        </a:spcBef>
        <a:buFont typeface="Arial"/>
        <a:buChar char="•"/>
        <a:defRPr sz="6900" kern="1200">
          <a:solidFill>
            <a:schemeClr val="tx1"/>
          </a:solidFill>
          <a:latin typeface="+mn-lt"/>
          <a:ea typeface="+mn-ea"/>
          <a:cs typeface="+mn-cs"/>
        </a:defRPr>
      </a:lvl7pPr>
      <a:lvl8pPr marL="11754334" indent="-783622" algn="l" defTabSz="1567245" rtl="0" eaLnBrk="1" latinLnBrk="0" hangingPunct="1">
        <a:spcBef>
          <a:spcPct val="20000"/>
        </a:spcBef>
        <a:buFont typeface="Arial"/>
        <a:buChar char="•"/>
        <a:defRPr sz="6900" kern="1200">
          <a:solidFill>
            <a:schemeClr val="tx1"/>
          </a:solidFill>
          <a:latin typeface="+mn-lt"/>
          <a:ea typeface="+mn-ea"/>
          <a:cs typeface="+mn-cs"/>
        </a:defRPr>
      </a:lvl8pPr>
      <a:lvl9pPr marL="13321578" indent="-783622" algn="l" defTabSz="1567245"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ntomology.unl.edu/order-coleoptera-beetles" TargetMode="External"/><Relationship Id="rId13" Type="http://schemas.openxmlformats.org/officeDocument/2006/relationships/image" Target="../media/image3.png"/><Relationship Id="rId3" Type="http://schemas.openxmlformats.org/officeDocument/2006/relationships/image" Target="../media/image1.jpeg"/><Relationship Id="rId7" Type="http://schemas.openxmlformats.org/officeDocument/2006/relationships/hyperlink" Target="https://animaldiversity.org/critters/Coleoptera/" TargetMode="External"/><Relationship Id="rId12"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sciencedirect.com/science/article/abs/pii/S0022191013001777" TargetMode="External"/><Relationship Id="rId11" Type="http://schemas.openxmlformats.org/officeDocument/2006/relationships/hyperlink" Target="https://www.researchgate.net/profile/Nirmalie-Pallewatta/publication/337062151_The_effects_of_incident_microclimatic_and_soil_parameters_on_the_population_sizes_of_selected_tiger_beetle_species_in_Sri_Lanka/links/60c5dc3c299bf1949f54efec/The-effects-of-incident-microclimatic-and-soil-parameters-on-the-population-sizes-of-selected-tiger-beetle-species-in-Sri-Lanka.pdf" TargetMode="External"/><Relationship Id="rId5" Type="http://schemas.openxmlformats.org/officeDocument/2006/relationships/hyperlink" Target="https://pubmed.ncbi.nlm.nih.gov/23973816/" TargetMode="External"/><Relationship Id="rId10" Type="http://schemas.openxmlformats.org/officeDocument/2006/relationships/hyperlink" Target="http://soilquality.org/indicators.html" TargetMode="External"/><Relationship Id="rId4" Type="http://schemas.openxmlformats.org/officeDocument/2006/relationships/hyperlink" Target="https://www.soils.org/" TargetMode="External"/><Relationship Id="rId9" Type="http://schemas.openxmlformats.org/officeDocument/2006/relationships/hyperlink" Target="https://anlab.ucdavis.edu/analysis/Soils/415#:~:text=This%20method%20semi%20quantifies%20the%20amount%20of%20oxidizable,a%20muffle%20furnace%20for%202%20hours%20at%20360%C2%B0C" TargetMode="External"/><Relationship Id="rId1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3464" y="754131"/>
            <a:ext cx="21067218" cy="2104208"/>
          </a:xfrm>
          <a:prstGeom prst="rect">
            <a:avLst/>
          </a:prstGeom>
          <a:noFill/>
        </p:spPr>
        <p:txBody>
          <a:bodyPr wrap="square" lIns="72176" tIns="36089" rIns="72176" bIns="36089" rtlCol="0" anchor="t">
            <a:spAutoFit/>
          </a:bodyPr>
          <a:lstStyle/>
          <a:p>
            <a:pPr algn="ctr"/>
            <a:r>
              <a:rPr lang="en-US" sz="6600">
                <a:ea typeface="Calibri"/>
                <a:cs typeface="Calibri"/>
              </a:rPr>
              <a:t>The Effect of Soil Salinity and Moisture on the Biodiversity of Coleoptera on Long Island</a:t>
            </a:r>
          </a:p>
        </p:txBody>
      </p:sp>
      <p:pic>
        <p:nvPicPr>
          <p:cNvPr id="35" name="Shape 243"/>
          <p:cNvPicPr preferRelativeResize="0"/>
          <p:nvPr/>
        </p:nvPicPr>
        <p:blipFill rotWithShape="1">
          <a:blip r:embed="rId3">
            <a:alphaModFix/>
          </a:blip>
          <a:srcRect/>
          <a:stretch/>
        </p:blipFill>
        <p:spPr>
          <a:xfrm>
            <a:off x="26505148" y="747612"/>
            <a:ext cx="6363018" cy="1027204"/>
          </a:xfrm>
          <a:prstGeom prst="rect">
            <a:avLst/>
          </a:prstGeom>
          <a:noFill/>
          <a:ln>
            <a:noFill/>
          </a:ln>
        </p:spPr>
      </p:pic>
      <p:sp>
        <p:nvSpPr>
          <p:cNvPr id="36" name="Rectangle 35"/>
          <p:cNvSpPr/>
          <p:nvPr/>
        </p:nvSpPr>
        <p:spPr>
          <a:xfrm>
            <a:off x="16399840" y="8583894"/>
            <a:ext cx="15745162" cy="2909557"/>
          </a:xfrm>
          <a:prstGeom prst="rect">
            <a:avLst/>
          </a:prstGeom>
        </p:spPr>
        <p:txBody>
          <a:bodyPr wrap="square" lIns="72176" tIns="36089" rIns="72176" bIns="36089" anchor="t">
            <a:spAutoFit/>
          </a:bodyPr>
          <a:lstStyle/>
          <a:p>
            <a:pPr>
              <a:spcAft>
                <a:spcPts val="429"/>
              </a:spcAft>
            </a:pPr>
            <a:r>
              <a:rPr lang="en-US" b="1">
                <a:cs typeface="Calibri"/>
              </a:rPr>
              <a:t>IV. Results</a:t>
            </a:r>
          </a:p>
          <a:p>
            <a:r>
              <a:rPr lang="en-US" sz="3000">
                <a:cs typeface="Calibri"/>
              </a:rPr>
              <a:t> Results were limited because we did not have enough primers, which helps copy an exact copy of DNA, because of this the samples could not be barcoded. As well our lack of samples ultimately effected the accuracy of the data on diversity. From our seven samples, we got one beetle along with three spiders and three worms.</a:t>
            </a:r>
            <a:endParaRPr lang="en-US" sz="3000"/>
          </a:p>
        </p:txBody>
      </p:sp>
      <p:sp>
        <p:nvSpPr>
          <p:cNvPr id="37" name="TextBox 36"/>
          <p:cNvSpPr txBox="1"/>
          <p:nvPr/>
        </p:nvSpPr>
        <p:spPr>
          <a:xfrm>
            <a:off x="753991" y="4347830"/>
            <a:ext cx="14944634" cy="17368629"/>
          </a:xfrm>
          <a:prstGeom prst="rect">
            <a:avLst/>
          </a:prstGeom>
          <a:noFill/>
        </p:spPr>
        <p:txBody>
          <a:bodyPr wrap="square" lIns="65306" tIns="32653" rIns="65306" bIns="32653" rtlCol="0" anchor="t">
            <a:spAutoFit/>
          </a:bodyPr>
          <a:lstStyle/>
          <a:p>
            <a:pPr marL="1143000" indent="-1143000">
              <a:spcAft>
                <a:spcPts val="857"/>
              </a:spcAft>
              <a:buAutoNum type="romanUcPeriod"/>
            </a:pPr>
            <a:r>
              <a:rPr lang="en-US" b="1"/>
              <a:t>Abstract</a:t>
            </a:r>
            <a:endParaRPr lang="en-US" sz="5400" b="1" i="1">
              <a:solidFill>
                <a:srgbClr val="FF0000"/>
              </a:solidFill>
              <a:ea typeface="Calibri"/>
              <a:cs typeface="Calibri"/>
            </a:endParaRPr>
          </a:p>
          <a:p>
            <a:r>
              <a:rPr lang="en-US" sz="2800">
                <a:latin typeface="Calibri"/>
                <a:cs typeface="Times New Roman"/>
              </a:rPr>
              <a:t> For our experiment we had decided to collect Coleoptera, more commonly known as beetles for barcoding. During the Course of our experiment samples were collected from both Lido Beach Park and Tanglewood preserve. Unfortunately, due to time and material constraints we were unable to complete the experiment. Though Unsuccessful our experiment showed from our collections that areas with less soil salinity did not impact the population diversity of the area due to lack of samples in both areas.</a:t>
            </a:r>
            <a:endParaRPr lang="en-US" sz="2800">
              <a:latin typeface="Calibri"/>
              <a:ea typeface="Calibri"/>
              <a:cs typeface="Times New Roman"/>
            </a:endParaRPr>
          </a:p>
          <a:p>
            <a:pPr>
              <a:spcAft>
                <a:spcPts val="429"/>
              </a:spcAft>
            </a:pPr>
            <a:r>
              <a:rPr lang="en-US" b="1"/>
              <a:t>II. Introduction</a:t>
            </a:r>
            <a:endParaRPr lang="en-US" b="1">
              <a:cs typeface="Calibri"/>
            </a:endParaRPr>
          </a:p>
          <a:p>
            <a:pPr marL="1175385" indent="-1175385">
              <a:spcBef>
                <a:spcPct val="20000"/>
              </a:spcBef>
              <a:buAutoNum type="romanUcPeriod"/>
            </a:pPr>
            <a:r>
              <a:rPr lang="en-US" sz="2400">
                <a:ea typeface="Calibri"/>
                <a:cs typeface="Calibri"/>
              </a:rPr>
              <a:t>The Coleoptera Species also  known as the beetle are breed of insects that can live in many different climates and conditions. Population can be found more densely on different types of soils, that broad assumption has never been specifically tested.</a:t>
            </a:r>
          </a:p>
          <a:p>
            <a:pPr marL="1175385" indent="-1175385">
              <a:spcBef>
                <a:spcPct val="20000"/>
              </a:spcBef>
              <a:buAutoNum type="romanUcPeriod"/>
            </a:pPr>
            <a:r>
              <a:rPr lang="en-US" sz="2400">
                <a:ea typeface="Calibri"/>
                <a:cs typeface="Calibri"/>
              </a:rPr>
              <a:t> This study will cover the bases of effects from soil moisture and salinity on the effect of beetle population. Previous studies have shown that salt generally does not have a positive effect on population density (ScienceDirect, 2013). </a:t>
            </a:r>
          </a:p>
          <a:p>
            <a:pPr marL="1175385" indent="-1175385">
              <a:spcBef>
                <a:spcPct val="20000"/>
              </a:spcBef>
              <a:buAutoNum type="romanUcPeriod"/>
            </a:pPr>
            <a:r>
              <a:rPr lang="en-US" sz="2400">
                <a:ea typeface="Calibri"/>
                <a:cs typeface="Calibri"/>
              </a:rPr>
              <a:t>The experiment will show if these two soil properties genuinely have an effect on the population density of the Coleoptera species. </a:t>
            </a:r>
          </a:p>
          <a:p>
            <a:pPr marL="1175385" indent="-1175385">
              <a:spcBef>
                <a:spcPct val="20000"/>
              </a:spcBef>
              <a:buAutoNum type="romanUcPeriod"/>
            </a:pPr>
            <a:r>
              <a:rPr lang="en-US" sz="2400">
                <a:ea typeface="Calibri"/>
                <a:cs typeface="Calibri"/>
              </a:rPr>
              <a:t>Hypothesis: Extensive research shows that many different species can have an irregular immunity to salinity and moisture factors(NIH, 2013) which leads us to believe that soil moisture and salinity will have no effect on the biodiversity of Coleoptera on Long Island. </a:t>
            </a:r>
          </a:p>
          <a:p>
            <a:pPr marL="1175385" indent="-1175385">
              <a:spcBef>
                <a:spcPct val="20000"/>
              </a:spcBef>
              <a:buAutoNum type="romanUcPeriod"/>
            </a:pPr>
            <a:r>
              <a:rPr lang="en-US" sz="2400">
                <a:ea typeface="Calibri"/>
                <a:cs typeface="Calibri"/>
              </a:rPr>
              <a:t>The Coleoptera species mainly obtain all nutrients through plants, seeds, fruit or, wood (</a:t>
            </a:r>
            <a:r>
              <a:rPr lang="en-US" sz="2400" err="1">
                <a:ea typeface="Calibri"/>
                <a:cs typeface="Calibri"/>
              </a:rPr>
              <a:t>Umich</a:t>
            </a:r>
            <a:r>
              <a:rPr lang="en-US" sz="2400">
                <a:ea typeface="Calibri"/>
                <a:cs typeface="Calibri"/>
              </a:rPr>
              <a:t>, 2020) and with their diet consisting of things with very little salt and water content the soil is most likely where they receive those bodily contents.</a:t>
            </a:r>
          </a:p>
          <a:p>
            <a:pPr marL="1175385" indent="-1175385">
              <a:spcBef>
                <a:spcPct val="20000"/>
              </a:spcBef>
              <a:buAutoNum type="romanUcPeriod"/>
            </a:pPr>
            <a:r>
              <a:rPr lang="en-US" sz="2400">
                <a:ea typeface="Calibri"/>
                <a:cs typeface="Calibri"/>
              </a:rPr>
              <a:t> The Coleoptera is the largest describes species of insects with over 250,000 different species in its order (UNL, 2021). It is assumed that for every person on earth there are 1.4 billion insects (ROYESC, 2022) it </a:t>
            </a:r>
            <a:r>
              <a:rPr lang="en-US" sz="3200">
                <a:ea typeface="Calibri"/>
                <a:cs typeface="Calibri"/>
              </a:rPr>
              <a:t>is also assumed that beetles make up 25% of all living organisms on earth. </a:t>
            </a:r>
          </a:p>
          <a:p>
            <a:pPr>
              <a:spcAft>
                <a:spcPts val="429"/>
              </a:spcAft>
            </a:pPr>
            <a:r>
              <a:rPr lang="en-US" b="1">
                <a:latin typeface="Calibri"/>
                <a:cs typeface="Calibri"/>
              </a:rPr>
              <a:t>III. Materials &amp; Methods </a:t>
            </a:r>
            <a:endParaRPr lang="en-US" b="1">
              <a:latin typeface="Calibri"/>
              <a:ea typeface="Calibri"/>
              <a:cs typeface="Calibri"/>
            </a:endParaRPr>
          </a:p>
          <a:p>
            <a:pPr marL="1175385" indent="-1175385">
              <a:spcBef>
                <a:spcPct val="20000"/>
              </a:spcBef>
              <a:buAutoNum type="romanUcPeriod"/>
            </a:pPr>
            <a:r>
              <a:rPr lang="en-US" sz="2800">
                <a:latin typeface="Calibri"/>
                <a:cs typeface="Calibri"/>
              </a:rPr>
              <a:t>Berlese Funnel was used to collect some of the insect samples in the experiment. </a:t>
            </a:r>
            <a:endParaRPr lang="en-US" sz="2800">
              <a:latin typeface="Calibri"/>
              <a:ea typeface="Calibri"/>
              <a:cs typeface="Calibri"/>
            </a:endParaRPr>
          </a:p>
          <a:p>
            <a:pPr marL="1175385" indent="-1175385">
              <a:spcBef>
                <a:spcPct val="20000"/>
              </a:spcBef>
              <a:buAutoNum type="romanUcPeriod"/>
            </a:pPr>
            <a:r>
              <a:rPr lang="en-US" sz="2800">
                <a:latin typeface="Calibri"/>
                <a:cs typeface="Calibri"/>
              </a:rPr>
              <a:t>A Berlese Funnel uses a heat source to dry out the soil sample forcing insects to travel to the bottom where they are preserved in a fluid such as ethanol alcohol (Berlese Funnel).</a:t>
            </a:r>
            <a:endParaRPr lang="en-US" sz="2800">
              <a:latin typeface="Calibri"/>
              <a:ea typeface="Calibri"/>
              <a:cs typeface="Calibri"/>
            </a:endParaRPr>
          </a:p>
          <a:p>
            <a:pPr marL="1175385" indent="-1175385">
              <a:spcBef>
                <a:spcPct val="20000"/>
              </a:spcBef>
              <a:buAutoNum type="romanUcPeriod"/>
            </a:pPr>
            <a:r>
              <a:rPr lang="en-US" sz="2800">
                <a:latin typeface="Calibri"/>
                <a:cs typeface="Calibri"/>
              </a:rPr>
              <a:t> Insect samples were also handpicked due to the inefficiency of the Berlese Funnel method.</a:t>
            </a:r>
            <a:endParaRPr lang="en-US" sz="2800">
              <a:latin typeface="Calibri"/>
              <a:ea typeface="Calibri"/>
              <a:cs typeface="Calibri"/>
            </a:endParaRPr>
          </a:p>
          <a:p>
            <a:pPr marL="1175385" indent="-1175385">
              <a:spcBef>
                <a:spcPct val="20000"/>
              </a:spcBef>
              <a:buAutoNum type="romanUcPeriod"/>
            </a:pPr>
            <a:r>
              <a:rPr lang="en-US" sz="2800">
                <a:latin typeface="Calibri"/>
                <a:cs typeface="Calibri"/>
              </a:rPr>
              <a:t>Materials used included leaf litter from 2 separate places, Lido Beach State Park and Tanglewood Preserve. These two places differ from each other as Lido Beach is closer to the water. Other materials like ethanol alcohol, plastic bags, and mini plastic tubes to store each insect individually</a:t>
            </a:r>
            <a:endParaRPr lang="en-US" sz="2800">
              <a:ea typeface="Calibri"/>
              <a:cs typeface="Calibri"/>
            </a:endParaRPr>
          </a:p>
          <a:p>
            <a:pPr>
              <a:spcAft>
                <a:spcPts val="429"/>
              </a:spcAft>
            </a:pPr>
            <a:endParaRPr lang="en-US" sz="2800">
              <a:latin typeface="Calibri"/>
              <a:ea typeface="Calibri"/>
              <a:cs typeface="Calibri"/>
            </a:endParaRPr>
          </a:p>
        </p:txBody>
      </p:sp>
      <p:sp>
        <p:nvSpPr>
          <p:cNvPr id="38" name="TextBox 37"/>
          <p:cNvSpPr txBox="1"/>
          <p:nvPr/>
        </p:nvSpPr>
        <p:spPr>
          <a:xfrm>
            <a:off x="16326217" y="11358842"/>
            <a:ext cx="15762634" cy="10586773"/>
          </a:xfrm>
          <a:prstGeom prst="rect">
            <a:avLst/>
          </a:prstGeom>
          <a:noFill/>
        </p:spPr>
        <p:txBody>
          <a:bodyPr wrap="square" lIns="65306" tIns="32653" rIns="65306" bIns="32653" rtlCol="0" anchor="t">
            <a:spAutoFit/>
          </a:bodyPr>
          <a:lstStyle/>
          <a:p>
            <a:pPr>
              <a:spcAft>
                <a:spcPts val="429"/>
              </a:spcAft>
            </a:pPr>
            <a:r>
              <a:rPr lang="en-US" b="1"/>
              <a:t>V. Discussion </a:t>
            </a:r>
            <a:endParaRPr lang="en-US"/>
          </a:p>
          <a:p>
            <a:pPr marL="457200" indent="-457200">
              <a:buFont typeface="Arial"/>
              <a:buChar char="•"/>
            </a:pPr>
            <a:r>
              <a:rPr lang="en-US" sz="2800">
                <a:latin typeface="Calibri"/>
                <a:ea typeface="Calibri"/>
                <a:cs typeface="Times New Roman"/>
              </a:rPr>
              <a:t> The Objective of this project was to determine if soil moisture and salinity had any played factor in the biodiversity of Coleoptera on Long Island we were not able to individually determine that due to insufficient results and testing. Other testing regarding the same study in different countries have been conducted and in these studies scientists find that there is variability in population sizes along with change in salinity and moisture (</a:t>
            </a:r>
            <a:r>
              <a:rPr lang="en-US" sz="2800" err="1">
                <a:latin typeface="Calibri"/>
                <a:ea typeface="Calibri"/>
                <a:cs typeface="Times New Roman"/>
              </a:rPr>
              <a:t>Thotagamuwa</a:t>
            </a:r>
            <a:r>
              <a:rPr lang="en-US" sz="2800">
                <a:latin typeface="Calibri"/>
                <a:ea typeface="Calibri"/>
                <a:cs typeface="Times New Roman"/>
              </a:rPr>
              <a:t>, 2019).</a:t>
            </a:r>
            <a:endParaRPr lang="en-US" sz="2800">
              <a:latin typeface="Calibri"/>
              <a:ea typeface="Calibri"/>
              <a:cs typeface="Calibri"/>
            </a:endParaRPr>
          </a:p>
          <a:p>
            <a:pPr marL="457200" indent="-457200">
              <a:buFont typeface="Arial"/>
              <a:buChar char="•"/>
            </a:pPr>
            <a:r>
              <a:rPr lang="en-US" sz="2800">
                <a:latin typeface="Calibri"/>
                <a:ea typeface="Calibri"/>
                <a:cs typeface="Times New Roman"/>
              </a:rPr>
              <a:t> This study could relate to our due to it’s sheer similarities but they are differences like the climates they were conducted in. We faced some challenges during the course of experiment like low sample counts and insufficient materials</a:t>
            </a:r>
            <a:endParaRPr lang="en-US" sz="2800">
              <a:latin typeface="Calibri"/>
              <a:ea typeface="Calibri"/>
              <a:cs typeface="Calibri"/>
            </a:endParaRPr>
          </a:p>
          <a:p>
            <a:pPr>
              <a:spcAft>
                <a:spcPts val="429"/>
              </a:spcAft>
            </a:pPr>
            <a:r>
              <a:rPr lang="en-US" b="1"/>
              <a:t>VI. References</a:t>
            </a:r>
            <a:endParaRPr lang="en-US" b="1">
              <a:ea typeface="Calibri"/>
              <a:cs typeface="Calibri"/>
            </a:endParaRPr>
          </a:p>
          <a:p>
            <a:r>
              <a:rPr lang="en-US" sz="1800">
                <a:latin typeface="Times New Roman"/>
                <a:cs typeface="Times New Roman"/>
              </a:rPr>
              <a:t>the </a:t>
            </a:r>
            <a:r>
              <a:rPr lang="en-US" sz="1800" err="1">
                <a:latin typeface="Times New Roman"/>
                <a:cs typeface="Times New Roman"/>
              </a:rPr>
              <a:t>berlese</a:t>
            </a:r>
            <a:r>
              <a:rPr lang="en-US" sz="1800">
                <a:latin typeface="Times New Roman"/>
                <a:cs typeface="Times New Roman"/>
              </a:rPr>
              <a:t> funnel. (n.d.). </a:t>
            </a:r>
            <a:r>
              <a:rPr lang="en-US" sz="1800" i="1">
                <a:latin typeface="Times New Roman"/>
                <a:cs typeface="Times New Roman"/>
              </a:rPr>
              <a:t>Soil Science Society of America</a:t>
            </a:r>
            <a:r>
              <a:rPr lang="en-US" sz="1800">
                <a:latin typeface="Times New Roman"/>
                <a:cs typeface="Times New Roman"/>
              </a:rPr>
              <a:t>. </a:t>
            </a:r>
            <a:r>
              <a:rPr lang="en-US" sz="1800">
                <a:latin typeface="Times New Roman"/>
                <a:cs typeface="Times New Roman"/>
                <a:hlinkClick r:id="rId4"/>
              </a:rPr>
              <a:t>https://www.soils.org/</a:t>
            </a:r>
            <a:endParaRPr lang="en-US" sz="1800">
              <a:latin typeface="Times New Roman"/>
              <a:cs typeface="Times New Roman"/>
            </a:endParaRPr>
          </a:p>
          <a:p>
            <a:r>
              <a:rPr lang="en-US" sz="1800">
                <a:latin typeface="Times New Roman"/>
                <a:cs typeface="Times New Roman"/>
              </a:rPr>
              <a:t>Cespedes, V., Pallares, S., Arribas, P., Millan, A., &amp; Velasco, J. (n.d.). Water beetle tolerance to salinity and anionic composition and its relationship to habitat occupancy. </a:t>
            </a:r>
            <a:r>
              <a:rPr lang="en-US" sz="1800" i="1">
                <a:latin typeface="Times New Roman"/>
                <a:cs typeface="Times New Roman"/>
              </a:rPr>
              <a:t>Pub Med</a:t>
            </a:r>
            <a:r>
              <a:rPr lang="en-US" sz="1800">
                <a:latin typeface="Times New Roman"/>
                <a:cs typeface="Times New Roman"/>
              </a:rPr>
              <a:t>. </a:t>
            </a:r>
            <a:r>
              <a:rPr lang="en-US" sz="1800">
                <a:latin typeface="Times New Roman"/>
                <a:cs typeface="Times New Roman"/>
                <a:hlinkClick r:id="rId5"/>
              </a:rPr>
              <a:t>https://pubmed.ncbi.nlm.nih.gov/23973816/</a:t>
            </a:r>
            <a:endParaRPr lang="en-US" sz="1800">
              <a:latin typeface="Times New Roman"/>
              <a:cs typeface="Times New Roman"/>
            </a:endParaRPr>
          </a:p>
          <a:p>
            <a:r>
              <a:rPr lang="en-US" sz="1800">
                <a:latin typeface="Times New Roman"/>
                <a:cs typeface="Times New Roman"/>
              </a:rPr>
              <a:t>Cespedes, V., Pallares, S., Arribas, P., Millan, A., &amp; Velasco, J. (2013). Water beetle tolerance to salinity and anionic composition and its relationship to habitat occupancy. </a:t>
            </a:r>
            <a:r>
              <a:rPr lang="en-US" sz="1800" i="1">
                <a:latin typeface="Times New Roman"/>
                <a:cs typeface="Times New Roman"/>
              </a:rPr>
              <a:t>Insect Physiology</a:t>
            </a:r>
            <a:r>
              <a:rPr lang="en-US" sz="1800">
                <a:latin typeface="Times New Roman"/>
                <a:cs typeface="Times New Roman"/>
              </a:rPr>
              <a:t>. </a:t>
            </a:r>
            <a:r>
              <a:rPr lang="en-US" sz="1800">
                <a:latin typeface="Times New Roman"/>
                <a:cs typeface="Times New Roman"/>
                <a:hlinkClick r:id="rId6"/>
              </a:rPr>
              <a:t>https://www.sciencedirect.com/science/article/abs/pii/S0022191013001777</a:t>
            </a:r>
            <a:endParaRPr lang="en-US" sz="1800">
              <a:latin typeface="Times New Roman"/>
              <a:cs typeface="Times New Roman"/>
            </a:endParaRPr>
          </a:p>
          <a:p>
            <a:r>
              <a:rPr lang="en-US" sz="1800">
                <a:latin typeface="Times New Roman"/>
                <a:cs typeface="Times New Roman"/>
              </a:rPr>
              <a:t>Myers, P., Espinosa, R., &amp; Parr, C.S. (2020). </a:t>
            </a:r>
            <a:r>
              <a:rPr lang="en-US" sz="1800" i="1">
                <a:latin typeface="Times New Roman"/>
                <a:cs typeface="Times New Roman"/>
              </a:rPr>
              <a:t>Coleoptera</a:t>
            </a:r>
            <a:r>
              <a:rPr lang="en-US" sz="1800">
                <a:latin typeface="Times New Roman"/>
                <a:cs typeface="Times New Roman"/>
              </a:rPr>
              <a:t>. Animal Diversity Web. Retrieved December 6, 2023, from </a:t>
            </a:r>
            <a:r>
              <a:rPr lang="en-US" sz="1800">
                <a:latin typeface="Times New Roman"/>
                <a:cs typeface="Times New Roman"/>
                <a:hlinkClick r:id="rId7"/>
              </a:rPr>
              <a:t>https://animaldiversity.org/critters/Coleoptera/</a:t>
            </a:r>
            <a:endParaRPr lang="en-US" sz="1800">
              <a:latin typeface="Times New Roman"/>
              <a:cs typeface="Times New Roman"/>
            </a:endParaRPr>
          </a:p>
          <a:p>
            <a:r>
              <a:rPr lang="en-US" sz="1800">
                <a:latin typeface="Times New Roman"/>
                <a:cs typeface="Times New Roman"/>
              </a:rPr>
              <a:t>Order Coleoptera- Beetles. (2021). </a:t>
            </a:r>
            <a:r>
              <a:rPr lang="en-US" sz="1800" i="1">
                <a:latin typeface="Times New Roman"/>
                <a:cs typeface="Times New Roman"/>
              </a:rPr>
              <a:t>Department of Entomology</a:t>
            </a:r>
            <a:r>
              <a:rPr lang="en-US" sz="1800">
                <a:latin typeface="Times New Roman"/>
                <a:cs typeface="Times New Roman"/>
              </a:rPr>
              <a:t>. </a:t>
            </a:r>
            <a:r>
              <a:rPr lang="en-US" sz="1800">
                <a:latin typeface="Times New Roman"/>
                <a:cs typeface="Times New Roman"/>
                <a:hlinkClick r:id="rId8"/>
              </a:rPr>
              <a:t>https://entomology.unl.edu/order-coleoptera-beetles</a:t>
            </a:r>
            <a:endParaRPr lang="en-US" sz="1800">
              <a:latin typeface="Times New Roman"/>
              <a:cs typeface="Times New Roman"/>
            </a:endParaRPr>
          </a:p>
          <a:p>
            <a:r>
              <a:rPr lang="en-US" sz="1800">
                <a:latin typeface="Times New Roman"/>
                <a:cs typeface="Times New Roman"/>
              </a:rPr>
              <a:t>Organic Matter - Loss-On-Ignition Method. (2023). </a:t>
            </a:r>
            <a:r>
              <a:rPr lang="en-US" sz="1800" i="1">
                <a:latin typeface="Times New Roman"/>
                <a:cs typeface="Times New Roman"/>
              </a:rPr>
              <a:t>UC Davis Analytical Lab</a:t>
            </a:r>
            <a:r>
              <a:rPr lang="en-US" sz="1800">
                <a:latin typeface="Times New Roman"/>
                <a:cs typeface="Times New Roman"/>
              </a:rPr>
              <a:t>. </a:t>
            </a:r>
            <a:r>
              <a:rPr lang="en-US" sz="1800">
                <a:latin typeface="Times New Roman"/>
                <a:cs typeface="Times New Roman"/>
                <a:hlinkClick r:id="rId9"/>
              </a:rPr>
              <a:t>https://anlab.ucdavis.edu/analysis/Soils/415#:~:text=This%20method%20semi%20quantifies%20the%20amount%20of%20oxidizable,a%20muffle%20furnace%20for%202%20hours%20at%20360%C2%B0C</a:t>
            </a:r>
            <a:r>
              <a:rPr lang="en-US" sz="1800">
                <a:latin typeface="Times New Roman"/>
                <a:cs typeface="Times New Roman"/>
              </a:rPr>
              <a:t>.</a:t>
            </a:r>
          </a:p>
          <a:p>
            <a:r>
              <a:rPr lang="en-US" sz="1800" i="1">
                <a:latin typeface="Times New Roman"/>
                <a:cs typeface="Times New Roman"/>
              </a:rPr>
              <a:t>Soil Quality Indicators: Measures of Soil Functional State</a:t>
            </a:r>
            <a:r>
              <a:rPr lang="en-US" sz="1800">
                <a:latin typeface="Times New Roman"/>
                <a:cs typeface="Times New Roman"/>
              </a:rPr>
              <a:t>. (2011, September 19). Soil </a:t>
            </a:r>
            <a:r>
              <a:rPr lang="en-US" sz="1800" err="1">
                <a:latin typeface="Times New Roman"/>
                <a:cs typeface="Times New Roman"/>
              </a:rPr>
              <a:t>Qaulity</a:t>
            </a:r>
            <a:r>
              <a:rPr lang="en-US" sz="1800">
                <a:latin typeface="Times New Roman"/>
                <a:cs typeface="Times New Roman"/>
              </a:rPr>
              <a:t>. Retrieved December 6, 2023, from </a:t>
            </a:r>
            <a:r>
              <a:rPr lang="en-US" sz="1800">
                <a:latin typeface="Times New Roman"/>
                <a:cs typeface="Times New Roman"/>
                <a:hlinkClick r:id="rId10"/>
              </a:rPr>
              <a:t>http://soilquality.org/indicators.html</a:t>
            </a:r>
            <a:endParaRPr lang="en-US" sz="1800">
              <a:latin typeface="Times New Roman"/>
              <a:cs typeface="Times New Roman"/>
            </a:endParaRPr>
          </a:p>
          <a:p>
            <a:r>
              <a:rPr lang="en-US" sz="1800" err="1">
                <a:latin typeface="Times New Roman"/>
                <a:cs typeface="Times New Roman"/>
              </a:rPr>
              <a:t>Thotagamuwa</a:t>
            </a:r>
            <a:r>
              <a:rPr lang="en-US" sz="1800">
                <a:latin typeface="Times New Roman"/>
                <a:cs typeface="Times New Roman"/>
              </a:rPr>
              <a:t>, A. (n.d.). </a:t>
            </a:r>
            <a:r>
              <a:rPr lang="en-US" sz="1800" i="1">
                <a:latin typeface="Times New Roman"/>
                <a:cs typeface="Times New Roman"/>
              </a:rPr>
              <a:t>The effects of incident microclimatic and soil parameters on the population sizes of selected tiger beetle species in Sri Lanka</a:t>
            </a:r>
            <a:r>
              <a:rPr lang="en-US" sz="1800">
                <a:latin typeface="Times New Roman"/>
                <a:cs typeface="Times New Roman"/>
              </a:rPr>
              <a:t>. </a:t>
            </a:r>
            <a:r>
              <a:rPr lang="en-US" sz="1800">
                <a:latin typeface="Times New Roman"/>
                <a:cs typeface="Times New Roman"/>
                <a:hlinkClick r:id="rId11"/>
              </a:rPr>
              <a:t>https://www.researchgate.net/profile/Nirmalie-Pallewatta/publication/337062151_The_effects_of_incident_microclimatic_and_soil_parameters_on_the_population_sizes_of_selected_tiger_beetle_species_in_Sri_Lanka/links/60c5dc3c299bf1949f54efec/The-effects-of-incident-microclimatic-and-soil-parameters-on-the-population-sizes-of-selected-tiger-beetle-species-in-Sri-Lanka.pdf</a:t>
            </a:r>
            <a:endParaRPr lang="en-US" sz="1800">
              <a:latin typeface="Times New Roman"/>
              <a:cs typeface="Times New Roman"/>
            </a:endParaRPr>
          </a:p>
          <a:p>
            <a:pPr>
              <a:spcAft>
                <a:spcPts val="429"/>
              </a:spcAft>
            </a:pPr>
            <a:endParaRPr lang="en-US">
              <a:cs typeface="Calibri"/>
            </a:endParaRPr>
          </a:p>
        </p:txBody>
      </p:sp>
      <p:pic>
        <p:nvPicPr>
          <p:cNvPr id="13" name="Picture 12"/>
          <p:cNvPicPr>
            <a:picLocks noChangeAspect="1"/>
          </p:cNvPicPr>
          <p:nvPr/>
        </p:nvPicPr>
        <p:blipFill>
          <a:blip r:embed="rId12">
            <a:extLst>
              <a:ext uri="{28A0092B-C50C-407E-A947-70E740481C1C}">
                <a14:useLocalDpi xmlns:a14="http://schemas.microsoft.com/office/drawing/2010/main" val="0"/>
              </a:ext>
            </a:extLst>
          </a:blip>
          <a:stretch>
            <a:fillRect/>
          </a:stretch>
        </p:blipFill>
        <p:spPr bwMode="auto">
          <a:xfrm>
            <a:off x="1351672" y="1374658"/>
            <a:ext cx="4041791" cy="1632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50C65E3F-026E-2797-0639-5C1D17133B13}"/>
              </a:ext>
            </a:extLst>
          </p:cNvPr>
          <p:cNvSpPr txBox="1"/>
          <p:nvPr/>
        </p:nvSpPr>
        <p:spPr>
          <a:xfrm>
            <a:off x="7290206" y="2864387"/>
            <a:ext cx="1989508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a:cs typeface="Calibri"/>
              </a:rPr>
              <a:t>Ashian Islam, Blake Jaworowski and Mentor </a:t>
            </a:r>
            <a:r>
              <a:rPr lang="en-US" sz="5400" err="1">
                <a:cs typeface="Calibri"/>
              </a:rPr>
              <a:t>Stoycho</a:t>
            </a:r>
            <a:r>
              <a:rPr lang="en-US" sz="5400">
                <a:cs typeface="Calibri"/>
              </a:rPr>
              <a:t> </a:t>
            </a:r>
            <a:r>
              <a:rPr lang="en-US" sz="5400" err="1">
                <a:cs typeface="Calibri"/>
              </a:rPr>
              <a:t>Velkovsky</a:t>
            </a:r>
            <a:endParaRPr lang="en-US" sz="5400" err="1"/>
          </a:p>
        </p:txBody>
      </p:sp>
      <p:pic>
        <p:nvPicPr>
          <p:cNvPr id="6" name="Picture 5" descr="A map of a city&#10;&#10;Description automatically generated">
            <a:extLst>
              <a:ext uri="{FF2B5EF4-FFF2-40B4-BE49-F238E27FC236}">
                <a16:creationId xmlns:a16="http://schemas.microsoft.com/office/drawing/2014/main" id="{96E52690-C0DA-1C85-C6CF-B19E04D48020}"/>
              </a:ext>
            </a:extLst>
          </p:cNvPr>
          <p:cNvPicPr>
            <a:picLocks noChangeAspect="1"/>
          </p:cNvPicPr>
          <p:nvPr/>
        </p:nvPicPr>
        <p:blipFill>
          <a:blip r:embed="rId13"/>
          <a:stretch>
            <a:fillRect/>
          </a:stretch>
        </p:blipFill>
        <p:spPr>
          <a:xfrm>
            <a:off x="15921785" y="3985602"/>
            <a:ext cx="5480392" cy="3815649"/>
          </a:xfrm>
          <a:prstGeom prst="rect">
            <a:avLst/>
          </a:prstGeom>
        </p:spPr>
      </p:pic>
      <p:pic>
        <p:nvPicPr>
          <p:cNvPr id="7" name="Picture 6" descr="A map of a beach&#10;&#10;Description automatically generated">
            <a:extLst>
              <a:ext uri="{FF2B5EF4-FFF2-40B4-BE49-F238E27FC236}">
                <a16:creationId xmlns:a16="http://schemas.microsoft.com/office/drawing/2014/main" id="{50AE7275-C063-84AC-137B-58D06E5EEBB8}"/>
              </a:ext>
            </a:extLst>
          </p:cNvPr>
          <p:cNvPicPr>
            <a:picLocks noChangeAspect="1"/>
          </p:cNvPicPr>
          <p:nvPr/>
        </p:nvPicPr>
        <p:blipFill>
          <a:blip r:embed="rId14"/>
          <a:stretch>
            <a:fillRect/>
          </a:stretch>
        </p:blipFill>
        <p:spPr>
          <a:xfrm>
            <a:off x="22678107" y="3990404"/>
            <a:ext cx="7612883" cy="3852054"/>
          </a:xfrm>
          <a:prstGeom prst="rect">
            <a:avLst/>
          </a:prstGeom>
        </p:spPr>
      </p:pic>
      <p:sp>
        <p:nvSpPr>
          <p:cNvPr id="5" name="TextBox 4">
            <a:extLst>
              <a:ext uri="{FF2B5EF4-FFF2-40B4-BE49-F238E27FC236}">
                <a16:creationId xmlns:a16="http://schemas.microsoft.com/office/drawing/2014/main" id="{6B9D34A0-FA2E-DAFB-4AC2-4D81CFF9FCFD}"/>
              </a:ext>
            </a:extLst>
          </p:cNvPr>
          <p:cNvSpPr txBox="1"/>
          <p:nvPr/>
        </p:nvSpPr>
        <p:spPr>
          <a:xfrm>
            <a:off x="16606996" y="7966819"/>
            <a:ext cx="55017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a:ea typeface="Calibri"/>
                <a:cs typeface="Calibri"/>
              </a:rPr>
              <a:t>Tanglewood Preserve</a:t>
            </a:r>
            <a:endParaRPr lang="en-US" sz="3600" b="1"/>
          </a:p>
        </p:txBody>
      </p:sp>
      <p:sp>
        <p:nvSpPr>
          <p:cNvPr id="8" name="TextBox 7">
            <a:extLst>
              <a:ext uri="{FF2B5EF4-FFF2-40B4-BE49-F238E27FC236}">
                <a16:creationId xmlns:a16="http://schemas.microsoft.com/office/drawing/2014/main" id="{F3701C60-73EC-66DB-093D-E1D832054649}"/>
              </a:ext>
            </a:extLst>
          </p:cNvPr>
          <p:cNvSpPr txBox="1"/>
          <p:nvPr/>
        </p:nvSpPr>
        <p:spPr>
          <a:xfrm>
            <a:off x="24212679" y="7952974"/>
            <a:ext cx="5880762"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a:cs typeface="Calibri"/>
              </a:rPr>
              <a:t>Lido Beach Town Park</a:t>
            </a:r>
            <a:endParaRPr lang="en-US" sz="3600" b="1"/>
          </a:p>
        </p:txBody>
      </p:sp>
    </p:spTree>
    <p:extLst>
      <p:ext uri="{BB962C8B-B14F-4D97-AF65-F5344CB8AC3E}">
        <p14:creationId xmlns:p14="http://schemas.microsoft.com/office/powerpoint/2010/main" val="36500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AMNH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revision>2</cp:revision>
  <cp:lastPrinted>2016-03-28T20:27:59Z</cp:lastPrinted>
  <dcterms:created xsi:type="dcterms:W3CDTF">2011-05-13T20:15:01Z</dcterms:created>
  <dcterms:modified xsi:type="dcterms:W3CDTF">2024-06-04T13:01:30Z</dcterms:modified>
</cp:coreProperties>
</file>