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5" r:id="rId2"/>
    <p:sldId id="266" r:id="rId3"/>
    <p:sldId id="267" r:id="rId4"/>
  </p:sldIdLst>
  <p:sldSz cx="32918400" cy="219456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 id="266"/>
            <p14:sldId id="267"/>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A7412-E568-4EB8-AD63-03C2E9B77FDE}" v="2605" dt="2024-06-03T15:30:05.627"/>
    <p1510:client id="{B03520EB-EA35-424C-82CF-406F836D2D5B}" v="431" dt="2024-06-03T14:28:04.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8697" autoAdjust="0"/>
  </p:normalViewPr>
  <p:slideViewPr>
    <p:cSldViewPr snapToGrid="0" snapToObjects="1">
      <p:cViewPr>
        <p:scale>
          <a:sx n="21" d="100"/>
          <a:sy n="21" d="100"/>
        </p:scale>
        <p:origin x="1236" y="108"/>
      </p:cViewPr>
      <p:guideLst>
        <p:guide orient="horz" pos="18144"/>
        <p:guide orient="horz" pos="288"/>
        <p:guide pos="287"/>
        <p:guide pos="25055"/>
        <p:guide orient="horz" pos="13608"/>
        <p:guide orient="horz" pos="216"/>
        <p:guide pos="235"/>
        <p:guide pos="205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DD0F316-065C-436A-B3A0-B18E6AD95E0D}" type="datetimeFigureOut">
              <a:rPr lang="en-US" smtClean="0"/>
              <a:t>6/3/2024</a:t>
            </a:fld>
            <a:endParaRPr lang="en-US"/>
          </a:p>
        </p:txBody>
      </p:sp>
      <p:sp>
        <p:nvSpPr>
          <p:cNvPr id="4" name="Slide Image Placeholder 3"/>
          <p:cNvSpPr>
            <a:spLocks noGrp="1" noRot="1" noChangeAspect="1"/>
          </p:cNvSpPr>
          <p:nvPr>
            <p:ph type="sldImg" idx="2"/>
          </p:nvPr>
        </p:nvSpPr>
        <p:spPr>
          <a:xfrm>
            <a:off x="2835275" y="857250"/>
            <a:ext cx="34734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5CA6187-275E-4EFF-8298-A561A7983079}" type="slidenum">
              <a:rPr lang="en-US" smtClean="0"/>
              <a:t>‹#›</a:t>
            </a:fld>
            <a:endParaRPr lang="en-US"/>
          </a:p>
        </p:txBody>
      </p:sp>
    </p:spTree>
    <p:extLst>
      <p:ext uri="{BB962C8B-B14F-4D97-AF65-F5344CB8AC3E}">
        <p14:creationId xmlns:p14="http://schemas.microsoft.com/office/powerpoint/2010/main" val="380590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C00000"/>
                </a:solidFill>
              </a:rPr>
              <a:t>IMPORTANT</a:t>
            </a:r>
            <a:r>
              <a:rPr lang="en-US" b="1" baseline="0" dirty="0">
                <a:solidFill>
                  <a:srgbClr val="C00000"/>
                </a:solidFill>
              </a:rPr>
              <a:t>– </a:t>
            </a:r>
            <a:r>
              <a:rPr lang="en-US" b="0" baseline="0" dirty="0">
                <a:solidFill>
                  <a:srgbClr val="C00000"/>
                </a:solidFill>
              </a:rPr>
              <a:t>posters should contain all of the information </a:t>
            </a:r>
            <a:r>
              <a:rPr lang="en-US" b="0" baseline="0">
                <a:solidFill>
                  <a:srgbClr val="C00000"/>
                </a:solidFill>
              </a:rPr>
              <a:t>in this </a:t>
            </a:r>
            <a:r>
              <a:rPr lang="en-US" b="0" baseline="0" dirty="0">
                <a:solidFill>
                  <a:srgbClr val="C00000"/>
                </a:solidFill>
              </a:rPr>
              <a:t>template, but do not need to be organized in this exact format. Posters with descriptive images and figures are preferred over text-heavy posters. Results do not need to be contained to the highlighted “Tables &amp; Figures” box. </a:t>
            </a:r>
            <a:endParaRPr lang="en-US" b="0" dirty="0">
              <a:solidFill>
                <a:srgbClr val="C00000"/>
              </a:solidFill>
            </a:endParaRPr>
          </a:p>
        </p:txBody>
      </p:sp>
      <p:sp>
        <p:nvSpPr>
          <p:cNvPr id="4" name="Slide Number Placeholder 3"/>
          <p:cNvSpPr>
            <a:spLocks noGrp="1"/>
          </p:cNvSpPr>
          <p:nvPr>
            <p:ph type="sldNum" sz="quarter" idx="10"/>
          </p:nvPr>
        </p:nvSpPr>
        <p:spPr/>
        <p:txBody>
          <a:bodyPr/>
          <a:lstStyle/>
          <a:p>
            <a:fld id="{75CA6187-275E-4EFF-8298-A561A7983079}" type="slidenum">
              <a:rPr lang="en-US" smtClean="0"/>
              <a:t>1</a:t>
            </a:fld>
            <a:endParaRPr lang="en-US"/>
          </a:p>
        </p:txBody>
      </p:sp>
    </p:spTree>
    <p:extLst>
      <p:ext uri="{BB962C8B-B14F-4D97-AF65-F5344CB8AC3E}">
        <p14:creationId xmlns:p14="http://schemas.microsoft.com/office/powerpoint/2010/main" val="136351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4912363"/>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4912363"/>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a:t>Click to edit Master title style</a:t>
            </a:r>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a:t>Click to edit Master title style</a:t>
            </a:r>
          </a:p>
        </p:txBody>
      </p:sp>
      <p:sp>
        <p:nvSpPr>
          <p:cNvPr id="3" name="Text Placeholder 2"/>
          <p:cNvSpPr>
            <a:spLocks noGrp="1"/>
          </p:cNvSpPr>
          <p:nvPr>
            <p:ph type="body" idx="1"/>
          </p:nvPr>
        </p:nvSpPr>
        <p:spPr>
          <a:xfrm>
            <a:off x="1645920" y="5120642"/>
            <a:ext cx="29626560" cy="14483081"/>
          </a:xfrm>
          <a:prstGeom prst="rect">
            <a:avLst/>
          </a:prstGeom>
        </p:spPr>
        <p:txBody>
          <a:bodyPr vert="horz" lIns="313450" tIns="156725" rIns="313450" bIns="1567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6/3/2024</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6401" y="4313308"/>
            <a:ext cx="14843446" cy="6257330"/>
          </a:xfrm>
          <a:prstGeom prst="rect">
            <a:avLst/>
          </a:prstGeom>
        </p:spPr>
        <p:style>
          <a:lnRef idx="1">
            <a:schemeClr val="dk1"/>
          </a:lnRef>
          <a:fillRef idx="2">
            <a:schemeClr val="dk1"/>
          </a:fillRef>
          <a:effectRef idx="1">
            <a:schemeClr val="dk1"/>
          </a:effectRef>
          <a:fontRef idx="minor">
            <a:schemeClr val="dk1"/>
          </a:fontRef>
        </p:style>
        <p:txBody>
          <a:bodyPr lIns="72176" tIns="36089" rIns="72176" bIns="36089" rtlCol="0" anchor="ctr"/>
          <a:lstStyle/>
          <a:p>
            <a:pPr algn="ctr"/>
            <a:endParaRPr lang="en-US"/>
          </a:p>
        </p:txBody>
      </p:sp>
      <p:sp>
        <p:nvSpPr>
          <p:cNvPr id="4" name="TextBox 3"/>
          <p:cNvSpPr txBox="1"/>
          <p:nvPr/>
        </p:nvSpPr>
        <p:spPr>
          <a:xfrm>
            <a:off x="5393464" y="754131"/>
            <a:ext cx="21067218" cy="1765654"/>
          </a:xfrm>
          <a:prstGeom prst="rect">
            <a:avLst/>
          </a:prstGeom>
          <a:noFill/>
        </p:spPr>
        <p:txBody>
          <a:bodyPr wrap="square" lIns="72176" tIns="36089" rIns="72176" bIns="36089" rtlCol="0">
            <a:spAutoFit/>
          </a:bodyPr>
          <a:lstStyle/>
          <a:p>
            <a:pPr algn="ctr"/>
            <a:r>
              <a:rPr lang="en-US" sz="11000" dirty="0"/>
              <a:t>Your </a:t>
            </a:r>
            <a:r>
              <a:rPr lang="en-US" sz="11000" i="1" dirty="0"/>
              <a:t>BLI</a:t>
            </a:r>
            <a:r>
              <a:rPr lang="en-US" sz="11000" dirty="0"/>
              <a:t> Summary Report title</a:t>
            </a:r>
          </a:p>
        </p:txBody>
      </p:sp>
      <p:sp>
        <p:nvSpPr>
          <p:cNvPr id="5" name="TextBox 4"/>
          <p:cNvSpPr txBox="1"/>
          <p:nvPr/>
        </p:nvSpPr>
        <p:spPr>
          <a:xfrm>
            <a:off x="5911703" y="2639987"/>
            <a:ext cx="20265656" cy="1673321"/>
          </a:xfrm>
          <a:prstGeom prst="rect">
            <a:avLst/>
          </a:prstGeom>
          <a:noFill/>
        </p:spPr>
        <p:txBody>
          <a:bodyPr wrap="square" lIns="72176" tIns="36089" rIns="72176" bIns="36089" rtlCol="0">
            <a:spAutoFit/>
          </a:bodyPr>
          <a:lstStyle/>
          <a:p>
            <a:r>
              <a:rPr lang="en-US" dirty="0"/>
              <a:t>Your names (in alphabetical order) &amp; your mentor’s name</a:t>
            </a:r>
          </a:p>
          <a:p>
            <a:pPr lvl="0"/>
            <a:r>
              <a:rPr lang="en-US" sz="4300" i="1" dirty="0">
                <a:solidFill>
                  <a:prstClr val="black"/>
                </a:solidFill>
              </a:rPr>
              <a:t>Institutional affiliations for each author </a:t>
            </a:r>
          </a:p>
        </p:txBody>
      </p:sp>
      <p:sp>
        <p:nvSpPr>
          <p:cNvPr id="30" name="TextBox 29"/>
          <p:cNvSpPr txBox="1"/>
          <p:nvPr/>
        </p:nvSpPr>
        <p:spPr>
          <a:xfrm>
            <a:off x="17095100" y="5617985"/>
            <a:ext cx="14494746" cy="650719"/>
          </a:xfrm>
          <a:prstGeom prst="rect">
            <a:avLst/>
          </a:prstGeom>
          <a:noFill/>
        </p:spPr>
        <p:txBody>
          <a:bodyPr wrap="square" lIns="65306" tIns="32653" rIns="65306" bIns="32653" rtlCol="0">
            <a:spAutoFit/>
          </a:bodyPr>
          <a:lstStyle/>
          <a:p>
            <a:endParaRPr lang="en-US" sz="3800" dirty="0"/>
          </a:p>
        </p:txBody>
      </p:sp>
      <p:pic>
        <p:nvPicPr>
          <p:cNvPr id="35" name="Shape 243"/>
          <p:cNvPicPr preferRelativeResize="0"/>
          <p:nvPr/>
        </p:nvPicPr>
        <p:blipFill rotWithShape="1">
          <a:blip r:embed="rId3">
            <a:alphaModFix/>
          </a:blip>
          <a:srcRect/>
          <a:stretch/>
        </p:blipFill>
        <p:spPr>
          <a:xfrm>
            <a:off x="25309787" y="1161680"/>
            <a:ext cx="6868747" cy="1211234"/>
          </a:xfrm>
          <a:prstGeom prst="rect">
            <a:avLst/>
          </a:prstGeom>
          <a:noFill/>
          <a:ln>
            <a:noFill/>
          </a:ln>
        </p:spPr>
      </p:pic>
      <p:sp>
        <p:nvSpPr>
          <p:cNvPr id="36" name="Rectangle 35"/>
          <p:cNvSpPr/>
          <p:nvPr/>
        </p:nvSpPr>
        <p:spPr>
          <a:xfrm>
            <a:off x="17095100" y="4566845"/>
            <a:ext cx="14122176" cy="5843971"/>
          </a:xfrm>
          <a:prstGeom prst="rect">
            <a:avLst/>
          </a:prstGeom>
        </p:spPr>
        <p:txBody>
          <a:bodyPr wrap="square" lIns="72176" tIns="36089" rIns="72176" bIns="36089">
            <a:spAutoFit/>
          </a:bodyPr>
          <a:lstStyle/>
          <a:p>
            <a:pPr>
              <a:spcAft>
                <a:spcPts val="429"/>
              </a:spcAft>
            </a:pPr>
            <a:r>
              <a:rPr lang="en-US" dirty="0"/>
              <a:t>Tables &amp; Figures</a:t>
            </a:r>
          </a:p>
          <a:p>
            <a:pPr marL="541325" indent="-541325">
              <a:buFont typeface="Arial"/>
              <a:buChar char="•"/>
            </a:pPr>
            <a:r>
              <a:rPr lang="en-US" sz="3800" dirty="0"/>
              <a:t>For example: Map of GPS coordinates where samples were collected</a:t>
            </a:r>
          </a:p>
          <a:p>
            <a:pPr marL="541325" indent="-541325">
              <a:buFont typeface="Arial"/>
              <a:buChar char="•"/>
            </a:pPr>
            <a:r>
              <a:rPr lang="en-US" sz="3800" dirty="0"/>
              <a:t>Pie charts to showing types/numbers of samples analyzed</a:t>
            </a:r>
          </a:p>
          <a:p>
            <a:pPr marL="541325" indent="-541325">
              <a:buFont typeface="Arial"/>
              <a:buChar char="•"/>
            </a:pPr>
            <a:r>
              <a:rPr lang="en-US" sz="3800" dirty="0"/>
              <a:t>Table of BLAST search results</a:t>
            </a:r>
          </a:p>
          <a:p>
            <a:pPr marL="541325" indent="-541325">
              <a:buFont typeface="Arial"/>
              <a:buChar char="•"/>
            </a:pPr>
            <a:r>
              <a:rPr lang="en-US" sz="3800" dirty="0"/>
              <a:t>Phylogenetic trees (using different methods)</a:t>
            </a:r>
          </a:p>
          <a:p>
            <a:pPr marL="541325" indent="-541325">
              <a:buFont typeface="Arial"/>
              <a:buChar char="•"/>
            </a:pPr>
            <a:r>
              <a:rPr lang="en-US" sz="3800" dirty="0"/>
              <a:t>Table showing sequence similarities among/within species or populations</a:t>
            </a:r>
          </a:p>
          <a:p>
            <a:pPr marL="541325" indent="-541325">
              <a:buFont typeface="Arial"/>
              <a:buChar char="•"/>
            </a:pPr>
            <a:r>
              <a:rPr lang="en-US" sz="3800" dirty="0"/>
              <a:t>Figure linking the sample localities with their placement in the phylogenetic tree</a:t>
            </a:r>
          </a:p>
        </p:txBody>
      </p:sp>
      <p:sp>
        <p:nvSpPr>
          <p:cNvPr id="37" name="TextBox 36"/>
          <p:cNvSpPr txBox="1"/>
          <p:nvPr/>
        </p:nvSpPr>
        <p:spPr>
          <a:xfrm>
            <a:off x="1351672" y="5037942"/>
            <a:ext cx="15036584" cy="17424542"/>
          </a:xfrm>
          <a:prstGeom prst="rect">
            <a:avLst/>
          </a:prstGeom>
          <a:noFill/>
        </p:spPr>
        <p:txBody>
          <a:bodyPr wrap="square" lIns="65306" tIns="32653" rIns="65306" bIns="32653" rtlCol="0">
            <a:spAutoFit/>
          </a:bodyPr>
          <a:lstStyle/>
          <a:p>
            <a:pPr>
              <a:spcAft>
                <a:spcPts val="857"/>
              </a:spcAft>
            </a:pPr>
            <a:r>
              <a:rPr lang="en-US" sz="5400" i="1" dirty="0">
                <a:solidFill>
                  <a:srgbClr val="FF0000"/>
                </a:solidFill>
              </a:rPr>
              <a:t>Please limit poster text – figures, charts, pictures, diagrams, tables, etc., make for a better poster</a:t>
            </a:r>
            <a:endParaRPr lang="en-US" dirty="0"/>
          </a:p>
          <a:p>
            <a:pPr>
              <a:spcAft>
                <a:spcPts val="857"/>
              </a:spcAft>
            </a:pPr>
            <a:r>
              <a:rPr lang="en-US" dirty="0"/>
              <a:t>Abstract</a:t>
            </a:r>
          </a:p>
          <a:p>
            <a:r>
              <a:rPr lang="en-US" sz="3900" i="1" dirty="0"/>
              <a:t>A succinct summary of your project.</a:t>
            </a:r>
            <a:endParaRPr lang="en-US" sz="3900" dirty="0"/>
          </a:p>
          <a:p>
            <a:r>
              <a:rPr lang="en-US" sz="3900" dirty="0"/>
              <a:t>The abstract from your summary report can also be used as the abstract for your poster. </a:t>
            </a:r>
          </a:p>
          <a:p>
            <a:pPr>
              <a:spcAft>
                <a:spcPts val="429"/>
              </a:spcAft>
            </a:pPr>
            <a:endParaRPr lang="en-US" sz="3900" dirty="0"/>
          </a:p>
          <a:p>
            <a:pPr>
              <a:spcAft>
                <a:spcPts val="429"/>
              </a:spcAft>
            </a:pPr>
            <a:r>
              <a:rPr lang="en-US" dirty="0"/>
              <a:t>Introduction</a:t>
            </a:r>
          </a:p>
          <a:p>
            <a:r>
              <a:rPr lang="en-US" sz="3900" i="1" dirty="0"/>
              <a:t>What question was asked?	</a:t>
            </a:r>
            <a:br>
              <a:rPr lang="en-US" sz="3900" dirty="0"/>
            </a:br>
            <a:r>
              <a:rPr lang="en-US" sz="3900" dirty="0"/>
              <a:t>This section provides background for the reader so that they can understand the precise question you are asking, and why your study is of scientific interest. Use your summary report's Introduction to develop the Introduction on your poster.  On your poster you can add more details and better justify your research question.  </a:t>
            </a:r>
          </a:p>
          <a:p>
            <a:pPr>
              <a:spcAft>
                <a:spcPts val="429"/>
              </a:spcAft>
            </a:pPr>
            <a:endParaRPr lang="en-US" sz="3900" dirty="0"/>
          </a:p>
          <a:p>
            <a:pPr>
              <a:spcAft>
                <a:spcPts val="429"/>
              </a:spcAft>
            </a:pPr>
            <a:r>
              <a:rPr lang="en-US" dirty="0"/>
              <a:t>Materials &amp; Methods </a:t>
            </a:r>
            <a:endParaRPr lang="en-US" sz="3900" dirty="0"/>
          </a:p>
          <a:p>
            <a:r>
              <a:rPr lang="en-US" sz="3900" i="1" dirty="0"/>
              <a:t>How was the question answered?	</a:t>
            </a:r>
            <a:br>
              <a:rPr lang="en-US" sz="3900" b="1" dirty="0"/>
            </a:br>
            <a:r>
              <a:rPr lang="en-US" sz="3900" dirty="0"/>
              <a:t>Use your summary report's Materials and Methods to develop this section and provide details of any modifications to the original protocol.</a:t>
            </a:r>
            <a:r>
              <a:rPr lang="en-US" sz="3900" b="1" dirty="0"/>
              <a:t> </a:t>
            </a:r>
            <a:endParaRPr lang="en-US" sz="3900" dirty="0"/>
          </a:p>
          <a:p>
            <a:pPr>
              <a:spcAft>
                <a:spcPts val="429"/>
              </a:spcAft>
            </a:pPr>
            <a:endParaRPr lang="en-US" sz="3900" dirty="0"/>
          </a:p>
          <a:p>
            <a:pPr>
              <a:spcAft>
                <a:spcPts val="429"/>
              </a:spcAft>
            </a:pPr>
            <a:r>
              <a:rPr lang="en-US" dirty="0"/>
              <a:t>Results</a:t>
            </a:r>
          </a:p>
          <a:p>
            <a:r>
              <a:rPr lang="en-US" sz="3900" i="1" dirty="0"/>
              <a:t>What did you find?	</a:t>
            </a:r>
            <a:br>
              <a:rPr lang="en-US" sz="3900" b="1" dirty="0"/>
            </a:br>
            <a:r>
              <a:rPr lang="en-US" sz="3900" dirty="0"/>
              <a:t>Show results for each one of the different experimental groups you mentioned in the Materials and Methods section. </a:t>
            </a:r>
          </a:p>
        </p:txBody>
      </p:sp>
      <p:sp>
        <p:nvSpPr>
          <p:cNvPr id="38" name="TextBox 37"/>
          <p:cNvSpPr txBox="1"/>
          <p:nvPr/>
        </p:nvSpPr>
        <p:spPr>
          <a:xfrm>
            <a:off x="16746400" y="10837711"/>
            <a:ext cx="14774731" cy="10237959"/>
          </a:xfrm>
          <a:prstGeom prst="rect">
            <a:avLst/>
          </a:prstGeom>
          <a:noFill/>
        </p:spPr>
        <p:txBody>
          <a:bodyPr wrap="square" lIns="65306" tIns="32653" rIns="65306" bIns="32653" rtlCol="0">
            <a:spAutoFit/>
          </a:bodyPr>
          <a:lstStyle/>
          <a:p>
            <a:pPr>
              <a:spcAft>
                <a:spcPts val="429"/>
              </a:spcAft>
            </a:pPr>
            <a:r>
              <a:rPr lang="en-US" dirty="0"/>
              <a:t>Discussion </a:t>
            </a:r>
          </a:p>
          <a:p>
            <a:r>
              <a:rPr lang="en-US" sz="3900" i="1" dirty="0"/>
              <a:t>How does this answer your question? What do these findings mean? </a:t>
            </a:r>
            <a:r>
              <a:rPr lang="en-US" sz="3900" dirty="0"/>
              <a:t>Be objective in the interpretation of your results. Avoid making judgments. Remember, openly discussing unexpected results, difficulties, or mistakes is central to the scientific process. </a:t>
            </a:r>
          </a:p>
          <a:p>
            <a:endParaRPr lang="en-US" sz="3900" dirty="0"/>
          </a:p>
          <a:p>
            <a:pPr>
              <a:spcAft>
                <a:spcPts val="429"/>
              </a:spcAft>
            </a:pPr>
            <a:r>
              <a:rPr lang="en-US" dirty="0"/>
              <a:t>References</a:t>
            </a:r>
          </a:p>
          <a:p>
            <a:r>
              <a:rPr lang="en-US" sz="3900" dirty="0"/>
              <a:t>Document and credit all the sources of information you used for your project at the bottom of your poster. Whenever you state a fact that is based on the results of someone else’s research, you must cite their work in the proper format.</a:t>
            </a:r>
          </a:p>
          <a:p>
            <a:endParaRPr lang="en-US" sz="3900" dirty="0"/>
          </a:p>
          <a:p>
            <a:pPr>
              <a:spcAft>
                <a:spcPts val="429"/>
              </a:spcAft>
            </a:pPr>
            <a:r>
              <a:rPr lang="en-US" dirty="0"/>
              <a:t>Acknowledgements</a:t>
            </a:r>
          </a:p>
          <a:p>
            <a:r>
              <a:rPr lang="en-US" sz="3900" dirty="0"/>
              <a:t>Thank people/organizations that assisted them in doing the research. These can include collaborators, funders and reviewers. </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351672" y="1374658"/>
            <a:ext cx="4041791"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0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A map with a city name&#10;&#10;Description automatically generated with medium confidence">
            <a:extLst>
              <a:ext uri="{FF2B5EF4-FFF2-40B4-BE49-F238E27FC236}">
                <a16:creationId xmlns:a16="http://schemas.microsoft.com/office/drawing/2014/main" id="{2A264B73-B606-6BE9-9BE1-B62416079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58" y="18353100"/>
            <a:ext cx="8047065" cy="2781597"/>
          </a:xfrm>
          <a:prstGeom prst="rect">
            <a:avLst/>
          </a:prstGeom>
        </p:spPr>
      </p:pic>
      <p:sp>
        <p:nvSpPr>
          <p:cNvPr id="2" name="TextBox 1">
            <a:extLst>
              <a:ext uri="{FF2B5EF4-FFF2-40B4-BE49-F238E27FC236}">
                <a16:creationId xmlns:a16="http://schemas.microsoft.com/office/drawing/2014/main" id="{5364CD05-5FFA-8D99-E448-F0D36B9CDD20}"/>
              </a:ext>
            </a:extLst>
          </p:cNvPr>
          <p:cNvSpPr txBox="1"/>
          <p:nvPr/>
        </p:nvSpPr>
        <p:spPr>
          <a:xfrm>
            <a:off x="9222790" y="155304"/>
            <a:ext cx="14388870" cy="3324180"/>
          </a:xfrm>
          <a:prstGeom prst="rect">
            <a:avLst/>
          </a:prstGeom>
          <a:solidFill>
            <a:srgbClr val="086023"/>
          </a:solidFill>
          <a:ln>
            <a:solidFill>
              <a:schemeClr val="accent5">
                <a:lumMod val="40000"/>
                <a:lumOff val="60000"/>
              </a:schemeClr>
            </a:solidFill>
          </a:ln>
        </p:spPr>
        <p:txBody>
          <a:bodyPr wrap="square" lIns="60960" tIns="30480" rIns="60960" bIns="30480" rtlCol="0" anchor="t">
            <a:spAutoFit/>
          </a:bodyPr>
          <a:lstStyle/>
          <a:p>
            <a:pPr algn="ctr"/>
            <a:r>
              <a:rPr lang="en-US" sz="5867" dirty="0">
                <a:solidFill>
                  <a:schemeClr val="bg1"/>
                </a:solidFill>
                <a:latin typeface="Helvetica" panose="020B0604020202020204" pitchFamily="34" charset="0"/>
                <a:cs typeface="Helvetica" panose="020B0604020202020204" pitchFamily="34" charset="0"/>
              </a:rPr>
              <a:t>The Effect of Proximity to Polluted Water on the Biodiversity of Lichens on Long Island</a:t>
            </a:r>
            <a:endParaRPr lang="en-US" sz="4067" dirty="0">
              <a:latin typeface="Helvetica" panose="020B0604020202020204" pitchFamily="34" charset="0"/>
              <a:cs typeface="Helvetica" panose="020B0604020202020204" pitchFamily="34" charset="0"/>
            </a:endParaRPr>
          </a:p>
          <a:p>
            <a:pPr algn="ctr"/>
            <a:r>
              <a:rPr lang="en-US" sz="3600" dirty="0">
                <a:solidFill>
                  <a:schemeClr val="bg1"/>
                </a:solidFill>
                <a:latin typeface="Helvetica" panose="020B0604020202020204" pitchFamily="34" charset="0"/>
                <a:cs typeface="Helvetica" panose="020B0604020202020204" pitchFamily="34" charset="0"/>
              </a:rPr>
              <a:t>By Ella Carroll, Dilnoor Nijjar, and Leah Pisano</a:t>
            </a:r>
          </a:p>
        </p:txBody>
      </p:sp>
      <p:cxnSp>
        <p:nvCxnSpPr>
          <p:cNvPr id="3" name="Straight Connector 2">
            <a:extLst>
              <a:ext uri="{FF2B5EF4-FFF2-40B4-BE49-F238E27FC236}">
                <a16:creationId xmlns:a16="http://schemas.microsoft.com/office/drawing/2014/main" id="{3AF331ED-4EB0-DD0B-69A9-AFED3C5B747B}"/>
              </a:ext>
            </a:extLst>
          </p:cNvPr>
          <p:cNvCxnSpPr/>
          <p:nvPr/>
        </p:nvCxnSpPr>
        <p:spPr>
          <a:xfrm>
            <a:off x="9116291" y="-697637"/>
            <a:ext cx="0" cy="21945600"/>
          </a:xfrm>
          <a:prstGeom prst="line">
            <a:avLst/>
          </a:prstGeom>
          <a:ln>
            <a:solidFill>
              <a:srgbClr val="0D9B39"/>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D8E3469-6D4D-C03F-2DA7-9B4521B82E77}"/>
              </a:ext>
            </a:extLst>
          </p:cNvPr>
          <p:cNvCxnSpPr/>
          <p:nvPr/>
        </p:nvCxnSpPr>
        <p:spPr>
          <a:xfrm>
            <a:off x="23737455" y="0"/>
            <a:ext cx="0" cy="21945600"/>
          </a:xfrm>
          <a:prstGeom prst="line">
            <a:avLst/>
          </a:prstGeom>
          <a:ln>
            <a:solidFill>
              <a:srgbClr val="0D9B39"/>
            </a:solidFill>
          </a:ln>
        </p:spPr>
        <p:style>
          <a:lnRef idx="1">
            <a:schemeClr val="accent1"/>
          </a:lnRef>
          <a:fillRef idx="0">
            <a:schemeClr val="accent1"/>
          </a:fillRef>
          <a:effectRef idx="0">
            <a:schemeClr val="accent1"/>
          </a:effectRef>
          <a:fontRef idx="minor">
            <a:schemeClr val="tx1"/>
          </a:fontRef>
        </p:style>
      </p:cxnSp>
      <p:graphicFrame>
        <p:nvGraphicFramePr>
          <p:cNvPr id="13" name="Table 7">
            <a:extLst>
              <a:ext uri="{FF2B5EF4-FFF2-40B4-BE49-F238E27FC236}">
                <a16:creationId xmlns:a16="http://schemas.microsoft.com/office/drawing/2014/main" id="{C68A0D4C-5116-1D41-9691-B662E29D7FC6}"/>
              </a:ext>
            </a:extLst>
          </p:cNvPr>
          <p:cNvGraphicFramePr>
            <a:graphicFrameLocks noGrp="1"/>
          </p:cNvGraphicFramePr>
          <p:nvPr>
            <p:extLst>
              <p:ext uri="{D42A27DB-BD31-4B8C-83A1-F6EECF244321}">
                <p14:modId xmlns:p14="http://schemas.microsoft.com/office/powerpoint/2010/main" val="3002458844"/>
              </p:ext>
            </p:extLst>
          </p:nvPr>
        </p:nvGraphicFramePr>
        <p:xfrm>
          <a:off x="170556" y="150787"/>
          <a:ext cx="8676342" cy="13091160"/>
        </p:xfrm>
        <a:graphic>
          <a:graphicData uri="http://schemas.openxmlformats.org/drawingml/2006/table">
            <a:tbl>
              <a:tblPr firstRow="1" bandRow="1">
                <a:tableStyleId>{5C22544A-7EE6-4342-B048-85BDC9FD1C3A}</a:tableStyleId>
              </a:tblPr>
              <a:tblGrid>
                <a:gridCol w="8676342">
                  <a:extLst>
                    <a:ext uri="{9D8B030D-6E8A-4147-A177-3AD203B41FA5}">
                      <a16:colId xmlns:a16="http://schemas.microsoft.com/office/drawing/2014/main" val="2781956553"/>
                    </a:ext>
                  </a:extLst>
                </a:gridCol>
              </a:tblGrid>
              <a:tr h="297662">
                <a:tc>
                  <a:txBody>
                    <a:bodyPr/>
                    <a:lstStyle/>
                    <a:p>
                      <a:pPr algn="ctr"/>
                      <a:r>
                        <a:rPr lang="en-US" sz="4000" b="0" dirty="0">
                          <a:solidFill>
                            <a:schemeClr val="bg1"/>
                          </a:solidFill>
                          <a:latin typeface="Helvetica" panose="020B0604020202020204" pitchFamily="34" charset="0"/>
                          <a:cs typeface="Helvetica" panose="020B0604020202020204" pitchFamily="34" charset="0"/>
                        </a:rPr>
                        <a:t>Introduction</a:t>
                      </a:r>
                    </a:p>
                  </a:txBody>
                  <a:tcPr marL="60960" marR="60960" marT="30480" marB="30480">
                    <a:solidFill>
                      <a:srgbClr val="0D9B39"/>
                    </a:solidFill>
                  </a:tcPr>
                </a:tc>
                <a:extLst>
                  <a:ext uri="{0D108BD9-81ED-4DB2-BD59-A6C34878D82A}">
                    <a16:rowId xmlns:a16="http://schemas.microsoft.com/office/drawing/2014/main" val="891780582"/>
                  </a:ext>
                </a:extLst>
              </a:tr>
              <a:tr h="8940800">
                <a:tc>
                  <a:txBody>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Helvetica" panose="020B0604020202020204" pitchFamily="34" charset="0"/>
                          <a:ea typeface="Calibri" panose="020F0502020204030204" pitchFamily="34" charset="0"/>
                          <a:cs typeface="Helvetica" panose="020B0604020202020204" pitchFamily="34" charset="0"/>
                        </a:rPr>
                        <a:t>Lichens are believed to be bioindicators which means that their health serves as an indicator of the overall health of an environment (NYBG, 2022).</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Helvetica" panose="020B0604020202020204" pitchFamily="34" charset="0"/>
                          <a:ea typeface="Calibri" panose="020F0502020204030204" pitchFamily="34" charset="0"/>
                          <a:cs typeface="Helvetica" panose="020B0604020202020204" pitchFamily="34" charset="0"/>
                        </a:rPr>
                        <a:t>Additionally, they have been used in air quality studies because they can absorb pollutants (NYBD, 2022).</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0" cap="none" spc="0" normalizeH="0" baseline="0" noProof="0" dirty="0">
                        <a:ln>
                          <a:noFill/>
                        </a:ln>
                        <a:solidFill>
                          <a:schemeClr val="tx1"/>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0" cap="none" spc="0" normalizeH="0" baseline="0" noProof="0" dirty="0">
                          <a:ln>
                            <a:noFill/>
                          </a:ln>
                          <a:solidFill>
                            <a:schemeClr val="tx1"/>
                          </a:solidFill>
                          <a:effectLst/>
                          <a:uLnTx/>
                          <a:uFillTx/>
                          <a:latin typeface="Helvetica" panose="020B0604020202020204" pitchFamily="34" charset="0"/>
                          <a:ea typeface="Calibri" panose="020F0502020204030204" pitchFamily="34" charset="0"/>
                          <a:cs typeface="Helvetica" panose="020B0604020202020204" pitchFamily="34" charset="0"/>
                        </a:rPr>
                        <a:t>Factors being taken into consideration: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Helvetica" panose="020B0604020202020204" pitchFamily="34" charset="0"/>
                          <a:ea typeface="Calibri" panose="020F0502020204030204" pitchFamily="34" charset="0"/>
                          <a:cs typeface="Helvetica" panose="020B0604020202020204" pitchFamily="34" charset="0"/>
                        </a:rPr>
                        <a:t>Water sites being close to major roads/highways – gas emissions, oil spills, etc.</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Helvetica" panose="020B0604020202020204" pitchFamily="34" charset="0"/>
                          <a:ea typeface="Calibri" panose="020F0502020204030204" pitchFamily="34" charset="0"/>
                          <a:cs typeface="Helvetica" panose="020B0604020202020204" pitchFamily="34" charset="0"/>
                        </a:rPr>
                        <a:t>The presence of volatile organic compounds, or VOCs, which are compounds that have a high vapor pressure and low water solubility, and they are common-ground water contaminants (United States Environmental Protection Agency, n.d.)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Helvetica" panose="020B0604020202020204" pitchFamily="34" charset="0"/>
                          <a:ea typeface="Calibri" panose="020F0502020204030204" pitchFamily="34" charset="0"/>
                          <a:cs typeface="Helvetica" panose="020B0604020202020204" pitchFamily="34" charset="0"/>
                        </a:rPr>
                        <a:t>Water sprays during certain weather circumstances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Helvetica" panose="020B0604020202020204" pitchFamily="34" charset="0"/>
                          <a:ea typeface="Calibri" panose="020F0502020204030204" pitchFamily="34" charset="0"/>
                          <a:cs typeface="Helvetica" panose="020B0604020202020204" pitchFamily="34" charset="0"/>
                        </a:rPr>
                        <a:t>We hypothesized that p</a:t>
                      </a:r>
                      <a:r>
                        <a:rPr lang="en-US" sz="2800" dirty="0" err="1">
                          <a:solidFill>
                            <a:schemeClr val="tx1"/>
                          </a:solidFill>
                          <a:latin typeface="Helvetica" panose="020B0604020202020204" pitchFamily="34" charset="0"/>
                          <a:cs typeface="Helvetica" panose="020B0604020202020204" pitchFamily="34" charset="0"/>
                        </a:rPr>
                        <a:t>roximity</a:t>
                      </a:r>
                      <a:r>
                        <a:rPr lang="en-US" sz="2800" dirty="0">
                          <a:solidFill>
                            <a:schemeClr val="tx1"/>
                          </a:solidFill>
                          <a:latin typeface="Helvetica" panose="020B0604020202020204" pitchFamily="34" charset="0"/>
                          <a:cs typeface="Helvetica" panose="020B0604020202020204" pitchFamily="34" charset="0"/>
                        </a:rPr>
                        <a:t> to polluted water will likely decrease lichen diversity at all selected sites.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dirty="0">
                        <a:solidFill>
                          <a:schemeClr val="tx1"/>
                        </a:solidFill>
                        <a:latin typeface="Helvetica" panose="020B0604020202020204"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tx1"/>
                          </a:solidFill>
                          <a:latin typeface="Helvetica" panose="020B0604020202020204" pitchFamily="34" charset="0"/>
                          <a:cs typeface="Helvetica" panose="020B0604020202020204" pitchFamily="34" charset="0"/>
                        </a:rPr>
                        <a:t>Assays: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tx1"/>
                          </a:solidFill>
                          <a:latin typeface="Helvetica" panose="020B0604020202020204" pitchFamily="34" charset="0"/>
                          <a:cs typeface="Helvetica" panose="020B0604020202020204" pitchFamily="34" charset="0"/>
                        </a:rPr>
                        <a:t>PH</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tx1"/>
                          </a:solidFill>
                          <a:latin typeface="Helvetica" panose="020B0604020202020204" pitchFamily="34" charset="0"/>
                          <a:cs typeface="Helvetica" panose="020B0604020202020204" pitchFamily="34" charset="0"/>
                        </a:rPr>
                        <a:t>Nitrate content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tx1"/>
                          </a:solidFill>
                          <a:latin typeface="Helvetica" panose="020B0604020202020204" pitchFamily="34" charset="0"/>
                          <a:cs typeface="Helvetica" panose="020B0604020202020204" pitchFamily="34" charset="0"/>
                        </a:rPr>
                        <a:t>Nitrite content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tx1"/>
                          </a:solidFill>
                          <a:latin typeface="Helvetica" panose="020B0604020202020204" pitchFamily="34" charset="0"/>
                          <a:cs typeface="Helvetica" panose="020B0604020202020204" pitchFamily="34" charset="0"/>
                        </a:rPr>
                        <a:t>Carbonate &amp;</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tx1"/>
                          </a:solidFill>
                          <a:latin typeface="Helvetica" panose="020B0604020202020204" pitchFamily="34" charset="0"/>
                          <a:cs typeface="Helvetica" panose="020B0604020202020204" pitchFamily="34" charset="0"/>
                        </a:rPr>
                        <a:t>Dissolved oxygen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700" b="0" i="0" u="none" strike="noStrike" kern="0" cap="none" spc="0" normalizeH="0" baseline="0" noProof="0" dirty="0">
                        <a:ln>
                          <a:noFill/>
                        </a:ln>
                        <a:solidFill>
                          <a:schemeClr val="tx1"/>
                        </a:solidFill>
                        <a:effectLst/>
                        <a:uLnTx/>
                        <a:uFillTx/>
                        <a:latin typeface="Helvetica" panose="020B0604020202020204" pitchFamily="34" charset="0"/>
                        <a:ea typeface="Calibri" panose="020F0502020204030204" pitchFamily="34" charset="0"/>
                        <a:cs typeface="Helvetica" panose="020B0604020202020204" pitchFamily="34" charset="0"/>
                      </a:endParaRPr>
                    </a:p>
                  </a:txBody>
                  <a:tcPr marL="60960" marR="60960" marT="30480" marB="30480">
                    <a:solidFill>
                      <a:schemeClr val="bg1"/>
                    </a:solidFill>
                  </a:tcPr>
                </a:tc>
                <a:extLst>
                  <a:ext uri="{0D108BD9-81ED-4DB2-BD59-A6C34878D82A}">
                    <a16:rowId xmlns:a16="http://schemas.microsoft.com/office/drawing/2014/main" val="975452486"/>
                  </a:ext>
                </a:extLst>
              </a:tr>
            </a:tbl>
          </a:graphicData>
        </a:graphic>
      </p:graphicFrame>
      <p:sp>
        <p:nvSpPr>
          <p:cNvPr id="58" name="Oval 57">
            <a:extLst>
              <a:ext uri="{FF2B5EF4-FFF2-40B4-BE49-F238E27FC236}">
                <a16:creationId xmlns:a16="http://schemas.microsoft.com/office/drawing/2014/main" id="{88A735F5-8ABD-2DFE-30F9-444EE754251A}"/>
              </a:ext>
            </a:extLst>
          </p:cNvPr>
          <p:cNvSpPr/>
          <p:nvPr/>
        </p:nvSpPr>
        <p:spPr>
          <a:xfrm>
            <a:off x="1200388" y="18972927"/>
            <a:ext cx="213238" cy="20852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67">
              <a:latin typeface="Helvetica" panose="020B0604020202020204" pitchFamily="34" charset="0"/>
              <a:cs typeface="Helvetica" panose="020B0604020202020204" pitchFamily="34" charset="0"/>
            </a:endParaRPr>
          </a:p>
        </p:txBody>
      </p:sp>
      <p:sp>
        <p:nvSpPr>
          <p:cNvPr id="59" name="Oval 58">
            <a:extLst>
              <a:ext uri="{FF2B5EF4-FFF2-40B4-BE49-F238E27FC236}">
                <a16:creationId xmlns:a16="http://schemas.microsoft.com/office/drawing/2014/main" id="{827FA6D6-39CD-9636-CF5C-761D8D2EB8B2}"/>
              </a:ext>
            </a:extLst>
          </p:cNvPr>
          <p:cNvSpPr/>
          <p:nvPr/>
        </p:nvSpPr>
        <p:spPr>
          <a:xfrm>
            <a:off x="1397507" y="20566806"/>
            <a:ext cx="295337" cy="29070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67">
              <a:latin typeface="Helvetica" panose="020B0604020202020204" pitchFamily="34" charset="0"/>
              <a:cs typeface="Helvetica" panose="020B0604020202020204" pitchFamily="34" charset="0"/>
            </a:endParaRPr>
          </a:p>
        </p:txBody>
      </p:sp>
      <p:sp>
        <p:nvSpPr>
          <p:cNvPr id="24" name="Oval 23">
            <a:extLst>
              <a:ext uri="{FF2B5EF4-FFF2-40B4-BE49-F238E27FC236}">
                <a16:creationId xmlns:a16="http://schemas.microsoft.com/office/drawing/2014/main" id="{A83E0216-EB8C-CFBC-4C70-4F1F44F6163A}"/>
              </a:ext>
            </a:extLst>
          </p:cNvPr>
          <p:cNvSpPr/>
          <p:nvPr/>
        </p:nvSpPr>
        <p:spPr>
          <a:xfrm>
            <a:off x="7683723" y="20269062"/>
            <a:ext cx="295337" cy="29070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67">
              <a:latin typeface="Helvetica" panose="020B0604020202020204" pitchFamily="34" charset="0"/>
              <a:cs typeface="Helvetica" panose="020B0604020202020204" pitchFamily="34" charset="0"/>
            </a:endParaRPr>
          </a:p>
        </p:txBody>
      </p:sp>
      <p:sp>
        <p:nvSpPr>
          <p:cNvPr id="25" name="TextBox 24">
            <a:extLst>
              <a:ext uri="{FF2B5EF4-FFF2-40B4-BE49-F238E27FC236}">
                <a16:creationId xmlns:a16="http://schemas.microsoft.com/office/drawing/2014/main" id="{31E3314A-5D00-5E2C-80B1-19907E1BF8F8}"/>
              </a:ext>
            </a:extLst>
          </p:cNvPr>
          <p:cNvSpPr txBox="1"/>
          <p:nvPr/>
        </p:nvSpPr>
        <p:spPr>
          <a:xfrm>
            <a:off x="393007" y="21130519"/>
            <a:ext cx="6832073" cy="707886"/>
          </a:xfrm>
          <a:prstGeom prst="rect">
            <a:avLst/>
          </a:prstGeom>
          <a:noFill/>
          <a:ln w="28575">
            <a:noFill/>
          </a:ln>
        </p:spPr>
        <p:txBody>
          <a:bodyPr wrap="square" rtlCol="0">
            <a:spAutoFit/>
          </a:bodyPr>
          <a:lstStyle/>
          <a:p>
            <a:r>
              <a:rPr lang="en-US" sz="2000" dirty="0">
                <a:latin typeface="Helvetica" panose="020B0604020202020204" pitchFamily="34" charset="0"/>
                <a:cs typeface="Helvetica" panose="020B0604020202020204" pitchFamily="34" charset="0"/>
              </a:rPr>
              <a:t>Figure 2: Map of Long Island with Hall’s Pond Park, Smith Pond, and Mill Pond Labeled</a:t>
            </a:r>
          </a:p>
        </p:txBody>
      </p:sp>
      <p:sp>
        <p:nvSpPr>
          <p:cNvPr id="29" name="TextBox 28">
            <a:extLst>
              <a:ext uri="{FF2B5EF4-FFF2-40B4-BE49-F238E27FC236}">
                <a16:creationId xmlns:a16="http://schemas.microsoft.com/office/drawing/2014/main" id="{98408C8F-675E-6D49-7081-DE137E67FB8A}"/>
              </a:ext>
            </a:extLst>
          </p:cNvPr>
          <p:cNvSpPr txBox="1"/>
          <p:nvPr/>
        </p:nvSpPr>
        <p:spPr>
          <a:xfrm>
            <a:off x="709756" y="18757903"/>
            <a:ext cx="1229678" cy="256545"/>
          </a:xfrm>
          <a:prstGeom prst="rect">
            <a:avLst/>
          </a:prstGeom>
          <a:noFill/>
          <a:ln w="28575">
            <a:noFill/>
          </a:ln>
        </p:spPr>
        <p:txBody>
          <a:bodyPr wrap="square" rtlCol="0">
            <a:spAutoFit/>
          </a:bodyPr>
          <a:lstStyle/>
          <a:p>
            <a:pPr algn="ctr"/>
            <a:r>
              <a:rPr lang="en-US" sz="1067" dirty="0">
                <a:latin typeface="Helvetica" panose="020B0604020202020204" pitchFamily="34" charset="0"/>
                <a:cs typeface="Helvetica" panose="020B0604020202020204" pitchFamily="34" charset="0"/>
              </a:rPr>
              <a:t>Hall’s Pond Park</a:t>
            </a:r>
          </a:p>
        </p:txBody>
      </p:sp>
      <p:sp>
        <p:nvSpPr>
          <p:cNvPr id="34" name="TextBox 33">
            <a:extLst>
              <a:ext uri="{FF2B5EF4-FFF2-40B4-BE49-F238E27FC236}">
                <a16:creationId xmlns:a16="http://schemas.microsoft.com/office/drawing/2014/main" id="{468AF8FD-0991-B273-05E9-6E4E06B37748}"/>
              </a:ext>
            </a:extLst>
          </p:cNvPr>
          <p:cNvSpPr txBox="1"/>
          <p:nvPr/>
        </p:nvSpPr>
        <p:spPr>
          <a:xfrm>
            <a:off x="924480" y="20355626"/>
            <a:ext cx="1229678" cy="256545"/>
          </a:xfrm>
          <a:prstGeom prst="rect">
            <a:avLst/>
          </a:prstGeom>
          <a:noFill/>
          <a:ln w="28575">
            <a:noFill/>
          </a:ln>
        </p:spPr>
        <p:txBody>
          <a:bodyPr wrap="square" rtlCol="0">
            <a:spAutoFit/>
          </a:bodyPr>
          <a:lstStyle/>
          <a:p>
            <a:pPr algn="ctr"/>
            <a:r>
              <a:rPr lang="en-US" sz="1067" dirty="0">
                <a:latin typeface="Helvetica" panose="020B0604020202020204" pitchFamily="34" charset="0"/>
                <a:cs typeface="Helvetica" panose="020B0604020202020204" pitchFamily="34" charset="0"/>
              </a:rPr>
              <a:t>Smith Pond</a:t>
            </a:r>
          </a:p>
        </p:txBody>
      </p:sp>
      <p:sp>
        <p:nvSpPr>
          <p:cNvPr id="37" name="TextBox 36">
            <a:extLst>
              <a:ext uri="{FF2B5EF4-FFF2-40B4-BE49-F238E27FC236}">
                <a16:creationId xmlns:a16="http://schemas.microsoft.com/office/drawing/2014/main" id="{642AF132-88D9-4223-EE6A-9B4301B60BF1}"/>
              </a:ext>
            </a:extLst>
          </p:cNvPr>
          <p:cNvSpPr txBox="1"/>
          <p:nvPr/>
        </p:nvSpPr>
        <p:spPr>
          <a:xfrm>
            <a:off x="7225080" y="20053738"/>
            <a:ext cx="1229678" cy="256545"/>
          </a:xfrm>
          <a:prstGeom prst="rect">
            <a:avLst/>
          </a:prstGeom>
          <a:noFill/>
          <a:ln w="28575">
            <a:noFill/>
          </a:ln>
        </p:spPr>
        <p:txBody>
          <a:bodyPr wrap="square" rtlCol="0">
            <a:spAutoFit/>
          </a:bodyPr>
          <a:lstStyle/>
          <a:p>
            <a:pPr algn="ctr"/>
            <a:r>
              <a:rPr lang="en-US" sz="1067">
                <a:latin typeface="Helvetica" panose="020B0604020202020204" pitchFamily="34" charset="0"/>
                <a:cs typeface="Helvetica" panose="020B0604020202020204" pitchFamily="34" charset="0"/>
              </a:rPr>
              <a:t>Mill Pond</a:t>
            </a:r>
          </a:p>
        </p:txBody>
      </p:sp>
      <p:pic>
        <p:nvPicPr>
          <p:cNvPr id="38" name="Picture 37" descr="A yellow and blue label with blue text&#10;&#10;Description automatically generated">
            <a:extLst>
              <a:ext uri="{FF2B5EF4-FFF2-40B4-BE49-F238E27FC236}">
                <a16:creationId xmlns:a16="http://schemas.microsoft.com/office/drawing/2014/main" id="{13908AF7-D4C4-1A1D-1841-A0621F83F9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056" y="9516455"/>
            <a:ext cx="1647944" cy="3389260"/>
          </a:xfrm>
          <a:prstGeom prst="rect">
            <a:avLst/>
          </a:prstGeom>
        </p:spPr>
      </p:pic>
      <p:sp>
        <p:nvSpPr>
          <p:cNvPr id="42" name="TextBox 41">
            <a:extLst>
              <a:ext uri="{FF2B5EF4-FFF2-40B4-BE49-F238E27FC236}">
                <a16:creationId xmlns:a16="http://schemas.microsoft.com/office/drawing/2014/main" id="{F117838A-8DB0-7468-8BA2-D43791F1E9C1}"/>
              </a:ext>
            </a:extLst>
          </p:cNvPr>
          <p:cNvSpPr txBox="1"/>
          <p:nvPr/>
        </p:nvSpPr>
        <p:spPr>
          <a:xfrm>
            <a:off x="5387615" y="11419616"/>
            <a:ext cx="3622178" cy="1375056"/>
          </a:xfrm>
          <a:prstGeom prst="rect">
            <a:avLst/>
          </a:prstGeom>
          <a:noFill/>
          <a:ln w="28575">
            <a:noFill/>
          </a:ln>
        </p:spPr>
        <p:txBody>
          <a:bodyPr wrap="square" rtlCol="0">
            <a:spAutoFit/>
          </a:bodyPr>
          <a:lstStyle/>
          <a:p>
            <a:r>
              <a:rPr lang="en-US" sz="1667" dirty="0">
                <a:latin typeface="Helvetica" panose="020B0604020202020204" pitchFamily="34" charset="0"/>
                <a:cs typeface="Helvetica" panose="020B0604020202020204" pitchFamily="34" charset="0"/>
              </a:rPr>
              <a:t>Figure 1: Test strips used to measure pH, Nitrate content, Nitrite content, Carbonate Hardness, General Hardness, and Dissolved Oxygen</a:t>
            </a:r>
          </a:p>
        </p:txBody>
      </p:sp>
      <p:graphicFrame>
        <p:nvGraphicFramePr>
          <p:cNvPr id="43" name="Table 7">
            <a:extLst>
              <a:ext uri="{FF2B5EF4-FFF2-40B4-BE49-F238E27FC236}">
                <a16:creationId xmlns:a16="http://schemas.microsoft.com/office/drawing/2014/main" id="{54D6FCBC-085A-175B-C71F-CF0668CAD66E}"/>
              </a:ext>
            </a:extLst>
          </p:cNvPr>
          <p:cNvGraphicFramePr>
            <a:graphicFrameLocks noGrp="1"/>
          </p:cNvGraphicFramePr>
          <p:nvPr>
            <p:extLst>
              <p:ext uri="{D42A27DB-BD31-4B8C-83A1-F6EECF244321}">
                <p14:modId xmlns:p14="http://schemas.microsoft.com/office/powerpoint/2010/main" val="1422142319"/>
              </p:ext>
            </p:extLst>
          </p:nvPr>
        </p:nvGraphicFramePr>
        <p:xfrm>
          <a:off x="9233398" y="3581800"/>
          <a:ext cx="14392656" cy="1082040"/>
        </p:xfrm>
        <a:graphic>
          <a:graphicData uri="http://schemas.openxmlformats.org/drawingml/2006/table">
            <a:tbl>
              <a:tblPr firstRow="1" bandRow="1">
                <a:tableStyleId>{5C22544A-7EE6-4342-B048-85BDC9FD1C3A}</a:tableStyleId>
              </a:tblPr>
              <a:tblGrid>
                <a:gridCol w="14392656">
                  <a:extLst>
                    <a:ext uri="{9D8B030D-6E8A-4147-A177-3AD203B41FA5}">
                      <a16:colId xmlns:a16="http://schemas.microsoft.com/office/drawing/2014/main" val="2781956553"/>
                    </a:ext>
                  </a:extLst>
                </a:gridCol>
              </a:tblGrid>
              <a:tr h="670560">
                <a:tc>
                  <a:txBody>
                    <a:bodyPr/>
                    <a:lstStyle/>
                    <a:p>
                      <a:pPr algn="ctr"/>
                      <a:r>
                        <a:rPr lang="en-US" sz="4000" b="0" dirty="0">
                          <a:solidFill>
                            <a:schemeClr val="bg1"/>
                          </a:solidFill>
                          <a:latin typeface="Helvetica" panose="020B0604020202020204" pitchFamily="34" charset="0"/>
                          <a:cs typeface="Helvetica" panose="020B0604020202020204" pitchFamily="34" charset="0"/>
                        </a:rPr>
                        <a:t>Materials and Methods cont’d</a:t>
                      </a:r>
                    </a:p>
                  </a:txBody>
                  <a:tcPr marL="60960" marR="60960" marT="30480" marB="30480">
                    <a:solidFill>
                      <a:srgbClr val="0D9B39"/>
                    </a:solidFill>
                  </a:tcPr>
                </a:tc>
                <a:extLst>
                  <a:ext uri="{0D108BD9-81ED-4DB2-BD59-A6C34878D82A}">
                    <a16:rowId xmlns:a16="http://schemas.microsoft.com/office/drawing/2014/main" val="891780582"/>
                  </a:ext>
                </a:extLst>
              </a:tr>
              <a:tr h="40640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300" b="0" i="0" u="none" strike="noStrike" kern="0" cap="none" spc="0" normalizeH="0" baseline="0" noProof="0" dirty="0">
                        <a:ln>
                          <a:noFill/>
                        </a:ln>
                        <a:solidFill>
                          <a:schemeClr val="tx1"/>
                        </a:solidFill>
                        <a:effectLst/>
                        <a:uLnTx/>
                        <a:uFillTx/>
                        <a:latin typeface="Helvetica" panose="020B0604020202020204" pitchFamily="34" charset="0"/>
                        <a:ea typeface="Calibri" panose="020F0502020204030204" pitchFamily="34" charset="0"/>
                        <a:cs typeface="Helvetica" panose="020B0604020202020204" pitchFamily="34" charset="0"/>
                      </a:endParaRPr>
                    </a:p>
                  </a:txBody>
                  <a:tcPr marL="60960" marR="60960" marT="30480" marB="30480">
                    <a:noFill/>
                  </a:tcPr>
                </a:tc>
                <a:extLst>
                  <a:ext uri="{0D108BD9-81ED-4DB2-BD59-A6C34878D82A}">
                    <a16:rowId xmlns:a16="http://schemas.microsoft.com/office/drawing/2014/main" val="975452486"/>
                  </a:ext>
                </a:extLst>
              </a:tr>
            </a:tbl>
          </a:graphicData>
        </a:graphic>
      </p:graphicFrame>
      <p:sp>
        <p:nvSpPr>
          <p:cNvPr id="49" name="TextBox 48">
            <a:extLst>
              <a:ext uri="{FF2B5EF4-FFF2-40B4-BE49-F238E27FC236}">
                <a16:creationId xmlns:a16="http://schemas.microsoft.com/office/drawing/2014/main" id="{22CDB646-26B8-C66B-A29B-40F93E71698D}"/>
              </a:ext>
            </a:extLst>
          </p:cNvPr>
          <p:cNvSpPr txBox="1"/>
          <p:nvPr/>
        </p:nvSpPr>
        <p:spPr>
          <a:xfrm>
            <a:off x="9297193" y="4219260"/>
            <a:ext cx="7126224" cy="605422"/>
          </a:xfrm>
          <a:prstGeom prst="rect">
            <a:avLst/>
          </a:prstGeom>
          <a:noFill/>
          <a:ln>
            <a:noFill/>
          </a:ln>
        </p:spPr>
        <p:txBody>
          <a:bodyPr wrap="square">
            <a:spAutoFit/>
          </a:bodyPr>
          <a:lstStyle/>
          <a:p>
            <a:pPr algn="ctr"/>
            <a:r>
              <a:rPr lang="en-US" sz="3334" dirty="0">
                <a:latin typeface="Helvetica" panose="020B0604020202020204" pitchFamily="34" charset="0"/>
                <a:cs typeface="Helvetica" panose="020B0604020202020204" pitchFamily="34" charset="0"/>
              </a:rPr>
              <a:t>Sampling</a:t>
            </a:r>
          </a:p>
        </p:txBody>
      </p:sp>
      <p:sp>
        <p:nvSpPr>
          <p:cNvPr id="56" name="TextBox 55">
            <a:extLst>
              <a:ext uri="{FF2B5EF4-FFF2-40B4-BE49-F238E27FC236}">
                <a16:creationId xmlns:a16="http://schemas.microsoft.com/office/drawing/2014/main" id="{EBE17ED8-0375-4719-82C4-8AF90AF83302}"/>
              </a:ext>
            </a:extLst>
          </p:cNvPr>
          <p:cNvSpPr txBox="1"/>
          <p:nvPr/>
        </p:nvSpPr>
        <p:spPr>
          <a:xfrm>
            <a:off x="16407105" y="4254627"/>
            <a:ext cx="7126224" cy="605422"/>
          </a:xfrm>
          <a:prstGeom prst="rect">
            <a:avLst/>
          </a:prstGeom>
          <a:noFill/>
          <a:ln>
            <a:noFill/>
          </a:ln>
        </p:spPr>
        <p:txBody>
          <a:bodyPr wrap="square">
            <a:spAutoFit/>
          </a:bodyPr>
          <a:lstStyle/>
          <a:p>
            <a:pPr algn="ctr"/>
            <a:r>
              <a:rPr lang="en-US" sz="3334" dirty="0">
                <a:latin typeface="Helvetica" panose="020B0604020202020204" pitchFamily="34" charset="0"/>
                <a:cs typeface="Helvetica" panose="020B0604020202020204" pitchFamily="34" charset="0"/>
              </a:rPr>
              <a:t>Data Analysis</a:t>
            </a:r>
          </a:p>
        </p:txBody>
      </p:sp>
      <p:cxnSp>
        <p:nvCxnSpPr>
          <p:cNvPr id="61" name="Straight Connector 60">
            <a:extLst>
              <a:ext uri="{FF2B5EF4-FFF2-40B4-BE49-F238E27FC236}">
                <a16:creationId xmlns:a16="http://schemas.microsoft.com/office/drawing/2014/main" id="{62A51DDE-8673-0562-356C-7FCB08C9F2CC}"/>
              </a:ext>
            </a:extLst>
          </p:cNvPr>
          <p:cNvCxnSpPr>
            <a:cxnSpLocks/>
          </p:cNvCxnSpPr>
          <p:nvPr/>
        </p:nvCxnSpPr>
        <p:spPr>
          <a:xfrm flipH="1">
            <a:off x="16417225" y="4671217"/>
            <a:ext cx="1072" cy="4077880"/>
          </a:xfrm>
          <a:prstGeom prst="line">
            <a:avLst/>
          </a:prstGeom>
          <a:ln>
            <a:solidFill>
              <a:srgbClr val="086023"/>
            </a:solidFill>
          </a:ln>
        </p:spPr>
        <p:style>
          <a:lnRef idx="1">
            <a:schemeClr val="accent1"/>
          </a:lnRef>
          <a:fillRef idx="0">
            <a:schemeClr val="accent1"/>
          </a:fillRef>
          <a:effectRef idx="0">
            <a:schemeClr val="accent1"/>
          </a:effectRef>
          <a:fontRef idx="minor">
            <a:schemeClr val="tx1"/>
          </a:fontRef>
        </p:style>
      </p:cxnSp>
      <p:pic>
        <p:nvPicPr>
          <p:cNvPr id="63" name="Picture 62" descr="A hand holding a white pipe around a tree&#10;&#10;Description automatically generated">
            <a:extLst>
              <a:ext uri="{FF2B5EF4-FFF2-40B4-BE49-F238E27FC236}">
                <a16:creationId xmlns:a16="http://schemas.microsoft.com/office/drawing/2014/main" id="{39531C98-F67D-F205-2243-A34D376B1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026" y="4876465"/>
            <a:ext cx="1934740" cy="2579653"/>
          </a:xfrm>
          <a:prstGeom prst="rect">
            <a:avLst/>
          </a:prstGeom>
        </p:spPr>
      </p:pic>
      <p:pic>
        <p:nvPicPr>
          <p:cNvPr id="65" name="Picture 64" descr="A hand holding a white pipe around a tree&#10;&#10;Description automatically generated">
            <a:extLst>
              <a:ext uri="{FF2B5EF4-FFF2-40B4-BE49-F238E27FC236}">
                <a16:creationId xmlns:a16="http://schemas.microsoft.com/office/drawing/2014/main" id="{BAF69B68-A404-364B-2D83-81868890F3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8331" y="4876464"/>
            <a:ext cx="1937080" cy="2579654"/>
          </a:xfrm>
          <a:prstGeom prst="rect">
            <a:avLst/>
          </a:prstGeom>
        </p:spPr>
      </p:pic>
      <p:sp>
        <p:nvSpPr>
          <p:cNvPr id="66" name="TextBox 65">
            <a:extLst>
              <a:ext uri="{FF2B5EF4-FFF2-40B4-BE49-F238E27FC236}">
                <a16:creationId xmlns:a16="http://schemas.microsoft.com/office/drawing/2014/main" id="{708BB093-7D1E-4162-00D1-44C13EF210E2}"/>
              </a:ext>
            </a:extLst>
          </p:cNvPr>
          <p:cNvSpPr txBox="1"/>
          <p:nvPr/>
        </p:nvSpPr>
        <p:spPr>
          <a:xfrm>
            <a:off x="10391238" y="7415762"/>
            <a:ext cx="1934740" cy="502573"/>
          </a:xfrm>
          <a:prstGeom prst="rect">
            <a:avLst/>
          </a:prstGeom>
          <a:noFill/>
          <a:ln w="28575">
            <a:noFill/>
          </a:ln>
        </p:spPr>
        <p:txBody>
          <a:bodyPr wrap="square" rtlCol="0">
            <a:spAutoFit/>
          </a:bodyPr>
          <a:lstStyle/>
          <a:p>
            <a:r>
              <a:rPr lang="en-US" sz="1333" dirty="0">
                <a:latin typeface="Helvetica" panose="020B0604020202020204" pitchFamily="34" charset="0"/>
                <a:cs typeface="Helvetica" panose="020B0604020202020204" pitchFamily="34" charset="0"/>
              </a:rPr>
              <a:t>Figure 3: Quadrat 7 from Hall’s Pond Park</a:t>
            </a:r>
          </a:p>
        </p:txBody>
      </p:sp>
      <p:sp>
        <p:nvSpPr>
          <p:cNvPr id="67" name="TextBox 66">
            <a:extLst>
              <a:ext uri="{FF2B5EF4-FFF2-40B4-BE49-F238E27FC236}">
                <a16:creationId xmlns:a16="http://schemas.microsoft.com/office/drawing/2014/main" id="{BCEC6519-0506-8BCA-3D2F-D2E6C5987E35}"/>
              </a:ext>
            </a:extLst>
          </p:cNvPr>
          <p:cNvSpPr txBox="1"/>
          <p:nvPr/>
        </p:nvSpPr>
        <p:spPr>
          <a:xfrm>
            <a:off x="12860305" y="7426937"/>
            <a:ext cx="2002249" cy="502573"/>
          </a:xfrm>
          <a:prstGeom prst="rect">
            <a:avLst/>
          </a:prstGeom>
          <a:noFill/>
          <a:ln w="28575">
            <a:noFill/>
          </a:ln>
        </p:spPr>
        <p:txBody>
          <a:bodyPr wrap="square" rtlCol="0">
            <a:spAutoFit/>
          </a:bodyPr>
          <a:lstStyle/>
          <a:p>
            <a:r>
              <a:rPr lang="en-US" sz="1333" dirty="0">
                <a:latin typeface="Helvetica" panose="020B0604020202020204" pitchFamily="34" charset="0"/>
                <a:cs typeface="Helvetica" panose="020B0604020202020204" pitchFamily="34" charset="0"/>
              </a:rPr>
              <a:t>Figure 4: Quadrat 4 from Mill Pond</a:t>
            </a:r>
          </a:p>
        </p:txBody>
      </p:sp>
      <p:sp>
        <p:nvSpPr>
          <p:cNvPr id="69" name="TextBox 68">
            <a:extLst>
              <a:ext uri="{FF2B5EF4-FFF2-40B4-BE49-F238E27FC236}">
                <a16:creationId xmlns:a16="http://schemas.microsoft.com/office/drawing/2014/main" id="{DFC2B739-F689-3CA4-1078-E6C8E7192A7A}"/>
              </a:ext>
            </a:extLst>
          </p:cNvPr>
          <p:cNvSpPr txBox="1"/>
          <p:nvPr/>
        </p:nvSpPr>
        <p:spPr>
          <a:xfrm>
            <a:off x="9254501" y="7813119"/>
            <a:ext cx="7126224" cy="4753609"/>
          </a:xfrm>
          <a:prstGeom prst="rect">
            <a:avLst/>
          </a:prstGeom>
          <a:noFill/>
        </p:spPr>
        <p:txBody>
          <a:bodyPr wrap="square">
            <a:spAutoFit/>
          </a:bodyPr>
          <a:lstStyle/>
          <a:p>
            <a:pPr marL="457223" indent="-457223" defTabSz="304815">
              <a:buFont typeface="Arial" panose="020B0604020202020204" pitchFamily="34" charset="0"/>
              <a:buChar char="•"/>
              <a:defRPr/>
            </a:pPr>
            <a:r>
              <a:rPr lang="en-US" sz="2330" kern="0" dirty="0">
                <a:latin typeface="Helvetica" panose="020B0604020202020204" pitchFamily="34" charset="0"/>
                <a:ea typeface="Calibri" panose="020F0502020204030204" pitchFamily="34" charset="0"/>
                <a:cs typeface="Helvetica" panose="020B0604020202020204" pitchFamily="34" charset="0"/>
              </a:rPr>
              <a:t>Took 8 samples from 8 different trees at each site</a:t>
            </a:r>
          </a:p>
          <a:p>
            <a:pPr marL="762038" lvl="1" indent="-457223">
              <a:buFont typeface="Arial" panose="020B0604020202020204" pitchFamily="34" charset="0"/>
              <a:buChar char="•"/>
              <a:defRPr/>
            </a:pPr>
            <a:r>
              <a:rPr lang="en-US" sz="2330" kern="0" dirty="0">
                <a:latin typeface="Helvetica" panose="020B0604020202020204" pitchFamily="34" charset="0"/>
                <a:ea typeface="Calibri" panose="020F0502020204030204" pitchFamily="34" charset="0"/>
                <a:cs typeface="Helvetica" panose="020B0604020202020204" pitchFamily="34" charset="0"/>
              </a:rPr>
              <a:t>Collected samples in 15-foot intervals from water and previous tree</a:t>
            </a:r>
          </a:p>
          <a:p>
            <a:pPr marL="457223" indent="-457223">
              <a:buFont typeface="Arial" panose="020B0604020202020204" pitchFamily="34" charset="0"/>
              <a:buChar char="•"/>
              <a:defRPr/>
            </a:pPr>
            <a:r>
              <a:rPr lang="en-US" sz="2330" kern="0" dirty="0">
                <a:latin typeface="Helvetica" panose="020B0604020202020204" pitchFamily="34" charset="0"/>
                <a:ea typeface="Calibri" panose="020F0502020204030204" pitchFamily="34" charset="0"/>
                <a:cs typeface="Helvetica" panose="020B0604020202020204" pitchFamily="34" charset="0"/>
              </a:rPr>
              <a:t>Held quadrat up to trees and took picture before sampling</a:t>
            </a:r>
          </a:p>
          <a:p>
            <a:pPr marL="457223" indent="-457223">
              <a:buFont typeface="Arial" panose="020B0604020202020204" pitchFamily="34" charset="0"/>
              <a:buChar char="•"/>
              <a:defRPr/>
            </a:pPr>
            <a:r>
              <a:rPr lang="en-US" sz="2330" kern="0" dirty="0">
                <a:latin typeface="Helvetica" panose="020B0604020202020204" pitchFamily="34" charset="0"/>
                <a:ea typeface="Calibri" panose="020F0502020204030204" pitchFamily="34" charset="0"/>
                <a:cs typeface="Helvetica" panose="020B0604020202020204" pitchFamily="34" charset="0"/>
              </a:rPr>
              <a:t>Used spatula to scrape lichen samples off trees</a:t>
            </a:r>
          </a:p>
          <a:p>
            <a:pPr marL="457223" indent="-457223">
              <a:buFont typeface="Arial" panose="020B0604020202020204" pitchFamily="34" charset="0"/>
              <a:buChar char="•"/>
              <a:defRPr/>
            </a:pPr>
            <a:r>
              <a:rPr lang="en-US" sz="2330" kern="0" dirty="0">
                <a:latin typeface="Helvetica" panose="020B0604020202020204" pitchFamily="34" charset="0"/>
                <a:ea typeface="Calibri" panose="020F0502020204030204" pitchFamily="34" charset="0"/>
                <a:cs typeface="Helvetica" panose="020B0604020202020204" pitchFamily="34" charset="0"/>
              </a:rPr>
              <a:t>Recorded data (results displayed in Data Tables below)</a:t>
            </a:r>
          </a:p>
          <a:p>
            <a:pPr marL="457223" indent="-457223">
              <a:buFont typeface="Arial" panose="020B0604020202020204" pitchFamily="34" charset="0"/>
              <a:buChar char="•"/>
              <a:defRPr/>
            </a:pPr>
            <a:endParaRPr lang="en-US" sz="2330" kern="0" dirty="0">
              <a:latin typeface="Helvetica" panose="020B0604020202020204" pitchFamily="34" charset="0"/>
              <a:ea typeface="Calibri" panose="020F0502020204030204" pitchFamily="34" charset="0"/>
              <a:cs typeface="Helvetica" panose="020B0604020202020204" pitchFamily="34" charset="0"/>
            </a:endParaRPr>
          </a:p>
          <a:p>
            <a:pPr marL="457223" indent="-457223">
              <a:buFont typeface="Arial" panose="020B0604020202020204" pitchFamily="34" charset="0"/>
              <a:buChar char="•"/>
              <a:defRPr/>
            </a:pPr>
            <a:r>
              <a:rPr lang="en-US" sz="2330" kern="0" dirty="0">
                <a:latin typeface="Helvetica" panose="020B0604020202020204" pitchFamily="34" charset="0"/>
                <a:ea typeface="Calibri" panose="020F0502020204030204" pitchFamily="34" charset="0"/>
                <a:cs typeface="Helvetica" panose="020B0604020202020204" pitchFamily="34" charset="0"/>
              </a:rPr>
              <a:t>Collected water samples</a:t>
            </a:r>
          </a:p>
          <a:p>
            <a:pPr marL="762038" lvl="1" indent="-457223">
              <a:buFont typeface="Arial" panose="020B0604020202020204" pitchFamily="34" charset="0"/>
              <a:buChar char="•"/>
              <a:defRPr/>
            </a:pPr>
            <a:r>
              <a:rPr lang="en-US" sz="2330" kern="0" dirty="0">
                <a:latin typeface="Helvetica" panose="020B0604020202020204" pitchFamily="34" charset="0"/>
                <a:ea typeface="Calibri" panose="020F0502020204030204" pitchFamily="34" charset="0"/>
                <a:cs typeface="Helvetica" panose="020B0604020202020204" pitchFamily="34" charset="0"/>
              </a:rPr>
              <a:t>Used test strips to test for four assays</a:t>
            </a:r>
          </a:p>
          <a:p>
            <a:pPr marL="762038" lvl="1" indent="-457223">
              <a:buFont typeface="Arial" panose="020B0604020202020204" pitchFamily="34" charset="0"/>
              <a:buChar char="•"/>
              <a:defRPr/>
            </a:pPr>
            <a:r>
              <a:rPr lang="en-US" sz="2330" kern="0" dirty="0">
                <a:latin typeface="Helvetica" panose="020B0604020202020204" pitchFamily="34" charset="0"/>
                <a:ea typeface="Calibri" panose="020F0502020204030204" pitchFamily="34" charset="0"/>
                <a:cs typeface="Helvetica" panose="020B0604020202020204" pitchFamily="34" charset="0"/>
              </a:rPr>
              <a:t>Used dissolved oxygen test kit</a:t>
            </a:r>
          </a:p>
        </p:txBody>
      </p:sp>
      <p:sp>
        <p:nvSpPr>
          <p:cNvPr id="70" name="TextBox 69">
            <a:extLst>
              <a:ext uri="{FF2B5EF4-FFF2-40B4-BE49-F238E27FC236}">
                <a16:creationId xmlns:a16="http://schemas.microsoft.com/office/drawing/2014/main" id="{771D7482-68E4-0D57-10FE-254F5C8F346F}"/>
              </a:ext>
            </a:extLst>
          </p:cNvPr>
          <p:cNvSpPr txBox="1"/>
          <p:nvPr/>
        </p:nvSpPr>
        <p:spPr>
          <a:xfrm>
            <a:off x="16536085" y="4825136"/>
            <a:ext cx="7126224" cy="2246769"/>
          </a:xfrm>
          <a:prstGeom prst="rect">
            <a:avLst/>
          </a:prstGeom>
          <a:noFill/>
        </p:spPr>
        <p:txBody>
          <a:bodyPr wrap="square">
            <a:spAutoFit/>
          </a:bodyPr>
          <a:lstStyle/>
          <a:p>
            <a:pPr marL="457223" indent="-457223" defTabSz="304815">
              <a:buFont typeface="Arial" panose="020B0604020202020204" pitchFamily="34" charset="0"/>
              <a:buChar char="•"/>
              <a:defRPr/>
            </a:pPr>
            <a:r>
              <a:rPr lang="en-US" sz="2800" kern="0" dirty="0">
                <a:latin typeface="Helvetica" panose="020B0604020202020204" pitchFamily="34" charset="0"/>
                <a:ea typeface="Calibri" panose="020F0502020204030204" pitchFamily="34" charset="0"/>
                <a:cs typeface="Helvetica" panose="020B0604020202020204" pitchFamily="34" charset="0"/>
              </a:rPr>
              <a:t>Compared images to ones of lichens on ¡Naturalist</a:t>
            </a:r>
          </a:p>
          <a:p>
            <a:pPr marL="762038" lvl="1" indent="-457223">
              <a:buFont typeface="Arial" panose="020B0604020202020204" pitchFamily="34" charset="0"/>
              <a:buChar char="•"/>
              <a:defRPr/>
            </a:pPr>
            <a:r>
              <a:rPr lang="en-US" sz="2800" kern="0" dirty="0">
                <a:latin typeface="Helvetica" panose="020B0604020202020204" pitchFamily="34" charset="0"/>
                <a:ea typeface="Calibri" panose="020F0502020204030204" pitchFamily="34" charset="0"/>
                <a:cs typeface="Helvetica" panose="020B0604020202020204" pitchFamily="34" charset="0"/>
              </a:rPr>
              <a:t>Analyzed physical characteristics</a:t>
            </a:r>
          </a:p>
          <a:p>
            <a:pPr marL="457223" indent="-457223">
              <a:buFont typeface="Arial" panose="020B0604020202020204" pitchFamily="34" charset="0"/>
              <a:buChar char="•"/>
              <a:defRPr/>
            </a:pPr>
            <a:r>
              <a:rPr lang="en-US" sz="2800" kern="0" dirty="0">
                <a:latin typeface="Helvetica" panose="020B0604020202020204" pitchFamily="34" charset="0"/>
                <a:ea typeface="Calibri" panose="020F0502020204030204" pitchFamily="34" charset="0"/>
                <a:cs typeface="Helvetica" panose="020B0604020202020204" pitchFamily="34" charset="0"/>
              </a:rPr>
              <a:t># of species = richness</a:t>
            </a:r>
          </a:p>
          <a:p>
            <a:pPr marL="457223" indent="-457223">
              <a:buFont typeface="Arial" panose="020B0604020202020204" pitchFamily="34" charset="0"/>
              <a:buChar char="•"/>
              <a:defRPr/>
            </a:pPr>
            <a:r>
              <a:rPr lang="en-US" sz="2800" kern="0" dirty="0">
                <a:latin typeface="Helvetica" panose="020B0604020202020204" pitchFamily="34" charset="0"/>
                <a:ea typeface="Calibri" panose="020F0502020204030204" pitchFamily="34" charset="0"/>
                <a:cs typeface="Helvetica" panose="020B0604020202020204" pitchFamily="34" charset="0"/>
              </a:rPr>
              <a:t>Simpson’s Diversity Index </a:t>
            </a:r>
          </a:p>
        </p:txBody>
      </p:sp>
      <p:pic>
        <p:nvPicPr>
          <p:cNvPr id="76" name="Picture 75">
            <a:extLst>
              <a:ext uri="{FF2B5EF4-FFF2-40B4-BE49-F238E27FC236}">
                <a16:creationId xmlns:a16="http://schemas.microsoft.com/office/drawing/2014/main" id="{0BB51996-9FE0-B580-1AF7-9698B9842C88}"/>
              </a:ext>
            </a:extLst>
          </p:cNvPr>
          <p:cNvPicPr>
            <a:picLocks noChangeAspect="1"/>
          </p:cNvPicPr>
          <p:nvPr/>
        </p:nvPicPr>
        <p:blipFill>
          <a:blip r:embed="rId6"/>
          <a:stretch>
            <a:fillRect/>
          </a:stretch>
        </p:blipFill>
        <p:spPr>
          <a:xfrm>
            <a:off x="17760939" y="7121985"/>
            <a:ext cx="3843538" cy="1372692"/>
          </a:xfrm>
          <a:prstGeom prst="rect">
            <a:avLst/>
          </a:prstGeom>
        </p:spPr>
      </p:pic>
      <p:sp>
        <p:nvSpPr>
          <p:cNvPr id="77" name="TextBox 76">
            <a:extLst>
              <a:ext uri="{FF2B5EF4-FFF2-40B4-BE49-F238E27FC236}">
                <a16:creationId xmlns:a16="http://schemas.microsoft.com/office/drawing/2014/main" id="{D0B6F709-AFE4-21F8-8981-3586A067F529}"/>
              </a:ext>
            </a:extLst>
          </p:cNvPr>
          <p:cNvSpPr txBox="1"/>
          <p:nvPr/>
        </p:nvSpPr>
        <p:spPr>
          <a:xfrm>
            <a:off x="16806386" y="8359723"/>
            <a:ext cx="6726943" cy="451342"/>
          </a:xfrm>
          <a:prstGeom prst="rect">
            <a:avLst/>
          </a:prstGeom>
          <a:noFill/>
          <a:ln w="28575">
            <a:noFill/>
          </a:ln>
        </p:spPr>
        <p:txBody>
          <a:bodyPr wrap="square" rtlCol="0">
            <a:spAutoFit/>
          </a:bodyPr>
          <a:lstStyle/>
          <a:p>
            <a:r>
              <a:rPr lang="en-US" sz="2333" dirty="0">
                <a:latin typeface="Helvetica" panose="020B0604020202020204" pitchFamily="34" charset="0"/>
                <a:cs typeface="Helvetica" panose="020B0604020202020204" pitchFamily="34" charset="0"/>
              </a:rPr>
              <a:t>Figure 5: Formula for Simpson’s Diversity Index</a:t>
            </a:r>
          </a:p>
        </p:txBody>
      </p:sp>
      <p:cxnSp>
        <p:nvCxnSpPr>
          <p:cNvPr id="78" name="Straight Connector 77">
            <a:extLst>
              <a:ext uri="{FF2B5EF4-FFF2-40B4-BE49-F238E27FC236}">
                <a16:creationId xmlns:a16="http://schemas.microsoft.com/office/drawing/2014/main" id="{6D5BBD84-B1D1-36C8-91E2-92A64F2628D4}"/>
              </a:ext>
            </a:extLst>
          </p:cNvPr>
          <p:cNvCxnSpPr>
            <a:cxnSpLocks/>
          </p:cNvCxnSpPr>
          <p:nvPr/>
        </p:nvCxnSpPr>
        <p:spPr>
          <a:xfrm flipH="1">
            <a:off x="16417872" y="8749097"/>
            <a:ext cx="7288417" cy="0"/>
          </a:xfrm>
          <a:prstGeom prst="line">
            <a:avLst/>
          </a:prstGeom>
          <a:ln>
            <a:solidFill>
              <a:srgbClr val="086023"/>
            </a:solidFill>
          </a:ln>
        </p:spPr>
        <p:style>
          <a:lnRef idx="1">
            <a:schemeClr val="accent1"/>
          </a:lnRef>
          <a:fillRef idx="0">
            <a:schemeClr val="accent1"/>
          </a:fillRef>
          <a:effectRef idx="0">
            <a:schemeClr val="accent1"/>
          </a:effectRef>
          <a:fontRef idx="minor">
            <a:schemeClr val="tx1"/>
          </a:fontRef>
        </p:style>
      </p:cxnSp>
      <p:graphicFrame>
        <p:nvGraphicFramePr>
          <p:cNvPr id="84" name="Table 7">
            <a:extLst>
              <a:ext uri="{FF2B5EF4-FFF2-40B4-BE49-F238E27FC236}">
                <a16:creationId xmlns:a16="http://schemas.microsoft.com/office/drawing/2014/main" id="{C6F08C84-27A7-6931-5B90-EEBEB28C3231}"/>
              </a:ext>
            </a:extLst>
          </p:cNvPr>
          <p:cNvGraphicFramePr>
            <a:graphicFrameLocks noGrp="1"/>
          </p:cNvGraphicFramePr>
          <p:nvPr>
            <p:extLst>
              <p:ext uri="{D42A27DB-BD31-4B8C-83A1-F6EECF244321}">
                <p14:modId xmlns:p14="http://schemas.microsoft.com/office/powerpoint/2010/main" val="3507747102"/>
              </p:ext>
            </p:extLst>
          </p:nvPr>
        </p:nvGraphicFramePr>
        <p:xfrm>
          <a:off x="23812819" y="17729073"/>
          <a:ext cx="9105581" cy="4858107"/>
        </p:xfrm>
        <a:graphic>
          <a:graphicData uri="http://schemas.openxmlformats.org/drawingml/2006/table">
            <a:tbl>
              <a:tblPr firstRow="1" bandRow="1">
                <a:tableStyleId>{5C22544A-7EE6-4342-B048-85BDC9FD1C3A}</a:tableStyleId>
              </a:tblPr>
              <a:tblGrid>
                <a:gridCol w="9105581">
                  <a:extLst>
                    <a:ext uri="{9D8B030D-6E8A-4147-A177-3AD203B41FA5}">
                      <a16:colId xmlns:a16="http://schemas.microsoft.com/office/drawing/2014/main" val="2781956553"/>
                    </a:ext>
                  </a:extLst>
                </a:gridCol>
              </a:tblGrid>
              <a:tr h="531817">
                <a:tc>
                  <a:txBody>
                    <a:bodyPr/>
                    <a:lstStyle/>
                    <a:p>
                      <a:pPr algn="ctr"/>
                      <a:r>
                        <a:rPr lang="en-US" sz="4000" b="0">
                          <a:solidFill>
                            <a:schemeClr val="bg1"/>
                          </a:solidFill>
                          <a:latin typeface="Helvetica" panose="020B0604020202020204" pitchFamily="34" charset="0"/>
                          <a:cs typeface="Helvetica" panose="020B0604020202020204" pitchFamily="34" charset="0"/>
                        </a:rPr>
                        <a:t>References</a:t>
                      </a:r>
                    </a:p>
                  </a:txBody>
                  <a:tcPr marL="60960" marR="60960" marT="30480" marB="30480">
                    <a:solidFill>
                      <a:srgbClr val="0D9B39"/>
                    </a:solidFill>
                  </a:tcPr>
                </a:tc>
                <a:extLst>
                  <a:ext uri="{0D108BD9-81ED-4DB2-BD59-A6C34878D82A}">
                    <a16:rowId xmlns:a16="http://schemas.microsoft.com/office/drawing/2014/main" val="891780582"/>
                  </a:ext>
                </a:extLst>
              </a:tr>
              <a:tr h="4187547">
                <a:tc>
                  <a:txBody>
                    <a:bodyPr/>
                    <a:lstStyle/>
                    <a:p>
                      <a:pPr marL="457200" marR="0" indent="-476250">
                        <a:lnSpc>
                          <a:spcPct val="100000"/>
                        </a:lnSpc>
                        <a:spcBef>
                          <a:spcPts val="0"/>
                        </a:spcBef>
                        <a:spcAft>
                          <a:spcPts val="0"/>
                        </a:spcAft>
                      </a:pPr>
                      <a:r>
                        <a:rPr lang="en-US" sz="1250" i="1"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About lichens</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(n.d.). U.S. Forest Service. Retrieved November 15, 2023, from https://www.fs.usda.gov/wildflowers/beauty/lichens/about.shtml</a:t>
                      </a:r>
                      <a:endParaRPr lang="en-US" sz="1250" dirty="0">
                        <a:effectLst/>
                        <a:latin typeface="Helvetica" panose="020B0604020202020204" pitchFamily="34" charset="0"/>
                        <a:ea typeface="Times New Roman" panose="02020603050405020304" pitchFamily="18" charset="0"/>
                        <a:cs typeface="Helvetica" panose="020B0604020202020204" pitchFamily="34" charset="0"/>
                      </a:endParaRPr>
                    </a:p>
                    <a:p>
                      <a:pPr marL="457200" marR="0" indent="-476250">
                        <a:lnSpc>
                          <a:spcPct val="100000"/>
                        </a:lnSpc>
                        <a:spcBef>
                          <a:spcPts val="0"/>
                        </a:spcBef>
                        <a:spcAft>
                          <a:spcPts val="0"/>
                        </a:spcAft>
                      </a:pP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Chang, J. C., &amp; Hanna, S. R. (2004). Air quality model performance evaluation. </a:t>
                      </a:r>
                      <a:r>
                        <a:rPr lang="en-US" sz="1250" i="1"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Meteorology and Atmospheric Physics</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a:t>
                      </a:r>
                      <a:r>
                        <a:rPr lang="en-US" sz="1250" i="1"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87</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(1-3). https://doi.org/10.1007/s00703-003-0070-7</a:t>
                      </a:r>
                      <a:endParaRPr lang="en-US" sz="1250" dirty="0">
                        <a:effectLst/>
                        <a:latin typeface="Helvetica" panose="020B0604020202020204" pitchFamily="34" charset="0"/>
                        <a:ea typeface="Times New Roman" panose="02020603050405020304" pitchFamily="18" charset="0"/>
                        <a:cs typeface="Helvetica" panose="020B0604020202020204" pitchFamily="34" charset="0"/>
                      </a:endParaRPr>
                    </a:p>
                    <a:p>
                      <a:pPr marL="457200" marR="0" indent="-476250">
                        <a:lnSpc>
                          <a:spcPct val="100000"/>
                        </a:lnSpc>
                        <a:spcBef>
                          <a:spcPts val="0"/>
                        </a:spcBef>
                        <a:spcAft>
                          <a:spcPts val="0"/>
                        </a:spcAft>
                      </a:pPr>
                      <a:r>
                        <a:rPr lang="en-US" sz="1250" i="1"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Five fun facts about lichen</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(2016, March 3). Deschutes Land Trust. Retrieved November 15, 2023, from https://www.deschuteslandtrust.org/news/blog/2016-blog-posts/five-fun-facts-about-lichen</a:t>
                      </a:r>
                      <a:endParaRPr lang="en-US" sz="1250" dirty="0">
                        <a:effectLst/>
                        <a:latin typeface="Helvetica" panose="020B0604020202020204" pitchFamily="34" charset="0"/>
                        <a:ea typeface="Times New Roman" panose="02020603050405020304" pitchFamily="18" charset="0"/>
                        <a:cs typeface="Helvetica" panose="020B0604020202020204" pitchFamily="34" charset="0"/>
                      </a:endParaRPr>
                    </a:p>
                    <a:p>
                      <a:pPr marL="457200" marR="0" indent="-476250">
                        <a:lnSpc>
                          <a:spcPct val="100000"/>
                        </a:lnSpc>
                        <a:spcBef>
                          <a:spcPts val="0"/>
                        </a:spcBef>
                        <a:spcAft>
                          <a:spcPts val="0"/>
                        </a:spcAft>
                      </a:pP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Kress, W. J., &amp; Erickson, D. L. (2008). DNA barcodes: Genes, genomics, and bioinformatics. </a:t>
                      </a:r>
                      <a:r>
                        <a:rPr lang="en-US" sz="1250" i="1"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Proceedings of the National Academy of Sciences</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a:t>
                      </a:r>
                      <a:r>
                        <a:rPr lang="en-US" sz="1250" i="1"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105</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(8), 2761-2762. https://doi.org/10.1073/pnas.0800476105</a:t>
                      </a:r>
                      <a:endParaRPr lang="en-US" sz="1250" dirty="0">
                        <a:effectLst/>
                        <a:latin typeface="Helvetica" panose="020B0604020202020204" pitchFamily="34" charset="0"/>
                        <a:ea typeface="Times New Roman" panose="02020603050405020304" pitchFamily="18" charset="0"/>
                        <a:cs typeface="Helvetica" panose="020B0604020202020204" pitchFamily="34" charset="0"/>
                      </a:endParaRPr>
                    </a:p>
                    <a:p>
                      <a:pPr marL="457200" marR="0" indent="-476250">
                        <a:lnSpc>
                          <a:spcPct val="100000"/>
                        </a:lnSpc>
                        <a:spcBef>
                          <a:spcPts val="0"/>
                        </a:spcBef>
                        <a:spcAft>
                          <a:spcPts val="0"/>
                        </a:spcAft>
                      </a:pP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Lendemer, J. C., Harris, R. C., &amp; Ruiz, A. M. (2016). A review of the lichens of the dare regional biodiversity hotspot in the mid-</a:t>
                      </a:r>
                      <a:r>
                        <a:rPr lang="en-US" sz="1250" dirty="0" err="1">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atlantic</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coastal plain of north </a:t>
                      </a:r>
                      <a:r>
                        <a:rPr lang="en-US" sz="1250" dirty="0" err="1">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carolina</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eastern north </a:t>
                      </a:r>
                      <a:r>
                        <a:rPr lang="en-US" sz="1250" dirty="0" err="1">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america</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a:t>
                      </a:r>
                      <a:r>
                        <a:rPr lang="en-US" sz="1250" i="1"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Castanea</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a:t>
                      </a:r>
                      <a:r>
                        <a:rPr lang="en-US" sz="1250" i="1"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81</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(1), 1-77. https://doi.org/10.2179/15-073r2</a:t>
                      </a:r>
                      <a:endParaRPr lang="en-US" sz="1250" dirty="0">
                        <a:effectLst/>
                        <a:latin typeface="Helvetica" panose="020B0604020202020204" pitchFamily="34" charset="0"/>
                        <a:ea typeface="Times New Roman" panose="02020603050405020304" pitchFamily="18" charset="0"/>
                        <a:cs typeface="Helvetica" panose="020B0604020202020204" pitchFamily="34" charset="0"/>
                      </a:endParaRPr>
                    </a:p>
                    <a:p>
                      <a:pPr marL="457200" marR="0" indent="-476250">
                        <a:lnSpc>
                          <a:spcPct val="100000"/>
                        </a:lnSpc>
                        <a:spcBef>
                          <a:spcPts val="0"/>
                        </a:spcBef>
                        <a:spcAft>
                          <a:spcPts val="0"/>
                        </a:spcAft>
                      </a:pPr>
                      <a:r>
                        <a:rPr lang="en-US" sz="1250" i="1"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Lichens: Home</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(2022, February 28). New York Botanical Garden. Retrieved October 18, 2023, from https://libguides.nybg.org/c.php?g=884442</a:t>
                      </a:r>
                      <a:endParaRPr lang="en-US" sz="1250" dirty="0">
                        <a:effectLst/>
                        <a:latin typeface="Helvetica" panose="020B0604020202020204" pitchFamily="34" charset="0"/>
                        <a:ea typeface="Times New Roman" panose="02020603050405020304" pitchFamily="18" charset="0"/>
                        <a:cs typeface="Helvetica" panose="020B0604020202020204" pitchFamily="34" charset="0"/>
                      </a:endParaRPr>
                    </a:p>
                    <a:p>
                      <a:pPr marL="457200" marR="0" indent="-476250">
                        <a:lnSpc>
                          <a:spcPct val="100000"/>
                        </a:lnSpc>
                        <a:spcBef>
                          <a:spcPts val="0"/>
                        </a:spcBef>
                        <a:spcAft>
                          <a:spcPts val="0"/>
                        </a:spcAft>
                      </a:pPr>
                      <a:r>
                        <a:rPr lang="en-US" sz="1250" i="1"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The secret life of lichens</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(2016, November 24). Cambridge Butterfly Observatory. Retrieved November 15, 2023, from https://www.cambridgebutterfly.com/the-secret-life-of-lichens/</a:t>
                      </a:r>
                      <a:endParaRPr lang="en-US" sz="1250" dirty="0">
                        <a:effectLst/>
                        <a:latin typeface="Helvetica" panose="020B0604020202020204" pitchFamily="34" charset="0"/>
                        <a:ea typeface="Times New Roman" panose="02020603050405020304" pitchFamily="18" charset="0"/>
                        <a:cs typeface="Helvetica" panose="020B0604020202020204" pitchFamily="34" charset="0"/>
                      </a:endParaRPr>
                    </a:p>
                    <a:p>
                      <a:pPr marL="457200" marR="0" indent="-476250">
                        <a:lnSpc>
                          <a:spcPct val="100000"/>
                        </a:lnSpc>
                        <a:spcBef>
                          <a:spcPts val="0"/>
                        </a:spcBef>
                        <a:spcAft>
                          <a:spcPts val="0"/>
                        </a:spcAft>
                      </a:pPr>
                      <a:r>
                        <a:rPr lang="en-US" sz="1250" i="1"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Simpson's Biodiversity Index</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(2023, July 4). Barcelona Field Studies Centre. Retrieved November 15, 2023, from https://geographyfieldwork.com/Simpson'sDiversityIndex.htm</a:t>
                      </a:r>
                      <a:endParaRPr lang="en-US" sz="1250" dirty="0">
                        <a:effectLst/>
                        <a:latin typeface="Helvetica" panose="020B0604020202020204" pitchFamily="34" charset="0"/>
                        <a:ea typeface="Times New Roman" panose="02020603050405020304" pitchFamily="18" charset="0"/>
                        <a:cs typeface="Helvetica" panose="020B0604020202020204" pitchFamily="34" charset="0"/>
                      </a:endParaRPr>
                    </a:p>
                    <a:p>
                      <a:pPr marL="457200" marR="0" indent="-476250">
                        <a:lnSpc>
                          <a:spcPct val="100000"/>
                        </a:lnSpc>
                        <a:spcBef>
                          <a:spcPts val="0"/>
                        </a:spcBef>
                        <a:spcAft>
                          <a:spcPts val="0"/>
                        </a:spcAft>
                      </a:pPr>
                      <a:r>
                        <a:rPr lang="en-US" sz="1250" i="1"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What are volatile organic compounds (VOCs)?</a:t>
                      </a:r>
                      <a:r>
                        <a:rPr lang="en-US" sz="125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(2023, March 15). United States Environmental Protection Agency. https://www.epa.gov/indoor-air-quality-iaq/what-are-volatile-organic-compounds-vocs</a:t>
                      </a:r>
                      <a:endParaRPr lang="en-US" sz="1250" dirty="0">
                        <a:effectLst/>
                        <a:latin typeface="Helvetica" panose="020B0604020202020204" pitchFamily="34" charset="0"/>
                        <a:ea typeface="Times New Roman" panose="02020603050405020304" pitchFamily="18" charset="0"/>
                        <a:cs typeface="Helvetica" panose="020B0604020202020204" pitchFamily="34" charset="0"/>
                      </a:endParaRPr>
                    </a:p>
                  </a:txBody>
                  <a:tcPr marL="60960" marR="60960" marT="30480" marB="30480">
                    <a:noFill/>
                  </a:tcPr>
                </a:tc>
                <a:extLst>
                  <a:ext uri="{0D108BD9-81ED-4DB2-BD59-A6C34878D82A}">
                    <a16:rowId xmlns:a16="http://schemas.microsoft.com/office/drawing/2014/main" val="975452486"/>
                  </a:ext>
                </a:extLst>
              </a:tr>
            </a:tbl>
          </a:graphicData>
        </a:graphic>
      </p:graphicFrame>
      <p:pic>
        <p:nvPicPr>
          <p:cNvPr id="1027" name="Picture 3">
            <a:extLst>
              <a:ext uri="{FF2B5EF4-FFF2-40B4-BE49-F238E27FC236}">
                <a16:creationId xmlns:a16="http://schemas.microsoft.com/office/drawing/2014/main" id="{9EDAEF19-1E4C-C736-38C9-C57CF32E51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81530" y="8849485"/>
            <a:ext cx="3392335" cy="30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a:extLst>
              <a:ext uri="{FF2B5EF4-FFF2-40B4-BE49-F238E27FC236}">
                <a16:creationId xmlns:a16="http://schemas.microsoft.com/office/drawing/2014/main" id="{307AC81F-AD59-894F-8C9B-CB9C4B661F78}"/>
              </a:ext>
            </a:extLst>
          </p:cNvPr>
          <p:cNvSpPr txBox="1"/>
          <p:nvPr/>
        </p:nvSpPr>
        <p:spPr>
          <a:xfrm>
            <a:off x="19898738" y="10439705"/>
            <a:ext cx="3776632" cy="1528367"/>
          </a:xfrm>
          <a:prstGeom prst="rect">
            <a:avLst/>
          </a:prstGeom>
          <a:noFill/>
          <a:ln w="28575">
            <a:noFill/>
          </a:ln>
        </p:spPr>
        <p:txBody>
          <a:bodyPr wrap="square" rtlCol="0">
            <a:spAutoFit/>
          </a:bodyPr>
          <a:lstStyle/>
          <a:p>
            <a:r>
              <a:rPr lang="en-US" sz="2333" dirty="0">
                <a:latin typeface="Helvetica" panose="020B0604020202020204" pitchFamily="34" charset="0"/>
                <a:cs typeface="Helvetica" panose="020B0604020202020204" pitchFamily="34" charset="0"/>
              </a:rPr>
              <a:t>Figure 6: Example of dissolved oxygen test for water sample from Smith Pond</a:t>
            </a:r>
          </a:p>
        </p:txBody>
      </p:sp>
      <p:graphicFrame>
        <p:nvGraphicFramePr>
          <p:cNvPr id="91" name="Table 90">
            <a:extLst>
              <a:ext uri="{FF2B5EF4-FFF2-40B4-BE49-F238E27FC236}">
                <a16:creationId xmlns:a16="http://schemas.microsoft.com/office/drawing/2014/main" id="{ED91F73B-70C3-51AB-0B72-55A55674FCE1}"/>
              </a:ext>
            </a:extLst>
          </p:cNvPr>
          <p:cNvGraphicFramePr>
            <a:graphicFrameLocks noGrp="1"/>
          </p:cNvGraphicFramePr>
          <p:nvPr>
            <p:extLst>
              <p:ext uri="{D42A27DB-BD31-4B8C-83A1-F6EECF244321}">
                <p14:modId xmlns:p14="http://schemas.microsoft.com/office/powerpoint/2010/main" val="115918418"/>
              </p:ext>
            </p:extLst>
          </p:nvPr>
        </p:nvGraphicFramePr>
        <p:xfrm>
          <a:off x="9188292" y="15491902"/>
          <a:ext cx="4740522" cy="2834640"/>
        </p:xfrm>
        <a:graphic>
          <a:graphicData uri="http://schemas.openxmlformats.org/drawingml/2006/table">
            <a:tbl>
              <a:tblPr firstRow="1" bandRow="1">
                <a:tableStyleId>{5C22544A-7EE6-4342-B048-85BDC9FD1C3A}</a:tableStyleId>
              </a:tblPr>
              <a:tblGrid>
                <a:gridCol w="906271">
                  <a:extLst>
                    <a:ext uri="{9D8B030D-6E8A-4147-A177-3AD203B41FA5}">
                      <a16:colId xmlns:a16="http://schemas.microsoft.com/office/drawing/2014/main" val="2529089275"/>
                    </a:ext>
                  </a:extLst>
                </a:gridCol>
                <a:gridCol w="853096">
                  <a:extLst>
                    <a:ext uri="{9D8B030D-6E8A-4147-A177-3AD203B41FA5}">
                      <a16:colId xmlns:a16="http://schemas.microsoft.com/office/drawing/2014/main" val="4107206877"/>
                    </a:ext>
                  </a:extLst>
                </a:gridCol>
                <a:gridCol w="1702477">
                  <a:extLst>
                    <a:ext uri="{9D8B030D-6E8A-4147-A177-3AD203B41FA5}">
                      <a16:colId xmlns:a16="http://schemas.microsoft.com/office/drawing/2014/main" val="1530308160"/>
                    </a:ext>
                  </a:extLst>
                </a:gridCol>
                <a:gridCol w="1278678">
                  <a:extLst>
                    <a:ext uri="{9D8B030D-6E8A-4147-A177-3AD203B41FA5}">
                      <a16:colId xmlns:a16="http://schemas.microsoft.com/office/drawing/2014/main" val="2621688210"/>
                    </a:ext>
                  </a:extLst>
                </a:gridCol>
              </a:tblGrid>
              <a:tr h="264160">
                <a:tc>
                  <a:txBody>
                    <a:bodyPr/>
                    <a:lstStyle/>
                    <a:p>
                      <a:pPr algn="ctr"/>
                      <a:r>
                        <a:rPr lang="en-US" sz="1500" b="0">
                          <a:latin typeface="Helvetica" panose="020B0604020202020204" pitchFamily="34" charset="0"/>
                          <a:cs typeface="Helvetica" panose="020B0604020202020204" pitchFamily="34" charset="0"/>
                        </a:rPr>
                        <a:t>Quadrat #</a:t>
                      </a:r>
                    </a:p>
                  </a:txBody>
                  <a:tcPr marL="60960" marR="60960" marT="30480" marB="30480">
                    <a:solidFill>
                      <a:srgbClr val="0D9B39"/>
                    </a:solidFill>
                  </a:tcPr>
                </a:tc>
                <a:tc>
                  <a:txBody>
                    <a:bodyPr/>
                    <a:lstStyle/>
                    <a:p>
                      <a:pPr algn="ctr"/>
                      <a:r>
                        <a:rPr lang="en-US" sz="1500" b="0">
                          <a:latin typeface="Helvetica" panose="020B0604020202020204" pitchFamily="34" charset="0"/>
                          <a:cs typeface="Helvetica" panose="020B0604020202020204" pitchFamily="34" charset="0"/>
                        </a:rPr>
                        <a:t>Richness</a:t>
                      </a:r>
                    </a:p>
                  </a:txBody>
                  <a:tcPr marL="60960" marR="60960" marT="30480" marB="30480">
                    <a:solidFill>
                      <a:srgbClr val="0D9B39"/>
                    </a:solidFill>
                  </a:tcPr>
                </a:tc>
                <a:tc>
                  <a:txBody>
                    <a:bodyPr/>
                    <a:lstStyle/>
                    <a:p>
                      <a:pPr algn="ctr"/>
                      <a:r>
                        <a:rPr lang="en-US" sz="1500" b="0" dirty="0">
                          <a:latin typeface="Helvetica" panose="020B0604020202020204" pitchFamily="34" charset="0"/>
                          <a:cs typeface="Helvetica" panose="020B0604020202020204" pitchFamily="34" charset="0"/>
                        </a:rPr>
                        <a:t>Total Abundance (N)</a:t>
                      </a:r>
                    </a:p>
                  </a:txBody>
                  <a:tcPr marL="60960" marR="60960" marT="30480" marB="30480">
                    <a:solidFill>
                      <a:srgbClr val="0D9B39"/>
                    </a:solidFill>
                  </a:tcPr>
                </a:tc>
                <a:tc>
                  <a:txBody>
                    <a:bodyPr/>
                    <a:lstStyle/>
                    <a:p>
                      <a:pPr algn="ctr"/>
                      <a:r>
                        <a:rPr lang="en-US" sz="1500" b="0">
                          <a:latin typeface="Helvetica" panose="020B0604020202020204" pitchFamily="34" charset="0"/>
                          <a:cs typeface="Helvetica" panose="020B0604020202020204" pitchFamily="34" charset="0"/>
                        </a:rPr>
                        <a:t>Diversity Index</a:t>
                      </a:r>
                    </a:p>
                  </a:txBody>
                  <a:tcPr marL="60960" marR="60960" marT="30480" marB="30480">
                    <a:solidFill>
                      <a:srgbClr val="0D9B39"/>
                    </a:solidFill>
                  </a:tcPr>
                </a:tc>
                <a:extLst>
                  <a:ext uri="{0D108BD9-81ED-4DB2-BD59-A6C34878D82A}">
                    <a16:rowId xmlns:a16="http://schemas.microsoft.com/office/drawing/2014/main" val="609363706"/>
                  </a:ext>
                </a:extLst>
              </a:tr>
              <a:tr h="264160">
                <a:tc>
                  <a:txBody>
                    <a:bodyPr/>
                    <a:lstStyle/>
                    <a:p>
                      <a:pPr algn="ctr"/>
                      <a:r>
                        <a:rPr lang="en-US" sz="1500" b="0">
                          <a:latin typeface="Helvetica" panose="020B0604020202020204" pitchFamily="34" charset="0"/>
                          <a:cs typeface="Helvetica" panose="020B0604020202020204" pitchFamily="34" charset="0"/>
                        </a:rPr>
                        <a:t>1</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24</a:t>
                      </a:r>
                    </a:p>
                  </a:txBody>
                  <a:tcPr marL="60960" marR="60960" marT="30480" marB="30480">
                    <a:solidFill>
                      <a:srgbClr val="EAEAEA"/>
                    </a:solidFill>
                  </a:tcPr>
                </a:tc>
                <a:tc>
                  <a:txBody>
                    <a:bodyPr/>
                    <a:lstStyle/>
                    <a:p>
                      <a:pPr algn="ctr"/>
                      <a:r>
                        <a:rPr lang="en-US" sz="1500" b="0" dirty="0">
                          <a:latin typeface="Helvetica" panose="020B0604020202020204" pitchFamily="34" charset="0"/>
                          <a:cs typeface="Helvetica" panose="020B0604020202020204" pitchFamily="34" charset="0"/>
                        </a:rPr>
                        <a:t>0.43115942</a:t>
                      </a:r>
                    </a:p>
                  </a:txBody>
                  <a:tcPr marL="60960" marR="60960" marT="30480" marB="30480">
                    <a:solidFill>
                      <a:srgbClr val="EAEAEA"/>
                    </a:solidFill>
                  </a:tcPr>
                </a:tc>
                <a:extLst>
                  <a:ext uri="{0D108BD9-81ED-4DB2-BD59-A6C34878D82A}">
                    <a16:rowId xmlns:a16="http://schemas.microsoft.com/office/drawing/2014/main" val="1463122483"/>
                  </a:ext>
                </a:extLst>
              </a:tr>
              <a:tr h="264160">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3</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46</a:t>
                      </a:r>
                    </a:p>
                  </a:txBody>
                  <a:tcPr marL="60960" marR="60960" marT="30480" marB="30480">
                    <a:solidFill>
                      <a:srgbClr val="D9D9D9"/>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dirty="0">
                          <a:latin typeface="Helvetica" panose="020B0604020202020204" pitchFamily="34" charset="0"/>
                          <a:cs typeface="Helvetica" panose="020B0604020202020204" pitchFamily="34" charset="0"/>
                        </a:rPr>
                        <a:t>0.650241546</a:t>
                      </a:r>
                    </a:p>
                  </a:txBody>
                  <a:tcPr marL="60960" marR="60960" marT="30480" marB="30480">
                    <a:solidFill>
                      <a:srgbClr val="D9D9D9"/>
                    </a:solidFill>
                  </a:tcPr>
                </a:tc>
                <a:extLst>
                  <a:ext uri="{0D108BD9-81ED-4DB2-BD59-A6C34878D82A}">
                    <a16:rowId xmlns:a16="http://schemas.microsoft.com/office/drawing/2014/main" val="2381732883"/>
                  </a:ext>
                </a:extLst>
              </a:tr>
              <a:tr h="264160">
                <a:tc>
                  <a:txBody>
                    <a:bodyPr/>
                    <a:lstStyle/>
                    <a:p>
                      <a:pPr algn="ctr"/>
                      <a:r>
                        <a:rPr lang="en-US" sz="1500" b="0">
                          <a:latin typeface="Helvetica" panose="020B0604020202020204" pitchFamily="34" charset="0"/>
                          <a:cs typeface="Helvetica" panose="020B0604020202020204" pitchFamily="34" charset="0"/>
                        </a:rPr>
                        <a:t>3</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7</a:t>
                      </a:r>
                    </a:p>
                  </a:txBody>
                  <a:tcPr marL="60960" marR="60960" marT="30480" marB="30480">
                    <a:solidFill>
                      <a:srgbClr val="EAEAEA"/>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0.571428571</a:t>
                      </a:r>
                    </a:p>
                  </a:txBody>
                  <a:tcPr marL="60960" marR="60960" marT="30480" marB="30480">
                    <a:solidFill>
                      <a:srgbClr val="EAEAEA"/>
                    </a:solidFill>
                  </a:tcPr>
                </a:tc>
                <a:extLst>
                  <a:ext uri="{0D108BD9-81ED-4DB2-BD59-A6C34878D82A}">
                    <a16:rowId xmlns:a16="http://schemas.microsoft.com/office/drawing/2014/main" val="1396432259"/>
                  </a:ext>
                </a:extLst>
              </a:tr>
              <a:tr h="264160">
                <a:tc>
                  <a:txBody>
                    <a:bodyPr/>
                    <a:lstStyle/>
                    <a:p>
                      <a:pPr algn="ctr"/>
                      <a:r>
                        <a:rPr lang="en-US" sz="1500" b="0">
                          <a:latin typeface="Helvetica" panose="020B0604020202020204" pitchFamily="34" charset="0"/>
                          <a:cs typeface="Helvetica" panose="020B0604020202020204" pitchFamily="34" charset="0"/>
                        </a:rPr>
                        <a:t>4</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3</a:t>
                      </a:r>
                    </a:p>
                  </a:txBody>
                  <a:tcPr marL="60960" marR="60960" marT="30480" marB="30480">
                    <a:solidFill>
                      <a:srgbClr val="D9D9D9"/>
                    </a:solidFill>
                  </a:tcPr>
                </a:tc>
                <a:tc>
                  <a:txBody>
                    <a:bodyPr/>
                    <a:lstStyle/>
                    <a:p>
                      <a:pPr algn="ctr"/>
                      <a:r>
                        <a:rPr lang="en-US" sz="1500" b="0" dirty="0">
                          <a:latin typeface="Helvetica" panose="020B0604020202020204" pitchFamily="34" charset="0"/>
                          <a:cs typeface="Helvetica" panose="020B0604020202020204" pitchFamily="34" charset="0"/>
                        </a:rPr>
                        <a:t>20</a:t>
                      </a:r>
                    </a:p>
                  </a:txBody>
                  <a:tcPr marL="60960" marR="60960" marT="30480" marB="30480">
                    <a:solidFill>
                      <a:srgbClr val="D9D9D9"/>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0.652631579</a:t>
                      </a:r>
                    </a:p>
                  </a:txBody>
                  <a:tcPr marL="60960" marR="60960" marT="30480" marB="30480">
                    <a:solidFill>
                      <a:srgbClr val="D9D9D9"/>
                    </a:solidFill>
                  </a:tcPr>
                </a:tc>
                <a:extLst>
                  <a:ext uri="{0D108BD9-81ED-4DB2-BD59-A6C34878D82A}">
                    <a16:rowId xmlns:a16="http://schemas.microsoft.com/office/drawing/2014/main" val="1836502992"/>
                  </a:ext>
                </a:extLst>
              </a:tr>
              <a:tr h="264160">
                <a:tc>
                  <a:txBody>
                    <a:bodyPr/>
                    <a:lstStyle/>
                    <a:p>
                      <a:pPr algn="ctr"/>
                      <a:r>
                        <a:rPr lang="en-US" sz="1500" b="0">
                          <a:latin typeface="Helvetica" panose="020B0604020202020204" pitchFamily="34" charset="0"/>
                          <a:cs typeface="Helvetica" panose="020B0604020202020204" pitchFamily="34" charset="0"/>
                        </a:rPr>
                        <a:t>5</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10</a:t>
                      </a:r>
                    </a:p>
                  </a:txBody>
                  <a:tcPr marL="60960" marR="60960" marT="30480" marB="30480">
                    <a:solidFill>
                      <a:srgbClr val="EAEAEA"/>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0.466666667</a:t>
                      </a:r>
                    </a:p>
                  </a:txBody>
                  <a:tcPr marL="60960" marR="60960" marT="30480" marB="30480">
                    <a:solidFill>
                      <a:srgbClr val="EAEAEA"/>
                    </a:solidFill>
                  </a:tcPr>
                </a:tc>
                <a:extLst>
                  <a:ext uri="{0D108BD9-81ED-4DB2-BD59-A6C34878D82A}">
                    <a16:rowId xmlns:a16="http://schemas.microsoft.com/office/drawing/2014/main" val="4068674112"/>
                  </a:ext>
                </a:extLst>
              </a:tr>
              <a:tr h="264160">
                <a:tc>
                  <a:txBody>
                    <a:bodyPr/>
                    <a:lstStyle/>
                    <a:p>
                      <a:pPr algn="ctr"/>
                      <a:r>
                        <a:rPr lang="en-US" sz="1500" b="0">
                          <a:latin typeface="Helvetica" panose="020B0604020202020204" pitchFamily="34" charset="0"/>
                          <a:cs typeface="Helvetica" panose="020B0604020202020204" pitchFamily="34" charset="0"/>
                        </a:rPr>
                        <a:t>6</a:t>
                      </a:r>
                    </a:p>
                  </a:txBody>
                  <a:tcPr marL="60960" marR="60960" marT="30480" marB="30480">
                    <a:solidFill>
                      <a:srgbClr val="D9D9D9"/>
                    </a:solidFill>
                  </a:tcPr>
                </a:tc>
                <a:tc>
                  <a:txBody>
                    <a:bodyPr/>
                    <a:lstStyle/>
                    <a:p>
                      <a:pPr algn="ctr"/>
                      <a:r>
                        <a:rPr lang="en-US" sz="1500" b="0" dirty="0">
                          <a:latin typeface="Helvetica" panose="020B0604020202020204" pitchFamily="34" charset="0"/>
                          <a:cs typeface="Helvetica" panose="020B0604020202020204" pitchFamily="34" charset="0"/>
                        </a:rPr>
                        <a:t>3</a:t>
                      </a:r>
                    </a:p>
                  </a:txBody>
                  <a:tcPr marL="60960" marR="60960" marT="30480" marB="30480">
                    <a:solidFill>
                      <a:srgbClr val="D9D9D9"/>
                    </a:solidFill>
                  </a:tcPr>
                </a:tc>
                <a:tc>
                  <a:txBody>
                    <a:bodyPr/>
                    <a:lstStyle/>
                    <a:p>
                      <a:pPr algn="ctr"/>
                      <a:r>
                        <a:rPr lang="en-US" sz="1500" b="0" dirty="0">
                          <a:latin typeface="Helvetica" panose="020B0604020202020204" pitchFamily="34" charset="0"/>
                          <a:cs typeface="Helvetica" panose="020B0604020202020204" pitchFamily="34" charset="0"/>
                        </a:rPr>
                        <a:t>32</a:t>
                      </a:r>
                    </a:p>
                  </a:txBody>
                  <a:tcPr marL="60960" marR="60960" marT="30480" marB="30480">
                    <a:solidFill>
                      <a:srgbClr val="D9D9D9"/>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0.284274194</a:t>
                      </a:r>
                    </a:p>
                  </a:txBody>
                  <a:tcPr marL="60960" marR="60960" marT="30480" marB="30480">
                    <a:solidFill>
                      <a:srgbClr val="D9D9D9"/>
                    </a:solidFill>
                  </a:tcPr>
                </a:tc>
                <a:extLst>
                  <a:ext uri="{0D108BD9-81ED-4DB2-BD59-A6C34878D82A}">
                    <a16:rowId xmlns:a16="http://schemas.microsoft.com/office/drawing/2014/main" val="2601323589"/>
                  </a:ext>
                </a:extLst>
              </a:tr>
              <a:tr h="264160">
                <a:tc>
                  <a:txBody>
                    <a:bodyPr/>
                    <a:lstStyle/>
                    <a:p>
                      <a:pPr algn="ctr"/>
                      <a:r>
                        <a:rPr lang="en-US" sz="1500" b="0">
                          <a:latin typeface="Helvetica" panose="020B0604020202020204" pitchFamily="34" charset="0"/>
                          <a:cs typeface="Helvetica" panose="020B0604020202020204" pitchFamily="34" charset="0"/>
                        </a:rPr>
                        <a:t>7</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EAEAEA"/>
                    </a:solidFill>
                  </a:tcPr>
                </a:tc>
                <a:tc>
                  <a:txBody>
                    <a:bodyPr/>
                    <a:lstStyle/>
                    <a:p>
                      <a:pPr algn="ctr"/>
                      <a:r>
                        <a:rPr lang="en-US" sz="1500" b="0" dirty="0">
                          <a:latin typeface="Helvetica" panose="020B0604020202020204" pitchFamily="34" charset="0"/>
                          <a:cs typeface="Helvetica" panose="020B0604020202020204" pitchFamily="34" charset="0"/>
                        </a:rPr>
                        <a:t>22</a:t>
                      </a:r>
                    </a:p>
                  </a:txBody>
                  <a:tcPr marL="60960" marR="60960" marT="30480" marB="30480">
                    <a:solidFill>
                      <a:srgbClr val="EAEAEA"/>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0.173160173</a:t>
                      </a:r>
                    </a:p>
                  </a:txBody>
                  <a:tcPr marL="60960" marR="60960" marT="30480" marB="30480">
                    <a:solidFill>
                      <a:srgbClr val="EAEAEA"/>
                    </a:solidFill>
                  </a:tcPr>
                </a:tc>
                <a:extLst>
                  <a:ext uri="{0D108BD9-81ED-4DB2-BD59-A6C34878D82A}">
                    <a16:rowId xmlns:a16="http://schemas.microsoft.com/office/drawing/2014/main" val="4185267800"/>
                  </a:ext>
                </a:extLst>
              </a:tr>
              <a:tr h="264160">
                <a:tc>
                  <a:txBody>
                    <a:bodyPr/>
                    <a:lstStyle/>
                    <a:p>
                      <a:pPr algn="ctr"/>
                      <a:r>
                        <a:rPr lang="en-US" sz="1500" b="0">
                          <a:latin typeface="Helvetica" panose="020B0604020202020204" pitchFamily="34" charset="0"/>
                          <a:cs typeface="Helvetica" panose="020B0604020202020204" pitchFamily="34" charset="0"/>
                        </a:rPr>
                        <a:t>8</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3</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8</a:t>
                      </a:r>
                    </a:p>
                  </a:txBody>
                  <a:tcPr marL="60960" marR="60960" marT="30480" marB="30480">
                    <a:solidFill>
                      <a:srgbClr val="D9D9D9"/>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dirty="0">
                          <a:latin typeface="Helvetica" panose="020B0604020202020204" pitchFamily="34" charset="0"/>
                          <a:cs typeface="Helvetica" panose="020B0604020202020204" pitchFamily="34" charset="0"/>
                        </a:rPr>
                        <a:t>0.464285714</a:t>
                      </a:r>
                    </a:p>
                  </a:txBody>
                  <a:tcPr marL="60960" marR="60960" marT="30480" marB="30480">
                    <a:solidFill>
                      <a:srgbClr val="D9D9D9"/>
                    </a:solidFill>
                  </a:tcPr>
                </a:tc>
                <a:extLst>
                  <a:ext uri="{0D108BD9-81ED-4DB2-BD59-A6C34878D82A}">
                    <a16:rowId xmlns:a16="http://schemas.microsoft.com/office/drawing/2014/main" val="1267689941"/>
                  </a:ext>
                </a:extLst>
              </a:tr>
            </a:tbl>
          </a:graphicData>
        </a:graphic>
      </p:graphicFrame>
      <p:sp>
        <p:nvSpPr>
          <p:cNvPr id="95" name="TextBox 94">
            <a:extLst>
              <a:ext uri="{FF2B5EF4-FFF2-40B4-BE49-F238E27FC236}">
                <a16:creationId xmlns:a16="http://schemas.microsoft.com/office/drawing/2014/main" id="{8D73D811-570E-2CB0-8213-2DAF27CC012E}"/>
              </a:ext>
            </a:extLst>
          </p:cNvPr>
          <p:cNvSpPr txBox="1"/>
          <p:nvPr/>
        </p:nvSpPr>
        <p:spPr>
          <a:xfrm>
            <a:off x="9177484" y="15186870"/>
            <a:ext cx="4739229" cy="338554"/>
          </a:xfrm>
          <a:prstGeom prst="rect">
            <a:avLst/>
          </a:prstGeom>
          <a:solidFill>
            <a:srgbClr val="086023"/>
          </a:solidFill>
          <a:ln>
            <a:solidFill>
              <a:srgbClr val="086023"/>
            </a:solidFill>
          </a:ln>
        </p:spPr>
        <p:txBody>
          <a:bodyPr wrap="square" rtlCol="0">
            <a:spAutoFit/>
          </a:bodyPr>
          <a:lstStyle/>
          <a:p>
            <a:pPr algn="ctr"/>
            <a:r>
              <a:rPr lang="en-US" sz="1600" b="1">
                <a:solidFill>
                  <a:schemeClr val="bg1"/>
                </a:solidFill>
                <a:latin typeface="Helvetica" panose="020B0604020202020204" pitchFamily="34" charset="0"/>
                <a:cs typeface="Helvetica" panose="020B0604020202020204" pitchFamily="34" charset="0"/>
              </a:rPr>
              <a:t>Hall’s Pond Park</a:t>
            </a:r>
          </a:p>
        </p:txBody>
      </p:sp>
      <p:graphicFrame>
        <p:nvGraphicFramePr>
          <p:cNvPr id="98" name="Table 97">
            <a:extLst>
              <a:ext uri="{FF2B5EF4-FFF2-40B4-BE49-F238E27FC236}">
                <a16:creationId xmlns:a16="http://schemas.microsoft.com/office/drawing/2014/main" id="{2BCF8440-DCBB-B730-7AA6-DD5E4A2796A4}"/>
              </a:ext>
            </a:extLst>
          </p:cNvPr>
          <p:cNvGraphicFramePr>
            <a:graphicFrameLocks noGrp="1"/>
          </p:cNvGraphicFramePr>
          <p:nvPr>
            <p:extLst>
              <p:ext uri="{D42A27DB-BD31-4B8C-83A1-F6EECF244321}">
                <p14:modId xmlns:p14="http://schemas.microsoft.com/office/powerpoint/2010/main" val="4056549884"/>
              </p:ext>
            </p:extLst>
          </p:nvPr>
        </p:nvGraphicFramePr>
        <p:xfrm>
          <a:off x="14074981" y="15484785"/>
          <a:ext cx="4740522" cy="2834640"/>
        </p:xfrm>
        <a:graphic>
          <a:graphicData uri="http://schemas.openxmlformats.org/drawingml/2006/table">
            <a:tbl>
              <a:tblPr firstRow="1" bandRow="1">
                <a:tableStyleId>{5C22544A-7EE6-4342-B048-85BDC9FD1C3A}</a:tableStyleId>
              </a:tblPr>
              <a:tblGrid>
                <a:gridCol w="906271">
                  <a:extLst>
                    <a:ext uri="{9D8B030D-6E8A-4147-A177-3AD203B41FA5}">
                      <a16:colId xmlns:a16="http://schemas.microsoft.com/office/drawing/2014/main" val="2529089275"/>
                    </a:ext>
                  </a:extLst>
                </a:gridCol>
                <a:gridCol w="853096">
                  <a:extLst>
                    <a:ext uri="{9D8B030D-6E8A-4147-A177-3AD203B41FA5}">
                      <a16:colId xmlns:a16="http://schemas.microsoft.com/office/drawing/2014/main" val="4107206877"/>
                    </a:ext>
                  </a:extLst>
                </a:gridCol>
                <a:gridCol w="1702477">
                  <a:extLst>
                    <a:ext uri="{9D8B030D-6E8A-4147-A177-3AD203B41FA5}">
                      <a16:colId xmlns:a16="http://schemas.microsoft.com/office/drawing/2014/main" val="1530308160"/>
                    </a:ext>
                  </a:extLst>
                </a:gridCol>
                <a:gridCol w="1278678">
                  <a:extLst>
                    <a:ext uri="{9D8B030D-6E8A-4147-A177-3AD203B41FA5}">
                      <a16:colId xmlns:a16="http://schemas.microsoft.com/office/drawing/2014/main" val="2621688210"/>
                    </a:ext>
                  </a:extLst>
                </a:gridCol>
              </a:tblGrid>
              <a:tr h="264160">
                <a:tc>
                  <a:txBody>
                    <a:bodyPr/>
                    <a:lstStyle/>
                    <a:p>
                      <a:pPr algn="ctr"/>
                      <a:r>
                        <a:rPr lang="en-US" sz="1500" b="0">
                          <a:latin typeface="Helvetica" panose="020B0604020202020204" pitchFamily="34" charset="0"/>
                          <a:cs typeface="Helvetica" panose="020B0604020202020204" pitchFamily="34" charset="0"/>
                        </a:rPr>
                        <a:t>Quadrat #</a:t>
                      </a:r>
                    </a:p>
                  </a:txBody>
                  <a:tcPr marL="60960" marR="60960" marT="30480" marB="30480">
                    <a:solidFill>
                      <a:srgbClr val="0D9B39"/>
                    </a:solidFill>
                  </a:tcPr>
                </a:tc>
                <a:tc>
                  <a:txBody>
                    <a:bodyPr/>
                    <a:lstStyle/>
                    <a:p>
                      <a:pPr algn="ctr"/>
                      <a:r>
                        <a:rPr lang="en-US" sz="1500" b="0">
                          <a:latin typeface="Helvetica" panose="020B0604020202020204" pitchFamily="34" charset="0"/>
                          <a:cs typeface="Helvetica" panose="020B0604020202020204" pitchFamily="34" charset="0"/>
                        </a:rPr>
                        <a:t>Richness</a:t>
                      </a:r>
                    </a:p>
                  </a:txBody>
                  <a:tcPr marL="60960" marR="60960" marT="30480" marB="30480">
                    <a:solidFill>
                      <a:srgbClr val="0D9B39"/>
                    </a:solidFill>
                  </a:tcPr>
                </a:tc>
                <a:tc>
                  <a:txBody>
                    <a:bodyPr/>
                    <a:lstStyle/>
                    <a:p>
                      <a:pPr algn="ctr"/>
                      <a:r>
                        <a:rPr lang="en-US" sz="1500" b="0">
                          <a:latin typeface="Helvetica" panose="020B0604020202020204" pitchFamily="34" charset="0"/>
                          <a:cs typeface="Helvetica" panose="020B0604020202020204" pitchFamily="34" charset="0"/>
                        </a:rPr>
                        <a:t>Total Abundance (N)</a:t>
                      </a:r>
                    </a:p>
                  </a:txBody>
                  <a:tcPr marL="60960" marR="60960" marT="30480" marB="30480">
                    <a:solidFill>
                      <a:srgbClr val="0D9B39"/>
                    </a:solidFill>
                  </a:tcPr>
                </a:tc>
                <a:tc>
                  <a:txBody>
                    <a:bodyPr/>
                    <a:lstStyle/>
                    <a:p>
                      <a:pPr algn="ctr"/>
                      <a:r>
                        <a:rPr lang="en-US" sz="1500" b="0">
                          <a:latin typeface="Helvetica" panose="020B0604020202020204" pitchFamily="34" charset="0"/>
                          <a:cs typeface="Helvetica" panose="020B0604020202020204" pitchFamily="34" charset="0"/>
                        </a:rPr>
                        <a:t>Diversity Index</a:t>
                      </a:r>
                    </a:p>
                  </a:txBody>
                  <a:tcPr marL="60960" marR="60960" marT="30480" marB="30480">
                    <a:solidFill>
                      <a:srgbClr val="0D9B39"/>
                    </a:solidFill>
                  </a:tcPr>
                </a:tc>
                <a:extLst>
                  <a:ext uri="{0D108BD9-81ED-4DB2-BD59-A6C34878D82A}">
                    <a16:rowId xmlns:a16="http://schemas.microsoft.com/office/drawing/2014/main" val="609363706"/>
                  </a:ext>
                </a:extLst>
              </a:tr>
              <a:tr h="264160">
                <a:tc>
                  <a:txBody>
                    <a:bodyPr/>
                    <a:lstStyle/>
                    <a:p>
                      <a:pPr algn="ctr"/>
                      <a:r>
                        <a:rPr lang="en-US" sz="1500" b="0">
                          <a:latin typeface="Helvetica" panose="020B0604020202020204" pitchFamily="34" charset="0"/>
                          <a:cs typeface="Helvetica" panose="020B0604020202020204" pitchFamily="34" charset="0"/>
                        </a:rPr>
                        <a:t>1</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22</a:t>
                      </a:r>
                    </a:p>
                  </a:txBody>
                  <a:tcPr marL="60960" marR="60960" marT="30480" marB="30480">
                    <a:solidFill>
                      <a:srgbClr val="EAEAEA"/>
                    </a:solidFill>
                  </a:tcPr>
                </a:tc>
                <a:tc>
                  <a:txBody>
                    <a:bodyPr/>
                    <a:lstStyle/>
                    <a:p>
                      <a:pPr algn="ctr"/>
                      <a:r>
                        <a:rPr lang="en-US" sz="1500" b="0" dirty="0">
                          <a:latin typeface="Helvetica" panose="020B0604020202020204" pitchFamily="34" charset="0"/>
                          <a:cs typeface="Helvetica" panose="020B0604020202020204" pitchFamily="34" charset="0"/>
                        </a:rPr>
                        <a:t>0.246753247</a:t>
                      </a:r>
                    </a:p>
                  </a:txBody>
                  <a:tcPr marL="60960" marR="60960" marT="30480" marB="30480">
                    <a:solidFill>
                      <a:srgbClr val="EAEAEA"/>
                    </a:solidFill>
                  </a:tcPr>
                </a:tc>
                <a:extLst>
                  <a:ext uri="{0D108BD9-81ED-4DB2-BD59-A6C34878D82A}">
                    <a16:rowId xmlns:a16="http://schemas.microsoft.com/office/drawing/2014/main" val="1463122483"/>
                  </a:ext>
                </a:extLst>
              </a:tr>
              <a:tr h="264160">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D9D9D9"/>
                    </a:solidFill>
                  </a:tcPr>
                </a:tc>
                <a:tc>
                  <a:txBody>
                    <a:bodyPr/>
                    <a:lstStyle/>
                    <a:p>
                      <a:pPr algn="ctr"/>
                      <a:r>
                        <a:rPr lang="en-US" sz="1500" b="0" dirty="0">
                          <a:latin typeface="Helvetica" panose="020B0604020202020204" pitchFamily="34" charset="0"/>
                          <a:cs typeface="Helvetica" panose="020B0604020202020204" pitchFamily="34" charset="0"/>
                        </a:rPr>
                        <a:t>2</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26</a:t>
                      </a:r>
                    </a:p>
                  </a:txBody>
                  <a:tcPr marL="60960" marR="60960" marT="30480" marB="30480">
                    <a:solidFill>
                      <a:srgbClr val="D9D9D9"/>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0.147692308</a:t>
                      </a:r>
                    </a:p>
                  </a:txBody>
                  <a:tcPr marL="60960" marR="60960" marT="30480" marB="30480">
                    <a:solidFill>
                      <a:srgbClr val="D9D9D9"/>
                    </a:solidFill>
                  </a:tcPr>
                </a:tc>
                <a:extLst>
                  <a:ext uri="{0D108BD9-81ED-4DB2-BD59-A6C34878D82A}">
                    <a16:rowId xmlns:a16="http://schemas.microsoft.com/office/drawing/2014/main" val="2381732883"/>
                  </a:ext>
                </a:extLst>
              </a:tr>
              <a:tr h="264160">
                <a:tc>
                  <a:txBody>
                    <a:bodyPr/>
                    <a:lstStyle/>
                    <a:p>
                      <a:pPr algn="ctr"/>
                      <a:r>
                        <a:rPr lang="en-US" sz="1500" b="0">
                          <a:latin typeface="Helvetica" panose="020B0604020202020204" pitchFamily="34" charset="0"/>
                          <a:cs typeface="Helvetica" panose="020B0604020202020204" pitchFamily="34" charset="0"/>
                        </a:rPr>
                        <a:t>3</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9</a:t>
                      </a:r>
                    </a:p>
                  </a:txBody>
                  <a:tcPr marL="60960" marR="60960" marT="30480" marB="30480">
                    <a:solidFill>
                      <a:srgbClr val="EAEAEA"/>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0.388888889</a:t>
                      </a:r>
                    </a:p>
                  </a:txBody>
                  <a:tcPr marL="60960" marR="60960" marT="30480" marB="30480">
                    <a:solidFill>
                      <a:srgbClr val="EAEAEA"/>
                    </a:solidFill>
                  </a:tcPr>
                </a:tc>
                <a:extLst>
                  <a:ext uri="{0D108BD9-81ED-4DB2-BD59-A6C34878D82A}">
                    <a16:rowId xmlns:a16="http://schemas.microsoft.com/office/drawing/2014/main" val="1396432259"/>
                  </a:ext>
                </a:extLst>
              </a:tr>
              <a:tr h="264160">
                <a:tc>
                  <a:txBody>
                    <a:bodyPr/>
                    <a:lstStyle/>
                    <a:p>
                      <a:pPr algn="ctr"/>
                      <a:r>
                        <a:rPr lang="en-US" sz="1500" b="0" dirty="0">
                          <a:latin typeface="Helvetica" panose="020B0604020202020204" pitchFamily="34" charset="0"/>
                          <a:cs typeface="Helvetica" panose="020B0604020202020204" pitchFamily="34" charset="0"/>
                        </a:rPr>
                        <a:t>4</a:t>
                      </a:r>
                    </a:p>
                  </a:txBody>
                  <a:tcPr marL="60960" marR="60960" marT="30480" marB="30480">
                    <a:solidFill>
                      <a:srgbClr val="D9D9D9"/>
                    </a:solidFill>
                  </a:tcPr>
                </a:tc>
                <a:tc>
                  <a:txBody>
                    <a:bodyPr/>
                    <a:lstStyle/>
                    <a:p>
                      <a:pPr algn="ctr"/>
                      <a:r>
                        <a:rPr lang="en-US" sz="1500" b="0" dirty="0">
                          <a:latin typeface="Helvetica" panose="020B0604020202020204" pitchFamily="34" charset="0"/>
                          <a:cs typeface="Helvetica" panose="020B0604020202020204" pitchFamily="34" charset="0"/>
                        </a:rPr>
                        <a:t>3</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48</a:t>
                      </a:r>
                    </a:p>
                  </a:txBody>
                  <a:tcPr marL="60960" marR="60960" marT="30480" marB="30480">
                    <a:solidFill>
                      <a:srgbClr val="D9D9D9"/>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0.581560284</a:t>
                      </a:r>
                    </a:p>
                  </a:txBody>
                  <a:tcPr marL="60960" marR="60960" marT="30480" marB="30480">
                    <a:solidFill>
                      <a:srgbClr val="D9D9D9"/>
                    </a:solidFill>
                  </a:tcPr>
                </a:tc>
                <a:extLst>
                  <a:ext uri="{0D108BD9-81ED-4DB2-BD59-A6C34878D82A}">
                    <a16:rowId xmlns:a16="http://schemas.microsoft.com/office/drawing/2014/main" val="1836502992"/>
                  </a:ext>
                </a:extLst>
              </a:tr>
              <a:tr h="264160">
                <a:tc>
                  <a:txBody>
                    <a:bodyPr/>
                    <a:lstStyle/>
                    <a:p>
                      <a:pPr algn="ctr"/>
                      <a:r>
                        <a:rPr lang="en-US" sz="1500" b="0">
                          <a:latin typeface="Helvetica" panose="020B0604020202020204" pitchFamily="34" charset="0"/>
                          <a:cs typeface="Helvetica" panose="020B0604020202020204" pitchFamily="34" charset="0"/>
                        </a:rPr>
                        <a:t>5</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43</a:t>
                      </a:r>
                    </a:p>
                  </a:txBody>
                  <a:tcPr marL="60960" marR="60960" marT="30480" marB="30480">
                    <a:solidFill>
                      <a:srgbClr val="EAEAEA"/>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dirty="0">
                          <a:latin typeface="Helvetica" panose="020B0604020202020204" pitchFamily="34" charset="0"/>
                          <a:cs typeface="Helvetica" panose="020B0604020202020204" pitchFamily="34" charset="0"/>
                        </a:rPr>
                        <a:t>0.090808416</a:t>
                      </a:r>
                    </a:p>
                  </a:txBody>
                  <a:tcPr marL="60960" marR="60960" marT="30480" marB="30480">
                    <a:solidFill>
                      <a:srgbClr val="EAEAEA"/>
                    </a:solidFill>
                  </a:tcPr>
                </a:tc>
                <a:extLst>
                  <a:ext uri="{0D108BD9-81ED-4DB2-BD59-A6C34878D82A}">
                    <a16:rowId xmlns:a16="http://schemas.microsoft.com/office/drawing/2014/main" val="4068674112"/>
                  </a:ext>
                </a:extLst>
              </a:tr>
              <a:tr h="264160">
                <a:tc>
                  <a:txBody>
                    <a:bodyPr/>
                    <a:lstStyle/>
                    <a:p>
                      <a:pPr algn="ctr"/>
                      <a:r>
                        <a:rPr lang="en-US" sz="1500" b="0">
                          <a:latin typeface="Helvetica" panose="020B0604020202020204" pitchFamily="34" charset="0"/>
                          <a:cs typeface="Helvetica" panose="020B0604020202020204" pitchFamily="34" charset="0"/>
                        </a:rPr>
                        <a:t>6</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1</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19</a:t>
                      </a:r>
                    </a:p>
                  </a:txBody>
                  <a:tcPr marL="60960" marR="60960" marT="30480" marB="30480">
                    <a:solidFill>
                      <a:srgbClr val="D9D9D9"/>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a:t>
                      </a:r>
                    </a:p>
                  </a:txBody>
                  <a:tcPr marL="60960" marR="60960" marT="30480" marB="30480">
                    <a:solidFill>
                      <a:srgbClr val="D9D9D9"/>
                    </a:solidFill>
                  </a:tcPr>
                </a:tc>
                <a:extLst>
                  <a:ext uri="{0D108BD9-81ED-4DB2-BD59-A6C34878D82A}">
                    <a16:rowId xmlns:a16="http://schemas.microsoft.com/office/drawing/2014/main" val="2601323589"/>
                  </a:ext>
                </a:extLst>
              </a:tr>
              <a:tr h="264160">
                <a:tc>
                  <a:txBody>
                    <a:bodyPr/>
                    <a:lstStyle/>
                    <a:p>
                      <a:pPr algn="ctr"/>
                      <a:r>
                        <a:rPr lang="en-US" sz="1500" b="0">
                          <a:latin typeface="Helvetica" panose="020B0604020202020204" pitchFamily="34" charset="0"/>
                          <a:cs typeface="Helvetica" panose="020B0604020202020204" pitchFamily="34" charset="0"/>
                        </a:rPr>
                        <a:t>7</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3</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15</a:t>
                      </a:r>
                    </a:p>
                  </a:txBody>
                  <a:tcPr marL="60960" marR="60960" marT="30480" marB="30480">
                    <a:solidFill>
                      <a:srgbClr val="EAEAEA"/>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0.704761905</a:t>
                      </a:r>
                    </a:p>
                  </a:txBody>
                  <a:tcPr marL="60960" marR="60960" marT="30480" marB="30480">
                    <a:solidFill>
                      <a:srgbClr val="EAEAEA"/>
                    </a:solidFill>
                  </a:tcPr>
                </a:tc>
                <a:extLst>
                  <a:ext uri="{0D108BD9-81ED-4DB2-BD59-A6C34878D82A}">
                    <a16:rowId xmlns:a16="http://schemas.microsoft.com/office/drawing/2014/main" val="4185267800"/>
                  </a:ext>
                </a:extLst>
              </a:tr>
              <a:tr h="264160">
                <a:tc>
                  <a:txBody>
                    <a:bodyPr/>
                    <a:lstStyle/>
                    <a:p>
                      <a:pPr algn="ctr"/>
                      <a:r>
                        <a:rPr lang="en-US" sz="1500" b="0">
                          <a:latin typeface="Helvetica" panose="020B0604020202020204" pitchFamily="34" charset="0"/>
                          <a:cs typeface="Helvetica" panose="020B0604020202020204" pitchFamily="34" charset="0"/>
                        </a:rPr>
                        <a:t>8</a:t>
                      </a:r>
                    </a:p>
                  </a:txBody>
                  <a:tcPr marL="60960" marR="60960" marT="30480" marB="30480">
                    <a:solidFill>
                      <a:srgbClr val="D9D9D9"/>
                    </a:solidFill>
                  </a:tcPr>
                </a:tc>
                <a:tc>
                  <a:txBody>
                    <a:bodyPr/>
                    <a:lstStyle/>
                    <a:p>
                      <a:pPr algn="ctr"/>
                      <a:r>
                        <a:rPr lang="en-US" sz="1500" b="0" dirty="0">
                          <a:latin typeface="Helvetica" panose="020B0604020202020204" pitchFamily="34" charset="0"/>
                          <a:cs typeface="Helvetica" panose="020B0604020202020204" pitchFamily="34" charset="0"/>
                        </a:rPr>
                        <a:t>2</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38</a:t>
                      </a:r>
                    </a:p>
                  </a:txBody>
                  <a:tcPr marL="60960" marR="60960" marT="30480" marB="30480">
                    <a:solidFill>
                      <a:srgbClr val="D9D9D9"/>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dirty="0">
                          <a:latin typeface="Helvetica" panose="020B0604020202020204" pitchFamily="34" charset="0"/>
                          <a:cs typeface="Helvetica" panose="020B0604020202020204" pitchFamily="34" charset="0"/>
                        </a:rPr>
                        <a:t>0.507823613</a:t>
                      </a:r>
                    </a:p>
                  </a:txBody>
                  <a:tcPr marL="60960" marR="60960" marT="30480" marB="30480">
                    <a:solidFill>
                      <a:srgbClr val="D9D9D9"/>
                    </a:solidFill>
                  </a:tcPr>
                </a:tc>
                <a:extLst>
                  <a:ext uri="{0D108BD9-81ED-4DB2-BD59-A6C34878D82A}">
                    <a16:rowId xmlns:a16="http://schemas.microsoft.com/office/drawing/2014/main" val="1267689941"/>
                  </a:ext>
                </a:extLst>
              </a:tr>
            </a:tbl>
          </a:graphicData>
        </a:graphic>
      </p:graphicFrame>
      <p:sp>
        <p:nvSpPr>
          <p:cNvPr id="99" name="TextBox 98">
            <a:extLst>
              <a:ext uri="{FF2B5EF4-FFF2-40B4-BE49-F238E27FC236}">
                <a16:creationId xmlns:a16="http://schemas.microsoft.com/office/drawing/2014/main" id="{D18E403C-8A49-F32F-10A7-0DDBE7B934E5}"/>
              </a:ext>
            </a:extLst>
          </p:cNvPr>
          <p:cNvSpPr txBox="1"/>
          <p:nvPr/>
        </p:nvSpPr>
        <p:spPr>
          <a:xfrm>
            <a:off x="14076272" y="15183458"/>
            <a:ext cx="4739229" cy="338554"/>
          </a:xfrm>
          <a:prstGeom prst="rect">
            <a:avLst/>
          </a:prstGeom>
          <a:solidFill>
            <a:srgbClr val="086023"/>
          </a:solidFill>
          <a:ln>
            <a:solidFill>
              <a:srgbClr val="086023"/>
            </a:solidFill>
          </a:ln>
        </p:spPr>
        <p:txBody>
          <a:bodyPr wrap="square" rtlCol="0">
            <a:spAutoFit/>
          </a:bodyPr>
          <a:lstStyle/>
          <a:p>
            <a:pPr algn="ctr"/>
            <a:r>
              <a:rPr lang="en-US" sz="1600" b="1">
                <a:solidFill>
                  <a:schemeClr val="bg1"/>
                </a:solidFill>
                <a:latin typeface="Helvetica" panose="020B0604020202020204" pitchFamily="34" charset="0"/>
                <a:cs typeface="Helvetica" panose="020B0604020202020204" pitchFamily="34" charset="0"/>
              </a:rPr>
              <a:t>Smith Pond</a:t>
            </a:r>
          </a:p>
        </p:txBody>
      </p:sp>
      <p:graphicFrame>
        <p:nvGraphicFramePr>
          <p:cNvPr id="100" name="Table 99">
            <a:extLst>
              <a:ext uri="{FF2B5EF4-FFF2-40B4-BE49-F238E27FC236}">
                <a16:creationId xmlns:a16="http://schemas.microsoft.com/office/drawing/2014/main" id="{D4447AC8-EFC0-3F99-EE0E-330ACCFED57C}"/>
              </a:ext>
            </a:extLst>
          </p:cNvPr>
          <p:cNvGraphicFramePr>
            <a:graphicFrameLocks noGrp="1"/>
          </p:cNvGraphicFramePr>
          <p:nvPr>
            <p:extLst>
              <p:ext uri="{D42A27DB-BD31-4B8C-83A1-F6EECF244321}">
                <p14:modId xmlns:p14="http://schemas.microsoft.com/office/powerpoint/2010/main" val="2402136423"/>
              </p:ext>
            </p:extLst>
          </p:nvPr>
        </p:nvGraphicFramePr>
        <p:xfrm>
          <a:off x="18934848" y="15474714"/>
          <a:ext cx="4740522" cy="2834640"/>
        </p:xfrm>
        <a:graphic>
          <a:graphicData uri="http://schemas.openxmlformats.org/drawingml/2006/table">
            <a:tbl>
              <a:tblPr firstRow="1" bandRow="1">
                <a:tableStyleId>{5C22544A-7EE6-4342-B048-85BDC9FD1C3A}</a:tableStyleId>
              </a:tblPr>
              <a:tblGrid>
                <a:gridCol w="906271">
                  <a:extLst>
                    <a:ext uri="{9D8B030D-6E8A-4147-A177-3AD203B41FA5}">
                      <a16:colId xmlns:a16="http://schemas.microsoft.com/office/drawing/2014/main" val="2529089275"/>
                    </a:ext>
                  </a:extLst>
                </a:gridCol>
                <a:gridCol w="853096">
                  <a:extLst>
                    <a:ext uri="{9D8B030D-6E8A-4147-A177-3AD203B41FA5}">
                      <a16:colId xmlns:a16="http://schemas.microsoft.com/office/drawing/2014/main" val="4107206877"/>
                    </a:ext>
                  </a:extLst>
                </a:gridCol>
                <a:gridCol w="1702477">
                  <a:extLst>
                    <a:ext uri="{9D8B030D-6E8A-4147-A177-3AD203B41FA5}">
                      <a16:colId xmlns:a16="http://schemas.microsoft.com/office/drawing/2014/main" val="1530308160"/>
                    </a:ext>
                  </a:extLst>
                </a:gridCol>
                <a:gridCol w="1278678">
                  <a:extLst>
                    <a:ext uri="{9D8B030D-6E8A-4147-A177-3AD203B41FA5}">
                      <a16:colId xmlns:a16="http://schemas.microsoft.com/office/drawing/2014/main" val="2621688210"/>
                    </a:ext>
                  </a:extLst>
                </a:gridCol>
              </a:tblGrid>
              <a:tr h="264160">
                <a:tc>
                  <a:txBody>
                    <a:bodyPr/>
                    <a:lstStyle/>
                    <a:p>
                      <a:pPr algn="ctr"/>
                      <a:r>
                        <a:rPr lang="en-US" sz="1500" b="0">
                          <a:latin typeface="Helvetica" panose="020B0604020202020204" pitchFamily="34" charset="0"/>
                          <a:cs typeface="Helvetica" panose="020B0604020202020204" pitchFamily="34" charset="0"/>
                        </a:rPr>
                        <a:t>Quadrat #</a:t>
                      </a:r>
                    </a:p>
                  </a:txBody>
                  <a:tcPr marL="60960" marR="60960" marT="30480" marB="30480">
                    <a:solidFill>
                      <a:srgbClr val="0D9B39"/>
                    </a:solidFill>
                  </a:tcPr>
                </a:tc>
                <a:tc>
                  <a:txBody>
                    <a:bodyPr/>
                    <a:lstStyle/>
                    <a:p>
                      <a:pPr algn="ctr"/>
                      <a:r>
                        <a:rPr lang="en-US" sz="1500" b="0">
                          <a:latin typeface="Helvetica" panose="020B0604020202020204" pitchFamily="34" charset="0"/>
                          <a:cs typeface="Helvetica" panose="020B0604020202020204" pitchFamily="34" charset="0"/>
                        </a:rPr>
                        <a:t>Richness</a:t>
                      </a:r>
                    </a:p>
                  </a:txBody>
                  <a:tcPr marL="60960" marR="60960" marT="30480" marB="30480">
                    <a:solidFill>
                      <a:srgbClr val="0D9B39"/>
                    </a:solidFill>
                  </a:tcPr>
                </a:tc>
                <a:tc>
                  <a:txBody>
                    <a:bodyPr/>
                    <a:lstStyle/>
                    <a:p>
                      <a:pPr algn="ctr"/>
                      <a:r>
                        <a:rPr lang="en-US" sz="1500" b="0">
                          <a:latin typeface="Helvetica" panose="020B0604020202020204" pitchFamily="34" charset="0"/>
                          <a:cs typeface="Helvetica" panose="020B0604020202020204" pitchFamily="34" charset="0"/>
                        </a:rPr>
                        <a:t>Total Abundance (N)</a:t>
                      </a:r>
                    </a:p>
                  </a:txBody>
                  <a:tcPr marL="60960" marR="60960" marT="30480" marB="30480">
                    <a:solidFill>
                      <a:srgbClr val="0D9B39"/>
                    </a:solidFill>
                  </a:tcPr>
                </a:tc>
                <a:tc>
                  <a:txBody>
                    <a:bodyPr/>
                    <a:lstStyle/>
                    <a:p>
                      <a:pPr algn="ctr"/>
                      <a:r>
                        <a:rPr lang="en-US" sz="1500" b="0">
                          <a:latin typeface="Helvetica" panose="020B0604020202020204" pitchFamily="34" charset="0"/>
                          <a:cs typeface="Helvetica" panose="020B0604020202020204" pitchFamily="34" charset="0"/>
                        </a:rPr>
                        <a:t>Diversity Index</a:t>
                      </a:r>
                    </a:p>
                  </a:txBody>
                  <a:tcPr marL="60960" marR="60960" marT="30480" marB="30480">
                    <a:solidFill>
                      <a:srgbClr val="0D9B39"/>
                    </a:solidFill>
                  </a:tcPr>
                </a:tc>
                <a:extLst>
                  <a:ext uri="{0D108BD9-81ED-4DB2-BD59-A6C34878D82A}">
                    <a16:rowId xmlns:a16="http://schemas.microsoft.com/office/drawing/2014/main" val="609363706"/>
                  </a:ext>
                </a:extLst>
              </a:tr>
              <a:tr h="264160">
                <a:tc>
                  <a:txBody>
                    <a:bodyPr/>
                    <a:lstStyle/>
                    <a:p>
                      <a:pPr algn="ctr"/>
                      <a:r>
                        <a:rPr lang="en-US" sz="1500" b="0">
                          <a:latin typeface="Helvetica" panose="020B0604020202020204" pitchFamily="34" charset="0"/>
                          <a:cs typeface="Helvetica" panose="020B0604020202020204" pitchFamily="34" charset="0"/>
                        </a:rPr>
                        <a:t>1</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3</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14</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0.472527473</a:t>
                      </a:r>
                    </a:p>
                  </a:txBody>
                  <a:tcPr marL="60960" marR="60960" marT="30480" marB="30480">
                    <a:solidFill>
                      <a:srgbClr val="EAEAEA"/>
                    </a:solidFill>
                  </a:tcPr>
                </a:tc>
                <a:extLst>
                  <a:ext uri="{0D108BD9-81ED-4DB2-BD59-A6C34878D82A}">
                    <a16:rowId xmlns:a16="http://schemas.microsoft.com/office/drawing/2014/main" val="1463122483"/>
                  </a:ext>
                </a:extLst>
              </a:tr>
              <a:tr h="264160">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39</a:t>
                      </a:r>
                    </a:p>
                  </a:txBody>
                  <a:tcPr marL="60960" marR="60960" marT="30480" marB="30480">
                    <a:solidFill>
                      <a:srgbClr val="D9D9D9"/>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0.302294197</a:t>
                      </a:r>
                    </a:p>
                  </a:txBody>
                  <a:tcPr marL="60960" marR="60960" marT="30480" marB="30480">
                    <a:solidFill>
                      <a:srgbClr val="D9D9D9"/>
                    </a:solidFill>
                  </a:tcPr>
                </a:tc>
                <a:extLst>
                  <a:ext uri="{0D108BD9-81ED-4DB2-BD59-A6C34878D82A}">
                    <a16:rowId xmlns:a16="http://schemas.microsoft.com/office/drawing/2014/main" val="2381732883"/>
                  </a:ext>
                </a:extLst>
              </a:tr>
              <a:tr h="264160">
                <a:tc>
                  <a:txBody>
                    <a:bodyPr/>
                    <a:lstStyle/>
                    <a:p>
                      <a:pPr algn="ctr"/>
                      <a:r>
                        <a:rPr lang="en-US" sz="1500" b="0">
                          <a:latin typeface="Helvetica" panose="020B0604020202020204" pitchFamily="34" charset="0"/>
                          <a:cs typeface="Helvetica" panose="020B0604020202020204" pitchFamily="34" charset="0"/>
                        </a:rPr>
                        <a:t>3</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1</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44</a:t>
                      </a:r>
                    </a:p>
                  </a:txBody>
                  <a:tcPr marL="60960" marR="60960" marT="30480" marB="30480">
                    <a:solidFill>
                      <a:srgbClr val="EAEAEA"/>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a:t>
                      </a:r>
                    </a:p>
                  </a:txBody>
                  <a:tcPr marL="60960" marR="60960" marT="30480" marB="30480">
                    <a:solidFill>
                      <a:srgbClr val="EAEAEA"/>
                    </a:solidFill>
                  </a:tcPr>
                </a:tc>
                <a:extLst>
                  <a:ext uri="{0D108BD9-81ED-4DB2-BD59-A6C34878D82A}">
                    <a16:rowId xmlns:a16="http://schemas.microsoft.com/office/drawing/2014/main" val="1396432259"/>
                  </a:ext>
                </a:extLst>
              </a:tr>
              <a:tr h="264160">
                <a:tc>
                  <a:txBody>
                    <a:bodyPr/>
                    <a:lstStyle/>
                    <a:p>
                      <a:pPr algn="ctr"/>
                      <a:r>
                        <a:rPr lang="en-US" sz="1500" b="0">
                          <a:latin typeface="Helvetica" panose="020B0604020202020204" pitchFamily="34" charset="0"/>
                          <a:cs typeface="Helvetica" panose="020B0604020202020204" pitchFamily="34" charset="0"/>
                        </a:rPr>
                        <a:t>4</a:t>
                      </a:r>
                    </a:p>
                  </a:txBody>
                  <a:tcPr marL="60960" marR="60960" marT="30480" marB="30480">
                    <a:solidFill>
                      <a:srgbClr val="D9D9D9"/>
                    </a:solidFill>
                  </a:tcPr>
                </a:tc>
                <a:tc>
                  <a:txBody>
                    <a:bodyPr/>
                    <a:lstStyle/>
                    <a:p>
                      <a:pPr algn="ctr"/>
                      <a:r>
                        <a:rPr lang="en-US" sz="1500" b="0" dirty="0">
                          <a:latin typeface="Helvetica" panose="020B0604020202020204" pitchFamily="34" charset="0"/>
                          <a:cs typeface="Helvetica" panose="020B0604020202020204" pitchFamily="34" charset="0"/>
                        </a:rPr>
                        <a:t>2</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21</a:t>
                      </a:r>
                    </a:p>
                  </a:txBody>
                  <a:tcPr marL="60960" marR="60960" marT="30480" marB="30480">
                    <a:solidFill>
                      <a:srgbClr val="D9D9D9"/>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0.495238095</a:t>
                      </a:r>
                    </a:p>
                  </a:txBody>
                  <a:tcPr marL="60960" marR="60960" marT="30480" marB="30480">
                    <a:solidFill>
                      <a:srgbClr val="D9D9D9"/>
                    </a:solidFill>
                  </a:tcPr>
                </a:tc>
                <a:extLst>
                  <a:ext uri="{0D108BD9-81ED-4DB2-BD59-A6C34878D82A}">
                    <a16:rowId xmlns:a16="http://schemas.microsoft.com/office/drawing/2014/main" val="1836502992"/>
                  </a:ext>
                </a:extLst>
              </a:tr>
              <a:tr h="264160">
                <a:tc>
                  <a:txBody>
                    <a:bodyPr/>
                    <a:lstStyle/>
                    <a:p>
                      <a:pPr algn="ctr"/>
                      <a:r>
                        <a:rPr lang="en-US" sz="1500" b="0">
                          <a:latin typeface="Helvetica" panose="020B0604020202020204" pitchFamily="34" charset="0"/>
                          <a:cs typeface="Helvetica" panose="020B0604020202020204" pitchFamily="34" charset="0"/>
                        </a:rPr>
                        <a:t>5</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10</a:t>
                      </a:r>
                    </a:p>
                  </a:txBody>
                  <a:tcPr marL="60960" marR="60960" marT="30480" marB="30480">
                    <a:solidFill>
                      <a:srgbClr val="EAEAEA"/>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0.555555556</a:t>
                      </a:r>
                    </a:p>
                  </a:txBody>
                  <a:tcPr marL="60960" marR="60960" marT="30480" marB="30480">
                    <a:solidFill>
                      <a:srgbClr val="EAEAEA"/>
                    </a:solidFill>
                  </a:tcPr>
                </a:tc>
                <a:extLst>
                  <a:ext uri="{0D108BD9-81ED-4DB2-BD59-A6C34878D82A}">
                    <a16:rowId xmlns:a16="http://schemas.microsoft.com/office/drawing/2014/main" val="4068674112"/>
                  </a:ext>
                </a:extLst>
              </a:tr>
              <a:tr h="264160">
                <a:tc>
                  <a:txBody>
                    <a:bodyPr/>
                    <a:lstStyle/>
                    <a:p>
                      <a:pPr algn="ctr"/>
                      <a:r>
                        <a:rPr lang="en-US" sz="1500" b="0" dirty="0">
                          <a:latin typeface="Helvetica" panose="020B0604020202020204" pitchFamily="34" charset="0"/>
                          <a:cs typeface="Helvetica" panose="020B0604020202020204" pitchFamily="34" charset="0"/>
                        </a:rPr>
                        <a:t>6</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10</a:t>
                      </a:r>
                    </a:p>
                  </a:txBody>
                  <a:tcPr marL="60960" marR="60960" marT="30480" marB="30480">
                    <a:solidFill>
                      <a:srgbClr val="D9D9D9"/>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0.533333333</a:t>
                      </a:r>
                    </a:p>
                  </a:txBody>
                  <a:tcPr marL="60960" marR="60960" marT="30480" marB="30480">
                    <a:solidFill>
                      <a:srgbClr val="D9D9D9"/>
                    </a:solidFill>
                  </a:tcPr>
                </a:tc>
                <a:extLst>
                  <a:ext uri="{0D108BD9-81ED-4DB2-BD59-A6C34878D82A}">
                    <a16:rowId xmlns:a16="http://schemas.microsoft.com/office/drawing/2014/main" val="2601323589"/>
                  </a:ext>
                </a:extLst>
              </a:tr>
              <a:tr h="264160">
                <a:tc>
                  <a:txBody>
                    <a:bodyPr/>
                    <a:lstStyle/>
                    <a:p>
                      <a:pPr algn="ctr"/>
                      <a:r>
                        <a:rPr lang="en-US" sz="1500" b="0" dirty="0">
                          <a:latin typeface="Helvetica" panose="020B0604020202020204" pitchFamily="34" charset="0"/>
                          <a:cs typeface="Helvetica" panose="020B0604020202020204" pitchFamily="34" charset="0"/>
                        </a:rPr>
                        <a:t>7</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EAEAEA"/>
                    </a:solidFill>
                  </a:tcPr>
                </a:tc>
                <a:tc>
                  <a:txBody>
                    <a:bodyPr/>
                    <a:lstStyle/>
                    <a:p>
                      <a:pPr algn="ctr"/>
                      <a:r>
                        <a:rPr lang="en-US" sz="1500" b="0">
                          <a:latin typeface="Helvetica" panose="020B0604020202020204" pitchFamily="34" charset="0"/>
                          <a:cs typeface="Helvetica" panose="020B0604020202020204" pitchFamily="34" charset="0"/>
                        </a:rPr>
                        <a:t>10</a:t>
                      </a:r>
                    </a:p>
                  </a:txBody>
                  <a:tcPr marL="60960" marR="60960" marT="30480" marB="30480">
                    <a:solidFill>
                      <a:srgbClr val="EAEAEA"/>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a:latin typeface="Helvetica" panose="020B0604020202020204" pitchFamily="34" charset="0"/>
                          <a:cs typeface="Helvetica" panose="020B0604020202020204" pitchFamily="34" charset="0"/>
                        </a:rPr>
                        <a:t>0.533333333</a:t>
                      </a:r>
                    </a:p>
                  </a:txBody>
                  <a:tcPr marL="60960" marR="60960" marT="30480" marB="30480">
                    <a:solidFill>
                      <a:srgbClr val="EAEAEA"/>
                    </a:solidFill>
                  </a:tcPr>
                </a:tc>
                <a:extLst>
                  <a:ext uri="{0D108BD9-81ED-4DB2-BD59-A6C34878D82A}">
                    <a16:rowId xmlns:a16="http://schemas.microsoft.com/office/drawing/2014/main" val="4185267800"/>
                  </a:ext>
                </a:extLst>
              </a:tr>
              <a:tr h="264160">
                <a:tc>
                  <a:txBody>
                    <a:bodyPr/>
                    <a:lstStyle/>
                    <a:p>
                      <a:pPr algn="ctr"/>
                      <a:r>
                        <a:rPr lang="en-US" sz="1500" b="0">
                          <a:latin typeface="Helvetica" panose="020B0604020202020204" pitchFamily="34" charset="0"/>
                          <a:cs typeface="Helvetica" panose="020B0604020202020204" pitchFamily="34" charset="0"/>
                        </a:rPr>
                        <a:t>8</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2</a:t>
                      </a:r>
                    </a:p>
                  </a:txBody>
                  <a:tcPr marL="60960" marR="60960" marT="30480" marB="30480">
                    <a:solidFill>
                      <a:srgbClr val="D9D9D9"/>
                    </a:solidFill>
                  </a:tcPr>
                </a:tc>
                <a:tc>
                  <a:txBody>
                    <a:bodyPr/>
                    <a:lstStyle/>
                    <a:p>
                      <a:pPr algn="ctr"/>
                      <a:r>
                        <a:rPr lang="en-US" sz="1500" b="0">
                          <a:latin typeface="Helvetica" panose="020B0604020202020204" pitchFamily="34" charset="0"/>
                          <a:cs typeface="Helvetica" panose="020B0604020202020204" pitchFamily="34" charset="0"/>
                        </a:rPr>
                        <a:t>22</a:t>
                      </a:r>
                    </a:p>
                  </a:txBody>
                  <a:tcPr marL="60960" marR="60960" marT="30480" marB="30480">
                    <a:solidFill>
                      <a:srgbClr val="D9D9D9"/>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b="0" dirty="0">
                          <a:latin typeface="Helvetica" panose="020B0604020202020204" pitchFamily="34" charset="0"/>
                          <a:cs typeface="Helvetica" panose="020B0604020202020204" pitchFamily="34" charset="0"/>
                        </a:rPr>
                        <a:t>0.484848485</a:t>
                      </a:r>
                    </a:p>
                  </a:txBody>
                  <a:tcPr marL="60960" marR="60960" marT="30480" marB="30480">
                    <a:solidFill>
                      <a:srgbClr val="D9D9D9"/>
                    </a:solidFill>
                  </a:tcPr>
                </a:tc>
                <a:extLst>
                  <a:ext uri="{0D108BD9-81ED-4DB2-BD59-A6C34878D82A}">
                    <a16:rowId xmlns:a16="http://schemas.microsoft.com/office/drawing/2014/main" val="1267689941"/>
                  </a:ext>
                </a:extLst>
              </a:tr>
            </a:tbl>
          </a:graphicData>
        </a:graphic>
      </p:graphicFrame>
      <p:sp>
        <p:nvSpPr>
          <p:cNvPr id="101" name="TextBox 100">
            <a:extLst>
              <a:ext uri="{FF2B5EF4-FFF2-40B4-BE49-F238E27FC236}">
                <a16:creationId xmlns:a16="http://schemas.microsoft.com/office/drawing/2014/main" id="{7FF858B1-58D8-90AB-61F7-B264BFB2B4B8}"/>
              </a:ext>
            </a:extLst>
          </p:cNvPr>
          <p:cNvSpPr txBox="1"/>
          <p:nvPr/>
        </p:nvSpPr>
        <p:spPr>
          <a:xfrm>
            <a:off x="18936140" y="15183041"/>
            <a:ext cx="4739229" cy="338554"/>
          </a:xfrm>
          <a:prstGeom prst="rect">
            <a:avLst/>
          </a:prstGeom>
          <a:solidFill>
            <a:srgbClr val="086023"/>
          </a:solidFill>
          <a:ln>
            <a:solidFill>
              <a:srgbClr val="086023"/>
            </a:solidFill>
          </a:ln>
        </p:spPr>
        <p:txBody>
          <a:bodyPr wrap="square" rtlCol="0">
            <a:spAutoFit/>
          </a:bodyPr>
          <a:lstStyle/>
          <a:p>
            <a:pPr algn="ctr"/>
            <a:r>
              <a:rPr lang="en-US" sz="1600" b="1">
                <a:solidFill>
                  <a:schemeClr val="bg1"/>
                </a:solidFill>
                <a:latin typeface="Helvetica" panose="020B0604020202020204" pitchFamily="34" charset="0"/>
                <a:cs typeface="Helvetica" panose="020B0604020202020204" pitchFamily="34" charset="0"/>
              </a:rPr>
              <a:t>Mill Pond</a:t>
            </a:r>
          </a:p>
        </p:txBody>
      </p:sp>
      <p:sp>
        <p:nvSpPr>
          <p:cNvPr id="102" name="TextBox 101">
            <a:extLst>
              <a:ext uri="{FF2B5EF4-FFF2-40B4-BE49-F238E27FC236}">
                <a16:creationId xmlns:a16="http://schemas.microsoft.com/office/drawing/2014/main" id="{0DACFE42-1CA5-FF85-6087-F6A349EDEDEF}"/>
              </a:ext>
            </a:extLst>
          </p:cNvPr>
          <p:cNvSpPr txBox="1"/>
          <p:nvPr/>
        </p:nvSpPr>
        <p:spPr>
          <a:xfrm>
            <a:off x="9126207" y="18299872"/>
            <a:ext cx="4740522" cy="338554"/>
          </a:xfrm>
          <a:prstGeom prst="rect">
            <a:avLst/>
          </a:prstGeom>
          <a:noFill/>
          <a:ln w="28575">
            <a:noFill/>
          </a:ln>
        </p:spPr>
        <p:txBody>
          <a:bodyPr wrap="square" rtlCol="0">
            <a:spAutoFit/>
          </a:bodyPr>
          <a:lstStyle/>
          <a:p>
            <a:r>
              <a:rPr lang="en-US" sz="1600" dirty="0">
                <a:latin typeface="Helvetica" panose="020B0604020202020204" pitchFamily="34" charset="0"/>
                <a:cs typeface="Helvetica" panose="020B0604020202020204" pitchFamily="34" charset="0"/>
              </a:rPr>
              <a:t>Data Table 1: Biodiversity of Hall’s Pond Park</a:t>
            </a:r>
          </a:p>
        </p:txBody>
      </p:sp>
      <p:sp>
        <p:nvSpPr>
          <p:cNvPr id="103" name="TextBox 102">
            <a:extLst>
              <a:ext uri="{FF2B5EF4-FFF2-40B4-BE49-F238E27FC236}">
                <a16:creationId xmlns:a16="http://schemas.microsoft.com/office/drawing/2014/main" id="{43826348-7CDD-A8A4-8442-3FF715D58D78}"/>
              </a:ext>
            </a:extLst>
          </p:cNvPr>
          <p:cNvSpPr txBox="1"/>
          <p:nvPr/>
        </p:nvSpPr>
        <p:spPr>
          <a:xfrm>
            <a:off x="13995027" y="18311895"/>
            <a:ext cx="4740522" cy="338554"/>
          </a:xfrm>
          <a:prstGeom prst="rect">
            <a:avLst/>
          </a:prstGeom>
          <a:noFill/>
          <a:ln w="28575">
            <a:noFill/>
          </a:ln>
        </p:spPr>
        <p:txBody>
          <a:bodyPr wrap="square" rtlCol="0">
            <a:spAutoFit/>
          </a:bodyPr>
          <a:lstStyle/>
          <a:p>
            <a:r>
              <a:rPr lang="en-US" sz="1600" dirty="0">
                <a:latin typeface="Helvetica" panose="020B0604020202020204" pitchFamily="34" charset="0"/>
                <a:cs typeface="Helvetica" panose="020B0604020202020204" pitchFamily="34" charset="0"/>
              </a:rPr>
              <a:t>Data Table 2: Biodiversity of Smith Pond</a:t>
            </a:r>
          </a:p>
        </p:txBody>
      </p:sp>
      <p:sp>
        <p:nvSpPr>
          <p:cNvPr id="104" name="TextBox 103">
            <a:extLst>
              <a:ext uri="{FF2B5EF4-FFF2-40B4-BE49-F238E27FC236}">
                <a16:creationId xmlns:a16="http://schemas.microsoft.com/office/drawing/2014/main" id="{72277F32-D5DD-074F-322B-0E6F5EF7DF3C}"/>
              </a:ext>
            </a:extLst>
          </p:cNvPr>
          <p:cNvSpPr txBox="1"/>
          <p:nvPr/>
        </p:nvSpPr>
        <p:spPr>
          <a:xfrm>
            <a:off x="18861344" y="18311895"/>
            <a:ext cx="4740522" cy="338554"/>
          </a:xfrm>
          <a:prstGeom prst="rect">
            <a:avLst/>
          </a:prstGeom>
          <a:noFill/>
          <a:ln w="28575">
            <a:noFill/>
          </a:ln>
        </p:spPr>
        <p:txBody>
          <a:bodyPr wrap="square" rtlCol="0">
            <a:spAutoFit/>
          </a:bodyPr>
          <a:lstStyle/>
          <a:p>
            <a:r>
              <a:rPr lang="en-US" sz="1600" dirty="0">
                <a:latin typeface="Helvetica" panose="020B0604020202020204" pitchFamily="34" charset="0"/>
                <a:cs typeface="Helvetica" panose="020B0604020202020204" pitchFamily="34" charset="0"/>
              </a:rPr>
              <a:t>Data Table 3: Biodiversity of Mill Pond</a:t>
            </a:r>
          </a:p>
        </p:txBody>
      </p:sp>
      <p:sp>
        <p:nvSpPr>
          <p:cNvPr id="108" name="TextBox 107">
            <a:extLst>
              <a:ext uri="{FF2B5EF4-FFF2-40B4-BE49-F238E27FC236}">
                <a16:creationId xmlns:a16="http://schemas.microsoft.com/office/drawing/2014/main" id="{3CB35822-14DA-FDF2-5A2E-C23FA13B2FC5}"/>
              </a:ext>
            </a:extLst>
          </p:cNvPr>
          <p:cNvSpPr txBox="1"/>
          <p:nvPr/>
        </p:nvSpPr>
        <p:spPr>
          <a:xfrm>
            <a:off x="15246465" y="21242399"/>
            <a:ext cx="6532679" cy="666977"/>
          </a:xfrm>
          <a:prstGeom prst="rect">
            <a:avLst/>
          </a:prstGeom>
          <a:noFill/>
          <a:ln w="28575">
            <a:noFill/>
          </a:ln>
        </p:spPr>
        <p:txBody>
          <a:bodyPr wrap="square" rtlCol="0">
            <a:spAutoFit/>
          </a:bodyPr>
          <a:lstStyle/>
          <a:p>
            <a:r>
              <a:rPr lang="en-US" sz="1800" dirty="0">
                <a:latin typeface="Helvetica" panose="020B0604020202020204" pitchFamily="34" charset="0"/>
                <a:cs typeface="Helvetica" panose="020B0604020202020204" pitchFamily="34" charset="0"/>
              </a:rPr>
              <a:t>Figure 9: The Simpson’s Diversity Index of Lichens from Hall’s Pond Park, Smith Pond, and Mill Pond</a:t>
            </a:r>
          </a:p>
        </p:txBody>
      </p:sp>
      <p:graphicFrame>
        <p:nvGraphicFramePr>
          <p:cNvPr id="115" name="Table 114">
            <a:extLst>
              <a:ext uri="{FF2B5EF4-FFF2-40B4-BE49-F238E27FC236}">
                <a16:creationId xmlns:a16="http://schemas.microsoft.com/office/drawing/2014/main" id="{D890285B-E6CE-8EF6-EEEB-A8F9E8670233}"/>
              </a:ext>
            </a:extLst>
          </p:cNvPr>
          <p:cNvGraphicFramePr>
            <a:graphicFrameLocks noGrp="1"/>
          </p:cNvGraphicFramePr>
          <p:nvPr>
            <p:extLst>
              <p:ext uri="{D42A27DB-BD31-4B8C-83A1-F6EECF244321}">
                <p14:modId xmlns:p14="http://schemas.microsoft.com/office/powerpoint/2010/main" val="4239494485"/>
              </p:ext>
            </p:extLst>
          </p:nvPr>
        </p:nvGraphicFramePr>
        <p:xfrm>
          <a:off x="15525752" y="19284606"/>
          <a:ext cx="8122383" cy="1524000"/>
        </p:xfrm>
        <a:graphic>
          <a:graphicData uri="http://schemas.openxmlformats.org/drawingml/2006/table">
            <a:tbl>
              <a:tblPr firstRow="1" bandRow="1">
                <a:tableStyleId>{5C22544A-7EE6-4342-B048-85BDC9FD1C3A}</a:tableStyleId>
              </a:tblPr>
              <a:tblGrid>
                <a:gridCol w="1103956">
                  <a:extLst>
                    <a:ext uri="{9D8B030D-6E8A-4147-A177-3AD203B41FA5}">
                      <a16:colId xmlns:a16="http://schemas.microsoft.com/office/drawing/2014/main" val="2529089275"/>
                    </a:ext>
                  </a:extLst>
                </a:gridCol>
                <a:gridCol w="417763">
                  <a:extLst>
                    <a:ext uri="{9D8B030D-6E8A-4147-A177-3AD203B41FA5}">
                      <a16:colId xmlns:a16="http://schemas.microsoft.com/office/drawing/2014/main" val="4107206877"/>
                    </a:ext>
                  </a:extLst>
                </a:gridCol>
                <a:gridCol w="847612">
                  <a:extLst>
                    <a:ext uri="{9D8B030D-6E8A-4147-A177-3AD203B41FA5}">
                      <a16:colId xmlns:a16="http://schemas.microsoft.com/office/drawing/2014/main" val="1530308160"/>
                    </a:ext>
                  </a:extLst>
                </a:gridCol>
                <a:gridCol w="948575">
                  <a:extLst>
                    <a:ext uri="{9D8B030D-6E8A-4147-A177-3AD203B41FA5}">
                      <a16:colId xmlns:a16="http://schemas.microsoft.com/office/drawing/2014/main" val="1997711077"/>
                    </a:ext>
                  </a:extLst>
                </a:gridCol>
                <a:gridCol w="1592076">
                  <a:extLst>
                    <a:ext uri="{9D8B030D-6E8A-4147-A177-3AD203B41FA5}">
                      <a16:colId xmlns:a16="http://schemas.microsoft.com/office/drawing/2014/main" val="2254921988"/>
                    </a:ext>
                  </a:extLst>
                </a:gridCol>
                <a:gridCol w="1730155">
                  <a:extLst>
                    <a:ext uri="{9D8B030D-6E8A-4147-A177-3AD203B41FA5}">
                      <a16:colId xmlns:a16="http://schemas.microsoft.com/office/drawing/2014/main" val="2801851409"/>
                    </a:ext>
                  </a:extLst>
                </a:gridCol>
                <a:gridCol w="1482246">
                  <a:extLst>
                    <a:ext uri="{9D8B030D-6E8A-4147-A177-3AD203B41FA5}">
                      <a16:colId xmlns:a16="http://schemas.microsoft.com/office/drawing/2014/main" val="1860382287"/>
                    </a:ext>
                  </a:extLst>
                </a:gridCol>
              </a:tblGrid>
              <a:tr h="386080">
                <a:tc>
                  <a:txBody>
                    <a:bodyPr/>
                    <a:lstStyle/>
                    <a:p>
                      <a:pPr algn="ctr"/>
                      <a:r>
                        <a:rPr lang="en-US" sz="1400" b="0">
                          <a:latin typeface="Helvetica" panose="020B0604020202020204" pitchFamily="34" charset="0"/>
                          <a:cs typeface="Helvetica" panose="020B0604020202020204" pitchFamily="34" charset="0"/>
                        </a:rPr>
                        <a:t>Site</a:t>
                      </a:r>
                    </a:p>
                  </a:txBody>
                  <a:tcPr marL="60960" marR="60960" marT="30480" marB="30480">
                    <a:solidFill>
                      <a:srgbClr val="0D9B39"/>
                    </a:solidFill>
                  </a:tcPr>
                </a:tc>
                <a:tc>
                  <a:txBody>
                    <a:bodyPr/>
                    <a:lstStyle/>
                    <a:p>
                      <a:pPr algn="ctr"/>
                      <a:r>
                        <a:rPr lang="en-US" sz="1400" b="0">
                          <a:latin typeface="Helvetica" panose="020B0604020202020204" pitchFamily="34" charset="0"/>
                          <a:cs typeface="Helvetica" panose="020B0604020202020204" pitchFamily="34" charset="0"/>
                        </a:rPr>
                        <a:t>pH</a:t>
                      </a:r>
                    </a:p>
                  </a:txBody>
                  <a:tcPr marL="60960" marR="60960" marT="30480" marB="30480">
                    <a:solidFill>
                      <a:srgbClr val="0D9B39"/>
                    </a:solidFill>
                  </a:tcPr>
                </a:tc>
                <a:tc>
                  <a:txBody>
                    <a:bodyPr/>
                    <a:lstStyle/>
                    <a:p>
                      <a:pPr algn="ctr"/>
                      <a:r>
                        <a:rPr lang="en-US" sz="1400" b="0" dirty="0">
                          <a:latin typeface="Helvetica" panose="020B0604020202020204" pitchFamily="34" charset="0"/>
                          <a:cs typeface="Helvetica" panose="020B0604020202020204" pitchFamily="34" charset="0"/>
                        </a:rPr>
                        <a:t>Nitrite (mg/L)</a:t>
                      </a:r>
                    </a:p>
                  </a:txBody>
                  <a:tcPr marL="60960" marR="60960" marT="30480" marB="30480">
                    <a:solidFill>
                      <a:srgbClr val="0D9B39"/>
                    </a:solidFill>
                  </a:tcPr>
                </a:tc>
                <a:tc>
                  <a:txBody>
                    <a:bodyPr/>
                    <a:lstStyle/>
                    <a:p>
                      <a:pPr algn="ctr"/>
                      <a:r>
                        <a:rPr lang="en-US" sz="1400" b="0">
                          <a:latin typeface="Helvetica" panose="020B0604020202020204" pitchFamily="34" charset="0"/>
                          <a:cs typeface="Helvetica" panose="020B0604020202020204" pitchFamily="34" charset="0"/>
                        </a:rPr>
                        <a:t>Nitrate (mg/L)</a:t>
                      </a:r>
                    </a:p>
                  </a:txBody>
                  <a:tcPr marL="60960" marR="60960" marT="30480" marB="30480">
                    <a:solidFill>
                      <a:srgbClr val="0D9B39"/>
                    </a:solidFill>
                  </a:tcPr>
                </a:tc>
                <a:tc>
                  <a:txBody>
                    <a:bodyPr/>
                    <a:lstStyle/>
                    <a:p>
                      <a:pPr algn="ctr"/>
                      <a:r>
                        <a:rPr lang="en-US" sz="1400" b="0" dirty="0">
                          <a:latin typeface="Helvetica" panose="020B0604020202020204" pitchFamily="34" charset="0"/>
                          <a:cs typeface="Helvetica" panose="020B0604020202020204" pitchFamily="34" charset="0"/>
                        </a:rPr>
                        <a:t>General Hardness (mg/L)</a:t>
                      </a:r>
                    </a:p>
                  </a:txBody>
                  <a:tcPr marL="60960" marR="60960" marT="30480" marB="30480">
                    <a:solidFill>
                      <a:srgbClr val="0D9B39"/>
                    </a:solidFill>
                  </a:tcPr>
                </a:tc>
                <a:tc>
                  <a:txBody>
                    <a:bodyPr/>
                    <a:lstStyle/>
                    <a:p>
                      <a:pPr algn="ctr"/>
                      <a:r>
                        <a:rPr lang="en-US" sz="1400" b="0">
                          <a:latin typeface="Helvetica" panose="020B0604020202020204" pitchFamily="34" charset="0"/>
                          <a:cs typeface="Helvetica" panose="020B0604020202020204" pitchFamily="34" charset="0"/>
                        </a:rPr>
                        <a:t>Carbonate Hardness (mg/L)</a:t>
                      </a:r>
                    </a:p>
                  </a:txBody>
                  <a:tcPr marL="60960" marR="60960" marT="30480" marB="30480">
                    <a:solidFill>
                      <a:srgbClr val="0D9B39"/>
                    </a:solidFill>
                  </a:tcPr>
                </a:tc>
                <a:tc>
                  <a:txBody>
                    <a:bodyPr/>
                    <a:lstStyle/>
                    <a:p>
                      <a:pPr algn="ctr"/>
                      <a:r>
                        <a:rPr lang="en-US" sz="1400" b="0">
                          <a:latin typeface="Helvetica" panose="020B0604020202020204" pitchFamily="34" charset="0"/>
                          <a:cs typeface="Helvetica" panose="020B0604020202020204" pitchFamily="34" charset="0"/>
                        </a:rPr>
                        <a:t>Dissolved Oxygen (mg/L)</a:t>
                      </a:r>
                    </a:p>
                  </a:txBody>
                  <a:tcPr marL="60960" marR="60960" marT="30480" marB="30480">
                    <a:solidFill>
                      <a:srgbClr val="0D9B39"/>
                    </a:solidFill>
                  </a:tcPr>
                </a:tc>
                <a:extLst>
                  <a:ext uri="{0D108BD9-81ED-4DB2-BD59-A6C34878D82A}">
                    <a16:rowId xmlns:a16="http://schemas.microsoft.com/office/drawing/2014/main" val="609363706"/>
                  </a:ext>
                </a:extLst>
              </a:tr>
              <a:tr h="386080">
                <a:tc>
                  <a:txBody>
                    <a:bodyPr/>
                    <a:lstStyle/>
                    <a:p>
                      <a:pPr algn="ctr"/>
                      <a:r>
                        <a:rPr lang="en-US" sz="1400" b="0">
                          <a:latin typeface="Helvetica" panose="020B0604020202020204" pitchFamily="34" charset="0"/>
                          <a:cs typeface="Helvetica" panose="020B0604020202020204" pitchFamily="34" charset="0"/>
                        </a:rPr>
                        <a:t>Hall’s Pond Park</a:t>
                      </a:r>
                    </a:p>
                  </a:txBody>
                  <a:tcPr marL="60960" marR="60960" marT="30480" marB="30480">
                    <a:solidFill>
                      <a:srgbClr val="EAEAEA"/>
                    </a:solidFill>
                  </a:tcPr>
                </a:tc>
                <a:tc>
                  <a:txBody>
                    <a:bodyPr/>
                    <a:lstStyle/>
                    <a:p>
                      <a:pPr algn="ctr"/>
                      <a:r>
                        <a:rPr lang="en-US" sz="1400" b="0">
                          <a:latin typeface="Helvetica" panose="020B0604020202020204" pitchFamily="34" charset="0"/>
                          <a:cs typeface="Helvetica" panose="020B0604020202020204" pitchFamily="34" charset="0"/>
                        </a:rPr>
                        <a:t>7</a:t>
                      </a:r>
                    </a:p>
                  </a:txBody>
                  <a:tcPr marL="60960" marR="60960" marT="30480" marB="30480">
                    <a:solidFill>
                      <a:srgbClr val="EAEAEA"/>
                    </a:solidFill>
                  </a:tcPr>
                </a:tc>
                <a:tc>
                  <a:txBody>
                    <a:bodyPr/>
                    <a:lstStyle/>
                    <a:p>
                      <a:pPr algn="ctr"/>
                      <a:r>
                        <a:rPr lang="en-US" sz="1400" b="0" dirty="0">
                          <a:latin typeface="Helvetica" panose="020B0604020202020204" pitchFamily="34" charset="0"/>
                          <a:cs typeface="Helvetica" panose="020B0604020202020204" pitchFamily="34" charset="0"/>
                        </a:rPr>
                        <a:t>0</a:t>
                      </a:r>
                    </a:p>
                  </a:txBody>
                  <a:tcPr marL="60960" marR="60960" marT="30480" marB="30480">
                    <a:solidFill>
                      <a:srgbClr val="EAEAEA"/>
                    </a:solidFill>
                  </a:tcPr>
                </a:tc>
                <a:tc>
                  <a:txBody>
                    <a:bodyPr/>
                    <a:lstStyle/>
                    <a:p>
                      <a:pPr algn="ctr"/>
                      <a:r>
                        <a:rPr lang="en-US" sz="1400" b="0" dirty="0">
                          <a:latin typeface="Helvetica" panose="020B0604020202020204" pitchFamily="34" charset="0"/>
                          <a:cs typeface="Helvetica" panose="020B0604020202020204" pitchFamily="34" charset="0"/>
                        </a:rPr>
                        <a:t>0</a:t>
                      </a:r>
                    </a:p>
                  </a:txBody>
                  <a:tcPr marL="60960" marR="60960" marT="30480" marB="30480">
                    <a:solidFill>
                      <a:srgbClr val="EAEAEA"/>
                    </a:solidFill>
                  </a:tcPr>
                </a:tc>
                <a:tc>
                  <a:txBody>
                    <a:bodyPr/>
                    <a:lstStyle/>
                    <a:p>
                      <a:pPr algn="ctr"/>
                      <a:r>
                        <a:rPr lang="en-US" sz="1400" b="0">
                          <a:latin typeface="Helvetica" panose="020B0604020202020204" pitchFamily="34" charset="0"/>
                          <a:cs typeface="Helvetica" panose="020B0604020202020204" pitchFamily="34" charset="0"/>
                        </a:rPr>
                        <a:t>60</a:t>
                      </a:r>
                    </a:p>
                  </a:txBody>
                  <a:tcPr marL="60960" marR="60960" marT="30480" marB="30480">
                    <a:solidFill>
                      <a:srgbClr val="EAEAEA"/>
                    </a:solidFill>
                  </a:tcPr>
                </a:tc>
                <a:tc>
                  <a:txBody>
                    <a:bodyPr/>
                    <a:lstStyle/>
                    <a:p>
                      <a:pPr algn="ctr"/>
                      <a:r>
                        <a:rPr lang="en-US" sz="1400" b="0">
                          <a:latin typeface="Helvetica" panose="020B0604020202020204" pitchFamily="34" charset="0"/>
                          <a:cs typeface="Helvetica" panose="020B0604020202020204" pitchFamily="34" charset="0"/>
                        </a:rPr>
                        <a:t>40</a:t>
                      </a:r>
                    </a:p>
                  </a:txBody>
                  <a:tcPr marL="60960" marR="60960" marT="30480" marB="30480">
                    <a:solidFill>
                      <a:srgbClr val="EAEAEA"/>
                    </a:solidFill>
                  </a:tcPr>
                </a:tc>
                <a:tc>
                  <a:txBody>
                    <a:bodyPr/>
                    <a:lstStyle/>
                    <a:p>
                      <a:pPr algn="ctr"/>
                      <a:r>
                        <a:rPr lang="en-US" sz="1400" b="0">
                          <a:latin typeface="Helvetica" panose="020B0604020202020204" pitchFamily="34" charset="0"/>
                          <a:cs typeface="Helvetica" panose="020B0604020202020204" pitchFamily="34" charset="0"/>
                        </a:rPr>
                        <a:t>7</a:t>
                      </a:r>
                    </a:p>
                  </a:txBody>
                  <a:tcPr marL="60960" marR="60960" marT="30480" marB="30480">
                    <a:solidFill>
                      <a:srgbClr val="EAEAEA"/>
                    </a:solidFill>
                  </a:tcPr>
                </a:tc>
                <a:extLst>
                  <a:ext uri="{0D108BD9-81ED-4DB2-BD59-A6C34878D82A}">
                    <a16:rowId xmlns:a16="http://schemas.microsoft.com/office/drawing/2014/main" val="1463122483"/>
                  </a:ext>
                </a:extLst>
              </a:tr>
              <a:tr h="247227">
                <a:tc>
                  <a:txBody>
                    <a:bodyPr/>
                    <a:lstStyle/>
                    <a:p>
                      <a:pPr algn="ctr"/>
                      <a:r>
                        <a:rPr lang="en-US" sz="1400" b="0">
                          <a:latin typeface="Helvetica" panose="020B0604020202020204" pitchFamily="34" charset="0"/>
                          <a:cs typeface="Helvetica" panose="020B0604020202020204" pitchFamily="34" charset="0"/>
                        </a:rPr>
                        <a:t>Smith Pond</a:t>
                      </a:r>
                    </a:p>
                  </a:txBody>
                  <a:tcPr marL="60960" marR="60960" marT="30480" marB="30480">
                    <a:solidFill>
                      <a:srgbClr val="D9D9D9"/>
                    </a:solidFill>
                  </a:tcPr>
                </a:tc>
                <a:tc>
                  <a:txBody>
                    <a:bodyPr/>
                    <a:lstStyle/>
                    <a:p>
                      <a:pPr algn="ctr"/>
                      <a:r>
                        <a:rPr lang="en-US" sz="1400" b="0">
                          <a:latin typeface="Helvetica" panose="020B0604020202020204" pitchFamily="34" charset="0"/>
                          <a:cs typeface="Helvetica" panose="020B0604020202020204" pitchFamily="34" charset="0"/>
                        </a:rPr>
                        <a:t>6.5</a:t>
                      </a:r>
                    </a:p>
                  </a:txBody>
                  <a:tcPr marL="60960" marR="60960" marT="30480" marB="30480">
                    <a:solidFill>
                      <a:srgbClr val="D9D9D9"/>
                    </a:solidFill>
                  </a:tcPr>
                </a:tc>
                <a:tc>
                  <a:txBody>
                    <a:bodyPr/>
                    <a:lstStyle/>
                    <a:p>
                      <a:pPr algn="ctr"/>
                      <a:r>
                        <a:rPr lang="en-US" sz="1400" b="0">
                          <a:latin typeface="Helvetica" panose="020B0604020202020204" pitchFamily="34" charset="0"/>
                          <a:cs typeface="Helvetica" panose="020B0604020202020204" pitchFamily="34" charset="0"/>
                        </a:rPr>
                        <a:t>0.5</a:t>
                      </a:r>
                    </a:p>
                  </a:txBody>
                  <a:tcPr marL="60960" marR="60960" marT="30480" marB="30480">
                    <a:solidFill>
                      <a:srgbClr val="D9D9D9"/>
                    </a:solidFill>
                  </a:tcPr>
                </a:tc>
                <a:tc>
                  <a:txBody>
                    <a:bodyPr/>
                    <a:lstStyle/>
                    <a:p>
                      <a:pPr algn="ctr"/>
                      <a:r>
                        <a:rPr lang="en-US" sz="1400" b="0">
                          <a:latin typeface="Helvetica" panose="020B0604020202020204" pitchFamily="34" charset="0"/>
                          <a:cs typeface="Helvetica" panose="020B0604020202020204" pitchFamily="34" charset="0"/>
                        </a:rPr>
                        <a:t>0</a:t>
                      </a:r>
                    </a:p>
                  </a:txBody>
                  <a:tcPr marL="60960" marR="60960" marT="30480" marB="30480">
                    <a:solidFill>
                      <a:srgbClr val="D9D9D9"/>
                    </a:solidFill>
                  </a:tcPr>
                </a:tc>
                <a:tc>
                  <a:txBody>
                    <a:bodyPr/>
                    <a:lstStyle/>
                    <a:p>
                      <a:pPr algn="ctr"/>
                      <a:r>
                        <a:rPr lang="en-US" sz="1400" b="0">
                          <a:latin typeface="Helvetica" panose="020B0604020202020204" pitchFamily="34" charset="0"/>
                          <a:cs typeface="Helvetica" panose="020B0604020202020204" pitchFamily="34" charset="0"/>
                        </a:rPr>
                        <a:t>60</a:t>
                      </a:r>
                    </a:p>
                  </a:txBody>
                  <a:tcPr marL="60960" marR="60960" marT="30480" marB="30480">
                    <a:solidFill>
                      <a:srgbClr val="D9D9D9"/>
                    </a:solidFill>
                  </a:tcPr>
                </a:tc>
                <a:tc>
                  <a:txBody>
                    <a:bodyPr/>
                    <a:lstStyle/>
                    <a:p>
                      <a:pPr algn="ctr"/>
                      <a:r>
                        <a:rPr lang="en-US" sz="1400" b="0">
                          <a:latin typeface="Helvetica" panose="020B0604020202020204" pitchFamily="34" charset="0"/>
                          <a:cs typeface="Helvetica" panose="020B0604020202020204" pitchFamily="34" charset="0"/>
                        </a:rPr>
                        <a:t>40</a:t>
                      </a:r>
                    </a:p>
                  </a:txBody>
                  <a:tcPr marL="60960" marR="60960" marT="30480" marB="30480">
                    <a:solidFill>
                      <a:srgbClr val="D9D9D9"/>
                    </a:solidFill>
                  </a:tcPr>
                </a:tc>
                <a:tc>
                  <a:txBody>
                    <a:bodyPr/>
                    <a:lstStyle/>
                    <a:p>
                      <a:pPr algn="ctr"/>
                      <a:r>
                        <a:rPr lang="en-US" sz="1400" b="0">
                          <a:latin typeface="Helvetica" panose="020B0604020202020204" pitchFamily="34" charset="0"/>
                          <a:cs typeface="Helvetica" panose="020B0604020202020204" pitchFamily="34" charset="0"/>
                        </a:rPr>
                        <a:t>9</a:t>
                      </a:r>
                    </a:p>
                  </a:txBody>
                  <a:tcPr marL="60960" marR="60960" marT="30480" marB="30480">
                    <a:solidFill>
                      <a:srgbClr val="D9D9D9"/>
                    </a:solidFill>
                  </a:tcPr>
                </a:tc>
                <a:extLst>
                  <a:ext uri="{0D108BD9-81ED-4DB2-BD59-A6C34878D82A}">
                    <a16:rowId xmlns:a16="http://schemas.microsoft.com/office/drawing/2014/main" val="2381732883"/>
                  </a:ext>
                </a:extLst>
              </a:tr>
              <a:tr h="247227">
                <a:tc>
                  <a:txBody>
                    <a:bodyPr/>
                    <a:lstStyle/>
                    <a:p>
                      <a:pPr algn="ctr"/>
                      <a:r>
                        <a:rPr lang="en-US" sz="1400" b="0">
                          <a:latin typeface="Helvetica" panose="020B0604020202020204" pitchFamily="34" charset="0"/>
                          <a:cs typeface="Helvetica" panose="020B0604020202020204" pitchFamily="34" charset="0"/>
                        </a:rPr>
                        <a:t>Mill Pond</a:t>
                      </a:r>
                    </a:p>
                  </a:txBody>
                  <a:tcPr marL="60960" marR="60960" marT="30480" marB="30480">
                    <a:solidFill>
                      <a:srgbClr val="EAEAEA"/>
                    </a:solidFill>
                  </a:tcPr>
                </a:tc>
                <a:tc>
                  <a:txBody>
                    <a:bodyPr/>
                    <a:lstStyle/>
                    <a:p>
                      <a:pPr algn="ctr"/>
                      <a:r>
                        <a:rPr lang="en-US" sz="1400" b="0">
                          <a:latin typeface="Helvetica" panose="020B0604020202020204" pitchFamily="34" charset="0"/>
                          <a:cs typeface="Helvetica" panose="020B0604020202020204" pitchFamily="34" charset="0"/>
                        </a:rPr>
                        <a:t>6.5</a:t>
                      </a:r>
                    </a:p>
                  </a:txBody>
                  <a:tcPr marL="60960" marR="60960" marT="30480" marB="30480">
                    <a:solidFill>
                      <a:srgbClr val="EAEAEA"/>
                    </a:solidFill>
                  </a:tcPr>
                </a:tc>
                <a:tc>
                  <a:txBody>
                    <a:bodyPr/>
                    <a:lstStyle/>
                    <a:p>
                      <a:pPr algn="ctr"/>
                      <a:r>
                        <a:rPr lang="en-US" sz="1400" b="0">
                          <a:latin typeface="Helvetica" panose="020B0604020202020204" pitchFamily="34" charset="0"/>
                          <a:cs typeface="Helvetica" panose="020B0604020202020204" pitchFamily="34" charset="0"/>
                        </a:rPr>
                        <a:t>0.5</a:t>
                      </a:r>
                    </a:p>
                  </a:txBody>
                  <a:tcPr marL="60960" marR="60960" marT="30480" marB="30480">
                    <a:solidFill>
                      <a:srgbClr val="EAEAEA"/>
                    </a:solidFill>
                  </a:tcPr>
                </a:tc>
                <a:tc>
                  <a:txBody>
                    <a:bodyPr/>
                    <a:lstStyle/>
                    <a:p>
                      <a:pPr algn="ctr"/>
                      <a:r>
                        <a:rPr lang="en-US" sz="1400" b="0">
                          <a:latin typeface="Helvetica" panose="020B0604020202020204" pitchFamily="34" charset="0"/>
                          <a:cs typeface="Helvetica" panose="020B0604020202020204" pitchFamily="34" charset="0"/>
                        </a:rPr>
                        <a:t>0</a:t>
                      </a:r>
                    </a:p>
                  </a:txBody>
                  <a:tcPr marL="60960" marR="60960" marT="30480" marB="30480">
                    <a:solidFill>
                      <a:srgbClr val="EAEAEA"/>
                    </a:solidFill>
                  </a:tcPr>
                </a:tc>
                <a:tc>
                  <a:txBody>
                    <a:bodyPr/>
                    <a:lstStyle/>
                    <a:p>
                      <a:pPr algn="ctr"/>
                      <a:r>
                        <a:rPr lang="en-US" sz="1400" b="0">
                          <a:latin typeface="Helvetica" panose="020B0604020202020204" pitchFamily="34" charset="0"/>
                          <a:cs typeface="Helvetica" panose="020B0604020202020204" pitchFamily="34" charset="0"/>
                        </a:rPr>
                        <a:t>60</a:t>
                      </a:r>
                    </a:p>
                  </a:txBody>
                  <a:tcPr marL="60960" marR="60960" marT="30480" marB="30480">
                    <a:solidFill>
                      <a:srgbClr val="EAEAEA"/>
                    </a:solidFill>
                  </a:tcPr>
                </a:tc>
                <a:tc>
                  <a:txBody>
                    <a:bodyPr/>
                    <a:lstStyle/>
                    <a:p>
                      <a:pPr algn="ctr"/>
                      <a:r>
                        <a:rPr lang="en-US" sz="1400" b="0">
                          <a:latin typeface="Helvetica" panose="020B0604020202020204" pitchFamily="34" charset="0"/>
                          <a:cs typeface="Helvetica" panose="020B0604020202020204" pitchFamily="34" charset="0"/>
                        </a:rPr>
                        <a:t>40</a:t>
                      </a:r>
                    </a:p>
                  </a:txBody>
                  <a:tcPr marL="60960" marR="60960" marT="30480" marB="30480">
                    <a:solidFill>
                      <a:srgbClr val="EAEAEA"/>
                    </a:solidFill>
                  </a:tcPr>
                </a:tc>
                <a:tc>
                  <a:txBody>
                    <a:bodyPr/>
                    <a:lstStyle/>
                    <a:p>
                      <a:pPr algn="ctr"/>
                      <a:r>
                        <a:rPr lang="en-US" sz="1400" b="0" dirty="0">
                          <a:latin typeface="Helvetica" panose="020B0604020202020204" pitchFamily="34" charset="0"/>
                          <a:cs typeface="Helvetica" panose="020B0604020202020204" pitchFamily="34" charset="0"/>
                        </a:rPr>
                        <a:t>8</a:t>
                      </a:r>
                    </a:p>
                  </a:txBody>
                  <a:tcPr marL="60960" marR="60960" marT="30480" marB="30480">
                    <a:solidFill>
                      <a:srgbClr val="EAEAEA"/>
                    </a:solidFill>
                  </a:tcPr>
                </a:tc>
                <a:extLst>
                  <a:ext uri="{0D108BD9-81ED-4DB2-BD59-A6C34878D82A}">
                    <a16:rowId xmlns:a16="http://schemas.microsoft.com/office/drawing/2014/main" val="1396432259"/>
                  </a:ext>
                </a:extLst>
              </a:tr>
            </a:tbl>
          </a:graphicData>
        </a:graphic>
      </p:graphicFrame>
      <p:sp>
        <p:nvSpPr>
          <p:cNvPr id="116" name="TextBox 115">
            <a:extLst>
              <a:ext uri="{FF2B5EF4-FFF2-40B4-BE49-F238E27FC236}">
                <a16:creationId xmlns:a16="http://schemas.microsoft.com/office/drawing/2014/main" id="{44BC40F1-1ECF-42CA-BF96-B84D36B270C3}"/>
              </a:ext>
            </a:extLst>
          </p:cNvPr>
          <p:cNvSpPr txBox="1"/>
          <p:nvPr/>
        </p:nvSpPr>
        <p:spPr>
          <a:xfrm>
            <a:off x="15525752" y="18943511"/>
            <a:ext cx="8128635" cy="338554"/>
          </a:xfrm>
          <a:prstGeom prst="rect">
            <a:avLst/>
          </a:prstGeom>
          <a:solidFill>
            <a:srgbClr val="086023"/>
          </a:solidFill>
          <a:ln>
            <a:solidFill>
              <a:srgbClr val="086023"/>
            </a:solidFill>
          </a:ln>
        </p:spPr>
        <p:txBody>
          <a:bodyPr wrap="square" rtlCol="0">
            <a:spAutoFit/>
          </a:bodyPr>
          <a:lstStyle/>
          <a:p>
            <a:pPr algn="ctr"/>
            <a:r>
              <a:rPr lang="en-US" sz="1600" b="1">
                <a:solidFill>
                  <a:schemeClr val="bg1"/>
                </a:solidFill>
                <a:latin typeface="Helvetica" panose="020B0604020202020204" pitchFamily="34" charset="0"/>
                <a:cs typeface="Helvetica" panose="020B0604020202020204" pitchFamily="34" charset="0"/>
              </a:rPr>
              <a:t>Water Quality</a:t>
            </a:r>
          </a:p>
        </p:txBody>
      </p:sp>
      <p:sp>
        <p:nvSpPr>
          <p:cNvPr id="117" name="TextBox 116">
            <a:extLst>
              <a:ext uri="{FF2B5EF4-FFF2-40B4-BE49-F238E27FC236}">
                <a16:creationId xmlns:a16="http://schemas.microsoft.com/office/drawing/2014/main" id="{1E9BF69F-B3ED-838C-96C1-ED3E59F6FF75}"/>
              </a:ext>
            </a:extLst>
          </p:cNvPr>
          <p:cNvSpPr txBox="1"/>
          <p:nvPr/>
        </p:nvSpPr>
        <p:spPr>
          <a:xfrm>
            <a:off x="15453189" y="20770505"/>
            <a:ext cx="8525047" cy="369332"/>
          </a:xfrm>
          <a:prstGeom prst="rect">
            <a:avLst/>
          </a:prstGeom>
          <a:noFill/>
          <a:ln w="28575">
            <a:noFill/>
          </a:ln>
        </p:spPr>
        <p:txBody>
          <a:bodyPr wrap="square" rtlCol="0">
            <a:spAutoFit/>
          </a:bodyPr>
          <a:lstStyle/>
          <a:p>
            <a:r>
              <a:rPr lang="en-US" sz="1800" dirty="0">
                <a:latin typeface="Helvetica" panose="020B0604020202020204" pitchFamily="34" charset="0"/>
                <a:cs typeface="Helvetica" panose="020B0604020202020204" pitchFamily="34" charset="0"/>
              </a:rPr>
              <a:t>Data Table 4: Measurements of Water Quality at all four sites</a:t>
            </a:r>
          </a:p>
        </p:txBody>
      </p:sp>
      <p:graphicFrame>
        <p:nvGraphicFramePr>
          <p:cNvPr id="118" name="Table 7">
            <a:extLst>
              <a:ext uri="{FF2B5EF4-FFF2-40B4-BE49-F238E27FC236}">
                <a16:creationId xmlns:a16="http://schemas.microsoft.com/office/drawing/2014/main" id="{324E3797-5A4F-88B6-26AB-44A3A9FDCC64}"/>
              </a:ext>
            </a:extLst>
          </p:cNvPr>
          <p:cNvGraphicFramePr>
            <a:graphicFrameLocks noGrp="1"/>
          </p:cNvGraphicFramePr>
          <p:nvPr>
            <p:extLst>
              <p:ext uri="{D42A27DB-BD31-4B8C-83A1-F6EECF244321}">
                <p14:modId xmlns:p14="http://schemas.microsoft.com/office/powerpoint/2010/main" val="628431670"/>
              </p:ext>
            </p:extLst>
          </p:nvPr>
        </p:nvGraphicFramePr>
        <p:xfrm>
          <a:off x="23950345" y="155304"/>
          <a:ext cx="8847204" cy="4758261"/>
        </p:xfrm>
        <a:graphic>
          <a:graphicData uri="http://schemas.openxmlformats.org/drawingml/2006/table">
            <a:tbl>
              <a:tblPr firstRow="1" bandRow="1">
                <a:tableStyleId>{5C22544A-7EE6-4342-B048-85BDC9FD1C3A}</a:tableStyleId>
              </a:tblPr>
              <a:tblGrid>
                <a:gridCol w="8847204">
                  <a:extLst>
                    <a:ext uri="{9D8B030D-6E8A-4147-A177-3AD203B41FA5}">
                      <a16:colId xmlns:a16="http://schemas.microsoft.com/office/drawing/2014/main" val="2781956553"/>
                    </a:ext>
                  </a:extLst>
                </a:gridCol>
              </a:tblGrid>
              <a:tr h="670560">
                <a:tc>
                  <a:txBody>
                    <a:bodyPr/>
                    <a:lstStyle/>
                    <a:p>
                      <a:pPr algn="ctr"/>
                      <a:r>
                        <a:rPr lang="en-US" sz="4000" b="0" dirty="0">
                          <a:solidFill>
                            <a:schemeClr val="bg1"/>
                          </a:solidFill>
                          <a:latin typeface="Helvetica" panose="020B0604020202020204" pitchFamily="34" charset="0"/>
                          <a:cs typeface="Helvetica" panose="020B0604020202020204" pitchFamily="34" charset="0"/>
                        </a:rPr>
                        <a:t>Results cont’d</a:t>
                      </a:r>
                    </a:p>
                  </a:txBody>
                  <a:tcPr marL="60960" marR="60960" marT="30480" marB="30480">
                    <a:solidFill>
                      <a:srgbClr val="0D9B39"/>
                    </a:solidFill>
                  </a:tcPr>
                </a:tc>
                <a:extLst>
                  <a:ext uri="{0D108BD9-81ED-4DB2-BD59-A6C34878D82A}">
                    <a16:rowId xmlns:a16="http://schemas.microsoft.com/office/drawing/2014/main" val="891780582"/>
                  </a:ext>
                </a:extLst>
              </a:tr>
              <a:tr h="4087701">
                <a:tc>
                  <a:txBody>
                    <a:bodyPr/>
                    <a:lstStyle/>
                    <a:p>
                      <a:pPr algn="ctr"/>
                      <a:endParaRPr lang="en-US" sz="2700" dirty="0">
                        <a:solidFill>
                          <a:schemeClr val="tx1"/>
                        </a:solidFill>
                        <a:latin typeface="Helvetica" panose="020B0604020202020204" pitchFamily="34" charset="0"/>
                        <a:cs typeface="Helvetica" panose="020B0604020202020204" pitchFamily="34" charset="0"/>
                      </a:endParaRPr>
                    </a:p>
                    <a:p>
                      <a:pPr algn="ctr"/>
                      <a:endParaRPr lang="en-US" sz="2700" dirty="0">
                        <a:solidFill>
                          <a:schemeClr val="tx1"/>
                        </a:solidFill>
                        <a:latin typeface="Helvetica" panose="020B0604020202020204" pitchFamily="34" charset="0"/>
                        <a:cs typeface="Helvetica" panose="020B0604020202020204" pitchFamily="34" charset="0"/>
                      </a:endParaRPr>
                    </a:p>
                    <a:p>
                      <a:pPr algn="ctr"/>
                      <a:endParaRPr lang="en-US" sz="2700" dirty="0">
                        <a:solidFill>
                          <a:schemeClr val="tx1"/>
                        </a:solidFill>
                        <a:latin typeface="Helvetica" panose="020B0604020202020204" pitchFamily="34" charset="0"/>
                        <a:cs typeface="Helvetica" panose="020B0604020202020204" pitchFamily="34" charset="0"/>
                      </a:endParaRPr>
                    </a:p>
                    <a:p>
                      <a:pPr algn="ctr"/>
                      <a:endParaRPr lang="en-US" sz="2700" dirty="0">
                        <a:solidFill>
                          <a:schemeClr val="tx1"/>
                        </a:solidFill>
                        <a:latin typeface="Helvetica" panose="020B0604020202020204" pitchFamily="34" charset="0"/>
                        <a:cs typeface="Helvetica" panose="020B0604020202020204" pitchFamily="34" charset="0"/>
                      </a:endParaRPr>
                    </a:p>
                    <a:p>
                      <a:pPr algn="ctr"/>
                      <a:endParaRPr lang="en-US" sz="2700" dirty="0">
                        <a:solidFill>
                          <a:schemeClr val="tx1"/>
                        </a:solidFill>
                        <a:latin typeface="Helvetica" panose="020B0604020202020204" pitchFamily="34" charset="0"/>
                        <a:cs typeface="Helvetica" panose="020B0604020202020204" pitchFamily="34" charset="0"/>
                      </a:endParaRPr>
                    </a:p>
                    <a:p>
                      <a:pPr algn="ctr"/>
                      <a:endParaRPr lang="en-US" sz="2700" dirty="0">
                        <a:solidFill>
                          <a:schemeClr val="tx1"/>
                        </a:solidFill>
                        <a:latin typeface="Helvetica" panose="020B0604020202020204" pitchFamily="34" charset="0"/>
                        <a:cs typeface="Helvetica" panose="020B0604020202020204" pitchFamily="34" charset="0"/>
                      </a:endParaRPr>
                    </a:p>
                    <a:p>
                      <a:pPr algn="ctr"/>
                      <a:endParaRPr lang="en-US" sz="2700" dirty="0">
                        <a:solidFill>
                          <a:schemeClr val="tx1"/>
                        </a:solidFill>
                        <a:latin typeface="Helvetica" panose="020B0604020202020204" pitchFamily="34" charset="0"/>
                        <a:cs typeface="Helvetica" panose="020B0604020202020204" pitchFamily="34" charset="0"/>
                      </a:endParaRPr>
                    </a:p>
                    <a:p>
                      <a:pPr algn="ctr"/>
                      <a:endParaRPr lang="en-US" sz="2700" dirty="0">
                        <a:solidFill>
                          <a:schemeClr val="tx1"/>
                        </a:solidFill>
                        <a:latin typeface="Helvetica" panose="020B0604020202020204" pitchFamily="34" charset="0"/>
                        <a:cs typeface="Helvetica" panose="020B0604020202020204" pitchFamily="34" charset="0"/>
                      </a:endParaRPr>
                    </a:p>
                    <a:p>
                      <a:pPr algn="ctr"/>
                      <a:endParaRPr lang="en-US" sz="2700" dirty="0">
                        <a:solidFill>
                          <a:schemeClr val="tx1"/>
                        </a:solidFill>
                        <a:latin typeface="Helvetica" panose="020B0604020202020204" pitchFamily="34" charset="0"/>
                        <a:cs typeface="Helvetica" panose="020B0604020202020204" pitchFamily="34" charset="0"/>
                      </a:endParaRPr>
                    </a:p>
                  </a:txBody>
                  <a:tcPr marL="60960" marR="60960" marT="30480" marB="30480">
                    <a:solidFill>
                      <a:schemeClr val="bg1"/>
                    </a:solidFill>
                  </a:tcPr>
                </a:tc>
                <a:extLst>
                  <a:ext uri="{0D108BD9-81ED-4DB2-BD59-A6C34878D82A}">
                    <a16:rowId xmlns:a16="http://schemas.microsoft.com/office/drawing/2014/main" val="975452486"/>
                  </a:ext>
                </a:extLst>
              </a:tr>
            </a:tbl>
          </a:graphicData>
        </a:graphic>
      </p:graphicFrame>
      <p:pic>
        <p:nvPicPr>
          <p:cNvPr id="122" name="Picture 121">
            <a:extLst>
              <a:ext uri="{FF2B5EF4-FFF2-40B4-BE49-F238E27FC236}">
                <a16:creationId xmlns:a16="http://schemas.microsoft.com/office/drawing/2014/main" id="{228EAFB5-19F5-BBC4-7AA2-E1AE67747CCB}"/>
              </a:ext>
            </a:extLst>
          </p:cNvPr>
          <p:cNvPicPr>
            <a:picLocks noChangeAspect="1"/>
          </p:cNvPicPr>
          <p:nvPr/>
        </p:nvPicPr>
        <p:blipFill>
          <a:blip r:embed="rId8"/>
          <a:stretch>
            <a:fillRect/>
          </a:stretch>
        </p:blipFill>
        <p:spPr>
          <a:xfrm>
            <a:off x="24122651" y="900311"/>
            <a:ext cx="8335214" cy="1571881"/>
          </a:xfrm>
          <a:prstGeom prst="rect">
            <a:avLst/>
          </a:prstGeom>
        </p:spPr>
      </p:pic>
      <p:sp>
        <p:nvSpPr>
          <p:cNvPr id="123" name="Rectangle 122">
            <a:extLst>
              <a:ext uri="{FF2B5EF4-FFF2-40B4-BE49-F238E27FC236}">
                <a16:creationId xmlns:a16="http://schemas.microsoft.com/office/drawing/2014/main" id="{1D0472A0-0111-CD42-93A2-B085A825E518}"/>
              </a:ext>
            </a:extLst>
          </p:cNvPr>
          <p:cNvSpPr/>
          <p:nvPr/>
        </p:nvSpPr>
        <p:spPr>
          <a:xfrm>
            <a:off x="29376260" y="1242790"/>
            <a:ext cx="948965" cy="200539"/>
          </a:xfrm>
          <a:prstGeom prst="rect">
            <a:avLst/>
          </a:prstGeom>
          <a:solidFill>
            <a:srgbClr val="F9FAFB"/>
          </a:solidFill>
          <a:ln>
            <a:solidFill>
              <a:srgbClr val="F9FA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67">
              <a:latin typeface="Helvetica" panose="020B0604020202020204" pitchFamily="34" charset="0"/>
              <a:cs typeface="Helvetica" panose="020B0604020202020204" pitchFamily="34" charset="0"/>
            </a:endParaRPr>
          </a:p>
        </p:txBody>
      </p:sp>
      <p:sp>
        <p:nvSpPr>
          <p:cNvPr id="124" name="Rectangle 123">
            <a:extLst>
              <a:ext uri="{FF2B5EF4-FFF2-40B4-BE49-F238E27FC236}">
                <a16:creationId xmlns:a16="http://schemas.microsoft.com/office/drawing/2014/main" id="{D9E2EFA4-28D5-9833-472C-C2154E1C163A}"/>
              </a:ext>
            </a:extLst>
          </p:cNvPr>
          <p:cNvSpPr/>
          <p:nvPr/>
        </p:nvSpPr>
        <p:spPr>
          <a:xfrm>
            <a:off x="30377635" y="1013424"/>
            <a:ext cx="384897" cy="200539"/>
          </a:xfrm>
          <a:prstGeom prst="rect">
            <a:avLst/>
          </a:prstGeom>
          <a:solidFill>
            <a:srgbClr val="F9FAFB"/>
          </a:solidFill>
          <a:ln>
            <a:solidFill>
              <a:srgbClr val="F9FA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67">
              <a:latin typeface="Helvetica" panose="020B0604020202020204" pitchFamily="34" charset="0"/>
              <a:cs typeface="Helvetica" panose="020B0604020202020204" pitchFamily="34" charset="0"/>
            </a:endParaRPr>
          </a:p>
        </p:txBody>
      </p:sp>
      <p:sp>
        <p:nvSpPr>
          <p:cNvPr id="125" name="TextBox 124">
            <a:extLst>
              <a:ext uri="{FF2B5EF4-FFF2-40B4-BE49-F238E27FC236}">
                <a16:creationId xmlns:a16="http://schemas.microsoft.com/office/drawing/2014/main" id="{73EC2953-84ED-1F95-AE14-B71114BAFE10}"/>
              </a:ext>
            </a:extLst>
          </p:cNvPr>
          <p:cNvSpPr txBox="1"/>
          <p:nvPr/>
        </p:nvSpPr>
        <p:spPr>
          <a:xfrm>
            <a:off x="24171786" y="2419579"/>
            <a:ext cx="8286079" cy="584775"/>
          </a:xfrm>
          <a:prstGeom prst="rect">
            <a:avLst/>
          </a:prstGeom>
          <a:noFill/>
          <a:ln w="28575">
            <a:noFill/>
          </a:ln>
        </p:spPr>
        <p:txBody>
          <a:bodyPr wrap="square" rtlCol="0">
            <a:spAutoFit/>
          </a:bodyPr>
          <a:lstStyle/>
          <a:p>
            <a:r>
              <a:rPr lang="en-US" sz="1600" dirty="0">
                <a:latin typeface="Helvetica" panose="020B0604020202020204" pitchFamily="34" charset="0"/>
                <a:cs typeface="Helvetica" panose="020B0604020202020204" pitchFamily="34" charset="0"/>
              </a:rPr>
              <a:t>Figure 10: Results of ANOVA test measuring P-value for Simpson’s Diversity Index (data listed in Figure 7). Made using DataClassroom</a:t>
            </a:r>
          </a:p>
        </p:txBody>
      </p:sp>
      <p:pic>
        <p:nvPicPr>
          <p:cNvPr id="127" name="Picture 126">
            <a:extLst>
              <a:ext uri="{FF2B5EF4-FFF2-40B4-BE49-F238E27FC236}">
                <a16:creationId xmlns:a16="http://schemas.microsoft.com/office/drawing/2014/main" id="{47EBCBC9-BDD9-A2C2-A918-BC6C0EB622AF}"/>
              </a:ext>
            </a:extLst>
          </p:cNvPr>
          <p:cNvPicPr>
            <a:picLocks noChangeAspect="1"/>
          </p:cNvPicPr>
          <p:nvPr/>
        </p:nvPicPr>
        <p:blipFill>
          <a:blip r:embed="rId9"/>
          <a:stretch>
            <a:fillRect/>
          </a:stretch>
        </p:blipFill>
        <p:spPr>
          <a:xfrm>
            <a:off x="23959399" y="2983284"/>
            <a:ext cx="8335214" cy="1680555"/>
          </a:xfrm>
          <a:prstGeom prst="rect">
            <a:avLst/>
          </a:prstGeom>
        </p:spPr>
      </p:pic>
      <p:sp>
        <p:nvSpPr>
          <p:cNvPr id="1024" name="TextBox 1023">
            <a:extLst>
              <a:ext uri="{FF2B5EF4-FFF2-40B4-BE49-F238E27FC236}">
                <a16:creationId xmlns:a16="http://schemas.microsoft.com/office/drawing/2014/main" id="{1760A3BA-E835-640B-D469-69E68A439F8E}"/>
              </a:ext>
            </a:extLst>
          </p:cNvPr>
          <p:cNvSpPr txBox="1"/>
          <p:nvPr/>
        </p:nvSpPr>
        <p:spPr>
          <a:xfrm>
            <a:off x="23974453" y="4594871"/>
            <a:ext cx="6532679" cy="584775"/>
          </a:xfrm>
          <a:prstGeom prst="rect">
            <a:avLst/>
          </a:prstGeom>
          <a:noFill/>
          <a:ln w="28575">
            <a:noFill/>
          </a:ln>
        </p:spPr>
        <p:txBody>
          <a:bodyPr wrap="square" rtlCol="0">
            <a:spAutoFit/>
          </a:bodyPr>
          <a:lstStyle/>
          <a:p>
            <a:r>
              <a:rPr lang="en-US" sz="1600" dirty="0">
                <a:latin typeface="Helvetica" panose="020B0604020202020204" pitchFamily="34" charset="0"/>
                <a:cs typeface="Helvetica" panose="020B0604020202020204" pitchFamily="34" charset="0"/>
              </a:rPr>
              <a:t>Figure 11: Results of post-hoc Turkey test. Made using DataClassroom </a:t>
            </a:r>
          </a:p>
        </p:txBody>
      </p:sp>
      <p:graphicFrame>
        <p:nvGraphicFramePr>
          <p:cNvPr id="1025" name="Table 7">
            <a:extLst>
              <a:ext uri="{FF2B5EF4-FFF2-40B4-BE49-F238E27FC236}">
                <a16:creationId xmlns:a16="http://schemas.microsoft.com/office/drawing/2014/main" id="{5725D444-7E7C-5BE3-41D3-CE249F61CD7C}"/>
              </a:ext>
            </a:extLst>
          </p:cNvPr>
          <p:cNvGraphicFramePr>
            <a:graphicFrameLocks noGrp="1"/>
          </p:cNvGraphicFramePr>
          <p:nvPr>
            <p:extLst>
              <p:ext uri="{D42A27DB-BD31-4B8C-83A1-F6EECF244321}">
                <p14:modId xmlns:p14="http://schemas.microsoft.com/office/powerpoint/2010/main" val="3624263582"/>
              </p:ext>
            </p:extLst>
          </p:nvPr>
        </p:nvGraphicFramePr>
        <p:xfrm>
          <a:off x="23912829" y="12673578"/>
          <a:ext cx="8847205" cy="6132596"/>
        </p:xfrm>
        <a:graphic>
          <a:graphicData uri="http://schemas.openxmlformats.org/drawingml/2006/table">
            <a:tbl>
              <a:tblPr firstRow="1" bandRow="1">
                <a:tableStyleId>{5C22544A-7EE6-4342-B048-85BDC9FD1C3A}</a:tableStyleId>
              </a:tblPr>
              <a:tblGrid>
                <a:gridCol w="8847205">
                  <a:extLst>
                    <a:ext uri="{9D8B030D-6E8A-4147-A177-3AD203B41FA5}">
                      <a16:colId xmlns:a16="http://schemas.microsoft.com/office/drawing/2014/main" val="2781956553"/>
                    </a:ext>
                  </a:extLst>
                </a:gridCol>
              </a:tblGrid>
              <a:tr h="582447">
                <a:tc>
                  <a:txBody>
                    <a:bodyPr/>
                    <a:lstStyle/>
                    <a:p>
                      <a:pPr algn="ctr"/>
                      <a:r>
                        <a:rPr lang="en-US" sz="4000" b="0">
                          <a:solidFill>
                            <a:schemeClr val="bg1"/>
                          </a:solidFill>
                          <a:latin typeface="Helvetica" panose="020B0604020202020204" pitchFamily="34" charset="0"/>
                          <a:cs typeface="Helvetica" panose="020B0604020202020204" pitchFamily="34" charset="0"/>
                        </a:rPr>
                        <a:t>Discussion</a:t>
                      </a:r>
                    </a:p>
                  </a:txBody>
                  <a:tcPr marL="60960" marR="60960" marT="30480" marB="30480">
                    <a:solidFill>
                      <a:srgbClr val="0D9B39"/>
                    </a:solidFill>
                  </a:tcPr>
                </a:tc>
                <a:extLst>
                  <a:ext uri="{0D108BD9-81ED-4DB2-BD59-A6C34878D82A}">
                    <a16:rowId xmlns:a16="http://schemas.microsoft.com/office/drawing/2014/main" val="891780582"/>
                  </a:ext>
                </a:extLst>
              </a:tr>
              <a:tr h="3388781">
                <a:tc>
                  <a:txBody>
                    <a:bodyPr/>
                    <a:lstStyle/>
                    <a:p>
                      <a:pPr marL="0" indent="0" algn="l">
                        <a:buFont typeface="Arial" panose="020B0604020202020204" pitchFamily="34" charset="0"/>
                        <a:buNone/>
                      </a:pPr>
                      <a:r>
                        <a:rPr lang="en-US" sz="2800" u="sng" dirty="0">
                          <a:solidFill>
                            <a:schemeClr val="tx1"/>
                          </a:solidFill>
                          <a:latin typeface="Helvetica" panose="020B0604020202020204" pitchFamily="34" charset="0"/>
                          <a:cs typeface="Helvetica" panose="020B0604020202020204" pitchFamily="34" charset="0"/>
                        </a:rPr>
                        <a:t>Limitations:</a:t>
                      </a:r>
                    </a:p>
                    <a:p>
                      <a:pPr marL="457200" indent="-457200" algn="l">
                        <a:buFont typeface="Arial" panose="020B0604020202020204" pitchFamily="34" charset="0"/>
                        <a:buChar char="•"/>
                      </a:pPr>
                      <a:r>
                        <a:rPr lang="en-US" sz="2800" dirty="0">
                          <a:solidFill>
                            <a:schemeClr val="tx1"/>
                          </a:solidFill>
                          <a:latin typeface="Helvetica" panose="020B0604020202020204" pitchFamily="34" charset="0"/>
                          <a:cs typeface="Helvetica" panose="020B0604020202020204" pitchFamily="34" charset="0"/>
                        </a:rPr>
                        <a:t>Could not always meet goal of taking samples in 15-foot intervals</a:t>
                      </a:r>
                    </a:p>
                    <a:p>
                      <a:pPr marL="457200" indent="-457200" algn="l">
                        <a:buFont typeface="Arial" panose="020B0604020202020204" pitchFamily="34" charset="0"/>
                        <a:buChar char="•"/>
                      </a:pPr>
                      <a:r>
                        <a:rPr lang="en-US" sz="2800" dirty="0">
                          <a:solidFill>
                            <a:schemeClr val="tx1"/>
                          </a:solidFill>
                          <a:latin typeface="Helvetica" panose="020B0604020202020204" pitchFamily="34" charset="0"/>
                          <a:cs typeface="Helvetica" panose="020B0604020202020204" pitchFamily="34" charset="0"/>
                        </a:rPr>
                        <a:t>Possibility for inaccurate species identification</a:t>
                      </a:r>
                    </a:p>
                    <a:p>
                      <a:pPr marL="457200" indent="-457200" algn="l">
                        <a:buFont typeface="Arial" panose="020B0604020202020204" pitchFamily="34" charset="0"/>
                        <a:buChar char="•"/>
                      </a:pPr>
                      <a:r>
                        <a:rPr lang="en-US" sz="2800" dirty="0">
                          <a:solidFill>
                            <a:schemeClr val="tx1"/>
                          </a:solidFill>
                          <a:latin typeface="Helvetica" panose="020B0604020202020204" pitchFamily="34" charset="0"/>
                          <a:cs typeface="Helvetica" panose="020B0604020202020204" pitchFamily="34" charset="0"/>
                        </a:rPr>
                        <a:t>Limited sampling locations (only in Nassau County)</a:t>
                      </a:r>
                    </a:p>
                    <a:p>
                      <a:pPr marL="0" indent="0" algn="l">
                        <a:buFont typeface="Arial" panose="020B0604020202020204" pitchFamily="34" charset="0"/>
                        <a:buNone/>
                      </a:pPr>
                      <a:r>
                        <a:rPr lang="en-US" sz="2800" u="sng" dirty="0">
                          <a:solidFill>
                            <a:schemeClr val="tx1"/>
                          </a:solidFill>
                          <a:latin typeface="Helvetica" panose="020B0604020202020204" pitchFamily="34" charset="0"/>
                          <a:cs typeface="Helvetica" panose="020B0604020202020204" pitchFamily="34" charset="0"/>
                        </a:rPr>
                        <a:t>Future Research:</a:t>
                      </a:r>
                    </a:p>
                    <a:p>
                      <a:pPr marL="457200" indent="-457200" algn="l">
                        <a:buFont typeface="Arial" panose="020B0604020202020204" pitchFamily="34" charset="0"/>
                        <a:buChar char="•"/>
                      </a:pPr>
                      <a:r>
                        <a:rPr lang="en-US" sz="2800" dirty="0">
                          <a:solidFill>
                            <a:schemeClr val="tx1"/>
                          </a:solidFill>
                          <a:latin typeface="Helvetica" panose="020B0604020202020204" pitchFamily="34" charset="0"/>
                          <a:cs typeface="Helvetica" panose="020B0604020202020204" pitchFamily="34" charset="0"/>
                        </a:rPr>
                        <a:t>Collect samples on transect line</a:t>
                      </a:r>
                    </a:p>
                    <a:p>
                      <a:pPr marL="457200" indent="-457200" algn="l">
                        <a:buFont typeface="Arial" panose="020B0604020202020204" pitchFamily="34" charset="0"/>
                        <a:buChar char="•"/>
                      </a:pPr>
                      <a:r>
                        <a:rPr lang="en-US" sz="2800" dirty="0">
                          <a:solidFill>
                            <a:schemeClr val="tx1"/>
                          </a:solidFill>
                          <a:latin typeface="Helvetica" panose="020B0604020202020204" pitchFamily="34" charset="0"/>
                          <a:cs typeface="Helvetica" panose="020B0604020202020204" pitchFamily="34" charset="0"/>
                        </a:rPr>
                        <a:t>Analyze proximity to major roads</a:t>
                      </a:r>
                    </a:p>
                    <a:p>
                      <a:pPr marL="457200" indent="-457200" algn="l">
                        <a:buFont typeface="Arial" panose="020B0604020202020204" pitchFamily="34" charset="0"/>
                        <a:buChar char="•"/>
                      </a:pPr>
                      <a:r>
                        <a:rPr lang="en-US" sz="2800" dirty="0">
                          <a:solidFill>
                            <a:schemeClr val="tx1"/>
                          </a:solidFill>
                          <a:latin typeface="Helvetica" panose="020B0604020202020204" pitchFamily="34" charset="0"/>
                          <a:cs typeface="Helvetica" panose="020B0604020202020204" pitchFamily="34" charset="0"/>
                        </a:rPr>
                        <a:t>Pick all sites that are densely populated with trees</a:t>
                      </a:r>
                    </a:p>
                    <a:p>
                      <a:pPr marL="457200" indent="-457200" algn="l">
                        <a:buFont typeface="Arial" panose="020B0604020202020204" pitchFamily="34" charset="0"/>
                        <a:buChar char="•"/>
                      </a:pPr>
                      <a:r>
                        <a:rPr lang="en-US" sz="2800" dirty="0">
                          <a:solidFill>
                            <a:schemeClr val="tx1"/>
                          </a:solidFill>
                          <a:latin typeface="Helvetica" panose="020B0604020202020204" pitchFamily="34" charset="0"/>
                          <a:cs typeface="Helvetica" panose="020B0604020202020204" pitchFamily="34" charset="0"/>
                        </a:rPr>
                        <a:t>Make a more accurate water quality scale</a:t>
                      </a:r>
                    </a:p>
                  </a:txBody>
                  <a:tcPr marL="60960" marR="60960" marT="30480" marB="30480">
                    <a:noFill/>
                  </a:tcPr>
                </a:tc>
                <a:extLst>
                  <a:ext uri="{0D108BD9-81ED-4DB2-BD59-A6C34878D82A}">
                    <a16:rowId xmlns:a16="http://schemas.microsoft.com/office/drawing/2014/main" val="975452486"/>
                  </a:ext>
                </a:extLst>
              </a:tr>
              <a:tr h="1133876">
                <a:tc>
                  <a:txBody>
                    <a:bodyPr/>
                    <a:lstStyle/>
                    <a:p>
                      <a:pPr marL="0" indent="0" algn="l">
                        <a:buFont typeface="Arial" panose="020B0604020202020204" pitchFamily="34" charset="0"/>
                        <a:buNone/>
                      </a:pPr>
                      <a:endParaRPr lang="en-US" sz="2700" dirty="0">
                        <a:solidFill>
                          <a:schemeClr val="tx1"/>
                        </a:solidFill>
                        <a:latin typeface="Helvetica" panose="020B0604020202020204" pitchFamily="34" charset="0"/>
                        <a:cs typeface="Helvetica" panose="020B0604020202020204" pitchFamily="34" charset="0"/>
                      </a:endParaRPr>
                    </a:p>
                  </a:txBody>
                  <a:tcPr marL="60960" marR="60960" marT="30480" marB="30480">
                    <a:noFill/>
                  </a:tcPr>
                </a:tc>
                <a:extLst>
                  <a:ext uri="{0D108BD9-81ED-4DB2-BD59-A6C34878D82A}">
                    <a16:rowId xmlns:a16="http://schemas.microsoft.com/office/drawing/2014/main" val="3292033228"/>
                  </a:ext>
                </a:extLst>
              </a:tr>
            </a:tbl>
          </a:graphicData>
        </a:graphic>
      </p:graphicFrame>
      <p:pic>
        <p:nvPicPr>
          <p:cNvPr id="6" name="Picture 5">
            <a:extLst>
              <a:ext uri="{FF2B5EF4-FFF2-40B4-BE49-F238E27FC236}">
                <a16:creationId xmlns:a16="http://schemas.microsoft.com/office/drawing/2014/main" id="{73A3E9F5-DEBA-39B1-3180-D26AAAD0CA51}"/>
              </a:ext>
            </a:extLst>
          </p:cNvPr>
          <p:cNvPicPr>
            <a:picLocks noChangeAspect="1"/>
          </p:cNvPicPr>
          <p:nvPr/>
        </p:nvPicPr>
        <p:blipFill>
          <a:blip r:embed="rId10"/>
          <a:stretch>
            <a:fillRect/>
          </a:stretch>
        </p:blipFill>
        <p:spPr>
          <a:xfrm>
            <a:off x="9225796" y="18626895"/>
            <a:ext cx="6067847" cy="3163401"/>
          </a:xfrm>
          <a:prstGeom prst="rect">
            <a:avLst/>
          </a:prstGeom>
        </p:spPr>
      </p:pic>
      <p:graphicFrame>
        <p:nvGraphicFramePr>
          <p:cNvPr id="8" name="Table 7">
            <a:extLst>
              <a:ext uri="{FF2B5EF4-FFF2-40B4-BE49-F238E27FC236}">
                <a16:creationId xmlns:a16="http://schemas.microsoft.com/office/drawing/2014/main" id="{E252116F-5A1A-DEE3-C6BE-63C0E2DBF387}"/>
              </a:ext>
            </a:extLst>
          </p:cNvPr>
          <p:cNvGraphicFramePr>
            <a:graphicFrameLocks noGrp="1"/>
          </p:cNvGraphicFramePr>
          <p:nvPr>
            <p:extLst>
              <p:ext uri="{D42A27DB-BD31-4B8C-83A1-F6EECF244321}">
                <p14:modId xmlns:p14="http://schemas.microsoft.com/office/powerpoint/2010/main" val="4289168793"/>
              </p:ext>
            </p:extLst>
          </p:nvPr>
        </p:nvGraphicFramePr>
        <p:xfrm>
          <a:off x="158363" y="13342678"/>
          <a:ext cx="8677656" cy="5349240"/>
        </p:xfrm>
        <a:graphic>
          <a:graphicData uri="http://schemas.openxmlformats.org/drawingml/2006/table">
            <a:tbl>
              <a:tblPr firstRow="1" bandRow="1">
                <a:tableStyleId>{5C22544A-7EE6-4342-B048-85BDC9FD1C3A}</a:tableStyleId>
              </a:tblPr>
              <a:tblGrid>
                <a:gridCol w="8677656">
                  <a:extLst>
                    <a:ext uri="{9D8B030D-6E8A-4147-A177-3AD203B41FA5}">
                      <a16:colId xmlns:a16="http://schemas.microsoft.com/office/drawing/2014/main" val="2781956553"/>
                    </a:ext>
                  </a:extLst>
                </a:gridCol>
              </a:tblGrid>
              <a:tr h="624354">
                <a:tc>
                  <a:txBody>
                    <a:bodyPr/>
                    <a:lstStyle/>
                    <a:p>
                      <a:pPr algn="ctr"/>
                      <a:r>
                        <a:rPr lang="en-US" sz="4000" b="0" dirty="0">
                          <a:solidFill>
                            <a:schemeClr val="bg1"/>
                          </a:solidFill>
                          <a:latin typeface="Helvetica" panose="020B0604020202020204" pitchFamily="34" charset="0"/>
                          <a:cs typeface="Helvetica" panose="020B0604020202020204" pitchFamily="34" charset="0"/>
                        </a:rPr>
                        <a:t>Materials and Methods</a:t>
                      </a:r>
                    </a:p>
                  </a:txBody>
                  <a:tcPr marL="60960" marR="60960" marT="30480" marB="30480">
                    <a:solidFill>
                      <a:srgbClr val="0D9B39"/>
                    </a:solidFill>
                  </a:tcPr>
                </a:tc>
                <a:extLst>
                  <a:ext uri="{0D108BD9-81ED-4DB2-BD59-A6C34878D82A}">
                    <a16:rowId xmlns:a16="http://schemas.microsoft.com/office/drawing/2014/main" val="891780582"/>
                  </a:ext>
                </a:extLst>
              </a:tr>
              <a:tr h="3561654">
                <a:tc>
                  <a:txBody>
                    <a:bodyPr/>
                    <a:lstStyle/>
                    <a:p>
                      <a:pPr marL="0" indent="0" algn="l">
                        <a:buFont typeface="Arial" panose="020B0604020202020204" pitchFamily="34" charset="0"/>
                        <a:buNone/>
                      </a:pPr>
                      <a:r>
                        <a:rPr lang="en-US" sz="2800" kern="1200" dirty="0">
                          <a:solidFill>
                            <a:schemeClr val="tx1"/>
                          </a:solidFill>
                          <a:latin typeface="Helvetica" panose="020B0604020202020204" pitchFamily="34" charset="0"/>
                          <a:ea typeface="+mn-ea"/>
                          <a:cs typeface="Helvetica" panose="020B0604020202020204" pitchFamily="34" charset="0"/>
                        </a:rPr>
                        <a:t>Collection:</a:t>
                      </a:r>
                    </a:p>
                    <a:p>
                      <a:pPr marL="342900" indent="-342900" algn="l">
                        <a:buFont typeface="Arial" panose="020B0604020202020204" pitchFamily="34" charset="0"/>
                        <a:buChar char="•"/>
                      </a:pPr>
                      <a:r>
                        <a:rPr lang="en-US" sz="2800" kern="1200" dirty="0">
                          <a:solidFill>
                            <a:schemeClr val="tx1"/>
                          </a:solidFill>
                          <a:latin typeface="Helvetica" panose="020B0604020202020204" pitchFamily="34" charset="0"/>
                          <a:ea typeface="+mn-ea"/>
                          <a:cs typeface="Helvetica" panose="020B0604020202020204" pitchFamily="34" charset="0"/>
                        </a:rPr>
                        <a:t>Pre-labeled microcentrifuge</a:t>
                      </a:r>
                    </a:p>
                    <a:p>
                      <a:pPr marL="0" indent="0" algn="l">
                        <a:buFont typeface="Arial" panose="020B0604020202020204" pitchFamily="34" charset="0"/>
                        <a:buNone/>
                      </a:pPr>
                      <a:endParaRPr lang="en-US" sz="2800" kern="1200" dirty="0">
                        <a:solidFill>
                          <a:schemeClr val="tx1"/>
                        </a:solidFill>
                        <a:latin typeface="Helvetica" panose="020B0604020202020204" pitchFamily="34" charset="0"/>
                        <a:ea typeface="+mn-ea"/>
                        <a:cs typeface="Helvetica" panose="020B0604020202020204" pitchFamily="34" charset="0"/>
                      </a:endParaRPr>
                    </a:p>
                    <a:p>
                      <a:pPr marL="342900" indent="-342900" algn="l">
                        <a:buFont typeface="Arial" panose="020B0604020202020204" pitchFamily="34" charset="0"/>
                        <a:buChar char="•"/>
                      </a:pPr>
                      <a:r>
                        <a:rPr lang="en-US" sz="2800" kern="1200" dirty="0">
                          <a:solidFill>
                            <a:schemeClr val="tx1"/>
                          </a:solidFill>
                          <a:latin typeface="Helvetica" panose="020B0604020202020204" pitchFamily="34" charset="0"/>
                          <a:ea typeface="+mn-ea"/>
                          <a:cs typeface="Helvetica" panose="020B0604020202020204" pitchFamily="34" charset="0"/>
                        </a:rPr>
                        <a:t>Test tubes</a:t>
                      </a:r>
                    </a:p>
                    <a:p>
                      <a:pPr marL="342900" indent="-342900" algn="l">
                        <a:buFont typeface="Arial" panose="020B0604020202020204" pitchFamily="34" charset="0"/>
                        <a:buChar char="•"/>
                      </a:pPr>
                      <a:r>
                        <a:rPr lang="en-US" sz="2800" kern="1200" dirty="0">
                          <a:solidFill>
                            <a:schemeClr val="tx1"/>
                          </a:solidFill>
                          <a:latin typeface="Helvetica" panose="020B0604020202020204" pitchFamily="34" charset="0"/>
                          <a:ea typeface="+mn-ea"/>
                          <a:cs typeface="Helvetica" panose="020B0604020202020204" pitchFamily="34" charset="0"/>
                        </a:rPr>
                        <a:t>Testing strips</a:t>
                      </a:r>
                    </a:p>
                    <a:p>
                      <a:pPr marL="342900" indent="-342900" algn="l">
                        <a:buFont typeface="Arial" panose="020B0604020202020204" pitchFamily="34" charset="0"/>
                        <a:buChar char="•"/>
                      </a:pPr>
                      <a:r>
                        <a:rPr lang="en-US" sz="2800" kern="1200" dirty="0">
                          <a:solidFill>
                            <a:schemeClr val="tx1"/>
                          </a:solidFill>
                          <a:latin typeface="Helvetica" panose="020B0604020202020204" pitchFamily="34" charset="0"/>
                          <a:ea typeface="+mn-ea"/>
                          <a:cs typeface="Helvetica" panose="020B0604020202020204" pitchFamily="34" charset="0"/>
                        </a:rPr>
                        <a:t>Dedicated pipettes</a:t>
                      </a:r>
                    </a:p>
                    <a:p>
                      <a:pPr marL="342900" indent="-342900" algn="l">
                        <a:buFont typeface="Arial" panose="020B0604020202020204" pitchFamily="34" charset="0"/>
                        <a:buChar char="•"/>
                      </a:pPr>
                      <a:r>
                        <a:rPr lang="en-US" sz="2800" kern="1200" dirty="0">
                          <a:solidFill>
                            <a:schemeClr val="tx1"/>
                          </a:solidFill>
                          <a:latin typeface="Helvetica" panose="020B0604020202020204" pitchFamily="34" charset="0"/>
                          <a:ea typeface="+mn-ea"/>
                          <a:cs typeface="Helvetica" panose="020B0604020202020204" pitchFamily="34" charset="0"/>
                        </a:rPr>
                        <a:t>Gloves</a:t>
                      </a:r>
                    </a:p>
                    <a:p>
                      <a:pPr marL="342900" indent="-342900" algn="l">
                        <a:buFont typeface="Arial" panose="020B0604020202020204" pitchFamily="34" charset="0"/>
                        <a:buChar char="•"/>
                      </a:pPr>
                      <a:r>
                        <a:rPr lang="en-US" sz="2800" kern="1200" dirty="0">
                          <a:solidFill>
                            <a:schemeClr val="tx1"/>
                          </a:solidFill>
                          <a:latin typeface="Helvetica" panose="020B0604020202020204" pitchFamily="34" charset="0"/>
                          <a:ea typeface="+mn-ea"/>
                          <a:cs typeface="Helvetica" panose="020B0604020202020204" pitchFamily="34" charset="0"/>
                        </a:rPr>
                        <a:t>Parafilm </a:t>
                      </a:r>
                    </a:p>
                    <a:p>
                      <a:pPr marL="342900" indent="-342900" algn="l">
                        <a:buFont typeface="Arial" panose="020B0604020202020204" pitchFamily="34" charset="0"/>
                        <a:buChar char="•"/>
                      </a:pPr>
                      <a:r>
                        <a:rPr lang="en-US" sz="2800" kern="1200" dirty="0">
                          <a:solidFill>
                            <a:schemeClr val="tx1"/>
                          </a:solidFill>
                          <a:latin typeface="Helvetica" panose="020B0604020202020204" pitchFamily="34" charset="0"/>
                          <a:ea typeface="+mn-ea"/>
                          <a:cs typeface="Helvetica" panose="020B0604020202020204" pitchFamily="34" charset="0"/>
                        </a:rPr>
                        <a:t>Quadrats </a:t>
                      </a:r>
                    </a:p>
                    <a:p>
                      <a:pPr marL="342900" indent="-342900" algn="l">
                        <a:buFont typeface="Arial" panose="020B0604020202020204" pitchFamily="34" charset="0"/>
                        <a:buChar char="•"/>
                      </a:pPr>
                      <a:r>
                        <a:rPr lang="en-US" sz="2800" kern="1200" dirty="0">
                          <a:solidFill>
                            <a:schemeClr val="tx1"/>
                          </a:solidFill>
                          <a:latin typeface="Helvetica" panose="020B0604020202020204" pitchFamily="34" charset="0"/>
                          <a:ea typeface="+mn-ea"/>
                          <a:cs typeface="Helvetica" panose="020B0604020202020204" pitchFamily="34" charset="0"/>
                        </a:rPr>
                        <a:t>Spatula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300" b="0" i="0" u="none" strike="noStrike" kern="0" cap="none" spc="0" normalizeH="0" baseline="0" noProof="0" dirty="0">
                        <a:ln>
                          <a:noFill/>
                        </a:ln>
                        <a:solidFill>
                          <a:schemeClr val="tx1"/>
                        </a:solidFill>
                        <a:effectLst/>
                        <a:uLnTx/>
                        <a:uFillTx/>
                        <a:latin typeface="Helvetica" panose="020B0604020202020204" pitchFamily="34" charset="0"/>
                        <a:ea typeface="Calibri" panose="020F0502020204030204" pitchFamily="34" charset="0"/>
                        <a:cs typeface="Helvetica" panose="020B0604020202020204" pitchFamily="34" charset="0"/>
                      </a:endParaRPr>
                    </a:p>
                  </a:txBody>
                  <a:tcPr marL="60960" marR="60960" marT="30480" marB="30480">
                    <a:noFill/>
                  </a:tcPr>
                </a:tc>
                <a:extLst>
                  <a:ext uri="{0D108BD9-81ED-4DB2-BD59-A6C34878D82A}">
                    <a16:rowId xmlns:a16="http://schemas.microsoft.com/office/drawing/2014/main" val="975452486"/>
                  </a:ext>
                </a:extLst>
              </a:tr>
            </a:tbl>
          </a:graphicData>
        </a:graphic>
      </p:graphicFrame>
      <p:sp>
        <p:nvSpPr>
          <p:cNvPr id="5" name="TextBox 4">
            <a:extLst>
              <a:ext uri="{FF2B5EF4-FFF2-40B4-BE49-F238E27FC236}">
                <a16:creationId xmlns:a16="http://schemas.microsoft.com/office/drawing/2014/main" id="{3F731DB4-217E-4913-8F6F-B1337882F989}"/>
              </a:ext>
            </a:extLst>
          </p:cNvPr>
          <p:cNvSpPr txBox="1"/>
          <p:nvPr/>
        </p:nvSpPr>
        <p:spPr>
          <a:xfrm>
            <a:off x="460758" y="14834798"/>
            <a:ext cx="3637181" cy="523220"/>
          </a:xfrm>
          <a:prstGeom prst="rect">
            <a:avLst/>
          </a:prstGeom>
          <a:noFill/>
          <a:ln w="28575">
            <a:noFill/>
          </a:ln>
        </p:spPr>
        <p:txBody>
          <a:bodyPr wrap="square" rtlCol="0">
            <a:spAutoFit/>
          </a:bodyPr>
          <a:lstStyle/>
          <a:p>
            <a:r>
              <a:rPr lang="en-US" sz="2800" dirty="0">
                <a:latin typeface="Helvetica" panose="020B0604020202020204" pitchFamily="34" charset="0"/>
                <a:cs typeface="Helvetica" panose="020B0604020202020204" pitchFamily="34" charset="0"/>
              </a:rPr>
              <a:t>tubes</a:t>
            </a:r>
          </a:p>
        </p:txBody>
      </p:sp>
      <p:sp>
        <p:nvSpPr>
          <p:cNvPr id="16" name="TextBox 15">
            <a:extLst>
              <a:ext uri="{FF2B5EF4-FFF2-40B4-BE49-F238E27FC236}">
                <a16:creationId xmlns:a16="http://schemas.microsoft.com/office/drawing/2014/main" id="{4B872A7B-E9F5-D8DA-C02E-664D3D250DF0}"/>
              </a:ext>
            </a:extLst>
          </p:cNvPr>
          <p:cNvSpPr txBox="1"/>
          <p:nvPr/>
        </p:nvSpPr>
        <p:spPr>
          <a:xfrm>
            <a:off x="5542377" y="14062183"/>
            <a:ext cx="3350377" cy="3539430"/>
          </a:xfrm>
          <a:prstGeom prst="rect">
            <a:avLst/>
          </a:prstGeom>
          <a:noFill/>
        </p:spPr>
        <p:txBody>
          <a:bodyPr wrap="square" rtlCol="0">
            <a:spAutoFit/>
          </a:bodyPr>
          <a:lstStyle/>
          <a:p>
            <a:r>
              <a:rPr lang="en-US" sz="2800" dirty="0">
                <a:latin typeface="Helvetica" panose="020B0604020202020204" pitchFamily="34" charset="0"/>
                <a:cs typeface="Helvetica" panose="020B0604020202020204" pitchFamily="34" charset="0"/>
              </a:rPr>
              <a:t>PCR:</a:t>
            </a:r>
          </a:p>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ITS primer pairs</a:t>
            </a:r>
          </a:p>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Lysis buffer</a:t>
            </a:r>
          </a:p>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Microcentrifuge tubes</a:t>
            </a:r>
          </a:p>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Centrifuge</a:t>
            </a:r>
          </a:p>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Micro-pipettes</a:t>
            </a:r>
          </a:p>
          <a:p>
            <a:pPr marL="457200" indent="-457200">
              <a:buFont typeface="Arial" panose="020B0604020202020204" pitchFamily="34" charset="0"/>
              <a:buChar char="•"/>
            </a:pPr>
            <a:endParaRPr lang="en-US" sz="2800" dirty="0">
              <a:latin typeface="Helvetica" panose="020B0604020202020204" pitchFamily="34" charset="0"/>
              <a:cs typeface="Helvetica" panose="020B0604020202020204" pitchFamily="34" charset="0"/>
            </a:endParaRPr>
          </a:p>
        </p:txBody>
      </p:sp>
      <p:sp>
        <p:nvSpPr>
          <p:cNvPr id="12" name="TextBox 11">
            <a:extLst>
              <a:ext uri="{FF2B5EF4-FFF2-40B4-BE49-F238E27FC236}">
                <a16:creationId xmlns:a16="http://schemas.microsoft.com/office/drawing/2014/main" id="{E7927345-AD36-1615-60A2-0B17721F993D}"/>
              </a:ext>
            </a:extLst>
          </p:cNvPr>
          <p:cNvSpPr txBox="1"/>
          <p:nvPr/>
        </p:nvSpPr>
        <p:spPr>
          <a:xfrm>
            <a:off x="9192234" y="12804197"/>
            <a:ext cx="4739228" cy="1200329"/>
          </a:xfrm>
          <a:prstGeom prst="rect">
            <a:avLst/>
          </a:prstGeom>
          <a:noFill/>
        </p:spPr>
        <p:txBody>
          <a:bodyPr wrap="square">
            <a:spAutoFit/>
          </a:bodyPr>
          <a:lstStyle/>
          <a:p>
            <a:pPr marL="342900" indent="-342900">
              <a:buFont typeface="Arial" panose="020B0604020202020204" pitchFamily="34" charset="0"/>
              <a:buChar char="•"/>
              <a:defRPr/>
            </a:pPr>
            <a:r>
              <a:rPr lang="en-US" sz="2400" kern="0" dirty="0">
                <a:latin typeface="Helvetica" panose="020B0604020202020204" pitchFamily="34" charset="0"/>
                <a:ea typeface="Calibri" panose="020F0502020204030204" pitchFamily="34" charset="0"/>
                <a:cs typeface="Helvetica" panose="020B0604020202020204" pitchFamily="34" charset="0"/>
              </a:rPr>
              <a:t>We then followed PCR protocols in order to isolate desired sequences of DNA  </a:t>
            </a:r>
          </a:p>
        </p:txBody>
      </p:sp>
      <p:pic>
        <p:nvPicPr>
          <p:cNvPr id="19" name="Picture 18">
            <a:extLst>
              <a:ext uri="{FF2B5EF4-FFF2-40B4-BE49-F238E27FC236}">
                <a16:creationId xmlns:a16="http://schemas.microsoft.com/office/drawing/2014/main" id="{8BE08E1C-F4BD-883A-BCB7-281586D19E35}"/>
              </a:ext>
            </a:extLst>
          </p:cNvPr>
          <p:cNvPicPr>
            <a:picLocks noChangeAspect="1"/>
          </p:cNvPicPr>
          <p:nvPr/>
        </p:nvPicPr>
        <p:blipFill>
          <a:blip r:embed="rId11"/>
          <a:stretch>
            <a:fillRect/>
          </a:stretch>
        </p:blipFill>
        <p:spPr>
          <a:xfrm>
            <a:off x="13492070" y="12572040"/>
            <a:ext cx="1674762" cy="1766112"/>
          </a:xfrm>
          <a:prstGeom prst="rect">
            <a:avLst/>
          </a:prstGeom>
        </p:spPr>
      </p:pic>
      <p:sp>
        <p:nvSpPr>
          <p:cNvPr id="20" name="TextBox 19">
            <a:extLst>
              <a:ext uri="{FF2B5EF4-FFF2-40B4-BE49-F238E27FC236}">
                <a16:creationId xmlns:a16="http://schemas.microsoft.com/office/drawing/2014/main" id="{D820CD14-CAD8-B6B3-470B-537295B318CB}"/>
              </a:ext>
            </a:extLst>
          </p:cNvPr>
          <p:cNvSpPr txBox="1"/>
          <p:nvPr/>
        </p:nvSpPr>
        <p:spPr>
          <a:xfrm>
            <a:off x="15212223" y="12661622"/>
            <a:ext cx="1817623" cy="1661993"/>
          </a:xfrm>
          <a:prstGeom prst="rect">
            <a:avLst/>
          </a:prstGeom>
          <a:noFill/>
          <a:ln w="28575">
            <a:noFill/>
          </a:ln>
        </p:spPr>
        <p:txBody>
          <a:bodyPr wrap="square" rtlCol="0">
            <a:spAutoFit/>
          </a:bodyPr>
          <a:lstStyle/>
          <a:p>
            <a:r>
              <a:rPr lang="en-US" sz="1700" dirty="0">
                <a:latin typeface="Helvetica" panose="020B0604020202020204" pitchFamily="34" charset="0"/>
                <a:cs typeface="Helvetica" panose="020B0604020202020204" pitchFamily="34" charset="0"/>
              </a:rPr>
              <a:t>Figure 7: Example image of centrifuge used for PCR protocols. Made using BioRender </a:t>
            </a:r>
          </a:p>
        </p:txBody>
      </p:sp>
      <p:pic>
        <p:nvPicPr>
          <p:cNvPr id="1026" name="Picture 2">
            <a:extLst>
              <a:ext uri="{FF2B5EF4-FFF2-40B4-BE49-F238E27FC236}">
                <a16:creationId xmlns:a16="http://schemas.microsoft.com/office/drawing/2014/main" id="{36980E8A-029B-FDD5-38B7-347330FE3D4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981" t="22469" r="15220" b="31456"/>
          <a:stretch/>
        </p:blipFill>
        <p:spPr bwMode="auto">
          <a:xfrm>
            <a:off x="17029846" y="12079822"/>
            <a:ext cx="2544623" cy="2177224"/>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90DF8E15-9C43-F2FA-F7B0-3B51DC79C61A}"/>
              </a:ext>
            </a:extLst>
          </p:cNvPr>
          <p:cNvCxnSpPr>
            <a:cxnSpLocks/>
          </p:cNvCxnSpPr>
          <p:nvPr/>
        </p:nvCxnSpPr>
        <p:spPr>
          <a:xfrm flipH="1" flipV="1">
            <a:off x="9136505" y="12476179"/>
            <a:ext cx="7812879" cy="19990"/>
          </a:xfrm>
          <a:prstGeom prst="line">
            <a:avLst/>
          </a:prstGeom>
          <a:ln>
            <a:solidFill>
              <a:srgbClr val="08602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195FF81-943F-8392-4B9A-F845833475BB}"/>
              </a:ext>
            </a:extLst>
          </p:cNvPr>
          <p:cNvCxnSpPr>
            <a:cxnSpLocks/>
          </p:cNvCxnSpPr>
          <p:nvPr/>
        </p:nvCxnSpPr>
        <p:spPr>
          <a:xfrm>
            <a:off x="16949384" y="11968072"/>
            <a:ext cx="0" cy="528097"/>
          </a:xfrm>
          <a:prstGeom prst="line">
            <a:avLst/>
          </a:prstGeom>
          <a:ln>
            <a:solidFill>
              <a:srgbClr val="08602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21D01DE-7F67-4A13-B32F-04827C1DCF48}"/>
              </a:ext>
            </a:extLst>
          </p:cNvPr>
          <p:cNvCxnSpPr>
            <a:cxnSpLocks/>
          </p:cNvCxnSpPr>
          <p:nvPr/>
        </p:nvCxnSpPr>
        <p:spPr>
          <a:xfrm flipH="1" flipV="1">
            <a:off x="16949384" y="11970340"/>
            <a:ext cx="6788071" cy="13990"/>
          </a:xfrm>
          <a:prstGeom prst="line">
            <a:avLst/>
          </a:prstGeom>
          <a:ln>
            <a:solidFill>
              <a:srgbClr val="086023"/>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F5134B5-46D4-9C3F-C72E-0C809EC68507}"/>
              </a:ext>
            </a:extLst>
          </p:cNvPr>
          <p:cNvSpPr txBox="1"/>
          <p:nvPr/>
        </p:nvSpPr>
        <p:spPr>
          <a:xfrm>
            <a:off x="19580862" y="12882716"/>
            <a:ext cx="4125427" cy="1400383"/>
          </a:xfrm>
          <a:prstGeom prst="rect">
            <a:avLst/>
          </a:prstGeom>
          <a:noFill/>
          <a:ln w="28575">
            <a:noFill/>
          </a:ln>
        </p:spPr>
        <p:txBody>
          <a:bodyPr wrap="square" rtlCol="0">
            <a:spAutoFit/>
          </a:bodyPr>
          <a:lstStyle/>
          <a:p>
            <a:r>
              <a:rPr lang="en-US" sz="1700" dirty="0">
                <a:latin typeface="Helvetica" panose="020B0604020202020204" pitchFamily="34" charset="0"/>
                <a:cs typeface="Helvetica" panose="020B0604020202020204" pitchFamily="34" charset="0"/>
              </a:rPr>
              <a:t>Figure 8: Image of gel electrophoresis gel of samples DGE-001 to DGE-009. Only 5 of the sequences were successful, which can be interpreted to have altered the results.</a:t>
            </a:r>
          </a:p>
        </p:txBody>
      </p:sp>
      <p:graphicFrame>
        <p:nvGraphicFramePr>
          <p:cNvPr id="36" name="Table 7">
            <a:extLst>
              <a:ext uri="{FF2B5EF4-FFF2-40B4-BE49-F238E27FC236}">
                <a16:creationId xmlns:a16="http://schemas.microsoft.com/office/drawing/2014/main" id="{8C6C75DE-65B1-B482-6FF1-4421CDA16D89}"/>
              </a:ext>
            </a:extLst>
          </p:cNvPr>
          <p:cNvGraphicFramePr>
            <a:graphicFrameLocks noGrp="1"/>
          </p:cNvGraphicFramePr>
          <p:nvPr>
            <p:extLst>
              <p:ext uri="{D42A27DB-BD31-4B8C-83A1-F6EECF244321}">
                <p14:modId xmlns:p14="http://schemas.microsoft.com/office/powerpoint/2010/main" val="2047215974"/>
              </p:ext>
            </p:extLst>
          </p:nvPr>
        </p:nvGraphicFramePr>
        <p:xfrm>
          <a:off x="9173026" y="14406228"/>
          <a:ext cx="14488706" cy="1082040"/>
        </p:xfrm>
        <a:graphic>
          <a:graphicData uri="http://schemas.openxmlformats.org/drawingml/2006/table">
            <a:tbl>
              <a:tblPr firstRow="1" bandRow="1">
                <a:tableStyleId>{5C22544A-7EE6-4342-B048-85BDC9FD1C3A}</a:tableStyleId>
              </a:tblPr>
              <a:tblGrid>
                <a:gridCol w="14488706">
                  <a:extLst>
                    <a:ext uri="{9D8B030D-6E8A-4147-A177-3AD203B41FA5}">
                      <a16:colId xmlns:a16="http://schemas.microsoft.com/office/drawing/2014/main" val="2781956553"/>
                    </a:ext>
                  </a:extLst>
                </a:gridCol>
              </a:tblGrid>
              <a:tr h="478830">
                <a:tc>
                  <a:txBody>
                    <a:bodyPr/>
                    <a:lstStyle/>
                    <a:p>
                      <a:pPr algn="ctr"/>
                      <a:r>
                        <a:rPr lang="en-US" sz="4000" b="0" dirty="0">
                          <a:solidFill>
                            <a:schemeClr val="bg1"/>
                          </a:solidFill>
                          <a:latin typeface="Helvetica" panose="020B0604020202020204" pitchFamily="34" charset="0"/>
                          <a:cs typeface="Helvetica" panose="020B0604020202020204" pitchFamily="34" charset="0"/>
                        </a:rPr>
                        <a:t>Results</a:t>
                      </a:r>
                    </a:p>
                  </a:txBody>
                  <a:tcPr marL="60960" marR="60960" marT="30480" marB="30480">
                    <a:solidFill>
                      <a:srgbClr val="0D9B39"/>
                    </a:solidFill>
                  </a:tcPr>
                </a:tc>
                <a:extLst>
                  <a:ext uri="{0D108BD9-81ED-4DB2-BD59-A6C34878D82A}">
                    <a16:rowId xmlns:a16="http://schemas.microsoft.com/office/drawing/2014/main" val="891780582"/>
                  </a:ext>
                </a:extLst>
              </a:tr>
              <a:tr h="293827">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300" b="0" i="0" u="none" strike="noStrike" kern="0" cap="none" spc="0" normalizeH="0" baseline="0" noProof="0" dirty="0">
                        <a:ln>
                          <a:noFill/>
                        </a:ln>
                        <a:solidFill>
                          <a:schemeClr val="tx1"/>
                        </a:solidFill>
                        <a:effectLst/>
                        <a:uLnTx/>
                        <a:uFillTx/>
                        <a:latin typeface="Helvetica" panose="020B0604020202020204" pitchFamily="34" charset="0"/>
                        <a:ea typeface="Calibri" panose="020F0502020204030204" pitchFamily="34" charset="0"/>
                        <a:cs typeface="Helvetica" panose="020B0604020202020204" pitchFamily="34" charset="0"/>
                      </a:endParaRPr>
                    </a:p>
                  </a:txBody>
                  <a:tcPr marL="60960" marR="60960" marT="30480" marB="30480">
                    <a:noFill/>
                  </a:tcPr>
                </a:tc>
                <a:extLst>
                  <a:ext uri="{0D108BD9-81ED-4DB2-BD59-A6C34878D82A}">
                    <a16:rowId xmlns:a16="http://schemas.microsoft.com/office/drawing/2014/main" val="975452486"/>
                  </a:ext>
                </a:extLst>
              </a:tr>
            </a:tbl>
          </a:graphicData>
        </a:graphic>
      </p:graphicFrame>
      <p:pic>
        <p:nvPicPr>
          <p:cNvPr id="40" name="Picture 39" descr="A black background with white lines&#10;&#10;Description automatically generated">
            <a:extLst>
              <a:ext uri="{FF2B5EF4-FFF2-40B4-BE49-F238E27FC236}">
                <a16:creationId xmlns:a16="http://schemas.microsoft.com/office/drawing/2014/main" id="{93A0B489-9FCB-D3E6-14C0-2B23DBF82055}"/>
              </a:ext>
            </a:extLst>
          </p:cNvPr>
          <p:cNvPicPr>
            <a:picLocks noChangeAspect="1"/>
          </p:cNvPicPr>
          <p:nvPr/>
        </p:nvPicPr>
        <p:blipFill>
          <a:blip r:embed="rId13"/>
          <a:stretch>
            <a:fillRect/>
          </a:stretch>
        </p:blipFill>
        <p:spPr>
          <a:xfrm>
            <a:off x="24057198" y="5174930"/>
            <a:ext cx="6029209" cy="7571565"/>
          </a:xfrm>
          <a:prstGeom prst="rect">
            <a:avLst/>
          </a:prstGeom>
        </p:spPr>
      </p:pic>
      <p:sp>
        <p:nvSpPr>
          <p:cNvPr id="41" name="TextBox 40">
            <a:extLst>
              <a:ext uri="{FF2B5EF4-FFF2-40B4-BE49-F238E27FC236}">
                <a16:creationId xmlns:a16="http://schemas.microsoft.com/office/drawing/2014/main" id="{5EEBFE29-FB4F-DDCA-3BB7-4A297BDDCA25}"/>
              </a:ext>
            </a:extLst>
          </p:cNvPr>
          <p:cNvSpPr txBox="1"/>
          <p:nvPr/>
        </p:nvSpPr>
        <p:spPr>
          <a:xfrm>
            <a:off x="28659408" y="8988208"/>
            <a:ext cx="3196598" cy="1815882"/>
          </a:xfrm>
          <a:prstGeom prst="rect">
            <a:avLst/>
          </a:prstGeom>
          <a:noFill/>
          <a:ln w="28575">
            <a:noFill/>
          </a:ln>
        </p:spPr>
        <p:txBody>
          <a:bodyPr wrap="square" rtlCol="0">
            <a:spAutoFit/>
          </a:bodyPr>
          <a:lstStyle/>
          <a:p>
            <a:r>
              <a:rPr lang="en-US" sz="1600" dirty="0">
                <a:latin typeface="Helvetica" panose="020B0604020202020204" pitchFamily="34" charset="0"/>
                <a:cs typeface="Helvetica" panose="020B0604020202020204" pitchFamily="34" charset="0"/>
              </a:rPr>
              <a:t>Figure 12: Tree of DNA results made from the BLAST using DNA Subway. Features all of the species that align with the sequence of DNA that was processed and ran through a database</a:t>
            </a:r>
          </a:p>
        </p:txBody>
      </p:sp>
      <p:pic>
        <p:nvPicPr>
          <p:cNvPr id="45" name="Shape 243">
            <a:extLst>
              <a:ext uri="{FF2B5EF4-FFF2-40B4-BE49-F238E27FC236}">
                <a16:creationId xmlns:a16="http://schemas.microsoft.com/office/drawing/2014/main" id="{2CDC09DD-E25E-9FBC-02AC-01772CBFD2E6}"/>
              </a:ext>
            </a:extLst>
          </p:cNvPr>
          <p:cNvPicPr preferRelativeResize="0"/>
          <p:nvPr/>
        </p:nvPicPr>
        <p:blipFill rotWithShape="1">
          <a:blip r:embed="rId14">
            <a:alphaModFix/>
          </a:blip>
          <a:srcRect/>
          <a:stretch/>
        </p:blipFill>
        <p:spPr>
          <a:xfrm>
            <a:off x="18735549" y="2103136"/>
            <a:ext cx="4425119" cy="579846"/>
          </a:xfrm>
          <a:prstGeom prst="rect">
            <a:avLst/>
          </a:prstGeom>
          <a:noFill/>
          <a:ln>
            <a:noFill/>
          </a:ln>
        </p:spPr>
      </p:pic>
      <p:sp>
        <p:nvSpPr>
          <p:cNvPr id="46" name="Rectangle 45">
            <a:extLst>
              <a:ext uri="{FF2B5EF4-FFF2-40B4-BE49-F238E27FC236}">
                <a16:creationId xmlns:a16="http://schemas.microsoft.com/office/drawing/2014/main" id="{FE3E629F-B698-8357-4567-D9A9006C4608}"/>
              </a:ext>
            </a:extLst>
          </p:cNvPr>
          <p:cNvSpPr/>
          <p:nvPr/>
        </p:nvSpPr>
        <p:spPr>
          <a:xfrm>
            <a:off x="9508066" y="1969228"/>
            <a:ext cx="2075054" cy="9007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D6A52330-CCE6-D89A-F6C9-5E47D20FEAA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9532634" y="2035443"/>
            <a:ext cx="2025919" cy="81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77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056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TotalTime>
  <Words>1601</Words>
  <Application>Microsoft Office PowerPoint</Application>
  <PresentationFormat>Custom</PresentationFormat>
  <Paragraphs>274</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Office Theme</vt:lpstr>
      <vt:lpstr>PowerPoint Presentation</vt:lpstr>
      <vt:lpstr>PowerPoint Presentation</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Carroll, Ella</cp:lastModifiedBy>
  <cp:revision>54</cp:revision>
  <cp:lastPrinted>2016-03-28T20:27:59Z</cp:lastPrinted>
  <dcterms:created xsi:type="dcterms:W3CDTF">2011-05-13T20:15:01Z</dcterms:created>
  <dcterms:modified xsi:type="dcterms:W3CDTF">2024-06-03T15:30:05Z</dcterms:modified>
</cp:coreProperties>
</file>