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32248475" cy="212756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870" y="-13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0140950" y="1595438"/>
            <a:ext cx="11969750" cy="7978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3224848" y="10105947"/>
            <a:ext cx="25798780" cy="9574051"/>
          </a:xfrm>
          <a:prstGeom prst="rect">
            <a:avLst/>
          </a:prstGeom>
          <a:noFill/>
          <a:ln>
            <a:noFill/>
          </a:ln>
        </p:spPr>
        <p:txBody>
          <a:bodyPr lIns="305798" tIns="305798" rIns="305798" bIns="30579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839920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3224848" y="10105947"/>
            <a:ext cx="25798780" cy="9574051"/>
          </a:xfrm>
          <a:prstGeom prst="rect">
            <a:avLst/>
          </a:prstGeom>
          <a:noFill/>
          <a:ln>
            <a:noFill/>
          </a:ln>
        </p:spPr>
        <p:txBody>
          <a:bodyPr lIns="305798" tIns="305798" rIns="305798" bIns="305798" anchor="ctr" anchorCtr="0">
            <a:noAutofit/>
          </a:bodyPr>
          <a:lstStyle/>
          <a:p>
            <a:endParaRPr dirty="0"/>
          </a:p>
        </p:txBody>
      </p:sp>
      <p:sp>
        <p:nvSpPr>
          <p:cNvPr id="82" name="Shape 82"/>
          <p:cNvSpPr>
            <a:spLocks noGrp="1" noRot="1" noChangeAspect="1"/>
          </p:cNvSpPr>
          <p:nvPr>
            <p:ph type="sldImg" idx="2"/>
          </p:nvPr>
        </p:nvSpPr>
        <p:spPr>
          <a:xfrm>
            <a:off x="10139363" y="1595438"/>
            <a:ext cx="11969750" cy="79787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1"/>
            <a:ext cx="27980641" cy="470407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4937760" y="12435839"/>
            <a:ext cx="23042880" cy="5608319"/>
          </a:xfrm>
          <a:prstGeom prst="rect">
            <a:avLst/>
          </a:prstGeom>
          <a:noFill/>
          <a:ln>
            <a:noFill/>
          </a:ln>
        </p:spPr>
        <p:txBody>
          <a:bodyPr lIns="91425" tIns="91425" rIns="91425" bIns="91425" anchor="t" anchorCtr="0"/>
          <a:lstStyle>
            <a:lvl1pPr marL="0" marR="0" lvl="0" indent="0" algn="ctr" rtl="0">
              <a:spcBef>
                <a:spcPts val="2200"/>
              </a:spcBef>
              <a:buClr>
                <a:srgbClr val="888888"/>
              </a:buClr>
              <a:buFont typeface="Arial"/>
              <a:buNone/>
              <a:defRPr sz="11000" b="0" i="0" u="none" strike="noStrike" cap="none">
                <a:solidFill>
                  <a:srgbClr val="888888"/>
                </a:solidFill>
                <a:latin typeface="Calibri"/>
                <a:ea typeface="Calibri"/>
                <a:cs typeface="Calibri"/>
                <a:sym typeface="Calibri"/>
              </a:defRPr>
            </a:lvl1pPr>
            <a:lvl2pPr marL="1567245" marR="0" lvl="1" indent="-5145"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2pPr>
            <a:lvl3pPr marL="3134489" marR="0" lvl="2" indent="-10288" algn="ctr" rtl="0">
              <a:spcBef>
                <a:spcPts val="1640"/>
              </a:spcBef>
              <a:buClr>
                <a:srgbClr val="888888"/>
              </a:buClr>
              <a:buFont typeface="Arial"/>
              <a:buNone/>
              <a:defRPr sz="8200" b="0" i="0" u="none" strike="noStrike" cap="none">
                <a:solidFill>
                  <a:srgbClr val="888888"/>
                </a:solidFill>
                <a:latin typeface="Calibri"/>
                <a:ea typeface="Calibri"/>
                <a:cs typeface="Calibri"/>
                <a:sym typeface="Calibri"/>
              </a:defRPr>
            </a:lvl3pPr>
            <a:lvl4pPr marL="4701734" marR="0" lvl="3" indent="-2733"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4pPr>
            <a:lvl5pPr marL="6268978" marR="0" lvl="4" indent="-7877"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5pPr>
            <a:lvl6pPr marL="7836223" marR="0" lvl="5" indent="-323"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6pPr>
            <a:lvl7pPr marL="9403467" marR="0" lvl="6" indent="-5467"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7pPr>
            <a:lvl8pPr marL="10970712" marR="0" lvl="7" indent="-10611"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8pPr>
            <a:lvl9pPr marL="12537956" marR="0" lvl="8" indent="-3055" algn="ctr"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b="0" i="0" u="none" strike="noStrike" cap="none">
                <a:solidFill>
                  <a:srgbClr val="888888"/>
                </a:solidFill>
                <a:latin typeface="Calibri"/>
                <a:ea typeface="Calibri"/>
                <a:cs typeface="Calibri"/>
                <a:sym typeface="Calibri"/>
              </a:rPr>
              <a:t>‹#›</a:t>
            </a:fld>
            <a:endParaRPr lang="en-US" sz="4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3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3119119" y="-594356"/>
            <a:ext cx="18724880" cy="21671280"/>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1645919" y="5120642"/>
            <a:ext cx="29626559" cy="14483080"/>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5" y="14102081"/>
            <a:ext cx="27980641" cy="435864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37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2600325" y="9301482"/>
            <a:ext cx="27980641" cy="4800599"/>
          </a:xfrm>
          <a:prstGeom prst="rect">
            <a:avLst/>
          </a:prstGeom>
          <a:noFill/>
          <a:ln>
            <a:noFill/>
          </a:ln>
        </p:spPr>
        <p:txBody>
          <a:bodyPr lIns="91425" tIns="91425" rIns="91425" bIns="91425" anchor="b" anchorCtr="0"/>
          <a:lstStyle>
            <a:lvl1pPr marL="0" marR="0" lvl="0" indent="0" algn="l" rtl="0">
              <a:spcBef>
                <a:spcPts val="1380"/>
              </a:spcBef>
              <a:buClr>
                <a:srgbClr val="888888"/>
              </a:buClr>
              <a:buFont typeface="Arial"/>
              <a:buNone/>
              <a:defRPr sz="6900" b="0" i="0" u="none" strike="noStrike" cap="none">
                <a:solidFill>
                  <a:srgbClr val="888888"/>
                </a:solidFill>
                <a:latin typeface="Calibri"/>
                <a:ea typeface="Calibri"/>
                <a:cs typeface="Calibri"/>
                <a:sym typeface="Calibri"/>
              </a:defRPr>
            </a:lvl1pPr>
            <a:lvl2pPr marL="1567245" marR="0" lvl="1" indent="-5145" algn="l" rtl="0">
              <a:spcBef>
                <a:spcPts val="1220"/>
              </a:spcBef>
              <a:buClr>
                <a:srgbClr val="888888"/>
              </a:buClr>
              <a:buFont typeface="Arial"/>
              <a:buNone/>
              <a:defRPr sz="6100" b="0" i="0" u="none" strike="noStrike" cap="none">
                <a:solidFill>
                  <a:srgbClr val="888888"/>
                </a:solidFill>
                <a:latin typeface="Calibri"/>
                <a:ea typeface="Calibri"/>
                <a:cs typeface="Calibri"/>
                <a:sym typeface="Calibri"/>
              </a:defRPr>
            </a:lvl2pPr>
            <a:lvl3pPr marL="3134489" marR="0" lvl="2" indent="-10288" algn="l" rtl="0">
              <a:spcBef>
                <a:spcPts val="1080"/>
              </a:spcBef>
              <a:buClr>
                <a:srgbClr val="888888"/>
              </a:buClr>
              <a:buFont typeface="Arial"/>
              <a:buNone/>
              <a:defRPr sz="5400" b="0" i="0" u="none" strike="noStrike" cap="none">
                <a:solidFill>
                  <a:srgbClr val="888888"/>
                </a:solidFill>
                <a:latin typeface="Calibri"/>
                <a:ea typeface="Calibri"/>
                <a:cs typeface="Calibri"/>
                <a:sym typeface="Calibri"/>
              </a:defRPr>
            </a:lvl3pPr>
            <a:lvl4pPr marL="4701734" marR="0" lvl="3" indent="-2733"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4pPr>
            <a:lvl5pPr marL="6268978" marR="0" lvl="4" indent="-7877"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5pPr>
            <a:lvl6pPr marL="7836223" marR="0" lvl="5" indent="-323"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6pPr>
            <a:lvl7pPr marL="9403467" marR="0" lvl="6" indent="-5467"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7pPr>
            <a:lvl8pPr marL="10970712" marR="0" lvl="7" indent="-10611"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8pPr>
            <a:lvl9pPr marL="12537956" marR="0" lvl="8" indent="-3055" algn="l" rtl="0">
              <a:spcBef>
                <a:spcPts val="960"/>
              </a:spcBef>
              <a:buClr>
                <a:srgbClr val="888888"/>
              </a:buClr>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1645919" y="5120642"/>
            <a:ext cx="14538960" cy="14483080"/>
          </a:xfrm>
          <a:prstGeom prst="rect">
            <a:avLst/>
          </a:prstGeom>
          <a:noFill/>
          <a:ln>
            <a:noFill/>
          </a:ln>
        </p:spPr>
        <p:txBody>
          <a:bodyPr lIns="91425" tIns="91425" rIns="91425" bIns="91425" anchor="t" anchorCtr="0"/>
          <a:lstStyle>
            <a:lvl1pPr marL="1175433" marR="0" lvl="0" indent="-56583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1pPr>
            <a:lvl2pPr marL="2546772" marR="0" lvl="1" indent="-463972"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3918110" marR="0" lvl="2" indent="-355760"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3pPr>
            <a:lvl4pPr marL="5485357" marR="0" lvl="3" indent="-39900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4pPr>
            <a:lvl5pPr marL="7052601" marR="0" lvl="4" indent="-404151"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5pPr>
            <a:lvl6pPr marL="8619845" marR="0" lvl="5" indent="-396595"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6pPr>
            <a:lvl7pPr marL="10187090" marR="0" lvl="6" indent="-401739"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7pPr>
            <a:lvl8pPr marL="11754334" marR="0" lvl="7" indent="-406883"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8pPr>
            <a:lvl9pPr marL="13321578" marR="0" lvl="8" indent="-39932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lIns="91425" tIns="91425" rIns="91425" bIns="91425" anchor="t" anchorCtr="0"/>
          <a:lstStyle>
            <a:lvl1pPr marL="1175433" marR="0" lvl="0" indent="-56583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1pPr>
            <a:lvl2pPr marL="2546772" marR="0" lvl="1" indent="-463972"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2pPr>
            <a:lvl3pPr marL="3918110" marR="0" lvl="2" indent="-355760"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3pPr>
            <a:lvl4pPr marL="5485357" marR="0" lvl="3" indent="-39900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4pPr>
            <a:lvl5pPr marL="7052601" marR="0" lvl="4" indent="-404151"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5pPr>
            <a:lvl6pPr marL="8619845" marR="0" lvl="5" indent="-396595"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6pPr>
            <a:lvl7pPr marL="10187090" marR="0" lvl="6" indent="-401739"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7pPr>
            <a:lvl8pPr marL="11754334" marR="0" lvl="7" indent="-406883"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8pPr>
            <a:lvl9pPr marL="13321578" marR="0" lvl="8" indent="-399327"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1645921" y="4912362"/>
            <a:ext cx="14544676" cy="2047238"/>
          </a:xfrm>
          <a:prstGeom prst="rect">
            <a:avLst/>
          </a:prstGeom>
          <a:noFill/>
          <a:ln>
            <a:noFill/>
          </a:ln>
        </p:spPr>
        <p:txBody>
          <a:bodyPr lIns="91425" tIns="91425" rIns="91425" bIns="91425" anchor="b" anchorCtr="0"/>
          <a:lstStyle>
            <a:lvl1pPr marL="0" marR="0" lvl="0" indent="0"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1pPr>
            <a:lvl2pPr marL="1567245" marR="0" lvl="1" indent="-5145" algn="l" rtl="0">
              <a:spcBef>
                <a:spcPts val="1380"/>
              </a:spcBef>
              <a:buClr>
                <a:schemeClr val="dk1"/>
              </a:buClr>
              <a:buFont typeface="Arial"/>
              <a:buNone/>
              <a:defRPr sz="6900" b="1" i="0" u="none" strike="noStrike" cap="none">
                <a:solidFill>
                  <a:schemeClr val="dk1"/>
                </a:solidFill>
                <a:latin typeface="Calibri"/>
                <a:ea typeface="Calibri"/>
                <a:cs typeface="Calibri"/>
                <a:sym typeface="Calibri"/>
              </a:defRPr>
            </a:lvl2pPr>
            <a:lvl3pPr marL="3134489" marR="0" lvl="2" indent="-10288" algn="l" rtl="0">
              <a:spcBef>
                <a:spcPts val="1220"/>
              </a:spcBef>
              <a:buClr>
                <a:schemeClr val="dk1"/>
              </a:buClr>
              <a:buFont typeface="Arial"/>
              <a:buNone/>
              <a:defRPr sz="6100" b="1" i="0" u="none" strike="noStrike" cap="none">
                <a:solidFill>
                  <a:schemeClr val="dk1"/>
                </a:solidFill>
                <a:latin typeface="Calibri"/>
                <a:ea typeface="Calibri"/>
                <a:cs typeface="Calibri"/>
                <a:sym typeface="Calibri"/>
              </a:defRPr>
            </a:lvl3pPr>
            <a:lvl4pPr marL="4701734" marR="0" lvl="3" indent="-273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4pPr>
            <a:lvl5pPr marL="6268978" marR="0" lvl="4" indent="-787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5pPr>
            <a:lvl6pPr marL="7836223" marR="0" lvl="5" indent="-32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6pPr>
            <a:lvl7pPr marL="9403467" marR="0" lvl="6" indent="-546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7pPr>
            <a:lvl8pPr marL="10970712" marR="0" lvl="7" indent="-10611"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8pPr>
            <a:lvl9pPr marL="12537956" marR="0" lvl="8" indent="-3055"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0"/>
            <a:ext cx="14544676" cy="12644122"/>
          </a:xfrm>
          <a:prstGeom prst="rect">
            <a:avLst/>
          </a:prstGeom>
          <a:noFill/>
          <a:ln>
            <a:noFill/>
          </a:ln>
        </p:spPr>
        <p:txBody>
          <a:bodyPr lIns="91425" tIns="91425" rIns="91425" bIns="91425" anchor="t" anchorCtr="0"/>
          <a:lstStyle>
            <a:lvl1pPr marL="1175433" marR="0" lvl="0" indent="-65473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1pPr>
            <a:lvl2pPr marL="2546772" marR="0" lvl="1" indent="-546522"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2pPr>
            <a:lvl3pPr marL="3918110" marR="0" lvl="2" indent="-406560"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3pPr>
            <a:lvl4pPr marL="5485357" marR="0" lvl="3" indent="-44345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4pPr>
            <a:lvl5pPr marL="7052601" marR="0" lvl="4" indent="-448601"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5pPr>
            <a:lvl6pPr marL="8619845" marR="0" lvl="5" indent="-441045"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6pPr>
            <a:lvl7pPr marL="10187090" marR="0" lvl="6" indent="-446189"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7pPr>
            <a:lvl8pPr marL="11754334" marR="0" lvl="7" indent="-451333"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8pPr>
            <a:lvl9pPr marL="13321578" marR="0" lvl="8" indent="-44377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2"/>
            <a:ext cx="14550390" cy="2047238"/>
          </a:xfrm>
          <a:prstGeom prst="rect">
            <a:avLst/>
          </a:prstGeom>
          <a:noFill/>
          <a:ln>
            <a:noFill/>
          </a:ln>
        </p:spPr>
        <p:txBody>
          <a:bodyPr lIns="91425" tIns="91425" rIns="91425" bIns="91425" anchor="b" anchorCtr="0"/>
          <a:lstStyle>
            <a:lvl1pPr marL="0" marR="0" lvl="0" indent="0" algn="l" rtl="0">
              <a:spcBef>
                <a:spcPts val="1640"/>
              </a:spcBef>
              <a:buClr>
                <a:schemeClr val="dk1"/>
              </a:buClr>
              <a:buFont typeface="Arial"/>
              <a:buNone/>
              <a:defRPr sz="8200" b="1" i="0" u="none" strike="noStrike" cap="none">
                <a:solidFill>
                  <a:schemeClr val="dk1"/>
                </a:solidFill>
                <a:latin typeface="Calibri"/>
                <a:ea typeface="Calibri"/>
                <a:cs typeface="Calibri"/>
                <a:sym typeface="Calibri"/>
              </a:defRPr>
            </a:lvl1pPr>
            <a:lvl2pPr marL="1567245" marR="0" lvl="1" indent="-5145" algn="l" rtl="0">
              <a:spcBef>
                <a:spcPts val="1380"/>
              </a:spcBef>
              <a:buClr>
                <a:schemeClr val="dk1"/>
              </a:buClr>
              <a:buFont typeface="Arial"/>
              <a:buNone/>
              <a:defRPr sz="6900" b="1" i="0" u="none" strike="noStrike" cap="none">
                <a:solidFill>
                  <a:schemeClr val="dk1"/>
                </a:solidFill>
                <a:latin typeface="Calibri"/>
                <a:ea typeface="Calibri"/>
                <a:cs typeface="Calibri"/>
                <a:sym typeface="Calibri"/>
              </a:defRPr>
            </a:lvl2pPr>
            <a:lvl3pPr marL="3134489" marR="0" lvl="2" indent="-10288" algn="l" rtl="0">
              <a:spcBef>
                <a:spcPts val="1220"/>
              </a:spcBef>
              <a:buClr>
                <a:schemeClr val="dk1"/>
              </a:buClr>
              <a:buFont typeface="Arial"/>
              <a:buNone/>
              <a:defRPr sz="6100" b="1" i="0" u="none" strike="noStrike" cap="none">
                <a:solidFill>
                  <a:schemeClr val="dk1"/>
                </a:solidFill>
                <a:latin typeface="Calibri"/>
                <a:ea typeface="Calibri"/>
                <a:cs typeface="Calibri"/>
                <a:sym typeface="Calibri"/>
              </a:defRPr>
            </a:lvl3pPr>
            <a:lvl4pPr marL="4701734" marR="0" lvl="3" indent="-273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4pPr>
            <a:lvl5pPr marL="6268978" marR="0" lvl="4" indent="-787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5pPr>
            <a:lvl6pPr marL="7836223" marR="0" lvl="5" indent="-323"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6pPr>
            <a:lvl7pPr marL="9403467" marR="0" lvl="6" indent="-5467"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7pPr>
            <a:lvl8pPr marL="10970712" marR="0" lvl="7" indent="-10611"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8pPr>
            <a:lvl9pPr marL="12537956" marR="0" lvl="8" indent="-3055" algn="l" rtl="0">
              <a:spcBef>
                <a:spcPts val="1080"/>
              </a:spcBef>
              <a:buClr>
                <a:schemeClr val="dk1"/>
              </a:buClr>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0"/>
            <a:ext cx="14550390" cy="12644122"/>
          </a:xfrm>
          <a:prstGeom prst="rect">
            <a:avLst/>
          </a:prstGeom>
          <a:noFill/>
          <a:ln>
            <a:noFill/>
          </a:ln>
        </p:spPr>
        <p:txBody>
          <a:bodyPr lIns="91425" tIns="91425" rIns="91425" bIns="91425" anchor="t" anchorCtr="0"/>
          <a:lstStyle>
            <a:lvl1pPr marL="1175433" marR="0" lvl="0" indent="-654733"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1pPr>
            <a:lvl2pPr marL="2546772" marR="0" lvl="1" indent="-546522"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2pPr>
            <a:lvl3pPr marL="3918110" marR="0" lvl="2" indent="-406560" algn="l" rtl="0">
              <a:spcBef>
                <a:spcPts val="1220"/>
              </a:spcBef>
              <a:buClr>
                <a:schemeClr val="dk1"/>
              </a:buClr>
              <a:buSzPct val="100000"/>
              <a:buFont typeface="Arial"/>
              <a:buChar char="•"/>
              <a:defRPr sz="6100" b="0" i="0" u="none" strike="noStrike" cap="none">
                <a:solidFill>
                  <a:schemeClr val="dk1"/>
                </a:solidFill>
                <a:latin typeface="Calibri"/>
                <a:ea typeface="Calibri"/>
                <a:cs typeface="Calibri"/>
                <a:sym typeface="Calibri"/>
              </a:defRPr>
            </a:lvl3pPr>
            <a:lvl4pPr marL="5485357" marR="0" lvl="3" indent="-44345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4pPr>
            <a:lvl5pPr marL="7052601" marR="0" lvl="4" indent="-448601"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5pPr>
            <a:lvl6pPr marL="8619845" marR="0" lvl="5" indent="-441045"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6pPr>
            <a:lvl7pPr marL="10187090" marR="0" lvl="6" indent="-446189"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7pPr>
            <a:lvl8pPr marL="11754334" marR="0" lvl="7" indent="-451333"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8pPr>
            <a:lvl9pPr marL="13321578" marR="0" lvl="8" indent="-443777" algn="l" rtl="0">
              <a:spcBef>
                <a:spcPts val="1080"/>
              </a:spcBef>
              <a:buClr>
                <a:schemeClr val="dk1"/>
              </a:buClr>
              <a:buSzPct val="1000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59"/>
            <a:ext cx="10829926" cy="371855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69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2870179" y="873762"/>
            <a:ext cx="18402299" cy="18729961"/>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1"/>
            <a:ext cx="10829926" cy="15011401"/>
          </a:xfrm>
          <a:prstGeom prst="rect">
            <a:avLst/>
          </a:prstGeom>
          <a:noFill/>
          <a:ln>
            <a:noFill/>
          </a:ln>
        </p:spPr>
        <p:txBody>
          <a:bodyPr lIns="91425" tIns="91425" rIns="91425" bIns="91425" anchor="t" anchorCtr="0"/>
          <a:lstStyle>
            <a:lvl1pPr marL="0" marR="0" lvl="0" indent="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1pPr>
            <a:lvl2pPr marL="1567245" marR="0" lvl="1" indent="-5145"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2pPr>
            <a:lvl3pPr marL="3134489" marR="0" lvl="2" indent="-10288" algn="l" rtl="0">
              <a:spcBef>
                <a:spcPts val="680"/>
              </a:spcBef>
              <a:buClr>
                <a:schemeClr val="dk1"/>
              </a:buClr>
              <a:buFont typeface="Arial"/>
              <a:buNone/>
              <a:defRPr sz="3400" b="0" i="0" u="none" strike="noStrike" cap="none">
                <a:solidFill>
                  <a:schemeClr val="dk1"/>
                </a:solidFill>
                <a:latin typeface="Calibri"/>
                <a:ea typeface="Calibri"/>
                <a:cs typeface="Calibri"/>
                <a:sym typeface="Calibri"/>
              </a:defRPr>
            </a:lvl3pPr>
            <a:lvl4pPr marL="4701734" marR="0" lvl="3" indent="-273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4pPr>
            <a:lvl5pPr marL="6268978" marR="0" lvl="4" indent="-787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5pPr>
            <a:lvl6pPr marL="7836223" marR="0" lvl="5" indent="-32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6pPr>
            <a:lvl7pPr marL="9403467" marR="0" lvl="6" indent="-546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7pPr>
            <a:lvl8pPr marL="10970712" marR="0" lvl="7" indent="-10611"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8pPr>
            <a:lvl9pPr marL="12537956" marR="0" lvl="8" indent="-3055"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69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lIns="91425" tIns="91425" rIns="91425" bIns="91425" anchor="t" anchorCtr="0"/>
          <a:lstStyle>
            <a:lvl1pPr marL="0" marR="0" lvl="0" indent="0" algn="l" rtl="0">
              <a:spcBef>
                <a:spcPts val="2200"/>
              </a:spcBef>
              <a:buClr>
                <a:schemeClr val="dk1"/>
              </a:buClr>
              <a:buFont typeface="Arial"/>
              <a:buNone/>
              <a:defRPr sz="11000" b="0" i="0" u="none" strike="noStrike" cap="none">
                <a:solidFill>
                  <a:schemeClr val="dk1"/>
                </a:solidFill>
                <a:latin typeface="Calibri"/>
                <a:ea typeface="Calibri"/>
                <a:cs typeface="Calibri"/>
                <a:sym typeface="Calibri"/>
              </a:defRPr>
            </a:lvl1pPr>
            <a:lvl2pPr marL="1567245" marR="0" lvl="1" indent="-5145"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2pPr>
            <a:lvl3pPr marL="3134489" marR="0" lvl="2" indent="-10288" algn="l" rtl="0">
              <a:spcBef>
                <a:spcPts val="1640"/>
              </a:spcBef>
              <a:buClr>
                <a:schemeClr val="dk1"/>
              </a:buClr>
              <a:buFont typeface="Arial"/>
              <a:buNone/>
              <a:defRPr sz="8200" b="0" i="0" u="none" strike="noStrike" cap="none">
                <a:solidFill>
                  <a:schemeClr val="dk1"/>
                </a:solidFill>
                <a:latin typeface="Calibri"/>
                <a:ea typeface="Calibri"/>
                <a:cs typeface="Calibri"/>
                <a:sym typeface="Calibri"/>
              </a:defRPr>
            </a:lvl3pPr>
            <a:lvl4pPr marL="4701734" marR="0" lvl="3" indent="-2733"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4pPr>
            <a:lvl5pPr marL="6268978" marR="0" lvl="4" indent="-7877"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5pPr>
            <a:lvl6pPr marL="7836223" marR="0" lvl="5" indent="-323"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6pPr>
            <a:lvl7pPr marL="9403467" marR="0" lvl="6" indent="-5467"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7pPr>
            <a:lvl8pPr marL="10970712" marR="0" lvl="7" indent="-10611"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8pPr>
            <a:lvl9pPr marL="12537956" marR="0" lvl="8" indent="-3055" algn="l" rtl="0">
              <a:spcBef>
                <a:spcPts val="1380"/>
              </a:spcBef>
              <a:buClr>
                <a:schemeClr val="dk1"/>
              </a:buClr>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lIns="91425" tIns="91425" rIns="91425" bIns="91425" anchor="t" anchorCtr="0"/>
          <a:lstStyle>
            <a:lvl1pPr marL="0" marR="0" lvl="0" indent="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1pPr>
            <a:lvl2pPr marL="1567245" marR="0" lvl="1" indent="-5145" algn="l" rtl="0">
              <a:spcBef>
                <a:spcPts val="820"/>
              </a:spcBef>
              <a:buClr>
                <a:schemeClr val="dk1"/>
              </a:buClr>
              <a:buFont typeface="Arial"/>
              <a:buNone/>
              <a:defRPr sz="4100" b="0" i="0" u="none" strike="noStrike" cap="none">
                <a:solidFill>
                  <a:schemeClr val="dk1"/>
                </a:solidFill>
                <a:latin typeface="Calibri"/>
                <a:ea typeface="Calibri"/>
                <a:cs typeface="Calibri"/>
                <a:sym typeface="Calibri"/>
              </a:defRPr>
            </a:lvl2pPr>
            <a:lvl3pPr marL="3134489" marR="0" lvl="2" indent="-10288" algn="l" rtl="0">
              <a:spcBef>
                <a:spcPts val="680"/>
              </a:spcBef>
              <a:buClr>
                <a:schemeClr val="dk1"/>
              </a:buClr>
              <a:buFont typeface="Arial"/>
              <a:buNone/>
              <a:defRPr sz="3400" b="0" i="0" u="none" strike="noStrike" cap="none">
                <a:solidFill>
                  <a:schemeClr val="dk1"/>
                </a:solidFill>
                <a:latin typeface="Calibri"/>
                <a:ea typeface="Calibri"/>
                <a:cs typeface="Calibri"/>
                <a:sym typeface="Calibri"/>
              </a:defRPr>
            </a:lvl3pPr>
            <a:lvl4pPr marL="4701734" marR="0" lvl="3" indent="-273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4pPr>
            <a:lvl5pPr marL="6268978" marR="0" lvl="4" indent="-787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5pPr>
            <a:lvl6pPr marL="7836223" marR="0" lvl="5" indent="-323"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6pPr>
            <a:lvl7pPr marL="9403467" marR="0" lvl="6" indent="-5467"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7pPr>
            <a:lvl8pPr marL="10970712" marR="0" lvl="7" indent="-10611"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8pPr>
            <a:lvl9pPr marL="12537956" marR="0" lvl="8" indent="-3055" algn="l" rtl="0">
              <a:spcBef>
                <a:spcPts val="620"/>
              </a:spcBef>
              <a:buClr>
                <a:schemeClr val="dk1"/>
              </a:buClr>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a:solidFill>
                  <a:srgbClr val="888888"/>
                </a:solidFill>
                <a:latin typeface="Calibri"/>
                <a:ea typeface="Calibri"/>
                <a:cs typeface="Calibri"/>
                <a:sym typeface="Calibri"/>
              </a:rPr>
              <a:t>‹#›</a:t>
            </a:fld>
            <a:endParaRPr lang="en-US" sz="41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19" y="878841"/>
            <a:ext cx="29626559" cy="36576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15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1645919" y="5120642"/>
            <a:ext cx="29626559" cy="14483080"/>
          </a:xfrm>
          <a:prstGeom prst="rect">
            <a:avLst/>
          </a:prstGeom>
          <a:noFill/>
          <a:ln>
            <a:noFill/>
          </a:ln>
        </p:spPr>
        <p:txBody>
          <a:bodyPr lIns="91425" tIns="91425" rIns="91425" bIns="91425" anchor="t" anchorCtr="0"/>
          <a:lstStyle>
            <a:lvl1pPr marL="1175433" marR="0" lvl="0" indent="-476933" algn="l" rtl="0">
              <a:spcBef>
                <a:spcPts val="2200"/>
              </a:spcBef>
              <a:buClr>
                <a:schemeClr val="dk1"/>
              </a:buClr>
              <a:buSzPct val="100000"/>
              <a:buFont typeface="Arial"/>
              <a:buChar char="•"/>
              <a:defRPr sz="11000" b="0" i="0" u="none" strike="noStrike" cap="none">
                <a:solidFill>
                  <a:schemeClr val="dk1"/>
                </a:solidFill>
                <a:latin typeface="Calibri"/>
                <a:ea typeface="Calibri"/>
                <a:cs typeface="Calibri"/>
                <a:sym typeface="Calibri"/>
              </a:defRPr>
            </a:lvl1pPr>
            <a:lvl2pPr marL="2546772" marR="0" lvl="1" indent="-37507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3918110" marR="0" lvl="2" indent="-273210" algn="l" rtl="0">
              <a:spcBef>
                <a:spcPts val="1640"/>
              </a:spcBef>
              <a:buClr>
                <a:schemeClr val="dk1"/>
              </a:buClr>
              <a:buSzPct val="100000"/>
              <a:buFont typeface="Arial"/>
              <a:buChar char="•"/>
              <a:defRPr sz="8200" b="0" i="0" u="none" strike="noStrike" cap="none">
                <a:solidFill>
                  <a:schemeClr val="dk1"/>
                </a:solidFill>
                <a:latin typeface="Calibri"/>
                <a:ea typeface="Calibri"/>
                <a:cs typeface="Calibri"/>
                <a:sym typeface="Calibri"/>
              </a:defRPr>
            </a:lvl3pPr>
            <a:lvl4pPr marL="5485357" marR="0" lvl="3" indent="-34820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4pPr>
            <a:lvl5pPr marL="7052601" marR="0" lvl="4" indent="-353351"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5pPr>
            <a:lvl6pPr marL="8619845" marR="0" lvl="5" indent="-345795"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6pPr>
            <a:lvl7pPr marL="10187090" marR="0" lvl="6" indent="-350939"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7pPr>
            <a:lvl8pPr marL="11754334" marR="0" lvl="7" indent="-356083"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8pPr>
            <a:lvl9pPr marL="13321578" marR="0" lvl="8" indent="-348527" algn="l" rtl="0">
              <a:spcBef>
                <a:spcPts val="1380"/>
              </a:spcBef>
              <a:buClr>
                <a:schemeClr val="dk1"/>
              </a:buClr>
              <a:buSzPct val="1000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19" y="20340321"/>
            <a:ext cx="7680959" cy="1168400"/>
          </a:xfrm>
          <a:prstGeom prst="rect">
            <a:avLst/>
          </a:prstGeom>
          <a:noFill/>
          <a:ln>
            <a:noFill/>
          </a:ln>
        </p:spPr>
        <p:txBody>
          <a:bodyPr lIns="91425" tIns="91425" rIns="91425" bIns="91425" anchor="ctr" anchorCtr="0"/>
          <a:lstStyle>
            <a:lvl1pPr marL="0" marR="0" lvl="0" indent="0" algn="l"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1"/>
            <a:ext cx="10424160" cy="1168400"/>
          </a:xfrm>
          <a:prstGeom prst="rect">
            <a:avLst/>
          </a:prstGeom>
          <a:noFill/>
          <a:ln>
            <a:noFill/>
          </a:ln>
        </p:spPr>
        <p:txBody>
          <a:bodyPr lIns="91425" tIns="91425" rIns="91425" bIns="91425" anchor="ctr" anchorCtr="0"/>
          <a:lstStyle>
            <a:lvl1pPr marL="0" marR="0" lvl="0" indent="0" algn="ctr" rtl="0">
              <a:spcBef>
                <a:spcPts val="0"/>
              </a:spcBef>
              <a:buNone/>
              <a:defRPr sz="4100" b="0" i="0" u="none" strike="noStrike" cap="none">
                <a:solidFill>
                  <a:srgbClr val="888888"/>
                </a:solidFill>
                <a:latin typeface="Calibri"/>
                <a:ea typeface="Calibri"/>
                <a:cs typeface="Calibri"/>
                <a:sym typeface="Calibri"/>
              </a:defRPr>
            </a:lvl1pPr>
            <a:lvl2pPr marL="1567245" marR="0" lvl="1" indent="-5145" algn="l" rtl="0">
              <a:spcBef>
                <a:spcPts val="0"/>
              </a:spcBef>
              <a:buNone/>
              <a:defRPr sz="6100" b="0" i="0" u="none" strike="noStrike" cap="none">
                <a:solidFill>
                  <a:schemeClr val="dk1"/>
                </a:solidFill>
                <a:latin typeface="Calibri"/>
                <a:ea typeface="Calibri"/>
                <a:cs typeface="Calibri"/>
                <a:sym typeface="Calibri"/>
              </a:defRPr>
            </a:lvl2pPr>
            <a:lvl3pPr marL="3134489" marR="0" lvl="2" indent="-10288" algn="l" rtl="0">
              <a:spcBef>
                <a:spcPts val="0"/>
              </a:spcBef>
              <a:buNone/>
              <a:defRPr sz="6100" b="0" i="0" u="none" strike="noStrike" cap="none">
                <a:solidFill>
                  <a:schemeClr val="dk1"/>
                </a:solidFill>
                <a:latin typeface="Calibri"/>
                <a:ea typeface="Calibri"/>
                <a:cs typeface="Calibri"/>
                <a:sym typeface="Calibri"/>
              </a:defRPr>
            </a:lvl3pPr>
            <a:lvl4pPr marL="4701734" marR="0" lvl="3" indent="-2733" algn="l" rtl="0">
              <a:spcBef>
                <a:spcPts val="0"/>
              </a:spcBef>
              <a:buNone/>
              <a:defRPr sz="6100" b="0" i="0" u="none" strike="noStrike" cap="none">
                <a:solidFill>
                  <a:schemeClr val="dk1"/>
                </a:solidFill>
                <a:latin typeface="Calibri"/>
                <a:ea typeface="Calibri"/>
                <a:cs typeface="Calibri"/>
                <a:sym typeface="Calibri"/>
              </a:defRPr>
            </a:lvl4pPr>
            <a:lvl5pPr marL="6268978" marR="0" lvl="4" indent="-7877" algn="l" rtl="0">
              <a:spcBef>
                <a:spcPts val="0"/>
              </a:spcBef>
              <a:buNone/>
              <a:defRPr sz="6100" b="0" i="0" u="none" strike="noStrike" cap="none">
                <a:solidFill>
                  <a:schemeClr val="dk1"/>
                </a:solidFill>
                <a:latin typeface="Calibri"/>
                <a:ea typeface="Calibri"/>
                <a:cs typeface="Calibri"/>
                <a:sym typeface="Calibri"/>
              </a:defRPr>
            </a:lvl5pPr>
            <a:lvl6pPr marL="7836223" marR="0" lvl="5" indent="-323" algn="l" rtl="0">
              <a:spcBef>
                <a:spcPts val="0"/>
              </a:spcBef>
              <a:buNone/>
              <a:defRPr sz="6100" b="0" i="0" u="none" strike="noStrike" cap="none">
                <a:solidFill>
                  <a:schemeClr val="dk1"/>
                </a:solidFill>
                <a:latin typeface="Calibri"/>
                <a:ea typeface="Calibri"/>
                <a:cs typeface="Calibri"/>
                <a:sym typeface="Calibri"/>
              </a:defRPr>
            </a:lvl6pPr>
            <a:lvl7pPr marL="9403467" marR="0" lvl="6" indent="-5467" algn="l" rtl="0">
              <a:spcBef>
                <a:spcPts val="0"/>
              </a:spcBef>
              <a:buNone/>
              <a:defRPr sz="6100" b="0" i="0" u="none" strike="noStrike" cap="none">
                <a:solidFill>
                  <a:schemeClr val="dk1"/>
                </a:solidFill>
                <a:latin typeface="Calibri"/>
                <a:ea typeface="Calibri"/>
                <a:cs typeface="Calibri"/>
                <a:sym typeface="Calibri"/>
              </a:defRPr>
            </a:lvl7pPr>
            <a:lvl8pPr marL="10970712" marR="0" lvl="7" indent="-10611" algn="l" rtl="0">
              <a:spcBef>
                <a:spcPts val="0"/>
              </a:spcBef>
              <a:buNone/>
              <a:defRPr sz="6100" b="0" i="0" u="none" strike="noStrike" cap="none">
                <a:solidFill>
                  <a:schemeClr val="dk1"/>
                </a:solidFill>
                <a:latin typeface="Calibri"/>
                <a:ea typeface="Calibri"/>
                <a:cs typeface="Calibri"/>
                <a:sym typeface="Calibri"/>
              </a:defRPr>
            </a:lvl8pPr>
            <a:lvl9pPr marL="12537956" marR="0" lvl="8" indent="-3055" algn="l" rtl="0">
              <a:spcBef>
                <a:spcPts val="0"/>
              </a:spcBef>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1"/>
            <a:ext cx="7680959" cy="1168400"/>
          </a:xfrm>
          <a:prstGeom prst="rect">
            <a:avLst/>
          </a:prstGeom>
          <a:noFill/>
          <a:ln>
            <a:noFill/>
          </a:ln>
        </p:spPr>
        <p:txBody>
          <a:bodyPr lIns="313450" tIns="156725" rIns="313450" bIns="156725" anchor="ctr" anchorCtr="0">
            <a:noAutofit/>
          </a:bodyPr>
          <a:lstStyle/>
          <a:p>
            <a:pPr marL="0" marR="0" lvl="0" indent="0" algn="r" rtl="0">
              <a:spcBef>
                <a:spcPts val="0"/>
              </a:spcBef>
              <a:buSzPct val="25000"/>
              <a:buNone/>
            </a:pPr>
            <a:fld id="{00000000-1234-1234-1234-123412341234}" type="slidenum">
              <a:rPr lang="en-US" sz="4100" b="0" i="0" u="none" strike="noStrike" cap="none">
                <a:solidFill>
                  <a:srgbClr val="888888"/>
                </a:solidFill>
                <a:latin typeface="Calibri"/>
                <a:ea typeface="Calibri"/>
                <a:cs typeface="Calibri"/>
                <a:sym typeface="Calibri"/>
              </a:rPr>
              <a:t>‹#›</a:t>
            </a:fld>
            <a:endParaRPr lang="en-US" sz="41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tif"/><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tif"/><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tif"/><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tif"/><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9" name="Shape 106"/>
          <p:cNvSpPr txBox="1"/>
          <p:nvPr/>
        </p:nvSpPr>
        <p:spPr>
          <a:xfrm>
            <a:off x="16426588" y="18927395"/>
            <a:ext cx="4860757" cy="164660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smtClean="0">
                <a:solidFill>
                  <a:schemeClr val="dk1"/>
                </a:solidFill>
                <a:latin typeface="Arial Narrow" panose="020B0606020202030204" pitchFamily="34" charset="0"/>
                <a:ea typeface="Calibri"/>
                <a:cs typeface="Calibri"/>
                <a:sym typeface="Calibri"/>
              </a:rPr>
              <a:t>References</a:t>
            </a:r>
            <a:endParaRPr lang="en-US" sz="2000" b="1" dirty="0">
              <a:solidFill>
                <a:schemeClr val="dk1"/>
              </a:solidFill>
              <a:latin typeface="Arial Narrow" panose="020B0606020202030204" pitchFamily="34" charset="0"/>
              <a:ea typeface="Calibri"/>
              <a:cs typeface="Calibri"/>
              <a:sym typeface="Calibri"/>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483"/>
          <a:stretch/>
        </p:blipFill>
        <p:spPr>
          <a:xfrm>
            <a:off x="16590911" y="8077200"/>
            <a:ext cx="10682421" cy="4608717"/>
          </a:xfrm>
          <a:prstGeom prst="rect">
            <a:avLst/>
          </a:prstGeom>
        </p:spPr>
      </p:pic>
      <p:grpSp>
        <p:nvGrpSpPr>
          <p:cNvPr id="14" name="Group 13"/>
          <p:cNvGrpSpPr/>
          <p:nvPr/>
        </p:nvGrpSpPr>
        <p:grpSpPr>
          <a:xfrm>
            <a:off x="15895490" y="4495800"/>
            <a:ext cx="10329016" cy="3632200"/>
            <a:chOff x="15895490" y="5283200"/>
            <a:chExt cx="10329016" cy="36322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5490" y="5283200"/>
              <a:ext cx="10329016" cy="3480980"/>
            </a:xfrm>
            <a:prstGeom prst="rect">
              <a:avLst/>
            </a:prstGeom>
          </p:spPr>
        </p:pic>
        <p:grpSp>
          <p:nvGrpSpPr>
            <p:cNvPr id="13" name="Group 12"/>
            <p:cNvGrpSpPr/>
            <p:nvPr/>
          </p:nvGrpSpPr>
          <p:grpSpPr>
            <a:xfrm>
              <a:off x="24460200" y="5496277"/>
              <a:ext cx="1219200" cy="1092335"/>
              <a:chOff x="24460200" y="5496277"/>
              <a:chExt cx="1219200" cy="1092335"/>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4789" t="19748" r="47295" b="34732"/>
              <a:stretch/>
            </p:blipFill>
            <p:spPr>
              <a:xfrm>
                <a:off x="24460200" y="5496277"/>
                <a:ext cx="1039848" cy="109233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5016891" y="6219280"/>
                <a:ext cx="662509" cy="369332"/>
              </a:xfrm>
              <a:prstGeom prst="rect">
                <a:avLst/>
              </a:prstGeom>
              <a:noFill/>
            </p:spPr>
            <p:txBody>
              <a:bodyPr wrap="square" rtlCol="0">
                <a:spAutoFit/>
              </a:bodyPr>
              <a:lstStyle/>
              <a:p>
                <a:r>
                  <a:rPr lang="en-US" sz="1800" dirty="0" smtClean="0"/>
                  <a:t>2-1</a:t>
                </a:r>
                <a:endParaRPr lang="en-US" sz="1800" dirty="0"/>
              </a:p>
            </p:txBody>
          </p:sp>
        </p:grpSp>
        <p:grpSp>
          <p:nvGrpSpPr>
            <p:cNvPr id="12" name="Group 11"/>
            <p:cNvGrpSpPr/>
            <p:nvPr/>
          </p:nvGrpSpPr>
          <p:grpSpPr>
            <a:xfrm>
              <a:off x="21315744" y="7909505"/>
              <a:ext cx="1297758" cy="1005895"/>
              <a:chOff x="21315744" y="7848600"/>
              <a:chExt cx="1297758" cy="1005895"/>
            </a:xfrm>
          </p:grpSpPr>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7613" t="25140" r="29940" b="24852"/>
              <a:stretch/>
            </p:blipFill>
            <p:spPr>
              <a:xfrm>
                <a:off x="21336000" y="7848600"/>
                <a:ext cx="1277502" cy="100589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1315744" y="8485163"/>
                <a:ext cx="523857" cy="369332"/>
              </a:xfrm>
              <a:prstGeom prst="rect">
                <a:avLst/>
              </a:prstGeom>
              <a:noFill/>
            </p:spPr>
            <p:txBody>
              <a:bodyPr wrap="square" rtlCol="0">
                <a:spAutoFit/>
              </a:bodyPr>
              <a:lstStyle/>
              <a:p>
                <a:r>
                  <a:rPr lang="en-US" sz="1800" dirty="0" smtClean="0"/>
                  <a:t>2-2</a:t>
                </a:r>
                <a:endParaRPr lang="en-US" sz="1800" dirty="0"/>
              </a:p>
            </p:txBody>
          </p:sp>
        </p:grpSp>
      </p:grpSp>
      <p:sp>
        <p:nvSpPr>
          <p:cNvPr id="11" name="Rectangle 10"/>
          <p:cNvSpPr/>
          <p:nvPr/>
        </p:nvSpPr>
        <p:spPr>
          <a:xfrm>
            <a:off x="0" y="0"/>
            <a:ext cx="32918400" cy="46378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Shape 85"/>
          <p:cNvSpPr txBox="1"/>
          <p:nvPr/>
        </p:nvSpPr>
        <p:spPr>
          <a:xfrm>
            <a:off x="4731095" y="548468"/>
            <a:ext cx="27088218" cy="2842872"/>
          </a:xfrm>
          <a:prstGeom prst="rect">
            <a:avLst/>
          </a:prstGeom>
          <a:noFill/>
          <a:ln>
            <a:noFill/>
          </a:ln>
        </p:spPr>
        <p:txBody>
          <a:bodyPr lIns="72175" tIns="36075" rIns="72175" bIns="36075" anchor="t" anchorCtr="0">
            <a:noAutofit/>
          </a:bodyPr>
          <a:lstStyle/>
          <a:p>
            <a:pPr marL="0" marR="0" lvl="0" indent="0" algn="l" rtl="0">
              <a:spcBef>
                <a:spcPts val="0"/>
              </a:spcBef>
              <a:buSzPct val="25000"/>
              <a:buNone/>
            </a:pPr>
            <a:r>
              <a:rPr lang="en-US" sz="9000" b="1" i="0" u="none" strike="noStrike" cap="none" dirty="0">
                <a:solidFill>
                  <a:schemeClr val="dk1"/>
                </a:solidFill>
                <a:latin typeface="Calibri"/>
                <a:ea typeface="Calibri"/>
                <a:cs typeface="Calibri"/>
                <a:sym typeface="Calibri"/>
              </a:rPr>
              <a:t>Barcoding Limnetic Zone Invertebrates from </a:t>
            </a:r>
            <a:r>
              <a:rPr lang="en-US" sz="9000" b="1" i="0" u="none" strike="noStrike" cap="none" dirty="0" smtClean="0">
                <a:solidFill>
                  <a:schemeClr val="dk1"/>
                </a:solidFill>
                <a:latin typeface="Calibri"/>
                <a:ea typeface="Calibri"/>
                <a:cs typeface="Calibri"/>
                <a:sym typeface="Calibri"/>
              </a:rPr>
              <a:t>Green’s </a:t>
            </a:r>
            <a:r>
              <a:rPr lang="en-US" sz="9000" b="1" dirty="0" smtClean="0">
                <a:solidFill>
                  <a:schemeClr val="dk1"/>
                </a:solidFill>
                <a:latin typeface="Calibri"/>
                <a:ea typeface="Calibri"/>
                <a:cs typeface="Calibri"/>
                <a:sym typeface="Calibri"/>
              </a:rPr>
              <a:t>Creek, </a:t>
            </a:r>
            <a:r>
              <a:rPr lang="en-US" sz="9000" b="1" i="0" u="none" strike="noStrike" cap="none" dirty="0" smtClean="0">
                <a:solidFill>
                  <a:schemeClr val="dk1"/>
                </a:solidFill>
                <a:latin typeface="Calibri"/>
                <a:ea typeface="Calibri"/>
                <a:cs typeface="Calibri"/>
                <a:sym typeface="Calibri"/>
              </a:rPr>
              <a:t>Brookside </a:t>
            </a:r>
            <a:r>
              <a:rPr lang="en-US" sz="9000" b="1" i="0" u="none" strike="noStrike" cap="none" dirty="0">
                <a:solidFill>
                  <a:schemeClr val="dk1"/>
                </a:solidFill>
                <a:latin typeface="Calibri"/>
                <a:ea typeface="Calibri"/>
                <a:cs typeface="Calibri"/>
                <a:sym typeface="Calibri"/>
              </a:rPr>
              <a:t>County Park, West Sayville, </a:t>
            </a:r>
            <a:r>
              <a:rPr lang="en-US" sz="9000" b="1" i="0" u="none" strike="noStrike" cap="none" dirty="0" smtClean="0">
                <a:solidFill>
                  <a:schemeClr val="dk1"/>
                </a:solidFill>
                <a:latin typeface="Calibri"/>
                <a:ea typeface="Calibri"/>
                <a:cs typeface="Calibri"/>
                <a:sym typeface="Calibri"/>
              </a:rPr>
              <a:t>N.Y.</a:t>
            </a:r>
            <a:endParaRPr lang="en-US" sz="9000" b="1" i="0" u="none" strike="noStrike" cap="none" dirty="0">
              <a:solidFill>
                <a:schemeClr val="dk1"/>
              </a:solidFill>
              <a:latin typeface="Calibri"/>
              <a:ea typeface="Calibri"/>
              <a:cs typeface="Calibri"/>
              <a:sym typeface="Calibri"/>
            </a:endParaRPr>
          </a:p>
        </p:txBody>
      </p:sp>
      <p:sp>
        <p:nvSpPr>
          <p:cNvPr id="86" name="Shape 86"/>
          <p:cNvSpPr txBox="1"/>
          <p:nvPr/>
        </p:nvSpPr>
        <p:spPr>
          <a:xfrm>
            <a:off x="4836266" y="2977126"/>
            <a:ext cx="23004807" cy="1673320"/>
          </a:xfrm>
          <a:prstGeom prst="rect">
            <a:avLst/>
          </a:prstGeom>
          <a:noFill/>
          <a:ln>
            <a:noFill/>
          </a:ln>
        </p:spPr>
        <p:txBody>
          <a:bodyPr lIns="72175" tIns="36075" rIns="72175" bIns="36075" anchor="t" anchorCtr="0">
            <a:noAutofit/>
          </a:bodyPr>
          <a:lstStyle/>
          <a:p>
            <a:pPr marL="0" marR="0" lvl="0" indent="0" algn="l" rtl="0">
              <a:spcBef>
                <a:spcPts val="0"/>
              </a:spcBef>
              <a:buSzPct val="25000"/>
              <a:buNone/>
            </a:pPr>
            <a:r>
              <a:rPr lang="en-US" sz="6100" dirty="0" smtClean="0">
                <a:solidFill>
                  <a:schemeClr val="dk1"/>
                </a:solidFill>
                <a:latin typeface="Calibri"/>
                <a:ea typeface="Calibri"/>
                <a:cs typeface="Calibri"/>
                <a:sym typeface="Calibri"/>
              </a:rPr>
              <a:t>Mackenzie </a:t>
            </a:r>
            <a:r>
              <a:rPr lang="en-US" sz="6100" dirty="0">
                <a:solidFill>
                  <a:schemeClr val="dk1"/>
                </a:solidFill>
                <a:latin typeface="Calibri"/>
                <a:ea typeface="Calibri"/>
                <a:cs typeface="Calibri"/>
                <a:sym typeface="Calibri"/>
              </a:rPr>
              <a:t>Damon, Nita George, Amy </a:t>
            </a:r>
            <a:r>
              <a:rPr lang="en-US" sz="6100" dirty="0" err="1">
                <a:solidFill>
                  <a:schemeClr val="dk1"/>
                </a:solidFill>
                <a:latin typeface="Calibri"/>
                <a:ea typeface="Calibri"/>
                <a:cs typeface="Calibri"/>
                <a:sym typeface="Calibri"/>
              </a:rPr>
              <a:t>Tomko</a:t>
            </a:r>
            <a:r>
              <a:rPr lang="en-US" sz="6100" dirty="0">
                <a:solidFill>
                  <a:schemeClr val="dk1"/>
                </a:solidFill>
                <a:latin typeface="Calibri"/>
                <a:ea typeface="Calibri"/>
                <a:cs typeface="Calibri"/>
                <a:sym typeface="Calibri"/>
              </a:rPr>
              <a:t> – *Sayville High School</a:t>
            </a:r>
          </a:p>
          <a:p>
            <a:pPr marL="0" marR="0" lvl="0" indent="0" algn="l" rtl="0">
              <a:spcBef>
                <a:spcPts val="0"/>
              </a:spcBef>
              <a:buSzPct val="25000"/>
              <a:buNone/>
            </a:pPr>
            <a:r>
              <a:rPr lang="en-US" sz="4300" i="1" dirty="0" smtClean="0">
                <a:solidFill>
                  <a:srgbClr val="000000"/>
                </a:solidFill>
                <a:latin typeface="Calibri"/>
                <a:ea typeface="Calibri"/>
                <a:cs typeface="Calibri"/>
                <a:sym typeface="Calibri"/>
              </a:rPr>
              <a:t>Mentor</a:t>
            </a:r>
            <a:r>
              <a:rPr lang="en-US" sz="4300" i="1" dirty="0">
                <a:solidFill>
                  <a:srgbClr val="000000"/>
                </a:solidFill>
                <a:latin typeface="Calibri"/>
                <a:ea typeface="Calibri"/>
                <a:cs typeface="Calibri"/>
                <a:sym typeface="Calibri"/>
              </a:rPr>
              <a:t>: Maria Brown* </a:t>
            </a:r>
          </a:p>
        </p:txBody>
      </p:sp>
      <p:pic>
        <p:nvPicPr>
          <p:cNvPr id="88" name="Shape 88"/>
          <p:cNvPicPr preferRelativeResize="0"/>
          <p:nvPr/>
        </p:nvPicPr>
        <p:blipFill rotWithShape="1">
          <a:blip r:embed="rId7">
            <a:alphaModFix/>
          </a:blip>
          <a:srcRect/>
          <a:stretch/>
        </p:blipFill>
        <p:spPr>
          <a:xfrm>
            <a:off x="28041870" y="3500069"/>
            <a:ext cx="3945194" cy="695695"/>
          </a:xfrm>
          <a:prstGeom prst="rect">
            <a:avLst/>
          </a:prstGeom>
          <a:noFill/>
          <a:ln>
            <a:noFill/>
          </a:ln>
        </p:spPr>
      </p:pic>
      <p:sp>
        <p:nvSpPr>
          <p:cNvPr id="89" name="Shape 89"/>
          <p:cNvSpPr/>
          <p:nvPr/>
        </p:nvSpPr>
        <p:spPr>
          <a:xfrm>
            <a:off x="17297400" y="4572000"/>
            <a:ext cx="2208949" cy="781755"/>
          </a:xfrm>
          <a:prstGeom prst="rect">
            <a:avLst/>
          </a:prstGeom>
          <a:noFill/>
          <a:ln>
            <a:noFill/>
          </a:ln>
        </p:spPr>
        <p:txBody>
          <a:bodyPr lIns="72175" tIns="36075" rIns="72175" bIns="36075" anchor="t" anchorCtr="0">
            <a:noAutofit/>
          </a:bodyPr>
          <a:lstStyle/>
          <a:p>
            <a:pPr marL="0" marR="0" lvl="0" indent="0" algn="ctr" rtl="0">
              <a:spcBef>
                <a:spcPts val="0"/>
              </a:spcBef>
              <a:spcAft>
                <a:spcPts val="0"/>
              </a:spcAft>
              <a:buSzPct val="25000"/>
              <a:buNone/>
            </a:pPr>
            <a:r>
              <a:rPr lang="en-US" sz="4000" b="1" dirty="0" smtClean="0">
                <a:solidFill>
                  <a:schemeClr val="dk1"/>
                </a:solidFill>
                <a:latin typeface="Arial Narrow" panose="020B0606020202030204" pitchFamily="34" charset="0"/>
                <a:ea typeface="Calibri"/>
                <a:cs typeface="Calibri"/>
                <a:sym typeface="Calibri"/>
              </a:rPr>
              <a:t>Results</a:t>
            </a:r>
            <a:endParaRPr lang="en-US" sz="4000" b="1" dirty="0">
              <a:solidFill>
                <a:schemeClr val="dk1"/>
              </a:solidFill>
              <a:latin typeface="Arial Narrow" panose="020B0606020202030204" pitchFamily="34" charset="0"/>
              <a:ea typeface="Calibri"/>
              <a:cs typeface="Calibri"/>
              <a:sym typeface="Calibri"/>
            </a:endParaRPr>
          </a:p>
        </p:txBody>
      </p:sp>
      <p:sp>
        <p:nvSpPr>
          <p:cNvPr id="90" name="Shape 90"/>
          <p:cNvSpPr txBox="1"/>
          <p:nvPr/>
        </p:nvSpPr>
        <p:spPr>
          <a:xfrm>
            <a:off x="914401" y="5105400"/>
            <a:ext cx="15087600" cy="4951897"/>
          </a:xfrm>
          <a:prstGeom prst="rect">
            <a:avLst/>
          </a:prstGeom>
          <a:noFill/>
          <a:ln>
            <a:noFill/>
          </a:ln>
        </p:spPr>
        <p:txBody>
          <a:bodyPr lIns="65300" tIns="32650" rIns="65300" bIns="32650" anchor="t" anchorCtr="0">
            <a:noAutofit/>
          </a:bodyPr>
          <a:lstStyle/>
          <a:p>
            <a:pPr algn="just">
              <a:spcBef>
                <a:spcPts val="857"/>
              </a:spcBef>
              <a:buSzPct val="25000"/>
            </a:pPr>
            <a:r>
              <a:rPr lang="en-US" sz="3000" dirty="0" smtClean="0">
                <a:latin typeface="Arial Narrow" panose="020B0606020202030204" pitchFamily="34" charset="0"/>
              </a:rPr>
              <a:t>Barcoding </a:t>
            </a:r>
            <a:r>
              <a:rPr lang="en-US" sz="3000" dirty="0">
                <a:latin typeface="Arial Narrow" panose="020B0606020202030204" pitchFamily="34" charset="0"/>
              </a:rPr>
              <a:t>is the process by which organisms, based on their genetic markers, are </a:t>
            </a:r>
            <a:r>
              <a:rPr lang="en-US" sz="3000" dirty="0" smtClean="0">
                <a:latin typeface="Arial Narrow" panose="020B0606020202030204" pitchFamily="34" charset="0"/>
              </a:rPr>
              <a:t>identified to species level. </a:t>
            </a:r>
            <a:r>
              <a:rPr lang="en-US" sz="3000" dirty="0">
                <a:latin typeface="Arial Narrow" panose="020B0606020202030204" pitchFamily="34" charset="0"/>
              </a:rPr>
              <a:t>This is necessary for biodiversity </a:t>
            </a:r>
            <a:r>
              <a:rPr lang="en-US" sz="3000" dirty="0" smtClean="0">
                <a:latin typeface="Arial Narrow" panose="020B0606020202030204" pitchFamily="34" charset="0"/>
              </a:rPr>
              <a:t>studies to best understand evolutionary relationships and genetic variability within and between species. Permits were acquired and organisms were collected in the freshwater portion of Green’s  Creek using a plankton tow and sampling jars. In the laboratory, taxonomic keys were used to identify organisms using a </a:t>
            </a:r>
            <a:r>
              <a:rPr lang="en-US" sz="3000" dirty="0">
                <a:latin typeface="Arial Narrow" panose="020B0606020202030204" pitchFamily="34" charset="0"/>
              </a:rPr>
              <a:t>dissecting microscope and </a:t>
            </a:r>
            <a:r>
              <a:rPr lang="en-US" sz="3000" dirty="0" smtClean="0">
                <a:latin typeface="Arial Narrow" panose="020B0606020202030204" pitchFamily="34" charset="0"/>
              </a:rPr>
              <a:t>photographing them </a:t>
            </a:r>
            <a:r>
              <a:rPr lang="en-US" sz="3000" dirty="0" smtClean="0">
                <a:latin typeface="Arial Narrow" panose="020B0606020202030204" pitchFamily="34" charset="0"/>
              </a:rPr>
              <a:t>using </a:t>
            </a:r>
            <a:r>
              <a:rPr lang="en-US" sz="3000" dirty="0" smtClean="0">
                <a:latin typeface="Arial Narrow" panose="020B0606020202030204" pitchFamily="34" charset="0"/>
              </a:rPr>
              <a:t>a Vernier™ </a:t>
            </a:r>
            <a:r>
              <a:rPr lang="en-US" sz="3000" dirty="0" err="1" smtClean="0">
                <a:latin typeface="Arial Narrow" panose="020B0606020202030204" pitchFamily="34" charset="0"/>
              </a:rPr>
              <a:t>ProScope</a:t>
            </a:r>
            <a:r>
              <a:rPr lang="en-US" sz="3000" dirty="0" smtClean="0">
                <a:latin typeface="Arial Narrow" panose="020B0606020202030204" pitchFamily="34" charset="0"/>
              </a:rPr>
              <a:t>.  DNA were extracted using </a:t>
            </a:r>
            <a:r>
              <a:rPr lang="en-US" sz="3000" dirty="0" err="1" smtClean="0">
                <a:latin typeface="Arial Narrow" panose="020B0606020202030204" pitchFamily="34" charset="0"/>
              </a:rPr>
              <a:t>Qiagen</a:t>
            </a:r>
            <a:r>
              <a:rPr lang="en-US" sz="3000" dirty="0" smtClean="0">
                <a:latin typeface="Arial Narrow" panose="020B0606020202030204" pitchFamily="34" charset="0"/>
              </a:rPr>
              <a:t>™ </a:t>
            </a:r>
            <a:r>
              <a:rPr lang="en-US" sz="3000" dirty="0" err="1" smtClean="0">
                <a:latin typeface="Arial Narrow" panose="020B0606020202030204" pitchFamily="34" charset="0"/>
              </a:rPr>
              <a:t>Dneasy</a:t>
            </a:r>
            <a:r>
              <a:rPr lang="en-US" sz="3000" dirty="0" smtClean="0">
                <a:latin typeface="Arial Narrow" panose="020B0606020202030204" pitchFamily="34" charset="0"/>
              </a:rPr>
              <a:t> kits.  Primers adopted from </a:t>
            </a:r>
            <a:r>
              <a:rPr lang="en-US" sz="3000" dirty="0" err="1" smtClean="0">
                <a:latin typeface="Arial Narrow" panose="020B0606020202030204" pitchFamily="34" charset="0"/>
              </a:rPr>
              <a:t>Saux</a:t>
            </a:r>
            <a:r>
              <a:rPr lang="en-US" sz="3000" dirty="0" smtClean="0">
                <a:latin typeface="Arial Narrow" panose="020B0606020202030204" pitchFamily="34" charset="0"/>
              </a:rPr>
              <a:t>, Simon &amp; Spicer (2003) using the 12S gene were used in PCR.  PCR product was purified using a </a:t>
            </a:r>
            <a:r>
              <a:rPr lang="en-US" sz="3000" dirty="0" err="1" smtClean="0">
                <a:latin typeface="Arial Narrow" panose="020B0606020202030204" pitchFamily="34" charset="0"/>
              </a:rPr>
              <a:t>Qiagen</a:t>
            </a:r>
            <a:r>
              <a:rPr lang="en-US" sz="3000" dirty="0" smtClean="0">
                <a:latin typeface="Arial Narrow" panose="020B0606020202030204" pitchFamily="34" charset="0"/>
              </a:rPr>
              <a:t> PCR Purification kit. Samples were sent to </a:t>
            </a:r>
            <a:r>
              <a:rPr lang="en-US" sz="3000" dirty="0" err="1" smtClean="0">
                <a:latin typeface="Arial Narrow" panose="020B0606020202030204" pitchFamily="34" charset="0"/>
              </a:rPr>
              <a:t>Genewiz</a:t>
            </a:r>
            <a:r>
              <a:rPr lang="en-US" sz="3000" dirty="0" smtClean="0">
                <a:latin typeface="Arial Narrow" panose="020B0606020202030204" pitchFamily="34" charset="0"/>
              </a:rPr>
              <a:t>, Inc. for sequencing. . Bioinformatics and tree topology were constructed using Cold Spring Harbor Laboratory’s DNA Subway, </a:t>
            </a:r>
            <a:r>
              <a:rPr lang="en-US" sz="3000" dirty="0" smtClean="0">
                <a:latin typeface="Arial Narrow" panose="020B0606020202030204" pitchFamily="34" charset="0"/>
              </a:rPr>
              <a:t>Blue Line</a:t>
            </a:r>
            <a:r>
              <a:rPr lang="en-US" sz="3000" dirty="0" smtClean="0">
                <a:latin typeface="Arial Narrow" panose="020B0606020202030204" pitchFamily="34" charset="0"/>
              </a:rPr>
              <a:t>. </a:t>
            </a:r>
            <a:r>
              <a:rPr lang="en-US" sz="3000" dirty="0" smtClean="0">
                <a:solidFill>
                  <a:schemeClr val="dk1"/>
                </a:solidFill>
                <a:latin typeface="Arial Narrow" panose="020B0606020202030204" pitchFamily="34" charset="0"/>
                <a:ea typeface="Calibri"/>
                <a:cs typeface="Calibri"/>
                <a:sym typeface="Calibri"/>
              </a:rPr>
              <a:t>In the end, we found the potential for two novel barcodes. More barcoding will be necessary to better understand the biodiversity of the organisms that are part of the freshwater systems on Long Island.</a:t>
            </a:r>
            <a:endParaRPr lang="en-US" sz="3000" dirty="0">
              <a:solidFill>
                <a:schemeClr val="dk1"/>
              </a:solidFill>
              <a:latin typeface="Arial Narrow" panose="020B0606020202030204" pitchFamily="34" charset="0"/>
              <a:ea typeface="Calibri"/>
              <a:cs typeface="Calibri"/>
              <a:sym typeface="Calibri"/>
            </a:endParaRPr>
          </a:p>
          <a:p>
            <a:pPr marL="0" marR="0" lvl="0" indent="0" algn="l" rtl="0">
              <a:spcBef>
                <a:spcPts val="0"/>
              </a:spcBef>
              <a:spcAft>
                <a:spcPts val="0"/>
              </a:spcAft>
              <a:buNone/>
            </a:pPr>
            <a:endParaRPr sz="2800" dirty="0">
              <a:solidFill>
                <a:schemeClr val="dk1"/>
              </a:solidFill>
              <a:latin typeface="Arial Narrow" panose="020B0606020202030204" pitchFamily="34" charset="0"/>
              <a:ea typeface="Calibri"/>
              <a:cs typeface="Calibri"/>
              <a:sym typeface="Calibri"/>
            </a:endParaRPr>
          </a:p>
          <a:p>
            <a:pPr marL="0" marR="0" lvl="0" indent="0" algn="l" rtl="0">
              <a:spcBef>
                <a:spcPts val="429"/>
              </a:spcBef>
              <a:buNone/>
            </a:pPr>
            <a:endParaRPr sz="40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3900" dirty="0">
              <a:solidFill>
                <a:schemeClr val="dk1"/>
              </a:solidFill>
              <a:latin typeface="Calibri"/>
              <a:ea typeface="Calibri"/>
              <a:cs typeface="Calibri"/>
              <a:sym typeface="Calibri"/>
            </a:endParaRPr>
          </a:p>
          <a:p>
            <a:pPr marL="0" marR="0" lvl="0" indent="0" algn="l" rtl="0">
              <a:spcBef>
                <a:spcPts val="429"/>
              </a:spcBef>
              <a:spcAft>
                <a:spcPts val="0"/>
              </a:spcAft>
              <a:buNone/>
            </a:pPr>
            <a:endParaRPr sz="3900" dirty="0">
              <a:solidFill>
                <a:schemeClr val="dk1"/>
              </a:solidFill>
              <a:latin typeface="Calibri"/>
              <a:ea typeface="Calibri"/>
              <a:cs typeface="Calibri"/>
              <a:sym typeface="Calibri"/>
            </a:endParaRPr>
          </a:p>
          <a:p>
            <a:pPr marL="0" marR="0" lvl="0" indent="0" algn="l" rtl="0">
              <a:spcBef>
                <a:spcPts val="429"/>
              </a:spcBef>
              <a:spcAft>
                <a:spcPts val="0"/>
              </a:spcAft>
              <a:buNone/>
            </a:pPr>
            <a:endParaRPr sz="3900" dirty="0">
              <a:solidFill>
                <a:schemeClr val="dk1"/>
              </a:solidFill>
              <a:latin typeface="Calibri"/>
              <a:ea typeface="Calibri"/>
              <a:cs typeface="Calibri"/>
              <a:sym typeface="Calibri"/>
            </a:endParaRPr>
          </a:p>
        </p:txBody>
      </p:sp>
      <p:sp>
        <p:nvSpPr>
          <p:cNvPr id="91" name="Shape 91"/>
          <p:cNvSpPr txBox="1"/>
          <p:nvPr/>
        </p:nvSpPr>
        <p:spPr>
          <a:xfrm>
            <a:off x="16535400" y="13291428"/>
            <a:ext cx="15866169" cy="6063372"/>
          </a:xfrm>
          <a:prstGeom prst="rect">
            <a:avLst/>
          </a:prstGeom>
          <a:noFill/>
          <a:ln>
            <a:noFill/>
          </a:ln>
        </p:spPr>
        <p:txBody>
          <a:bodyPr lIns="65300" tIns="32650" rIns="65300" bIns="32650" anchor="t" anchorCtr="0">
            <a:noAutofit/>
          </a:bodyPr>
          <a:lstStyle/>
          <a:p>
            <a:pPr marL="0" marR="0" lvl="0" indent="0" algn="l" rtl="0">
              <a:spcBef>
                <a:spcPts val="0"/>
              </a:spcBef>
              <a:spcAft>
                <a:spcPts val="0"/>
              </a:spcAft>
              <a:buSzPct val="25000"/>
              <a:buNone/>
            </a:pPr>
            <a:r>
              <a:rPr lang="en-US" sz="3000" dirty="0" smtClean="0">
                <a:solidFill>
                  <a:schemeClr val="dk1"/>
                </a:solidFill>
                <a:latin typeface="Arial Narrow" panose="020B0606020202030204" pitchFamily="34" charset="0"/>
                <a:ea typeface="Calibri"/>
                <a:cs typeface="Calibri"/>
                <a:sym typeface="Calibri"/>
              </a:rPr>
              <a:t> </a:t>
            </a:r>
            <a:endParaRPr lang="en-US" sz="3000" dirty="0">
              <a:solidFill>
                <a:schemeClr val="dk1"/>
              </a:solidFill>
              <a:latin typeface="Arial Narrow" panose="020B0606020202030204" pitchFamily="34" charset="0"/>
              <a:ea typeface="Calibri"/>
              <a:cs typeface="Calibri"/>
              <a:sym typeface="Calibri"/>
            </a:endParaRPr>
          </a:p>
          <a:p>
            <a:pPr marL="0" marR="0" lvl="0" indent="0" algn="l" rtl="0">
              <a:spcBef>
                <a:spcPts val="429"/>
              </a:spcBef>
              <a:buSzPct val="25000"/>
              <a:buNone/>
            </a:pPr>
            <a:r>
              <a:rPr lang="en-US" sz="3000" dirty="0" smtClean="0">
                <a:solidFill>
                  <a:schemeClr val="dk1"/>
                </a:solidFill>
                <a:latin typeface="Arial Narrow" panose="020B0606020202030204" pitchFamily="34" charset="0"/>
                <a:ea typeface="Calibri"/>
                <a:cs typeface="Calibri"/>
                <a:sym typeface="Calibri"/>
              </a:rPr>
              <a:t>Througho</a:t>
            </a:r>
            <a:r>
              <a:rPr lang="en-US" sz="3000" b="1" dirty="0" smtClean="0">
                <a:solidFill>
                  <a:schemeClr val="dk1"/>
                </a:solidFill>
                <a:latin typeface="Arial Narrow" panose="020B0606020202030204" pitchFamily="34" charset="0"/>
                <a:ea typeface="Calibri"/>
                <a:cs typeface="Calibri"/>
                <a:sym typeface="Calibri"/>
              </a:rPr>
              <a:t>ut our research, we’ve worked with many different primers, until we were successful. Originally, we used </a:t>
            </a:r>
            <a:r>
              <a:rPr lang="en-US" sz="3000" dirty="0" smtClean="0">
                <a:solidFill>
                  <a:schemeClr val="dk1"/>
                </a:solidFill>
                <a:latin typeface="Arial Narrow" panose="020B0606020202030204" pitchFamily="34" charset="0"/>
                <a:ea typeface="Calibri"/>
                <a:cs typeface="Calibri"/>
                <a:sym typeface="Calibri"/>
              </a:rPr>
              <a:t>the Barcode Long Island Footlocker Method and COI/ COII invertebrate cocktail primers. These primers failed to provide us with data.  We then used the 12S gene (fruit fly) primer with the </a:t>
            </a:r>
            <a:r>
              <a:rPr lang="en-US" sz="3000" dirty="0" err="1" smtClean="0">
                <a:solidFill>
                  <a:schemeClr val="dk1"/>
                </a:solidFill>
                <a:latin typeface="Arial Narrow" panose="020B0606020202030204" pitchFamily="34" charset="0"/>
                <a:ea typeface="Calibri"/>
                <a:cs typeface="Calibri"/>
                <a:sym typeface="Calibri"/>
              </a:rPr>
              <a:t>Qiagen</a:t>
            </a:r>
            <a:r>
              <a:rPr lang="en-US" sz="3000" dirty="0" smtClean="0">
                <a:solidFill>
                  <a:schemeClr val="dk1"/>
                </a:solidFill>
                <a:latin typeface="Arial Narrow" panose="020B0606020202030204" pitchFamily="34" charset="0"/>
                <a:ea typeface="Calibri"/>
                <a:cs typeface="Calibri"/>
                <a:sym typeface="Calibri"/>
              </a:rPr>
              <a:t>™ </a:t>
            </a:r>
            <a:r>
              <a:rPr lang="en-US" sz="3000" dirty="0" err="1" smtClean="0">
                <a:solidFill>
                  <a:schemeClr val="dk1"/>
                </a:solidFill>
                <a:latin typeface="Arial Narrow" panose="020B0606020202030204" pitchFamily="34" charset="0"/>
                <a:ea typeface="Calibri"/>
                <a:cs typeface="Calibri"/>
                <a:sym typeface="Calibri"/>
              </a:rPr>
              <a:t>Dneasy</a:t>
            </a:r>
            <a:r>
              <a:rPr lang="en-US" sz="3000" dirty="0" smtClean="0">
                <a:solidFill>
                  <a:schemeClr val="dk1"/>
                </a:solidFill>
                <a:latin typeface="Arial Narrow" panose="020B0606020202030204" pitchFamily="34" charset="0"/>
                <a:ea typeface="Calibri"/>
                <a:cs typeface="Calibri"/>
                <a:sym typeface="Calibri"/>
              </a:rPr>
              <a:t> </a:t>
            </a:r>
            <a:r>
              <a:rPr lang="en-US" sz="3000" dirty="0" smtClean="0">
                <a:solidFill>
                  <a:schemeClr val="dk1"/>
                </a:solidFill>
                <a:latin typeface="Arial Narrow" panose="020B0606020202030204" pitchFamily="34" charset="0"/>
                <a:ea typeface="Calibri"/>
                <a:cs typeface="Calibri"/>
                <a:sym typeface="Calibri"/>
              </a:rPr>
              <a:t>Blood &amp; Tissue Kit for DNA extraction and  were successful for 2 samples and found </a:t>
            </a:r>
            <a:r>
              <a:rPr lang="en-US" sz="3000" i="1" dirty="0" smtClean="0">
                <a:solidFill>
                  <a:schemeClr val="dk1"/>
                </a:solidFill>
                <a:latin typeface="Arial Narrow" panose="020B0606020202030204" pitchFamily="34" charset="0"/>
                <a:ea typeface="Calibri"/>
                <a:cs typeface="Calibri"/>
                <a:sym typeface="Calibri"/>
              </a:rPr>
              <a:t>two novel barcodes</a:t>
            </a:r>
            <a:r>
              <a:rPr lang="en-US" sz="3000" dirty="0" smtClean="0">
                <a:solidFill>
                  <a:schemeClr val="dk1"/>
                </a:solidFill>
                <a:latin typeface="Arial Narrow" panose="020B0606020202030204" pitchFamily="34" charset="0"/>
                <a:ea typeface="Calibri"/>
                <a:cs typeface="Calibri"/>
                <a:sym typeface="Calibri"/>
              </a:rPr>
              <a:t>. Sample 2-1 was closest in distance to </a:t>
            </a:r>
            <a:r>
              <a:rPr lang="en-US" sz="3000" i="1" dirty="0" err="1">
                <a:solidFill>
                  <a:schemeClr val="dk1"/>
                </a:solidFill>
                <a:latin typeface="Arial Narrow" panose="020B0606020202030204" pitchFamily="34" charset="0"/>
                <a:ea typeface="Calibri"/>
                <a:cs typeface="Calibri"/>
                <a:sym typeface="Calibri"/>
              </a:rPr>
              <a:t>P</a:t>
            </a:r>
            <a:r>
              <a:rPr lang="en-US" sz="3000" i="1" dirty="0" err="1" smtClean="0">
                <a:solidFill>
                  <a:schemeClr val="dk1"/>
                </a:solidFill>
                <a:latin typeface="Arial Narrow" panose="020B0606020202030204" pitchFamily="34" charset="0"/>
                <a:ea typeface="Calibri"/>
                <a:cs typeface="Calibri"/>
                <a:sym typeface="Calibri"/>
              </a:rPr>
              <a:t>olypedilum</a:t>
            </a:r>
            <a:r>
              <a:rPr lang="en-US" sz="3000" i="1" dirty="0" smtClean="0">
                <a:solidFill>
                  <a:schemeClr val="dk1"/>
                </a:solidFill>
                <a:latin typeface="Arial Narrow" panose="020B0606020202030204" pitchFamily="34" charset="0"/>
                <a:ea typeface="Calibri"/>
                <a:cs typeface="Calibri"/>
                <a:sym typeface="Calibri"/>
              </a:rPr>
              <a:t> </a:t>
            </a:r>
            <a:r>
              <a:rPr lang="en-US" sz="3000" i="1" dirty="0" err="1" smtClean="0">
                <a:solidFill>
                  <a:schemeClr val="dk1"/>
                </a:solidFill>
                <a:latin typeface="Arial Narrow" panose="020B0606020202030204" pitchFamily="34" charset="0"/>
                <a:ea typeface="Calibri"/>
                <a:cs typeface="Calibri"/>
                <a:sym typeface="Calibri"/>
              </a:rPr>
              <a:t>vande</a:t>
            </a:r>
            <a:r>
              <a:rPr lang="en-US" sz="3000" i="1" dirty="0" smtClean="0">
                <a:solidFill>
                  <a:schemeClr val="dk1"/>
                </a:solidFill>
                <a:latin typeface="Arial Narrow" panose="020B0606020202030204" pitchFamily="34" charset="0"/>
                <a:ea typeface="Calibri"/>
                <a:cs typeface="Calibri"/>
                <a:sym typeface="Calibri"/>
              </a:rPr>
              <a:t>. </a:t>
            </a:r>
            <a:r>
              <a:rPr lang="en-US" sz="3000" dirty="0" smtClean="0">
                <a:solidFill>
                  <a:schemeClr val="dk1"/>
                </a:solidFill>
                <a:latin typeface="Arial Narrow" panose="020B0606020202030204" pitchFamily="34" charset="0"/>
                <a:ea typeface="Calibri"/>
                <a:cs typeface="Calibri"/>
                <a:sym typeface="Calibri"/>
              </a:rPr>
              <a:t>From microscope observations and taxonomic keys, we originally viewed these two organisms as the same (2-1 and 2-2), but as a result of the ML tree represented in Figure 3, we now know they are distinctly different. Their barcodes show some similarities, but multiple SNPs exist. </a:t>
            </a:r>
            <a:endParaRPr lang="en-US" sz="3000" dirty="0">
              <a:solidFill>
                <a:schemeClr val="dk1"/>
              </a:solidFill>
              <a:latin typeface="Arial Narrow" panose="020B0606020202030204" pitchFamily="34" charset="0"/>
              <a:ea typeface="Calibri"/>
              <a:cs typeface="Calibri"/>
              <a:sym typeface="Calibri"/>
            </a:endParaRPr>
          </a:p>
          <a:p>
            <a:pPr marL="0" marR="0" lvl="0" indent="0" algn="l" rtl="0">
              <a:spcBef>
                <a:spcPts val="429"/>
              </a:spcBef>
              <a:buSzPct val="25000"/>
              <a:buNone/>
            </a:pPr>
            <a:r>
              <a:rPr lang="en-US" sz="3000" b="1" i="1" dirty="0" smtClean="0">
                <a:solidFill>
                  <a:schemeClr val="dk1"/>
                </a:solidFill>
                <a:latin typeface="Arial Narrow" panose="020B0606020202030204" pitchFamily="34" charset="0"/>
                <a:ea typeface="Calibri"/>
                <a:cs typeface="Calibri"/>
                <a:sym typeface="Calibri"/>
              </a:rPr>
              <a:t>Future Work:</a:t>
            </a:r>
          </a:p>
          <a:p>
            <a:pPr marL="0" marR="0" lvl="0" indent="0" algn="l" rtl="0">
              <a:spcBef>
                <a:spcPts val="429"/>
              </a:spcBef>
              <a:buSzPct val="25000"/>
              <a:buNone/>
            </a:pPr>
            <a:r>
              <a:rPr lang="en-US" sz="3000" dirty="0" smtClean="0">
                <a:solidFill>
                  <a:schemeClr val="dk1"/>
                </a:solidFill>
                <a:latin typeface="Arial Narrow" panose="020B0606020202030204" pitchFamily="34" charset="0"/>
                <a:ea typeface="Calibri"/>
                <a:cs typeface="Calibri"/>
                <a:sym typeface="Calibri"/>
              </a:rPr>
              <a:t>We will analyze our organisms with the reverse primers to ensure that they are novel barcodes. From that point, we will enter them into </a:t>
            </a:r>
            <a:r>
              <a:rPr lang="en-US" sz="3000" dirty="0" err="1" smtClean="0">
                <a:solidFill>
                  <a:schemeClr val="dk1"/>
                </a:solidFill>
                <a:latin typeface="Arial Narrow" panose="020B0606020202030204" pitchFamily="34" charset="0"/>
                <a:ea typeface="Calibri"/>
                <a:cs typeface="Calibri"/>
                <a:sym typeface="Calibri"/>
              </a:rPr>
              <a:t>Genbank</a:t>
            </a:r>
            <a:r>
              <a:rPr lang="en-US" sz="3000" dirty="0" smtClean="0">
                <a:solidFill>
                  <a:schemeClr val="dk1"/>
                </a:solidFill>
                <a:latin typeface="Arial Narrow" panose="020B0606020202030204" pitchFamily="34" charset="0"/>
                <a:ea typeface="Calibri"/>
                <a:cs typeface="Calibri"/>
                <a:sym typeface="Calibri"/>
              </a:rPr>
              <a:t>. We will need to work with experts to identify these organisms since the </a:t>
            </a:r>
            <a:r>
              <a:rPr lang="en-US" sz="3000" dirty="0" err="1">
                <a:solidFill>
                  <a:schemeClr val="dk1"/>
                </a:solidFill>
                <a:latin typeface="Arial Narrow" panose="020B0606020202030204" pitchFamily="34" charset="0"/>
                <a:ea typeface="Calibri"/>
                <a:cs typeface="Calibri"/>
                <a:sym typeface="Calibri"/>
              </a:rPr>
              <a:t>P</a:t>
            </a:r>
            <a:r>
              <a:rPr lang="en-US" sz="3000" dirty="0" err="1" smtClean="0">
                <a:solidFill>
                  <a:schemeClr val="dk1"/>
                </a:solidFill>
                <a:latin typeface="Arial Narrow" panose="020B0606020202030204" pitchFamily="34" charset="0"/>
                <a:ea typeface="Calibri"/>
                <a:cs typeface="Calibri"/>
                <a:sym typeface="Calibri"/>
              </a:rPr>
              <a:t>ennak’s</a:t>
            </a:r>
            <a:r>
              <a:rPr lang="en-US" sz="3000" dirty="0" smtClean="0">
                <a:solidFill>
                  <a:schemeClr val="dk1"/>
                </a:solidFill>
                <a:latin typeface="Arial Narrow" panose="020B0606020202030204" pitchFamily="34" charset="0"/>
                <a:ea typeface="Calibri"/>
                <a:cs typeface="Calibri"/>
                <a:sym typeface="Calibri"/>
              </a:rPr>
              <a:t> taxonomic keys for freshwater invertebrates are difficult to analyze.</a:t>
            </a:r>
          </a:p>
          <a:p>
            <a:pPr marL="0" marR="0" lvl="0" indent="0" algn="l" rtl="0">
              <a:spcBef>
                <a:spcPts val="0"/>
              </a:spcBef>
              <a:buNone/>
            </a:pPr>
            <a:endParaRPr sz="390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600" dirty="0">
              <a:solidFill>
                <a:schemeClr val="dk1"/>
              </a:solidFill>
              <a:latin typeface="Calibri"/>
              <a:ea typeface="Calibri"/>
              <a:cs typeface="Calibri"/>
              <a:sym typeface="Calibri"/>
            </a:endParaRPr>
          </a:p>
          <a:p>
            <a:pPr marL="0" marR="0" lvl="0" indent="0" algn="l" rtl="0">
              <a:spcBef>
                <a:spcPts val="0"/>
              </a:spcBef>
              <a:buNone/>
            </a:pPr>
            <a:endParaRPr sz="3900" dirty="0">
              <a:solidFill>
                <a:schemeClr val="dk1"/>
              </a:solidFill>
              <a:latin typeface="Calibri"/>
              <a:ea typeface="Calibri"/>
              <a:cs typeface="Calibri"/>
              <a:sym typeface="Calibri"/>
            </a:endParaRPr>
          </a:p>
        </p:txBody>
      </p:sp>
      <p:pic>
        <p:nvPicPr>
          <p:cNvPr id="92" name="Shape 92"/>
          <p:cNvPicPr preferRelativeResize="0"/>
          <p:nvPr/>
        </p:nvPicPr>
        <p:blipFill rotWithShape="1">
          <a:blip r:embed="rId8">
            <a:alphaModFix/>
          </a:blip>
          <a:srcRect/>
          <a:stretch/>
        </p:blipFill>
        <p:spPr>
          <a:xfrm>
            <a:off x="28499033" y="2509556"/>
            <a:ext cx="3428767" cy="798570"/>
          </a:xfrm>
          <a:prstGeom prst="rect">
            <a:avLst/>
          </a:prstGeom>
          <a:noFill/>
          <a:ln>
            <a:noFill/>
          </a:ln>
        </p:spPr>
      </p:pic>
      <p:pic>
        <p:nvPicPr>
          <p:cNvPr id="93" name="Shape 93"/>
          <p:cNvPicPr preferRelativeResize="0"/>
          <p:nvPr/>
        </p:nvPicPr>
        <p:blipFill rotWithShape="1">
          <a:blip r:embed="rId9">
            <a:alphaModFix/>
          </a:blip>
          <a:srcRect/>
          <a:stretch/>
        </p:blipFill>
        <p:spPr>
          <a:xfrm>
            <a:off x="620410" y="867996"/>
            <a:ext cx="3859963" cy="1481268"/>
          </a:xfrm>
          <a:prstGeom prst="rect">
            <a:avLst/>
          </a:prstGeom>
          <a:noFill/>
          <a:ln>
            <a:noFill/>
          </a:ln>
        </p:spPr>
      </p:pic>
      <p:pic>
        <p:nvPicPr>
          <p:cNvPr id="94" name="Shape 94"/>
          <p:cNvPicPr preferRelativeResize="0"/>
          <p:nvPr/>
        </p:nvPicPr>
        <p:blipFill rotWithShape="1">
          <a:blip r:embed="rId10">
            <a:alphaModFix/>
          </a:blip>
          <a:srcRect/>
          <a:stretch/>
        </p:blipFill>
        <p:spPr>
          <a:xfrm>
            <a:off x="30991020" y="1382160"/>
            <a:ext cx="936780" cy="936780"/>
          </a:xfrm>
          <a:prstGeom prst="rect">
            <a:avLst/>
          </a:prstGeom>
          <a:noFill/>
          <a:ln>
            <a:noFill/>
          </a:ln>
        </p:spPr>
      </p:pic>
      <p:grpSp>
        <p:nvGrpSpPr>
          <p:cNvPr id="95" name="Shape 95"/>
          <p:cNvGrpSpPr/>
          <p:nvPr/>
        </p:nvGrpSpPr>
        <p:grpSpPr>
          <a:xfrm>
            <a:off x="5410200" y="13182600"/>
            <a:ext cx="10712671" cy="7672491"/>
            <a:chOff x="3663" y="0"/>
            <a:chExt cx="10712671" cy="7672491"/>
          </a:xfrm>
        </p:grpSpPr>
        <p:sp>
          <p:nvSpPr>
            <p:cNvPr id="96" name="Shape 96"/>
            <p:cNvSpPr/>
            <p:nvPr/>
          </p:nvSpPr>
          <p:spPr>
            <a:xfrm>
              <a:off x="803999" y="0"/>
              <a:ext cx="9111999" cy="7672491"/>
            </a:xfrm>
            <a:prstGeom prst="rightArrow">
              <a:avLst>
                <a:gd name="adj1" fmla="val 50000"/>
                <a:gd name="adj2" fmla="val 50000"/>
              </a:avLst>
            </a:prstGeom>
            <a:solidFill>
              <a:srgbClr val="D7D1DF"/>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3663" y="2301747"/>
              <a:ext cx="2380593" cy="3068996"/>
            </a:xfrm>
            <a:prstGeom prst="roundRect">
              <a:avLst>
                <a:gd name="adj" fmla="val 16667"/>
              </a:avLst>
            </a:prstGeom>
            <a:solidFill>
              <a:schemeClr val="accent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txBox="1"/>
            <p:nvPr/>
          </p:nvSpPr>
          <p:spPr>
            <a:xfrm>
              <a:off x="119875" y="2417958"/>
              <a:ext cx="2148171" cy="2836574"/>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Proposal submission to CSHL</a:t>
              </a:r>
            </a:p>
            <a:p>
              <a:pPr marL="0" marR="0" lvl="0" indent="0" algn="ctr" rtl="0">
                <a:lnSpc>
                  <a:spcPct val="90000"/>
                </a:lnSpc>
                <a:spcBef>
                  <a:spcPts val="840"/>
                </a:spcBef>
                <a:spcAft>
                  <a:spcPts val="0"/>
                </a:spcAft>
                <a:buSzPct val="25000"/>
                <a:buNone/>
              </a:pPr>
              <a:r>
                <a:rPr lang="en-US" sz="2400">
                  <a:solidFill>
                    <a:schemeClr val="lt1"/>
                  </a:solidFill>
                  <a:latin typeface="Calibri"/>
                  <a:ea typeface="Calibri"/>
                  <a:cs typeface="Calibri"/>
                  <a:sym typeface="Calibri"/>
                </a:rPr>
                <a:t>Permit Acquisition</a:t>
              </a:r>
            </a:p>
          </p:txBody>
        </p:sp>
        <p:sp>
          <p:nvSpPr>
            <p:cNvPr id="99" name="Shape 99"/>
            <p:cNvSpPr/>
            <p:nvPr/>
          </p:nvSpPr>
          <p:spPr>
            <a:xfrm>
              <a:off x="2781023" y="2301747"/>
              <a:ext cx="2380593" cy="3068996"/>
            </a:xfrm>
            <a:prstGeom prst="roundRect">
              <a:avLst>
                <a:gd name="adj" fmla="val 16667"/>
              </a:avLst>
            </a:prstGeom>
            <a:solidFill>
              <a:srgbClr val="5D5AA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txBox="1"/>
            <p:nvPr/>
          </p:nvSpPr>
          <p:spPr>
            <a:xfrm>
              <a:off x="2897233" y="2417958"/>
              <a:ext cx="2148171" cy="2836574"/>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Field Collections</a:t>
              </a:r>
            </a:p>
          </p:txBody>
        </p:sp>
        <p:sp>
          <p:nvSpPr>
            <p:cNvPr id="101" name="Shape 101"/>
            <p:cNvSpPr/>
            <p:nvPr/>
          </p:nvSpPr>
          <p:spPr>
            <a:xfrm>
              <a:off x="5558382" y="2301747"/>
              <a:ext cx="2380593" cy="3068996"/>
            </a:xfrm>
            <a:prstGeom prst="roundRect">
              <a:avLst>
                <a:gd name="adj" fmla="val 16667"/>
              </a:avLst>
            </a:prstGeom>
            <a:solidFill>
              <a:srgbClr val="5279B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txBox="1"/>
            <p:nvPr/>
          </p:nvSpPr>
          <p:spPr>
            <a:xfrm>
              <a:off x="5674592" y="2417958"/>
              <a:ext cx="2148171" cy="2836574"/>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DNA Preparation</a:t>
              </a:r>
            </a:p>
            <a:p>
              <a:pPr marL="0" marR="0" lvl="0" indent="0" algn="ctr" rtl="0">
                <a:lnSpc>
                  <a:spcPct val="90000"/>
                </a:lnSpc>
                <a:spcBef>
                  <a:spcPts val="840"/>
                </a:spcBef>
                <a:spcAft>
                  <a:spcPts val="0"/>
                </a:spcAft>
                <a:buSzPct val="25000"/>
                <a:buNone/>
              </a:pPr>
              <a:r>
                <a:rPr lang="en-US" sz="2400">
                  <a:solidFill>
                    <a:schemeClr val="lt1"/>
                  </a:solidFill>
                  <a:latin typeface="Calibri"/>
                  <a:ea typeface="Calibri"/>
                  <a:cs typeface="Calibri"/>
                  <a:sym typeface="Calibri"/>
                </a:rPr>
                <a:t>(Qiagen Kits/12S Gene)</a:t>
              </a:r>
            </a:p>
            <a:p>
              <a:pPr marL="0" marR="0" lvl="0" indent="0" algn="ctr" rtl="0">
                <a:lnSpc>
                  <a:spcPct val="90000"/>
                </a:lnSpc>
                <a:spcBef>
                  <a:spcPts val="840"/>
                </a:spcBef>
                <a:spcAft>
                  <a:spcPts val="0"/>
                </a:spcAft>
                <a:buSzPct val="25000"/>
                <a:buNone/>
              </a:pPr>
              <a:r>
                <a:rPr lang="en-US" sz="2400">
                  <a:solidFill>
                    <a:schemeClr val="lt1"/>
                  </a:solidFill>
                  <a:latin typeface="Calibri"/>
                  <a:ea typeface="Calibri"/>
                  <a:cs typeface="Calibri"/>
                  <a:sym typeface="Calibri"/>
                </a:rPr>
                <a:t>Sequencing at Genewiz, Inc.</a:t>
              </a:r>
            </a:p>
          </p:txBody>
        </p:sp>
        <p:sp>
          <p:nvSpPr>
            <p:cNvPr id="103" name="Shape 103"/>
            <p:cNvSpPr/>
            <p:nvPr/>
          </p:nvSpPr>
          <p:spPr>
            <a:xfrm>
              <a:off x="8335742" y="2301747"/>
              <a:ext cx="2380593" cy="3068996"/>
            </a:xfrm>
            <a:prstGeom prst="roundRect">
              <a:avLst>
                <a:gd name="adj" fmla="val 16667"/>
              </a:avLst>
            </a:prstGeom>
            <a:solidFill>
              <a:srgbClr val="4AA9C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txBox="1"/>
            <p:nvPr/>
          </p:nvSpPr>
          <p:spPr>
            <a:xfrm>
              <a:off x="8451953" y="2417958"/>
              <a:ext cx="2148171" cy="2836574"/>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Bioinformatics</a:t>
              </a:r>
            </a:p>
            <a:p>
              <a:pPr marL="0" marR="0" lvl="0" indent="0" algn="ctr" rtl="0">
                <a:lnSpc>
                  <a:spcPct val="90000"/>
                </a:lnSpc>
                <a:spcBef>
                  <a:spcPts val="840"/>
                </a:spcBef>
                <a:spcAft>
                  <a:spcPts val="0"/>
                </a:spcAft>
                <a:buSzPct val="25000"/>
                <a:buNone/>
              </a:pPr>
              <a:r>
                <a:rPr lang="en-US" sz="2400" i="1">
                  <a:solidFill>
                    <a:schemeClr val="lt1"/>
                  </a:solidFill>
                  <a:latin typeface="Calibri"/>
                  <a:ea typeface="Calibri"/>
                  <a:cs typeface="Calibri"/>
                  <a:sym typeface="Calibri"/>
                </a:rPr>
                <a:t>DNA Subway – Blue Line</a:t>
              </a:r>
            </a:p>
            <a:p>
              <a:pPr marL="0" marR="0" lvl="0" indent="0" algn="ctr" rtl="0">
                <a:lnSpc>
                  <a:spcPct val="90000"/>
                </a:lnSpc>
                <a:spcBef>
                  <a:spcPts val="840"/>
                </a:spcBef>
                <a:spcAft>
                  <a:spcPts val="0"/>
                </a:spcAft>
                <a:buSzPct val="25000"/>
                <a:buNone/>
              </a:pPr>
              <a:r>
                <a:rPr lang="en-US" sz="2400" i="1">
                  <a:solidFill>
                    <a:schemeClr val="lt1"/>
                  </a:solidFill>
                  <a:latin typeface="Calibri"/>
                  <a:ea typeface="Calibri"/>
                  <a:cs typeface="Calibri"/>
                  <a:sym typeface="Calibri"/>
                </a:rPr>
                <a:t>(CSHL)</a:t>
              </a:r>
            </a:p>
          </p:txBody>
        </p:sp>
      </p:grpSp>
      <p:sp>
        <p:nvSpPr>
          <p:cNvPr id="105" name="Shape 105"/>
          <p:cNvSpPr txBox="1"/>
          <p:nvPr/>
        </p:nvSpPr>
        <p:spPr>
          <a:xfrm>
            <a:off x="810441" y="15234455"/>
            <a:ext cx="5270803" cy="164660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Arial Narrow" panose="020B0606020202030204" pitchFamily="34" charset="0"/>
                <a:ea typeface="Calibri"/>
                <a:cs typeface="Calibri"/>
                <a:sym typeface="Calibri"/>
              </a:rPr>
              <a:t>Study Location</a:t>
            </a:r>
          </a:p>
          <a:p>
            <a:pPr marL="0" marR="0" lvl="0" indent="0" algn="l" rtl="0">
              <a:spcBef>
                <a:spcPts val="0"/>
              </a:spcBef>
              <a:buNone/>
            </a:pPr>
            <a:endParaRPr sz="6100" dirty="0">
              <a:solidFill>
                <a:schemeClr val="dk1"/>
              </a:solidFill>
              <a:latin typeface="Calibri"/>
              <a:ea typeface="Calibri"/>
              <a:cs typeface="Calibri"/>
              <a:sym typeface="Calibri"/>
            </a:endParaRPr>
          </a:p>
        </p:txBody>
      </p:sp>
      <p:sp>
        <p:nvSpPr>
          <p:cNvPr id="107" name="Shape 107"/>
          <p:cNvSpPr txBox="1"/>
          <p:nvPr/>
        </p:nvSpPr>
        <p:spPr>
          <a:xfrm>
            <a:off x="884672" y="10210800"/>
            <a:ext cx="15193528" cy="403700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smtClean="0">
                <a:solidFill>
                  <a:schemeClr val="dk1"/>
                </a:solidFill>
                <a:latin typeface="Arial Narrow" panose="020B0606020202030204" pitchFamily="34" charset="0"/>
                <a:ea typeface="Calibri"/>
                <a:cs typeface="Calibri"/>
                <a:sym typeface="Calibri"/>
              </a:rPr>
              <a:t>Introduction</a:t>
            </a:r>
          </a:p>
          <a:p>
            <a:pPr marL="0" marR="0" lvl="0" indent="0" algn="l" rtl="0">
              <a:spcBef>
                <a:spcPts val="429"/>
              </a:spcBef>
              <a:buSzPct val="25000"/>
              <a:buNone/>
            </a:pPr>
            <a:r>
              <a:rPr lang="en-US" sz="3000" dirty="0" smtClean="0">
                <a:solidFill>
                  <a:schemeClr val="dk1"/>
                </a:solidFill>
                <a:latin typeface="Arial Narrow" panose="020B0606020202030204" pitchFamily="34" charset="0"/>
                <a:ea typeface="Calibri"/>
                <a:cs typeface="Calibri"/>
                <a:sym typeface="Calibri"/>
              </a:rPr>
              <a:t>DNA barcoding has been used to assess macroinvertebrate biodiversity in freshwater ecosystems (</a:t>
            </a:r>
            <a:r>
              <a:rPr lang="en-US" sz="3000" dirty="0" err="1" smtClean="0">
                <a:solidFill>
                  <a:schemeClr val="dk1"/>
                </a:solidFill>
                <a:latin typeface="Arial Narrow" panose="020B0606020202030204" pitchFamily="34" charset="0"/>
                <a:ea typeface="Calibri"/>
                <a:cs typeface="Calibri"/>
                <a:sym typeface="Calibri"/>
              </a:rPr>
              <a:t>Pfender</a:t>
            </a:r>
            <a:r>
              <a:rPr lang="en-US" sz="3000" dirty="0" smtClean="0">
                <a:solidFill>
                  <a:schemeClr val="dk1"/>
                </a:solidFill>
                <a:latin typeface="Arial Narrow" panose="020B0606020202030204" pitchFamily="34" charset="0"/>
                <a:ea typeface="Calibri"/>
                <a:cs typeface="Calibri"/>
                <a:sym typeface="Calibri"/>
              </a:rPr>
              <a:t>, et al, 2010).  According to (Stein et al, 2014) DNA barcoding improved statistical power to assess small changes in stream conditions based on biodiversity when DNA barcoding was added to standard taxonomic identification methods.</a:t>
            </a:r>
          </a:p>
          <a:p>
            <a:pPr marL="0" marR="0" lvl="0" indent="0" algn="l" rtl="0">
              <a:spcBef>
                <a:spcPts val="0"/>
              </a:spcBef>
              <a:buNone/>
            </a:pPr>
            <a:endParaRPr sz="6100" dirty="0">
              <a:solidFill>
                <a:schemeClr val="dk1"/>
              </a:solidFill>
              <a:latin typeface="Calibri"/>
              <a:ea typeface="Calibri"/>
              <a:cs typeface="Calibri"/>
              <a:sym typeface="Calibri"/>
            </a:endParaRPr>
          </a:p>
        </p:txBody>
      </p:sp>
      <p:sp>
        <p:nvSpPr>
          <p:cNvPr id="108" name="Shape 108"/>
          <p:cNvSpPr txBox="1"/>
          <p:nvPr/>
        </p:nvSpPr>
        <p:spPr>
          <a:xfrm>
            <a:off x="895868" y="12922758"/>
            <a:ext cx="13764125" cy="447814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i="1" dirty="0">
                <a:solidFill>
                  <a:schemeClr val="dk1"/>
                </a:solidFill>
                <a:latin typeface="Arial Narrow" panose="020B0606020202030204" pitchFamily="34" charset="0"/>
                <a:ea typeface="Calibri"/>
                <a:cs typeface="Calibri"/>
                <a:sym typeface="Calibri"/>
              </a:rPr>
              <a:t>Goals</a:t>
            </a:r>
          </a:p>
          <a:p>
            <a:pPr marL="571500" marR="0" lvl="0" indent="-571500" algn="l" rtl="0">
              <a:spcBef>
                <a:spcPts val="0"/>
              </a:spcBef>
              <a:buClr>
                <a:schemeClr val="dk1"/>
              </a:buClr>
              <a:buSzPct val="100000"/>
              <a:buFont typeface="Arial"/>
              <a:buChar char="•"/>
            </a:pPr>
            <a:r>
              <a:rPr lang="en-US" sz="3000" dirty="0" smtClean="0">
                <a:solidFill>
                  <a:schemeClr val="dk1"/>
                </a:solidFill>
                <a:latin typeface="Arial Narrow" panose="020B0606020202030204" pitchFamily="34" charset="0"/>
                <a:ea typeface="Calibri"/>
                <a:cs typeface="Calibri"/>
                <a:sym typeface="Calibri"/>
              </a:rPr>
              <a:t>Identify </a:t>
            </a:r>
            <a:r>
              <a:rPr lang="en-US" sz="3000" dirty="0">
                <a:solidFill>
                  <a:schemeClr val="dk1"/>
                </a:solidFill>
                <a:latin typeface="Arial Narrow" panose="020B0606020202030204" pitchFamily="34" charset="0"/>
                <a:ea typeface="Calibri"/>
                <a:cs typeface="Calibri"/>
                <a:sym typeface="Calibri"/>
              </a:rPr>
              <a:t>novel barcodes in </a:t>
            </a:r>
            <a:r>
              <a:rPr lang="en-US" sz="3000" dirty="0" err="1">
                <a:solidFill>
                  <a:schemeClr val="dk1"/>
                </a:solidFill>
                <a:latin typeface="Arial Narrow" panose="020B0606020202030204" pitchFamily="34" charset="0"/>
                <a:ea typeface="Calibri"/>
                <a:cs typeface="Calibri"/>
                <a:sym typeface="Calibri"/>
              </a:rPr>
              <a:t>G</a:t>
            </a:r>
            <a:r>
              <a:rPr lang="en-US" sz="3000" dirty="0" err="1" smtClean="0">
                <a:solidFill>
                  <a:schemeClr val="dk1"/>
                </a:solidFill>
                <a:latin typeface="Arial Narrow" panose="020B0606020202030204" pitchFamily="34" charset="0"/>
                <a:ea typeface="Calibri"/>
                <a:cs typeface="Calibri"/>
                <a:sym typeface="Calibri"/>
              </a:rPr>
              <a:t>enbank</a:t>
            </a:r>
            <a:r>
              <a:rPr lang="en-US" sz="3000" dirty="0" smtClean="0">
                <a:solidFill>
                  <a:schemeClr val="dk1"/>
                </a:solidFill>
                <a:latin typeface="Arial Narrow" panose="020B0606020202030204" pitchFamily="34" charset="0"/>
                <a:ea typeface="Calibri"/>
                <a:cs typeface="Calibri"/>
                <a:sym typeface="Calibri"/>
              </a:rPr>
              <a:t> </a:t>
            </a:r>
            <a:r>
              <a:rPr lang="en-US" sz="3000" dirty="0">
                <a:solidFill>
                  <a:schemeClr val="dk1"/>
                </a:solidFill>
                <a:latin typeface="Arial Narrow" panose="020B0606020202030204" pitchFamily="34" charset="0"/>
                <a:ea typeface="Calibri"/>
                <a:cs typeface="Calibri"/>
                <a:sym typeface="Calibri"/>
              </a:rPr>
              <a:t>using the DNA Subway </a:t>
            </a:r>
            <a:endParaRPr lang="en-US" sz="3000" dirty="0" smtClean="0">
              <a:solidFill>
                <a:schemeClr val="dk1"/>
              </a:solidFill>
              <a:latin typeface="Arial Narrow" panose="020B0606020202030204" pitchFamily="34" charset="0"/>
              <a:ea typeface="Calibri"/>
              <a:cs typeface="Calibri"/>
              <a:sym typeface="Calibri"/>
            </a:endParaRPr>
          </a:p>
          <a:p>
            <a:pPr marR="0" lvl="0" algn="l" rtl="0">
              <a:spcBef>
                <a:spcPts val="0"/>
              </a:spcBef>
              <a:buClr>
                <a:schemeClr val="dk1"/>
              </a:buClr>
              <a:buSzPct val="100000"/>
            </a:pPr>
            <a:r>
              <a:rPr lang="en-US" sz="3000" dirty="0" smtClean="0">
                <a:solidFill>
                  <a:schemeClr val="dk1"/>
                </a:solidFill>
                <a:latin typeface="Arial Narrow" panose="020B0606020202030204" pitchFamily="34" charset="0"/>
                <a:ea typeface="Calibri"/>
                <a:cs typeface="Calibri"/>
                <a:sym typeface="Calibri"/>
              </a:rPr>
              <a:t>      Blue Line </a:t>
            </a:r>
            <a:r>
              <a:rPr lang="en-US" sz="3000" dirty="0">
                <a:solidFill>
                  <a:schemeClr val="dk1"/>
                </a:solidFill>
                <a:latin typeface="Arial Narrow" panose="020B0606020202030204" pitchFamily="34" charset="0"/>
                <a:ea typeface="Calibri"/>
                <a:cs typeface="Calibri"/>
                <a:sym typeface="Calibri"/>
              </a:rPr>
              <a:t>and bioinformatics techniques identified in </a:t>
            </a:r>
            <a:r>
              <a:rPr lang="en-US" sz="3000" i="1" dirty="0">
                <a:solidFill>
                  <a:schemeClr val="dk1"/>
                </a:solidFill>
                <a:latin typeface="Arial Narrow" panose="020B0606020202030204" pitchFamily="34" charset="0"/>
                <a:ea typeface="Calibri"/>
                <a:cs typeface="Calibri"/>
                <a:sym typeface="Calibri"/>
              </a:rPr>
              <a:t>Using </a:t>
            </a:r>
            <a:endParaRPr lang="en-US" sz="3000" i="1" dirty="0" smtClean="0">
              <a:solidFill>
                <a:schemeClr val="dk1"/>
              </a:solidFill>
              <a:latin typeface="Arial Narrow" panose="020B0606020202030204" pitchFamily="34" charset="0"/>
              <a:ea typeface="Calibri"/>
              <a:cs typeface="Calibri"/>
              <a:sym typeface="Calibri"/>
            </a:endParaRPr>
          </a:p>
          <a:p>
            <a:pPr marR="0" lvl="0" algn="l" rtl="0">
              <a:spcBef>
                <a:spcPts val="0"/>
              </a:spcBef>
              <a:buClr>
                <a:schemeClr val="dk1"/>
              </a:buClr>
              <a:buSzPct val="100000"/>
            </a:pPr>
            <a:r>
              <a:rPr lang="en-US" sz="3000" i="1" dirty="0" smtClean="0">
                <a:solidFill>
                  <a:schemeClr val="dk1"/>
                </a:solidFill>
                <a:latin typeface="Arial Narrow" panose="020B0606020202030204" pitchFamily="34" charset="0"/>
                <a:ea typeface="Calibri"/>
                <a:cs typeface="Calibri"/>
                <a:sym typeface="Calibri"/>
              </a:rPr>
              <a:t>      DNA </a:t>
            </a:r>
            <a:r>
              <a:rPr lang="en-US" sz="3000" i="1" dirty="0">
                <a:solidFill>
                  <a:schemeClr val="dk1"/>
                </a:solidFill>
                <a:latin typeface="Arial Narrow" panose="020B0606020202030204" pitchFamily="34" charset="0"/>
                <a:ea typeface="Calibri"/>
                <a:cs typeface="Calibri"/>
                <a:sym typeface="Calibri"/>
              </a:rPr>
              <a:t>Barcodes to Identify and Classify Living Things</a:t>
            </a:r>
            <a:r>
              <a:rPr lang="en-US" sz="3000" dirty="0">
                <a:solidFill>
                  <a:schemeClr val="dk1"/>
                </a:solidFill>
                <a:latin typeface="Arial Narrow" panose="020B0606020202030204" pitchFamily="34" charset="0"/>
                <a:ea typeface="Calibri"/>
                <a:cs typeface="Calibri"/>
                <a:sym typeface="Calibri"/>
              </a:rPr>
              <a:t>.</a:t>
            </a:r>
          </a:p>
          <a:p>
            <a:pPr marL="0" marR="0" lvl="0" indent="0" algn="l" rtl="0">
              <a:spcBef>
                <a:spcPts val="0"/>
              </a:spcBef>
              <a:buNone/>
            </a:pPr>
            <a:endParaRPr sz="3000" dirty="0">
              <a:solidFill>
                <a:schemeClr val="dk1"/>
              </a:solidFill>
              <a:latin typeface="Arial Narrow" panose="020B0606020202030204" pitchFamily="34" charset="0"/>
              <a:ea typeface="Calibri"/>
              <a:cs typeface="Calibri"/>
              <a:sym typeface="Calibri"/>
            </a:endParaRPr>
          </a:p>
        </p:txBody>
      </p:sp>
      <p:pic>
        <p:nvPicPr>
          <p:cNvPr id="109" name="Shape 109"/>
          <p:cNvPicPr preferRelativeResize="0"/>
          <p:nvPr/>
        </p:nvPicPr>
        <p:blipFill rotWithShape="1">
          <a:blip r:embed="rId11">
            <a:alphaModFix/>
          </a:blip>
          <a:srcRect/>
          <a:stretch/>
        </p:blipFill>
        <p:spPr>
          <a:xfrm>
            <a:off x="5729483" y="18821400"/>
            <a:ext cx="1456349" cy="1941800"/>
          </a:xfrm>
          <a:prstGeom prst="rect">
            <a:avLst/>
          </a:prstGeom>
          <a:noFill/>
          <a:ln>
            <a:noFill/>
          </a:ln>
        </p:spPr>
      </p:pic>
      <p:pic>
        <p:nvPicPr>
          <p:cNvPr id="110" name="Shape 110"/>
          <p:cNvPicPr preferRelativeResize="0"/>
          <p:nvPr/>
        </p:nvPicPr>
        <p:blipFill rotWithShape="1">
          <a:blip r:embed="rId12">
            <a:alphaModFix/>
          </a:blip>
          <a:srcRect/>
          <a:stretch/>
        </p:blipFill>
        <p:spPr>
          <a:xfrm>
            <a:off x="8180185" y="18897600"/>
            <a:ext cx="3408313" cy="1284061"/>
          </a:xfrm>
          <a:prstGeom prst="rect">
            <a:avLst/>
          </a:prstGeom>
          <a:noFill/>
          <a:ln>
            <a:noFill/>
          </a:ln>
        </p:spPr>
      </p:pic>
      <p:pic>
        <p:nvPicPr>
          <p:cNvPr id="111" name="Shape 111"/>
          <p:cNvPicPr preferRelativeResize="0"/>
          <p:nvPr/>
        </p:nvPicPr>
        <p:blipFill rotWithShape="1">
          <a:blip r:embed="rId13">
            <a:alphaModFix/>
          </a:blip>
          <a:srcRect/>
          <a:stretch/>
        </p:blipFill>
        <p:spPr>
          <a:xfrm>
            <a:off x="14706600" y="19050000"/>
            <a:ext cx="1492884" cy="1252324"/>
          </a:xfrm>
          <a:prstGeom prst="rect">
            <a:avLst/>
          </a:prstGeom>
          <a:noFill/>
          <a:ln>
            <a:noFill/>
          </a:ln>
        </p:spPr>
      </p:pic>
      <p:pic>
        <p:nvPicPr>
          <p:cNvPr id="113" name="Shape 113"/>
          <p:cNvPicPr preferRelativeResize="0"/>
          <p:nvPr/>
        </p:nvPicPr>
        <p:blipFill rotWithShape="1">
          <a:blip r:embed="rId14">
            <a:alphaModFix/>
          </a:blip>
          <a:srcRect/>
          <a:stretch/>
        </p:blipFill>
        <p:spPr>
          <a:xfrm>
            <a:off x="13258800" y="18745200"/>
            <a:ext cx="1369208" cy="1572497"/>
          </a:xfrm>
          <a:prstGeom prst="rect">
            <a:avLst/>
          </a:prstGeom>
          <a:noFill/>
          <a:ln>
            <a:noFill/>
          </a:ln>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8200" y="16064022"/>
            <a:ext cx="4384885" cy="2838770"/>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502248" y="5518297"/>
            <a:ext cx="5317065" cy="6491765"/>
          </a:xfrm>
          <a:prstGeom prst="rect">
            <a:avLst/>
          </a:prstGeom>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4957" y="2509556"/>
            <a:ext cx="3821559" cy="1528623"/>
          </a:xfrm>
          <a:prstGeom prst="rect">
            <a:avLst/>
          </a:prstGeom>
        </p:spPr>
      </p:pic>
      <p:sp>
        <p:nvSpPr>
          <p:cNvPr id="43" name="TextBox 42"/>
          <p:cNvSpPr txBox="1"/>
          <p:nvPr/>
        </p:nvSpPr>
        <p:spPr>
          <a:xfrm>
            <a:off x="838200" y="4572000"/>
            <a:ext cx="3048000" cy="923330"/>
          </a:xfrm>
          <a:prstGeom prst="rect">
            <a:avLst/>
          </a:prstGeom>
          <a:noFill/>
        </p:spPr>
        <p:txBody>
          <a:bodyPr wrap="square" rtlCol="0">
            <a:spAutoFit/>
          </a:bodyPr>
          <a:lstStyle/>
          <a:p>
            <a:pPr lvl="0"/>
            <a:r>
              <a:rPr lang="en-US" sz="4000" b="1" dirty="0">
                <a:solidFill>
                  <a:schemeClr val="dk1"/>
                </a:solidFill>
                <a:latin typeface="Arial Narrow" pitchFamily="34" charset="0"/>
                <a:ea typeface="Calibri"/>
                <a:cs typeface="Calibri"/>
                <a:sym typeface="Calibri"/>
              </a:rPr>
              <a:t>Abstract</a:t>
            </a:r>
          </a:p>
          <a:p>
            <a:endParaRPr lang="en-US" dirty="0"/>
          </a:p>
        </p:txBody>
      </p:sp>
      <p:sp>
        <p:nvSpPr>
          <p:cNvPr id="106" name="Shape 106"/>
          <p:cNvSpPr txBox="1"/>
          <p:nvPr/>
        </p:nvSpPr>
        <p:spPr>
          <a:xfrm>
            <a:off x="10287000" y="12649200"/>
            <a:ext cx="4860757" cy="164660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chemeClr val="dk1"/>
                </a:solidFill>
                <a:latin typeface="Arial Narrow" panose="020B0606020202030204" pitchFamily="34" charset="0"/>
                <a:ea typeface="Calibri"/>
                <a:cs typeface="Calibri"/>
                <a:sym typeface="Calibri"/>
              </a:rPr>
              <a:t>Materials &amp; Methods </a:t>
            </a:r>
          </a:p>
          <a:p>
            <a:pPr marL="0" marR="0" lvl="0" indent="0" algn="l" rtl="0">
              <a:spcBef>
                <a:spcPts val="0"/>
              </a:spcBef>
              <a:buNone/>
            </a:pPr>
            <a:endParaRPr sz="6100" dirty="0">
              <a:solidFill>
                <a:schemeClr val="dk1"/>
              </a:solidFill>
              <a:latin typeface="Calibri"/>
              <a:ea typeface="Calibri"/>
              <a:cs typeface="Calibri"/>
              <a:sym typeface="Calibri"/>
            </a:endParaRPr>
          </a:p>
        </p:txBody>
      </p:sp>
      <p:sp>
        <p:nvSpPr>
          <p:cNvPr id="44" name="Shape 112"/>
          <p:cNvSpPr txBox="1"/>
          <p:nvPr/>
        </p:nvSpPr>
        <p:spPr>
          <a:xfrm>
            <a:off x="792285" y="18941172"/>
            <a:ext cx="4602675" cy="3174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Calibri"/>
                <a:ea typeface="Calibri"/>
                <a:cs typeface="Calibri"/>
                <a:sym typeface="Calibri"/>
              </a:rPr>
              <a:t>Figure </a:t>
            </a:r>
            <a:r>
              <a:rPr lang="en-US" sz="2400" b="1" dirty="0" smtClean="0">
                <a:solidFill>
                  <a:schemeClr val="dk1"/>
                </a:solidFill>
                <a:latin typeface="Calibri"/>
                <a:ea typeface="Calibri"/>
                <a:cs typeface="Calibri"/>
                <a:sym typeface="Calibri"/>
              </a:rPr>
              <a:t>1: Study location at Brookside County Park  Preserve,</a:t>
            </a:r>
          </a:p>
          <a:p>
            <a:pPr marL="0" marR="0" lvl="0" indent="0" algn="l" rtl="0">
              <a:spcBef>
                <a:spcPts val="0"/>
              </a:spcBef>
              <a:buSzPct val="25000"/>
              <a:buNone/>
            </a:pPr>
            <a:r>
              <a:rPr lang="en-US" sz="2400" b="1" dirty="0" smtClean="0">
                <a:solidFill>
                  <a:schemeClr val="dk1"/>
                </a:solidFill>
                <a:latin typeface="Calibri"/>
                <a:ea typeface="Calibri"/>
                <a:cs typeface="Calibri"/>
                <a:sym typeface="Calibri"/>
              </a:rPr>
              <a:t>West Sayville, NY.</a:t>
            </a:r>
            <a:endParaRPr lang="en-US" sz="2400" b="1" dirty="0">
              <a:solidFill>
                <a:schemeClr val="dk1"/>
              </a:solidFill>
              <a:latin typeface="Calibri"/>
              <a:ea typeface="Calibri"/>
              <a:cs typeface="Calibri"/>
              <a:sym typeface="Calibri"/>
            </a:endParaRPr>
          </a:p>
        </p:txBody>
      </p:sp>
      <p:sp>
        <p:nvSpPr>
          <p:cNvPr id="48" name="Shape 106"/>
          <p:cNvSpPr txBox="1"/>
          <p:nvPr/>
        </p:nvSpPr>
        <p:spPr>
          <a:xfrm>
            <a:off x="16459200" y="13212395"/>
            <a:ext cx="4860757" cy="164660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smtClean="0">
                <a:solidFill>
                  <a:schemeClr val="dk1"/>
                </a:solidFill>
                <a:latin typeface="Arial Narrow" panose="020B0606020202030204" pitchFamily="34" charset="0"/>
                <a:ea typeface="Calibri"/>
                <a:cs typeface="Calibri"/>
                <a:sym typeface="Calibri"/>
              </a:rPr>
              <a:t>Discussion</a:t>
            </a:r>
            <a:endParaRPr lang="en-US" sz="4000" b="1" dirty="0">
              <a:solidFill>
                <a:schemeClr val="dk1"/>
              </a:solidFill>
              <a:latin typeface="Arial Narrow" panose="020B0606020202030204" pitchFamily="34" charset="0"/>
              <a:ea typeface="Calibri"/>
              <a:cs typeface="Calibri"/>
              <a:sym typeface="Calibri"/>
            </a:endParaRPr>
          </a:p>
          <a:p>
            <a:pPr marL="0" marR="0" lvl="0" indent="0" algn="l" rtl="0">
              <a:spcBef>
                <a:spcPts val="0"/>
              </a:spcBef>
              <a:buNone/>
            </a:pPr>
            <a:endParaRPr sz="6100" dirty="0">
              <a:solidFill>
                <a:schemeClr val="dk1"/>
              </a:solidFill>
              <a:latin typeface="Calibri"/>
              <a:ea typeface="Calibri"/>
              <a:cs typeface="Calibri"/>
              <a:sym typeface="Calibri"/>
            </a:endParaRPr>
          </a:p>
        </p:txBody>
      </p:sp>
      <p:sp>
        <p:nvSpPr>
          <p:cNvPr id="50" name="Shape 112"/>
          <p:cNvSpPr txBox="1"/>
          <p:nvPr/>
        </p:nvSpPr>
        <p:spPr>
          <a:xfrm>
            <a:off x="7185832" y="20278615"/>
            <a:ext cx="5821875" cy="31744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chemeClr val="dk1"/>
                </a:solidFill>
                <a:latin typeface="Calibri"/>
                <a:ea typeface="Calibri"/>
                <a:cs typeface="Calibri"/>
                <a:sym typeface="Calibri"/>
              </a:rPr>
              <a:t>Figure </a:t>
            </a:r>
            <a:r>
              <a:rPr lang="en-US" sz="2400" b="1" dirty="0" smtClean="0">
                <a:solidFill>
                  <a:schemeClr val="dk1"/>
                </a:solidFill>
                <a:latin typeface="Calibri"/>
                <a:ea typeface="Calibri"/>
                <a:cs typeface="Calibri"/>
                <a:sym typeface="Calibri"/>
              </a:rPr>
              <a:t>2: Methods schematic</a:t>
            </a:r>
            <a:endParaRPr lang="en-US" sz="2400" b="1" dirty="0">
              <a:solidFill>
                <a:schemeClr val="dk1"/>
              </a:solidFill>
              <a:latin typeface="Calibri"/>
              <a:ea typeface="Calibri"/>
              <a:cs typeface="Calibri"/>
              <a:sym typeface="Calibri"/>
            </a:endParaRPr>
          </a:p>
        </p:txBody>
      </p:sp>
      <p:sp>
        <p:nvSpPr>
          <p:cNvPr id="15" name="TextBox 14"/>
          <p:cNvSpPr txBox="1"/>
          <p:nvPr/>
        </p:nvSpPr>
        <p:spPr>
          <a:xfrm>
            <a:off x="16459199" y="19254787"/>
            <a:ext cx="16230601" cy="2246769"/>
          </a:xfrm>
          <a:prstGeom prst="rect">
            <a:avLst/>
          </a:prstGeom>
          <a:noFill/>
        </p:spPr>
        <p:txBody>
          <a:bodyPr wrap="square" rtlCol="0">
            <a:spAutoFit/>
          </a:bodyPr>
          <a:lstStyle/>
          <a:p>
            <a:pPr lvl="0">
              <a:spcBef>
                <a:spcPts val="429"/>
              </a:spcBef>
              <a:buSzPct val="25000"/>
            </a:pPr>
            <a:r>
              <a:rPr lang="en-US" dirty="0">
                <a:solidFill>
                  <a:schemeClr val="dk1"/>
                </a:solidFill>
                <a:latin typeface="Calibri"/>
                <a:ea typeface="Calibri"/>
                <a:cs typeface="Calibri"/>
                <a:sym typeface="Calibri"/>
              </a:rPr>
              <a:t>Cold Spring Harbor Laboratory (2014). </a:t>
            </a:r>
            <a:r>
              <a:rPr lang="en-US" i="1" dirty="0">
                <a:solidFill>
                  <a:schemeClr val="dk1"/>
                </a:solidFill>
                <a:latin typeface="Calibri"/>
                <a:ea typeface="Calibri"/>
                <a:cs typeface="Calibri"/>
                <a:sym typeface="Calibri"/>
              </a:rPr>
              <a:t>Using DNA Barcodes to Identify and Classify Living Things.</a:t>
            </a:r>
            <a:r>
              <a:rPr lang="en-US" dirty="0">
                <a:solidFill>
                  <a:schemeClr val="dk1"/>
                </a:solidFill>
                <a:latin typeface="Calibri"/>
                <a:ea typeface="Calibri"/>
                <a:cs typeface="Calibri"/>
                <a:sym typeface="Calibri"/>
              </a:rPr>
              <a:t> pp1-41.</a:t>
            </a:r>
          </a:p>
          <a:p>
            <a:pPr lvl="0">
              <a:buSzPct val="25000"/>
            </a:pPr>
            <a:r>
              <a:rPr lang="en-US" dirty="0" err="1">
                <a:solidFill>
                  <a:schemeClr val="dk1"/>
                </a:solidFill>
                <a:latin typeface="Calibri"/>
                <a:ea typeface="Calibri"/>
                <a:cs typeface="Calibri"/>
                <a:sym typeface="Calibri"/>
              </a:rPr>
              <a:t>Pfrender</a:t>
            </a:r>
            <a:r>
              <a:rPr lang="en-US" dirty="0">
                <a:solidFill>
                  <a:schemeClr val="dk1"/>
                </a:solidFill>
                <a:latin typeface="Calibri"/>
                <a:ea typeface="Calibri"/>
                <a:cs typeface="Calibri"/>
                <a:sym typeface="Calibri"/>
              </a:rPr>
              <a:t>, M. E., Hawkins, C.P., Bagley, M., &amp; Courtney, G.W. (2010). Assessing macroinvertebrate biodiversity in freshwater </a:t>
            </a:r>
            <a:r>
              <a:rPr lang="en-US" dirty="0" err="1">
                <a:solidFill>
                  <a:schemeClr val="dk1"/>
                </a:solidFill>
                <a:latin typeface="Calibri"/>
                <a:ea typeface="Calibri"/>
                <a:cs typeface="Calibri"/>
                <a:sym typeface="Calibri"/>
              </a:rPr>
              <a:t>ecosystems:Advances</a:t>
            </a:r>
            <a:r>
              <a:rPr lang="en-US" dirty="0">
                <a:solidFill>
                  <a:schemeClr val="dk1"/>
                </a:solidFill>
                <a:latin typeface="Calibri"/>
                <a:ea typeface="Calibri"/>
                <a:cs typeface="Calibri"/>
                <a:sym typeface="Calibri"/>
              </a:rPr>
              <a:t> and challenges in DNA-based approaches. </a:t>
            </a:r>
            <a:r>
              <a:rPr lang="en-US" i="1" dirty="0">
                <a:solidFill>
                  <a:schemeClr val="dk1"/>
                </a:solidFill>
                <a:latin typeface="Calibri"/>
                <a:ea typeface="Calibri"/>
                <a:cs typeface="Calibri"/>
                <a:sym typeface="Calibri"/>
              </a:rPr>
              <a:t>The Quarterly Review of Biology 85</a:t>
            </a:r>
            <a:r>
              <a:rPr lang="en-US" dirty="0">
                <a:solidFill>
                  <a:schemeClr val="dk1"/>
                </a:solidFill>
                <a:latin typeface="Calibri"/>
                <a:ea typeface="Calibri"/>
                <a:cs typeface="Calibri"/>
                <a:sym typeface="Calibri"/>
              </a:rPr>
              <a:t>, pp320-340.</a:t>
            </a:r>
          </a:p>
          <a:p>
            <a:pPr lvl="0">
              <a:buSzPct val="25000"/>
            </a:pPr>
            <a:r>
              <a:rPr lang="en-US" dirty="0">
                <a:solidFill>
                  <a:schemeClr val="dk1"/>
                </a:solidFill>
                <a:latin typeface="Calibri"/>
                <a:ea typeface="Calibri"/>
                <a:cs typeface="Calibri"/>
                <a:sym typeface="Calibri"/>
              </a:rPr>
              <a:t>Smith, D., G. (2001). </a:t>
            </a:r>
            <a:r>
              <a:rPr lang="en-US" i="1" dirty="0" err="1">
                <a:solidFill>
                  <a:schemeClr val="dk1"/>
                </a:solidFill>
                <a:latin typeface="Calibri"/>
                <a:ea typeface="Calibri"/>
                <a:cs typeface="Calibri"/>
                <a:sym typeface="Calibri"/>
              </a:rPr>
              <a:t>Pennak’s</a:t>
            </a:r>
            <a:r>
              <a:rPr lang="en-US" i="1" dirty="0">
                <a:solidFill>
                  <a:schemeClr val="dk1"/>
                </a:solidFill>
                <a:latin typeface="Calibri"/>
                <a:ea typeface="Calibri"/>
                <a:cs typeface="Calibri"/>
                <a:sym typeface="Calibri"/>
              </a:rPr>
              <a:t> Freshwater Invertebrates of the United States</a:t>
            </a:r>
            <a:r>
              <a:rPr lang="en-US" dirty="0">
                <a:solidFill>
                  <a:schemeClr val="dk1"/>
                </a:solidFill>
                <a:latin typeface="Calibri"/>
                <a:ea typeface="Calibri"/>
                <a:cs typeface="Calibri"/>
                <a:sym typeface="Calibri"/>
              </a:rPr>
              <a:t>. John Wiley &amp; Sons., New York.</a:t>
            </a:r>
          </a:p>
          <a:p>
            <a:pPr lvl="0">
              <a:buSzPct val="25000"/>
            </a:pPr>
            <a:r>
              <a:rPr lang="en-US" dirty="0">
                <a:solidFill>
                  <a:schemeClr val="dk1"/>
                </a:solidFill>
                <a:latin typeface="Calibri"/>
                <a:ea typeface="Calibri"/>
                <a:cs typeface="Calibri"/>
                <a:sym typeface="Calibri"/>
              </a:rPr>
              <a:t>Stein, E.D., White, B.P., </a:t>
            </a:r>
            <a:r>
              <a:rPr lang="en-US" dirty="0" err="1">
                <a:solidFill>
                  <a:schemeClr val="dk1"/>
                </a:solidFill>
                <a:latin typeface="Calibri"/>
                <a:ea typeface="Calibri"/>
                <a:cs typeface="Calibri"/>
                <a:sym typeface="Calibri"/>
              </a:rPr>
              <a:t>Mazor</a:t>
            </a:r>
            <a:r>
              <a:rPr lang="en-US" dirty="0">
                <a:solidFill>
                  <a:schemeClr val="dk1"/>
                </a:solidFill>
                <a:latin typeface="Calibri"/>
                <a:ea typeface="Calibri"/>
                <a:cs typeface="Calibri"/>
                <a:sym typeface="Calibri"/>
              </a:rPr>
              <a:t>, R.D., Jackson, J.K. &amp; Battle, J.M. (2014). Does DNA barcoding improve performance of traditional stream </a:t>
            </a:r>
            <a:r>
              <a:rPr lang="en-US" dirty="0" err="1">
                <a:solidFill>
                  <a:schemeClr val="dk1"/>
                </a:solidFill>
                <a:latin typeface="Calibri"/>
                <a:ea typeface="Calibri"/>
                <a:cs typeface="Calibri"/>
                <a:sym typeface="Calibri"/>
              </a:rPr>
              <a:t>bioassessment</a:t>
            </a:r>
            <a:r>
              <a:rPr lang="en-US" dirty="0">
                <a:solidFill>
                  <a:schemeClr val="dk1"/>
                </a:solidFill>
                <a:latin typeface="Calibri"/>
                <a:ea typeface="Calibri"/>
                <a:cs typeface="Calibri"/>
                <a:sym typeface="Calibri"/>
              </a:rPr>
              <a:t> metrics? </a:t>
            </a:r>
            <a:r>
              <a:rPr lang="en-US" i="1" dirty="0">
                <a:solidFill>
                  <a:schemeClr val="dk1"/>
                </a:solidFill>
                <a:latin typeface="Calibri"/>
                <a:ea typeface="Calibri"/>
                <a:cs typeface="Calibri"/>
                <a:sym typeface="Calibri"/>
              </a:rPr>
              <a:t>Freshwater Science 33</a:t>
            </a:r>
            <a:r>
              <a:rPr lang="en-US" dirty="0">
                <a:solidFill>
                  <a:schemeClr val="dk1"/>
                </a:solidFill>
                <a:latin typeface="Calibri"/>
                <a:ea typeface="Calibri"/>
                <a:cs typeface="Calibri"/>
                <a:sym typeface="Calibri"/>
              </a:rPr>
              <a:t> (1), pp 302-311.</a:t>
            </a:r>
          </a:p>
          <a:p>
            <a:pPr lvl="0">
              <a:buSzPct val="25000"/>
            </a:pPr>
            <a:r>
              <a:rPr lang="en-US" dirty="0">
                <a:solidFill>
                  <a:schemeClr val="dk1"/>
                </a:solidFill>
                <a:latin typeface="Calibri"/>
                <a:ea typeface="Calibri"/>
                <a:cs typeface="Calibri"/>
                <a:sym typeface="Calibri"/>
              </a:rPr>
              <a:t>Sweeney, B.W., Battle, J.M., Jackson, J.K., &amp; </a:t>
            </a:r>
            <a:r>
              <a:rPr lang="en-US" dirty="0" err="1">
                <a:solidFill>
                  <a:schemeClr val="dk1"/>
                </a:solidFill>
                <a:latin typeface="Calibri"/>
                <a:ea typeface="Calibri"/>
                <a:cs typeface="Calibri"/>
                <a:sym typeface="Calibri"/>
              </a:rPr>
              <a:t>Dapkey</a:t>
            </a:r>
            <a:r>
              <a:rPr lang="en-US" dirty="0">
                <a:solidFill>
                  <a:schemeClr val="dk1"/>
                </a:solidFill>
                <a:latin typeface="Calibri"/>
                <a:ea typeface="Calibri"/>
                <a:cs typeface="Calibri"/>
                <a:sym typeface="Calibri"/>
              </a:rPr>
              <a:t>, T. (2011).  Can DNA barcodes of stream macroinvertebrates improve descriptions of community structure and water quality? </a:t>
            </a:r>
            <a:r>
              <a:rPr lang="en-US" i="1" dirty="0">
                <a:solidFill>
                  <a:schemeClr val="dk1"/>
                </a:solidFill>
                <a:latin typeface="Calibri"/>
                <a:ea typeface="Calibri"/>
                <a:cs typeface="Calibri"/>
                <a:sym typeface="Calibri"/>
              </a:rPr>
              <a:t>Journal of North American </a:t>
            </a:r>
            <a:r>
              <a:rPr lang="en-US" i="1" dirty="0" err="1">
                <a:solidFill>
                  <a:schemeClr val="dk1"/>
                </a:solidFill>
                <a:latin typeface="Calibri"/>
                <a:ea typeface="Calibri"/>
                <a:cs typeface="Calibri"/>
                <a:sym typeface="Calibri"/>
              </a:rPr>
              <a:t>Benthological</a:t>
            </a:r>
            <a:r>
              <a:rPr lang="en-US" i="1" dirty="0">
                <a:solidFill>
                  <a:schemeClr val="dk1"/>
                </a:solidFill>
                <a:latin typeface="Calibri"/>
                <a:ea typeface="Calibri"/>
                <a:cs typeface="Calibri"/>
                <a:sym typeface="Calibri"/>
              </a:rPr>
              <a:t> Society 30</a:t>
            </a:r>
            <a:r>
              <a:rPr lang="en-US" dirty="0">
                <a:solidFill>
                  <a:schemeClr val="dk1"/>
                </a:solidFill>
                <a:latin typeface="Calibri"/>
                <a:ea typeface="Calibri"/>
                <a:cs typeface="Calibri"/>
                <a:sym typeface="Calibri"/>
              </a:rPr>
              <a:t> (1): 195-215.</a:t>
            </a:r>
          </a:p>
          <a:p>
            <a:r>
              <a:rPr lang="en-US" dirty="0" err="1"/>
              <a:t>Saux,C</a:t>
            </a:r>
            <a:r>
              <a:rPr lang="en-US" dirty="0"/>
              <a:t>., Simon C., &amp; </a:t>
            </a:r>
            <a:r>
              <a:rPr lang="en-US" dirty="0" err="1"/>
              <a:t>Spicer,G.,S</a:t>
            </a:r>
            <a:r>
              <a:rPr lang="en-US" dirty="0"/>
              <a:t>. (2003). Phylogeny of the dragonfly and </a:t>
            </a:r>
            <a:r>
              <a:rPr lang="en-US" dirty="0" err="1"/>
              <a:t>damselfy</a:t>
            </a:r>
            <a:r>
              <a:rPr lang="en-US" dirty="0"/>
              <a:t> Order </a:t>
            </a:r>
            <a:r>
              <a:rPr lang="en-US" dirty="0" err="1"/>
              <a:t>Odonata</a:t>
            </a:r>
            <a:r>
              <a:rPr lang="en-US" dirty="0"/>
              <a:t> as inferred by mitochondrial 12S ribosomal RNA sequences. </a:t>
            </a:r>
            <a:r>
              <a:rPr lang="en-US" i="1" dirty="0"/>
              <a:t>Ann. </a:t>
            </a:r>
            <a:r>
              <a:rPr lang="en-US" i="1" dirty="0" err="1"/>
              <a:t>Entomol</a:t>
            </a:r>
            <a:r>
              <a:rPr lang="en-US" i="1" dirty="0"/>
              <a:t>. Soc. Am, 96</a:t>
            </a:r>
            <a:r>
              <a:rPr lang="en-US" dirty="0"/>
              <a:t>(6), 693-699.</a:t>
            </a:r>
          </a:p>
          <a:p>
            <a:r>
              <a:rPr lang="en-US" dirty="0"/>
              <a:t> Smith, D., G. (2001). </a:t>
            </a:r>
            <a:r>
              <a:rPr lang="en-US" i="1" dirty="0" err="1"/>
              <a:t>Pennak’s</a:t>
            </a:r>
            <a:r>
              <a:rPr lang="en-US" i="1" dirty="0"/>
              <a:t> freshwater invertebrates of the United States </a:t>
            </a:r>
            <a:r>
              <a:rPr lang="en-US" dirty="0"/>
              <a:t>(2001). John Wiley &amp; Sons., New York.</a:t>
            </a:r>
          </a:p>
          <a:p>
            <a:endParaRPr lang="en-US" dirty="0"/>
          </a:p>
        </p:txBody>
      </p:sp>
      <p:sp>
        <p:nvSpPr>
          <p:cNvPr id="16" name="TextBox 15"/>
          <p:cNvSpPr txBox="1"/>
          <p:nvPr/>
        </p:nvSpPr>
        <p:spPr>
          <a:xfrm>
            <a:off x="16763999" y="12624957"/>
            <a:ext cx="15223065" cy="707886"/>
          </a:xfrm>
          <a:prstGeom prst="rect">
            <a:avLst/>
          </a:prstGeom>
          <a:noFill/>
        </p:spPr>
        <p:txBody>
          <a:bodyPr wrap="square" rtlCol="0">
            <a:spAutoFit/>
          </a:bodyPr>
          <a:lstStyle/>
          <a:p>
            <a:r>
              <a:rPr lang="en-US" sz="2000" b="1" dirty="0" smtClean="0"/>
              <a:t>Figure 3: Maximum Likelihood Tree generated in MEGA 6.0 and DNA Subway </a:t>
            </a:r>
            <a:r>
              <a:rPr lang="en-US" sz="2000" b="1" dirty="0" smtClean="0"/>
              <a:t>Blue Line </a:t>
            </a:r>
            <a:r>
              <a:rPr lang="en-US" sz="2000" b="1" dirty="0" smtClean="0"/>
              <a:t>along with barcodes for each of our samples and the BLAST closest match samples in </a:t>
            </a:r>
            <a:r>
              <a:rPr lang="en-US" sz="2000" b="1" dirty="0" err="1" smtClean="0"/>
              <a:t>Genbank</a:t>
            </a:r>
            <a:r>
              <a:rPr lang="en-US" sz="2000" b="1" dirty="0" smtClean="0"/>
              <a:t>. Photo taken by mentor in our high school laboratory.</a:t>
            </a:r>
            <a:endParaRPr lang="en-US" sz="2000" b="1" dirty="0"/>
          </a:p>
        </p:txBody>
      </p:sp>
      <p:sp>
        <p:nvSpPr>
          <p:cNvPr id="53" name="Shape 106"/>
          <p:cNvSpPr txBox="1"/>
          <p:nvPr/>
        </p:nvSpPr>
        <p:spPr>
          <a:xfrm>
            <a:off x="16459199" y="21183600"/>
            <a:ext cx="14109618"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dirty="0" smtClean="0">
                <a:solidFill>
                  <a:schemeClr val="dk1"/>
                </a:solidFill>
                <a:latin typeface="Arial Narrow" panose="020B0606020202030204" pitchFamily="34" charset="0"/>
                <a:ea typeface="Calibri"/>
                <a:cs typeface="Calibri"/>
                <a:sym typeface="Calibri"/>
              </a:rPr>
              <a:t>Acknowledgements: Mrs. Maria Brown, Our Families, and the Barcode Long Island Staff at DNALC</a:t>
            </a:r>
            <a:endParaRPr lang="en-US" sz="2000" b="1" dirty="0">
              <a:solidFill>
                <a:schemeClr val="dk1"/>
              </a:solidFill>
              <a:latin typeface="Arial Narrow" panose="020B060602020203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838</Words>
  <Application>Microsoft Office PowerPoint</Application>
  <PresentationFormat>Custom</PresentationFormat>
  <Paragraphs>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Damon</dc:creator>
  <cp:lastModifiedBy>%USERNAME%</cp:lastModifiedBy>
  <cp:revision>22</cp:revision>
  <cp:lastPrinted>2016-06-09T14:57:18Z</cp:lastPrinted>
  <dcterms:modified xsi:type="dcterms:W3CDTF">2016-06-09T14:57:54Z</dcterms:modified>
</cp:coreProperties>
</file>