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8" d="100"/>
          <a:sy n="98" d="100"/>
        </p:scale>
        <p:origin x="-104" y="-168"/>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840463910"/>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3" name="Shape 8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9" name="Shape 8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6" name="Shape 9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Shape 10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0" name="Shape 11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cxnSp>
        <p:nvCxnSpPr>
          <p:cNvPr id="10" name="Shape 10"/>
          <p:cNvCxnSpPr/>
          <p:nvPr/>
        </p:nvCxnSpPr>
        <p:spPr>
          <a:xfrm>
            <a:off x="7007735" y="3176887"/>
            <a:ext cx="562200" cy="0"/>
          </a:xfrm>
          <a:prstGeom prst="straightConnector1">
            <a:avLst/>
          </a:prstGeom>
          <a:noFill/>
          <a:ln w="76200" cap="flat" cmpd="sng">
            <a:solidFill>
              <a:schemeClr val="lt2"/>
            </a:solidFill>
            <a:prstDash val="solid"/>
            <a:round/>
            <a:headEnd type="none" w="med" len="med"/>
            <a:tailEnd type="none" w="med" len="med"/>
          </a:ln>
        </p:spPr>
      </p:cxnSp>
      <p:cxnSp>
        <p:nvCxnSpPr>
          <p:cNvPr id="11" name="Shape 11"/>
          <p:cNvCxnSpPr/>
          <p:nvPr/>
        </p:nvCxnSpPr>
        <p:spPr>
          <a:xfrm>
            <a:off x="1575034" y="3158251"/>
            <a:ext cx="562200" cy="0"/>
          </a:xfrm>
          <a:prstGeom prst="straightConnector1">
            <a:avLst/>
          </a:prstGeom>
          <a:noFill/>
          <a:ln w="76200" cap="flat" cmpd="sng">
            <a:solidFill>
              <a:schemeClr val="lt2"/>
            </a:solidFill>
            <a:prstDash val="solid"/>
            <a:round/>
            <a:headEnd type="none" w="med" len="med"/>
            <a:tailEnd type="none" w="med" len="med"/>
          </a:ln>
        </p:spPr>
      </p:cxnSp>
      <p:grpSp>
        <p:nvGrpSpPr>
          <p:cNvPr id="12" name="Shape 12"/>
          <p:cNvGrpSpPr/>
          <p:nvPr/>
        </p:nvGrpSpPr>
        <p:grpSpPr>
          <a:xfrm>
            <a:off x="1004144" y="1022025"/>
            <a:ext cx="7136667" cy="152400"/>
            <a:chOff x="1346428" y="1011300"/>
            <a:chExt cx="6452100" cy="152400"/>
          </a:xfrm>
        </p:grpSpPr>
        <p:cxnSp>
          <p:nvCxnSpPr>
            <p:cNvPr id="13" name="Shape 13"/>
            <p:cNvCxnSpPr/>
            <p:nvPr/>
          </p:nvCxnSpPr>
          <p:spPr>
            <a:xfrm rot="10800000">
              <a:off x="1346428" y="1011300"/>
              <a:ext cx="6452100" cy="0"/>
            </a:xfrm>
            <a:prstGeom prst="straightConnector1">
              <a:avLst/>
            </a:prstGeom>
            <a:noFill/>
            <a:ln w="76200" cap="flat" cmpd="sng">
              <a:solidFill>
                <a:schemeClr val="accent3"/>
              </a:solidFill>
              <a:prstDash val="solid"/>
              <a:round/>
              <a:headEnd type="none" w="med" len="med"/>
              <a:tailEnd type="none" w="med" len="med"/>
            </a:ln>
          </p:spPr>
        </p:cxnSp>
        <p:cxnSp>
          <p:nvCxnSpPr>
            <p:cNvPr id="14" name="Shape 14"/>
            <p:cNvCxnSpPr/>
            <p:nvPr/>
          </p:nvCxnSpPr>
          <p:spPr>
            <a:xfrm rot="10800000">
              <a:off x="1346428" y="1163700"/>
              <a:ext cx="6452100" cy="0"/>
            </a:xfrm>
            <a:prstGeom prst="straightConnector1">
              <a:avLst/>
            </a:prstGeom>
            <a:noFill/>
            <a:ln w="9525" cap="flat" cmpd="sng">
              <a:solidFill>
                <a:schemeClr val="accent3"/>
              </a:solidFill>
              <a:prstDash val="solid"/>
              <a:round/>
              <a:headEnd type="none" w="med" len="med"/>
              <a:tailEnd type="none" w="med" len="med"/>
            </a:ln>
          </p:spPr>
        </p:cxnSp>
      </p:grpSp>
      <p:grpSp>
        <p:nvGrpSpPr>
          <p:cNvPr id="15" name="Shape 15"/>
          <p:cNvGrpSpPr/>
          <p:nvPr/>
        </p:nvGrpSpPr>
        <p:grpSpPr>
          <a:xfrm>
            <a:off x="1004151" y="3969100"/>
            <a:ext cx="7136667" cy="152400"/>
            <a:chOff x="1346435" y="3969087"/>
            <a:chExt cx="6452100" cy="152400"/>
          </a:xfrm>
        </p:grpSpPr>
        <p:cxnSp>
          <p:nvCxnSpPr>
            <p:cNvPr id="16" name="Shape 16"/>
            <p:cNvCxnSpPr/>
            <p:nvPr/>
          </p:nvCxnSpPr>
          <p:spPr>
            <a:xfrm>
              <a:off x="1346435" y="4121487"/>
              <a:ext cx="6452100" cy="0"/>
            </a:xfrm>
            <a:prstGeom prst="straightConnector1">
              <a:avLst/>
            </a:prstGeom>
            <a:noFill/>
            <a:ln w="76200" cap="flat" cmpd="sng">
              <a:solidFill>
                <a:schemeClr val="accent3"/>
              </a:solidFill>
              <a:prstDash val="solid"/>
              <a:round/>
              <a:headEnd type="none" w="med" len="med"/>
              <a:tailEnd type="none" w="med" len="med"/>
            </a:ln>
          </p:spPr>
        </p:cxnSp>
        <p:cxnSp>
          <p:nvCxnSpPr>
            <p:cNvPr id="17" name="Shape 17"/>
            <p:cNvCxnSpPr/>
            <p:nvPr/>
          </p:nvCxnSpPr>
          <p:spPr>
            <a:xfrm>
              <a:off x="1346435" y="3969087"/>
              <a:ext cx="6452100" cy="0"/>
            </a:xfrm>
            <a:prstGeom prst="straightConnector1">
              <a:avLst/>
            </a:prstGeom>
            <a:noFill/>
            <a:ln w="9525" cap="flat" cmpd="sng">
              <a:solidFill>
                <a:schemeClr val="accent3"/>
              </a:solidFill>
              <a:prstDash val="solid"/>
              <a:round/>
              <a:headEnd type="none" w="med" len="med"/>
              <a:tailEnd type="none" w="med" len="med"/>
            </a:ln>
          </p:spPr>
        </p:cxnSp>
      </p:grpSp>
      <p:sp>
        <p:nvSpPr>
          <p:cNvPr id="18" name="Shape 18"/>
          <p:cNvSpPr txBox="1">
            <a:spLocks noGrp="1"/>
          </p:cNvSpPr>
          <p:nvPr>
            <p:ph type="ctrTitle"/>
          </p:nvPr>
        </p:nvSpPr>
        <p:spPr>
          <a:xfrm>
            <a:off x="1004150" y="1751764"/>
            <a:ext cx="7136700" cy="1022400"/>
          </a:xfrm>
          <a:prstGeom prst="rect">
            <a:avLst/>
          </a:prstGeom>
        </p:spPr>
        <p:txBody>
          <a:bodyPr lIns="91425" tIns="91425" rIns="91425" bIns="91425" anchor="b" anchorCtr="0"/>
          <a:lstStyle>
            <a:lvl1pPr lvl="0" algn="ctr">
              <a:spcBef>
                <a:spcPts val="0"/>
              </a:spcBef>
              <a:buSzPct val="100000"/>
              <a:defRPr sz="5400"/>
            </a:lvl1pPr>
            <a:lvl2pPr lvl="1" algn="ctr">
              <a:spcBef>
                <a:spcPts val="0"/>
              </a:spcBef>
              <a:buSzPct val="100000"/>
              <a:defRPr sz="5400"/>
            </a:lvl2pPr>
            <a:lvl3pPr lvl="2" algn="ctr">
              <a:spcBef>
                <a:spcPts val="0"/>
              </a:spcBef>
              <a:buSzPct val="100000"/>
              <a:defRPr sz="5400"/>
            </a:lvl3pPr>
            <a:lvl4pPr lvl="3" algn="ctr">
              <a:spcBef>
                <a:spcPts val="0"/>
              </a:spcBef>
              <a:buSzPct val="100000"/>
              <a:defRPr sz="5400"/>
            </a:lvl4pPr>
            <a:lvl5pPr lvl="4" algn="ctr">
              <a:spcBef>
                <a:spcPts val="0"/>
              </a:spcBef>
              <a:buSzPct val="100000"/>
              <a:defRPr sz="5400"/>
            </a:lvl5pPr>
            <a:lvl6pPr lvl="5" algn="ctr">
              <a:spcBef>
                <a:spcPts val="0"/>
              </a:spcBef>
              <a:buSzPct val="100000"/>
              <a:defRPr sz="5400"/>
            </a:lvl6pPr>
            <a:lvl7pPr lvl="6" algn="ctr">
              <a:spcBef>
                <a:spcPts val="0"/>
              </a:spcBef>
              <a:buSzPct val="100000"/>
              <a:defRPr sz="5400"/>
            </a:lvl7pPr>
            <a:lvl8pPr lvl="7" algn="ctr">
              <a:spcBef>
                <a:spcPts val="0"/>
              </a:spcBef>
              <a:buSzPct val="100000"/>
              <a:defRPr sz="5400"/>
            </a:lvl8pPr>
            <a:lvl9pPr lvl="8" algn="ctr">
              <a:spcBef>
                <a:spcPts val="0"/>
              </a:spcBef>
              <a:buSzPct val="100000"/>
              <a:defRPr sz="5400"/>
            </a:lvl9pPr>
          </a:lstStyle>
          <a:p>
            <a:endParaRPr/>
          </a:p>
        </p:txBody>
      </p:sp>
      <p:sp>
        <p:nvSpPr>
          <p:cNvPr id="19" name="Shape 19"/>
          <p:cNvSpPr txBox="1">
            <a:spLocks noGrp="1"/>
          </p:cNvSpPr>
          <p:nvPr>
            <p:ph type="subTitle" idx="1"/>
          </p:nvPr>
        </p:nvSpPr>
        <p:spPr>
          <a:xfrm>
            <a:off x="2137225" y="2850039"/>
            <a:ext cx="48705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400"/>
            </a:lvl1pPr>
            <a:lvl2pPr lvl="1" algn="ctr">
              <a:lnSpc>
                <a:spcPct val="100000"/>
              </a:lnSpc>
              <a:spcBef>
                <a:spcPts val="0"/>
              </a:spcBef>
              <a:spcAft>
                <a:spcPts val="0"/>
              </a:spcAft>
              <a:buSzPct val="100000"/>
              <a:buNone/>
              <a:defRPr sz="2400"/>
            </a:lvl2pPr>
            <a:lvl3pPr lvl="2" algn="ctr">
              <a:lnSpc>
                <a:spcPct val="100000"/>
              </a:lnSpc>
              <a:spcBef>
                <a:spcPts val="0"/>
              </a:spcBef>
              <a:spcAft>
                <a:spcPts val="0"/>
              </a:spcAft>
              <a:buSzPct val="100000"/>
              <a:buNone/>
              <a:defRPr sz="2400"/>
            </a:lvl3pPr>
            <a:lvl4pPr lvl="3" algn="ctr">
              <a:lnSpc>
                <a:spcPct val="100000"/>
              </a:lnSpc>
              <a:spcBef>
                <a:spcPts val="0"/>
              </a:spcBef>
              <a:spcAft>
                <a:spcPts val="0"/>
              </a:spcAft>
              <a:buSzPct val="100000"/>
              <a:buNone/>
              <a:defRPr sz="2400"/>
            </a:lvl4pPr>
            <a:lvl5pPr lvl="4" algn="ctr">
              <a:lnSpc>
                <a:spcPct val="100000"/>
              </a:lnSpc>
              <a:spcBef>
                <a:spcPts val="0"/>
              </a:spcBef>
              <a:spcAft>
                <a:spcPts val="0"/>
              </a:spcAft>
              <a:buSzPct val="100000"/>
              <a:buNone/>
              <a:defRPr sz="2400"/>
            </a:lvl5pPr>
            <a:lvl6pPr lvl="5" algn="ctr">
              <a:lnSpc>
                <a:spcPct val="100000"/>
              </a:lnSpc>
              <a:spcBef>
                <a:spcPts val="0"/>
              </a:spcBef>
              <a:spcAft>
                <a:spcPts val="0"/>
              </a:spcAft>
              <a:buSzPct val="100000"/>
              <a:buNone/>
              <a:defRPr sz="2400"/>
            </a:lvl6pPr>
            <a:lvl7pPr lvl="6" algn="ctr">
              <a:lnSpc>
                <a:spcPct val="100000"/>
              </a:lnSpc>
              <a:spcBef>
                <a:spcPts val="0"/>
              </a:spcBef>
              <a:spcAft>
                <a:spcPts val="0"/>
              </a:spcAft>
              <a:buSzPct val="100000"/>
              <a:buNone/>
              <a:defRPr sz="2400"/>
            </a:lvl7pPr>
            <a:lvl8pPr lvl="7" algn="ctr">
              <a:lnSpc>
                <a:spcPct val="100000"/>
              </a:lnSpc>
              <a:spcBef>
                <a:spcPts val="0"/>
              </a:spcBef>
              <a:spcAft>
                <a:spcPts val="0"/>
              </a:spcAft>
              <a:buSzPct val="100000"/>
              <a:buNone/>
              <a:defRPr sz="2400"/>
            </a:lvl8pPr>
            <a:lvl9pPr lvl="8" algn="ctr">
              <a:lnSpc>
                <a:spcPct val="100000"/>
              </a:lnSpc>
              <a:spcBef>
                <a:spcPts val="0"/>
              </a:spcBef>
              <a:spcAft>
                <a:spcPts val="0"/>
              </a:spcAft>
              <a:buSzPct val="100000"/>
              <a:buNone/>
              <a:defRPr sz="2400"/>
            </a:lvl9pPr>
          </a:lstStyle>
          <a:p>
            <a:endParaRPr/>
          </a:p>
        </p:txBody>
      </p:sp>
      <p:sp>
        <p:nvSpPr>
          <p:cNvPr id="20" name="Shape 2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55"/>
        <p:cNvGrpSpPr/>
        <p:nvPr/>
      </p:nvGrpSpPr>
      <p:grpSpPr>
        <a:xfrm>
          <a:off x="0" y="0"/>
          <a:ext cx="0" cy="0"/>
          <a:chOff x="0" y="0"/>
          <a:chExt cx="0" cy="0"/>
        </a:xfrm>
      </p:grpSpPr>
      <p:sp>
        <p:nvSpPr>
          <p:cNvPr id="56" name="Shape 56"/>
          <p:cNvSpPr/>
          <p:nvPr/>
        </p:nvSpPr>
        <p:spPr>
          <a:xfrm>
            <a:off x="-75" y="5045700"/>
            <a:ext cx="9144000" cy="978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57" name="Shape 57"/>
          <p:cNvSpPr txBox="1">
            <a:spLocks noGrp="1"/>
          </p:cNvSpPr>
          <p:nvPr>
            <p:ph type="title"/>
          </p:nvPr>
        </p:nvSpPr>
        <p:spPr>
          <a:xfrm>
            <a:off x="311700" y="1304850"/>
            <a:ext cx="8520600" cy="1538400"/>
          </a:xfrm>
          <a:prstGeom prst="rect">
            <a:avLst/>
          </a:prstGeom>
        </p:spPr>
        <p:txBody>
          <a:bodyPr lIns="91425" tIns="91425" rIns="91425" bIns="91425" anchor="ctr" anchorCtr="0"/>
          <a:lstStyle>
            <a:lvl1pPr lvl="0" algn="ctr">
              <a:spcBef>
                <a:spcPts val="0"/>
              </a:spcBef>
              <a:buClr>
                <a:schemeClr val="accent3"/>
              </a:buClr>
              <a:buSzPct val="100000"/>
              <a:defRPr sz="13000">
                <a:solidFill>
                  <a:schemeClr val="accent3"/>
                </a:solidFill>
              </a:defRPr>
            </a:lvl1pPr>
            <a:lvl2pPr lvl="1" algn="ctr">
              <a:spcBef>
                <a:spcPts val="0"/>
              </a:spcBef>
              <a:buClr>
                <a:schemeClr val="accent3"/>
              </a:buClr>
              <a:buSzPct val="100000"/>
              <a:defRPr sz="13000">
                <a:solidFill>
                  <a:schemeClr val="accent3"/>
                </a:solidFill>
              </a:defRPr>
            </a:lvl2pPr>
            <a:lvl3pPr lvl="2" algn="ctr">
              <a:spcBef>
                <a:spcPts val="0"/>
              </a:spcBef>
              <a:buClr>
                <a:schemeClr val="accent3"/>
              </a:buClr>
              <a:buSzPct val="100000"/>
              <a:defRPr sz="13000">
                <a:solidFill>
                  <a:schemeClr val="accent3"/>
                </a:solidFill>
              </a:defRPr>
            </a:lvl3pPr>
            <a:lvl4pPr lvl="3" algn="ctr">
              <a:spcBef>
                <a:spcPts val="0"/>
              </a:spcBef>
              <a:buClr>
                <a:schemeClr val="accent3"/>
              </a:buClr>
              <a:buSzPct val="100000"/>
              <a:defRPr sz="13000">
                <a:solidFill>
                  <a:schemeClr val="accent3"/>
                </a:solidFill>
              </a:defRPr>
            </a:lvl4pPr>
            <a:lvl5pPr lvl="4" algn="ctr">
              <a:spcBef>
                <a:spcPts val="0"/>
              </a:spcBef>
              <a:buClr>
                <a:schemeClr val="accent3"/>
              </a:buClr>
              <a:buSzPct val="100000"/>
              <a:defRPr sz="13000">
                <a:solidFill>
                  <a:schemeClr val="accent3"/>
                </a:solidFill>
              </a:defRPr>
            </a:lvl5pPr>
            <a:lvl6pPr lvl="5" algn="ctr">
              <a:spcBef>
                <a:spcPts val="0"/>
              </a:spcBef>
              <a:buClr>
                <a:schemeClr val="accent3"/>
              </a:buClr>
              <a:buSzPct val="100000"/>
              <a:defRPr sz="13000">
                <a:solidFill>
                  <a:schemeClr val="accent3"/>
                </a:solidFill>
              </a:defRPr>
            </a:lvl6pPr>
            <a:lvl7pPr lvl="6" algn="ctr">
              <a:spcBef>
                <a:spcPts val="0"/>
              </a:spcBef>
              <a:buClr>
                <a:schemeClr val="accent3"/>
              </a:buClr>
              <a:buSzPct val="100000"/>
              <a:defRPr sz="13000">
                <a:solidFill>
                  <a:schemeClr val="accent3"/>
                </a:solidFill>
              </a:defRPr>
            </a:lvl7pPr>
            <a:lvl8pPr lvl="7" algn="ctr">
              <a:spcBef>
                <a:spcPts val="0"/>
              </a:spcBef>
              <a:buClr>
                <a:schemeClr val="accent3"/>
              </a:buClr>
              <a:buSzPct val="100000"/>
              <a:defRPr sz="13000">
                <a:solidFill>
                  <a:schemeClr val="accent3"/>
                </a:solidFill>
              </a:defRPr>
            </a:lvl8pPr>
            <a:lvl9pPr lvl="8" algn="ctr">
              <a:spcBef>
                <a:spcPts val="0"/>
              </a:spcBef>
              <a:buClr>
                <a:schemeClr val="accent3"/>
              </a:buClr>
              <a:buSzPct val="100000"/>
              <a:defRPr sz="13000">
                <a:solidFill>
                  <a:schemeClr val="accent3"/>
                </a:solidFill>
              </a:defRPr>
            </a:lvl9pPr>
          </a:lstStyle>
          <a:p>
            <a:endParaRPr/>
          </a:p>
        </p:txBody>
      </p:sp>
      <p:sp>
        <p:nvSpPr>
          <p:cNvPr id="58" name="Shape 58"/>
          <p:cNvSpPr txBox="1">
            <a:spLocks noGrp="1"/>
          </p:cNvSpPr>
          <p:nvPr>
            <p:ph type="body" idx="1"/>
          </p:nvPr>
        </p:nvSpPr>
        <p:spPr>
          <a:xfrm>
            <a:off x="311700" y="2995650"/>
            <a:ext cx="8520600" cy="10716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9" name="Shape 5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60"/>
        <p:cNvGrpSpPr/>
        <p:nvPr/>
      </p:nvGrpSpPr>
      <p:grpSpPr>
        <a:xfrm>
          <a:off x="0" y="0"/>
          <a:ext cx="0" cy="0"/>
          <a:chOff x="0" y="0"/>
          <a:chExt cx="0" cy="0"/>
        </a:xfrm>
      </p:grpSpPr>
      <p:sp>
        <p:nvSpPr>
          <p:cNvPr id="61" name="Shape 6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1"/>
        <p:cNvGrpSpPr/>
        <p:nvPr/>
      </p:nvGrpSpPr>
      <p:grpSpPr>
        <a:xfrm>
          <a:off x="0" y="0"/>
          <a:ext cx="0" cy="0"/>
          <a:chOff x="0" y="0"/>
          <a:chExt cx="0" cy="0"/>
        </a:xfrm>
      </p:grpSpPr>
      <p:sp>
        <p:nvSpPr>
          <p:cNvPr id="22" name="Shape 22"/>
          <p:cNvSpPr/>
          <p:nvPr/>
        </p:nvSpPr>
        <p:spPr>
          <a:xfrm>
            <a:off x="-50" y="2571900"/>
            <a:ext cx="9144000" cy="2571600"/>
          </a:xfrm>
          <a:prstGeom prst="rect">
            <a:avLst/>
          </a:prstGeom>
          <a:solidFill>
            <a:schemeClr val="accent3"/>
          </a:solidFill>
          <a:ln>
            <a:noFill/>
          </a:ln>
        </p:spPr>
        <p:txBody>
          <a:bodyPr lIns="91425" tIns="91425" rIns="91425" bIns="91425" anchor="ctr" anchorCtr="0">
            <a:noAutofit/>
          </a:bodyPr>
          <a:lstStyle/>
          <a:p>
            <a:pPr lvl="0">
              <a:spcBef>
                <a:spcPts val="0"/>
              </a:spcBef>
              <a:buNone/>
            </a:pPr>
            <a:endParaRPr/>
          </a:p>
        </p:txBody>
      </p:sp>
      <p:sp>
        <p:nvSpPr>
          <p:cNvPr id="23" name="Shape 23"/>
          <p:cNvSpPr txBox="1">
            <a:spLocks noGrp="1"/>
          </p:cNvSpPr>
          <p:nvPr>
            <p:ph type="title"/>
          </p:nvPr>
        </p:nvSpPr>
        <p:spPr>
          <a:xfrm>
            <a:off x="311700" y="814800"/>
            <a:ext cx="8571300" cy="942000"/>
          </a:xfrm>
          <a:prstGeom prst="rect">
            <a:avLst/>
          </a:prstGeom>
        </p:spPr>
        <p:txBody>
          <a:bodyPr lIns="91425" tIns="91425" rIns="91425" bIns="91425" anchor="ctr"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5"/>
        <p:cNvGrpSpPr/>
        <p:nvPr/>
      </p:nvGrpSpPr>
      <p:grpSpPr>
        <a:xfrm>
          <a:off x="0" y="0"/>
          <a:ext cx="0" cy="0"/>
          <a:chOff x="0" y="0"/>
          <a:chExt cx="0" cy="0"/>
        </a:xfrm>
      </p:grpSpPr>
      <p:sp>
        <p:nvSpPr>
          <p:cNvPr id="26" name="Shape 26"/>
          <p:cNvSpPr/>
          <p:nvPr/>
        </p:nvSpPr>
        <p:spPr>
          <a:xfrm>
            <a:off x="-75" y="5045700"/>
            <a:ext cx="9144000" cy="97800"/>
          </a:xfrm>
          <a:prstGeom prst="rect">
            <a:avLst/>
          </a:prstGeom>
          <a:solidFill>
            <a:schemeClr val="accent3"/>
          </a:solidFill>
          <a:ln>
            <a:noFill/>
          </a:ln>
        </p:spPr>
        <p:txBody>
          <a:bodyPr lIns="91425" tIns="91425" rIns="91425" bIns="91425" anchor="ctr" anchorCtr="0">
            <a:noAutofit/>
          </a:bodyPr>
          <a:lstStyle/>
          <a:p>
            <a:pPr lvl="0">
              <a:spcBef>
                <a:spcPts val="0"/>
              </a:spcBef>
              <a:buNone/>
            </a:pPr>
            <a:endParaRPr/>
          </a:p>
        </p:txBody>
      </p:sp>
      <p:sp>
        <p:nvSpPr>
          <p:cNvPr id="27" name="Shape 27"/>
          <p:cNvSpPr txBox="1">
            <a:spLocks noGrp="1"/>
          </p:cNvSpPr>
          <p:nvPr>
            <p:ph type="title"/>
          </p:nvPr>
        </p:nvSpPr>
        <p:spPr>
          <a:xfrm>
            <a:off x="311700" y="445025"/>
            <a:ext cx="8520600" cy="70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8" name="Shape 28"/>
          <p:cNvSpPr txBox="1">
            <a:spLocks noGrp="1"/>
          </p:cNvSpPr>
          <p:nvPr>
            <p:ph type="body" idx="1"/>
          </p:nvPr>
        </p:nvSpPr>
        <p:spPr>
          <a:xfrm>
            <a:off x="311700" y="1266325"/>
            <a:ext cx="8520600" cy="330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9" name="Shape 2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11700" y="445025"/>
            <a:ext cx="8520600" cy="70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2" name="Shape 32"/>
          <p:cNvSpPr txBox="1">
            <a:spLocks noGrp="1"/>
          </p:cNvSpPr>
          <p:nvPr>
            <p:ph type="body" idx="1"/>
          </p:nvPr>
        </p:nvSpPr>
        <p:spPr>
          <a:xfrm>
            <a:off x="311700" y="1266175"/>
            <a:ext cx="3999900" cy="33027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3" name="Shape 33"/>
          <p:cNvSpPr txBox="1">
            <a:spLocks noGrp="1"/>
          </p:cNvSpPr>
          <p:nvPr>
            <p:ph type="body" idx="2"/>
          </p:nvPr>
        </p:nvSpPr>
        <p:spPr>
          <a:xfrm>
            <a:off x="4832400" y="1266175"/>
            <a:ext cx="3999900" cy="33027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311700" y="445025"/>
            <a:ext cx="8520600" cy="70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7" name="Shape 3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40" name="Shape 40"/>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41" name="Shape 4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accent6"/>
        </a:solidFill>
        <a:effectLst/>
      </p:bgPr>
    </p:bg>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490250" y="526350"/>
            <a:ext cx="5613600" cy="4090800"/>
          </a:xfrm>
          <a:prstGeom prst="rect">
            <a:avLst/>
          </a:prstGeom>
        </p:spPr>
        <p:txBody>
          <a:bodyPr lIns="91425" tIns="91425" rIns="91425" bIns="91425" anchor="ctr" anchorCtr="0"/>
          <a:lstStyle>
            <a:lvl1pPr lvl="0">
              <a:spcBef>
                <a:spcPts val="0"/>
              </a:spcBef>
              <a:buClr>
                <a:schemeClr val="dk2"/>
              </a:buClr>
              <a:buSzPct val="100000"/>
              <a:defRPr sz="5400" b="0">
                <a:solidFill>
                  <a:schemeClr val="dk2"/>
                </a:solidFill>
              </a:defRPr>
            </a:lvl1pPr>
            <a:lvl2pPr lvl="1">
              <a:spcBef>
                <a:spcPts val="0"/>
              </a:spcBef>
              <a:buClr>
                <a:schemeClr val="dk2"/>
              </a:buClr>
              <a:buSzPct val="100000"/>
              <a:defRPr sz="5400" b="0">
                <a:solidFill>
                  <a:schemeClr val="dk2"/>
                </a:solidFill>
              </a:defRPr>
            </a:lvl2pPr>
            <a:lvl3pPr lvl="2">
              <a:spcBef>
                <a:spcPts val="0"/>
              </a:spcBef>
              <a:buClr>
                <a:schemeClr val="dk2"/>
              </a:buClr>
              <a:buSzPct val="100000"/>
              <a:defRPr sz="5400" b="0">
                <a:solidFill>
                  <a:schemeClr val="dk2"/>
                </a:solidFill>
              </a:defRPr>
            </a:lvl3pPr>
            <a:lvl4pPr lvl="3">
              <a:spcBef>
                <a:spcPts val="0"/>
              </a:spcBef>
              <a:buClr>
                <a:schemeClr val="dk2"/>
              </a:buClr>
              <a:buSzPct val="100000"/>
              <a:defRPr sz="5400" b="0">
                <a:solidFill>
                  <a:schemeClr val="dk2"/>
                </a:solidFill>
              </a:defRPr>
            </a:lvl4pPr>
            <a:lvl5pPr lvl="4">
              <a:spcBef>
                <a:spcPts val="0"/>
              </a:spcBef>
              <a:buClr>
                <a:schemeClr val="dk2"/>
              </a:buClr>
              <a:buSzPct val="100000"/>
              <a:defRPr sz="5400" b="0">
                <a:solidFill>
                  <a:schemeClr val="dk2"/>
                </a:solidFill>
              </a:defRPr>
            </a:lvl5pPr>
            <a:lvl6pPr lvl="5">
              <a:spcBef>
                <a:spcPts val="0"/>
              </a:spcBef>
              <a:buClr>
                <a:schemeClr val="dk2"/>
              </a:buClr>
              <a:buSzPct val="100000"/>
              <a:defRPr sz="5400" b="0">
                <a:solidFill>
                  <a:schemeClr val="dk2"/>
                </a:solidFill>
              </a:defRPr>
            </a:lvl6pPr>
            <a:lvl7pPr lvl="6">
              <a:spcBef>
                <a:spcPts val="0"/>
              </a:spcBef>
              <a:buClr>
                <a:schemeClr val="dk2"/>
              </a:buClr>
              <a:buSzPct val="100000"/>
              <a:defRPr sz="5400" b="0">
                <a:solidFill>
                  <a:schemeClr val="dk2"/>
                </a:solidFill>
              </a:defRPr>
            </a:lvl7pPr>
            <a:lvl8pPr lvl="7">
              <a:spcBef>
                <a:spcPts val="0"/>
              </a:spcBef>
              <a:buClr>
                <a:schemeClr val="dk2"/>
              </a:buClr>
              <a:buSzPct val="100000"/>
              <a:defRPr sz="5400" b="0">
                <a:solidFill>
                  <a:schemeClr val="dk2"/>
                </a:solidFill>
              </a:defRPr>
            </a:lvl8pPr>
            <a:lvl9pPr lvl="8">
              <a:spcBef>
                <a:spcPts val="0"/>
              </a:spcBef>
              <a:buClr>
                <a:schemeClr val="dk2"/>
              </a:buClr>
              <a:buSzPct val="100000"/>
              <a:defRPr sz="5400" b="0">
                <a:solidFill>
                  <a:schemeClr val="dk2"/>
                </a:solidFill>
              </a:defRPr>
            </a:lvl9pPr>
          </a:lstStyle>
          <a:p>
            <a:endParaRPr/>
          </a:p>
        </p:txBody>
      </p:sp>
      <p:sp>
        <p:nvSpPr>
          <p:cNvPr id="44" name="Shape 4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45"/>
        <p:cNvGrpSpPr/>
        <p:nvPr/>
      </p:nvGrpSpPr>
      <p:grpSpPr>
        <a:xfrm>
          <a:off x="0" y="0"/>
          <a:ext cx="0" cy="0"/>
          <a:chOff x="0" y="0"/>
          <a:chExt cx="0" cy="0"/>
        </a:xfrm>
      </p:grpSpPr>
      <p:sp>
        <p:nvSpPr>
          <p:cNvPr id="46" name="Shape 46"/>
          <p:cNvSpPr/>
          <p:nvPr/>
        </p:nvSpPr>
        <p:spPr>
          <a:xfrm>
            <a:off x="4572000" y="0"/>
            <a:ext cx="4572000" cy="5143500"/>
          </a:xfrm>
          <a:prstGeom prst="rect">
            <a:avLst/>
          </a:prstGeom>
          <a:solidFill>
            <a:schemeClr val="accent3"/>
          </a:solidFill>
          <a:ln>
            <a:noFill/>
          </a:ln>
        </p:spPr>
        <p:txBody>
          <a:bodyPr lIns="91425" tIns="91425" rIns="91425" bIns="91425" anchor="ctr" anchorCtr="0">
            <a:noAutofit/>
          </a:bodyPr>
          <a:lstStyle/>
          <a:p>
            <a:pPr lvl="0">
              <a:spcBef>
                <a:spcPts val="0"/>
              </a:spcBef>
              <a:buNone/>
            </a:pPr>
            <a:endParaRPr/>
          </a:p>
        </p:txBody>
      </p:sp>
      <p:cxnSp>
        <p:nvCxnSpPr>
          <p:cNvPr id="47" name="Shape 47"/>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48" name="Shape 48"/>
          <p:cNvSpPr txBox="1">
            <a:spLocks noGrp="1"/>
          </p:cNvSpPr>
          <p:nvPr>
            <p:ph type="title"/>
          </p:nvPr>
        </p:nvSpPr>
        <p:spPr>
          <a:xfrm>
            <a:off x="265500" y="1039675"/>
            <a:ext cx="4045200" cy="16758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49" name="Shape 49"/>
          <p:cNvSpPr txBox="1">
            <a:spLocks noGrp="1"/>
          </p:cNvSpPr>
          <p:nvPr>
            <p:ph type="subTitle" idx="1"/>
          </p:nvPr>
        </p:nvSpPr>
        <p:spPr>
          <a:xfrm>
            <a:off x="265500" y="2726875"/>
            <a:ext cx="4045200"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50" name="Shape 50"/>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51" name="Shape 5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52"/>
        <p:cNvGrpSpPr/>
        <p:nvPr/>
      </p:nvGrpSpPr>
      <p:grpSpPr>
        <a:xfrm>
          <a:off x="0" y="0"/>
          <a:ext cx="0" cy="0"/>
          <a:chOff x="0" y="0"/>
          <a:chExt cx="0" cy="0"/>
        </a:xfrm>
      </p:grpSpPr>
      <p:sp>
        <p:nvSpPr>
          <p:cNvPr id="53" name="Shape 53"/>
          <p:cNvSpPr txBox="1">
            <a:spLocks noGrp="1"/>
          </p:cNvSpPr>
          <p:nvPr>
            <p:ph type="body" idx="1"/>
          </p:nvPr>
        </p:nvSpPr>
        <p:spPr>
          <a:xfrm>
            <a:off x="311700" y="4230725"/>
            <a:ext cx="5998800" cy="598800"/>
          </a:xfrm>
          <a:prstGeom prst="rect">
            <a:avLst/>
          </a:prstGeom>
        </p:spPr>
        <p:txBody>
          <a:bodyPr lIns="91425" tIns="91425" rIns="91425" bIns="91425" anchor="ctr" anchorCtr="0"/>
          <a:lstStyle>
            <a:lvl1pPr lvl="0">
              <a:lnSpc>
                <a:spcPct val="100000"/>
              </a:lnSpc>
              <a:spcBef>
                <a:spcPts val="0"/>
              </a:spcBef>
              <a:spcAft>
                <a:spcPts val="0"/>
              </a:spcAft>
              <a:buSzPct val="100000"/>
              <a:buFont typeface="PT Sans Narrow"/>
              <a:buNone/>
              <a:defRPr sz="2400">
                <a:latin typeface="PT Sans Narrow"/>
                <a:ea typeface="PT Sans Narrow"/>
                <a:cs typeface="PT Sans Narrow"/>
                <a:sym typeface="PT Sans Narrow"/>
              </a:defRPr>
            </a:lvl1pPr>
          </a:lstStyle>
          <a:p>
            <a:endParaRPr/>
          </a:p>
        </p:txBody>
      </p:sp>
      <p:sp>
        <p:nvSpPr>
          <p:cNvPr id="54" name="Shape 5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707400"/>
          </a:xfrm>
          <a:prstGeom prst="rect">
            <a:avLst/>
          </a:prstGeom>
          <a:noFill/>
          <a:ln>
            <a:noFill/>
          </a:ln>
        </p:spPr>
        <p:txBody>
          <a:bodyPr lIns="91425" tIns="91425" rIns="91425" bIns="91425" anchor="t" anchorCtr="0"/>
          <a:lstStyle>
            <a:lvl1pPr lvl="0">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1pPr>
            <a:lvl2pPr lvl="1">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2pPr>
            <a:lvl3pPr lvl="2">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3pPr>
            <a:lvl4pPr lvl="3">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4pPr>
            <a:lvl5pPr lvl="4">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5pPr>
            <a:lvl6pPr lvl="5">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6pPr>
            <a:lvl7pPr lvl="6">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7pPr>
            <a:lvl8pPr lvl="7">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8pPr>
            <a:lvl9pPr lvl="8">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Shape 7"/>
          <p:cNvSpPr txBox="1">
            <a:spLocks noGrp="1"/>
          </p:cNvSpPr>
          <p:nvPr>
            <p:ph type="body" idx="1"/>
          </p:nvPr>
        </p:nvSpPr>
        <p:spPr>
          <a:xfrm>
            <a:off x="311700" y="1266325"/>
            <a:ext cx="8520600" cy="33027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Font typeface="Open Sans"/>
              <a:defRPr sz="1800">
                <a:solidFill>
                  <a:schemeClr val="dk2"/>
                </a:solidFill>
                <a:latin typeface="Open Sans"/>
                <a:ea typeface="Open Sans"/>
                <a:cs typeface="Open Sans"/>
                <a:sym typeface="Open Sans"/>
              </a:defRPr>
            </a:lvl1pPr>
            <a:lvl2pPr lvl="1">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2pPr>
            <a:lvl3pPr lvl="2">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3pPr>
            <a:lvl4pPr lvl="3">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4pPr>
            <a:lvl5pPr lvl="4">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5pPr>
            <a:lvl6pPr lvl="5">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6pPr>
            <a:lvl7pPr lvl="6">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7pPr>
            <a:lvl8pPr lvl="7">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8pPr>
            <a:lvl9pPr lvl="8">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latin typeface="Open Sans"/>
                <a:ea typeface="Open Sans"/>
                <a:cs typeface="Open Sans"/>
                <a:sym typeface="Open Sans"/>
              </a:rPr>
              <a:t>‹#›</a:t>
            </a:fld>
            <a:endParaRPr lang="en" sz="1000">
              <a:solidFill>
                <a:schemeClr val="dk2"/>
              </a:solidFill>
              <a:latin typeface="Open Sans"/>
              <a:ea typeface="Open Sans"/>
              <a:cs typeface="Open Sans"/>
              <a:sym typeface="Open Sans"/>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 Id="rId3" Type="http://schemas.openxmlformats.org/officeDocument/2006/relationships/image" Target="../media/image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ctrTitle"/>
          </p:nvPr>
        </p:nvSpPr>
        <p:spPr>
          <a:xfrm>
            <a:off x="1004150" y="1523164"/>
            <a:ext cx="7136700" cy="1022400"/>
          </a:xfrm>
          <a:prstGeom prst="rect">
            <a:avLst/>
          </a:prstGeom>
        </p:spPr>
        <p:txBody>
          <a:bodyPr lIns="91425" tIns="91425" rIns="91425" bIns="91425" anchor="b" anchorCtr="0">
            <a:noAutofit/>
          </a:bodyPr>
          <a:lstStyle/>
          <a:p>
            <a:pPr lvl="0">
              <a:spcBef>
                <a:spcPts val="0"/>
              </a:spcBef>
              <a:buNone/>
            </a:pPr>
            <a:r>
              <a:rPr lang="en"/>
              <a:t>Something’s Fishy</a:t>
            </a:r>
          </a:p>
        </p:txBody>
      </p:sp>
      <p:sp>
        <p:nvSpPr>
          <p:cNvPr id="67" name="Shape 67"/>
          <p:cNvSpPr txBox="1">
            <a:spLocks noGrp="1"/>
          </p:cNvSpPr>
          <p:nvPr>
            <p:ph type="subTitle" idx="1"/>
          </p:nvPr>
        </p:nvSpPr>
        <p:spPr>
          <a:xfrm>
            <a:off x="2137225" y="2621439"/>
            <a:ext cx="4870500" cy="792600"/>
          </a:xfrm>
          <a:prstGeom prst="rect">
            <a:avLst/>
          </a:prstGeom>
        </p:spPr>
        <p:txBody>
          <a:bodyPr lIns="91425" tIns="91425" rIns="91425" bIns="91425" anchor="t" anchorCtr="0">
            <a:noAutofit/>
          </a:bodyPr>
          <a:lstStyle/>
          <a:p>
            <a:pPr lvl="0">
              <a:spcBef>
                <a:spcPts val="0"/>
              </a:spcBef>
              <a:buNone/>
            </a:pPr>
            <a:r>
              <a:rPr lang="en"/>
              <a:t>By Victoria Eavis and Rebecca Mantel </a:t>
            </a:r>
          </a:p>
          <a:p>
            <a:pPr lvl="0">
              <a:spcBef>
                <a:spcPts val="0"/>
              </a:spcBef>
              <a:buNone/>
            </a:pPr>
            <a:r>
              <a:rPr lang="en"/>
              <a:t>Mentored by Patrice Buckley</a:t>
            </a:r>
          </a:p>
        </p:txBody>
      </p:sp>
    </p:spTree>
  </p:cSld>
  <p:clrMapOvr>
    <a:masterClrMapping/>
  </p:clrMapOvr>
  <p:transition xmlns:p14="http://schemas.microsoft.com/office/powerpoint/2010/mai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311700" y="445025"/>
            <a:ext cx="8520600" cy="707400"/>
          </a:xfrm>
          <a:prstGeom prst="rect">
            <a:avLst/>
          </a:prstGeom>
        </p:spPr>
        <p:txBody>
          <a:bodyPr lIns="91425" tIns="91425" rIns="91425" bIns="91425" anchor="t" anchorCtr="0">
            <a:noAutofit/>
          </a:bodyPr>
          <a:lstStyle/>
          <a:p>
            <a:pPr lvl="0">
              <a:spcBef>
                <a:spcPts val="0"/>
              </a:spcBef>
              <a:buNone/>
            </a:pPr>
            <a:r>
              <a:rPr lang="en"/>
              <a:t>Introduction </a:t>
            </a:r>
          </a:p>
        </p:txBody>
      </p:sp>
      <p:sp>
        <p:nvSpPr>
          <p:cNvPr id="73" name="Shape 73"/>
          <p:cNvSpPr txBox="1">
            <a:spLocks noGrp="1"/>
          </p:cNvSpPr>
          <p:nvPr>
            <p:ph type="body" idx="1"/>
          </p:nvPr>
        </p:nvSpPr>
        <p:spPr>
          <a:xfrm>
            <a:off x="311700" y="1266325"/>
            <a:ext cx="8520600" cy="3302700"/>
          </a:xfrm>
          <a:prstGeom prst="rect">
            <a:avLst/>
          </a:prstGeom>
        </p:spPr>
        <p:txBody>
          <a:bodyPr lIns="91425" tIns="91425" rIns="91425" bIns="91425" anchor="t" anchorCtr="0">
            <a:noAutofit/>
          </a:bodyPr>
          <a:lstStyle/>
          <a:p>
            <a:pPr lvl="0" indent="387350">
              <a:lnSpc>
                <a:spcPct val="200000"/>
              </a:lnSpc>
              <a:spcBef>
                <a:spcPts val="0"/>
              </a:spcBef>
              <a:spcAft>
                <a:spcPts val="1000"/>
              </a:spcAft>
              <a:buClr>
                <a:schemeClr val="dk1"/>
              </a:buClr>
              <a:buSzPct val="110000"/>
              <a:buFont typeface="Arial"/>
              <a:buNone/>
            </a:pPr>
            <a:r>
              <a:rPr lang="en" sz="1000">
                <a:solidFill>
                  <a:srgbClr val="000000"/>
                </a:solidFill>
                <a:latin typeface="Times New Roman"/>
                <a:ea typeface="Times New Roman"/>
                <a:cs typeface="Times New Roman"/>
                <a:sym typeface="Times New Roman"/>
              </a:rPr>
              <a:t>DNA barcoding has uncovered a new aspect of taxonomy in which genetic sequences are used for identification, providing a more accurate method of classifying species. Originally introduced in 2003 by Paul Herbert, DNA barcoding utilizes a method where a standard region of the genome is extracted and examined to determine a specific and short gene sequence for each organism. In the case of animals, the mitochondrial region of cytochrome c oxidase gene 1, otherwise known as COI, is extracted. This method sets forth an exact representation of the nucleotides that are unique for each species and unlike from any other. With the knowledge of the DNA sequence, accuracy in identifying organisms is improved. </a:t>
            </a:r>
          </a:p>
          <a:p>
            <a:pPr lvl="0" algn="just">
              <a:lnSpc>
                <a:spcPct val="200000"/>
              </a:lnSpc>
              <a:spcBef>
                <a:spcPts val="0"/>
              </a:spcBef>
              <a:spcAft>
                <a:spcPts val="1000"/>
              </a:spcAft>
              <a:buClr>
                <a:schemeClr val="dk1"/>
              </a:buClr>
              <a:buSzPct val="110000"/>
              <a:buFont typeface="Arial"/>
              <a:buNone/>
            </a:pPr>
            <a:r>
              <a:rPr lang="en" sz="1000">
                <a:solidFill>
                  <a:srgbClr val="000000"/>
                </a:solidFill>
                <a:latin typeface="Times New Roman"/>
                <a:ea typeface="Times New Roman"/>
                <a:cs typeface="Times New Roman"/>
                <a:sym typeface="Times New Roman"/>
              </a:rPr>
              <a:t>	By the method of DNA barcoding, we will identify the different species of fish that are being sold to consumers. A trip to the supermarket yielded a few “different” species of fish that look similar. By sequencing the DNA of specific species of fish, an accurate representation of the COI region of the specific genome will be displayed. With this sequence, we will be able to accurately determine the species of the said fish. Without the DNA being extracted, the tiny physical characteristics and tastes of the fish might be overlooked or mistaken. The use of DNA sequencing will provide an efficient way to identify the species to those who trust what they are putting on their plates is what the supermarkets say it is. </a:t>
            </a:r>
          </a:p>
        </p:txBody>
      </p:sp>
    </p:spTree>
  </p:cSld>
  <p:clrMapOvr>
    <a:masterClrMapping/>
  </p:clrMapOvr>
  <p:transition xmlns:p14="http://schemas.microsoft.com/office/powerpoint/2010/mai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311700" y="445025"/>
            <a:ext cx="8520600" cy="707400"/>
          </a:xfrm>
          <a:prstGeom prst="rect">
            <a:avLst/>
          </a:prstGeom>
        </p:spPr>
        <p:txBody>
          <a:bodyPr lIns="91425" tIns="91425" rIns="91425" bIns="91425" anchor="t" anchorCtr="0">
            <a:noAutofit/>
          </a:bodyPr>
          <a:lstStyle/>
          <a:p>
            <a:pPr lvl="0">
              <a:spcBef>
                <a:spcPts val="0"/>
              </a:spcBef>
              <a:buNone/>
            </a:pPr>
            <a:r>
              <a:rPr lang="en"/>
              <a:t>Hypothesis </a:t>
            </a:r>
          </a:p>
        </p:txBody>
      </p:sp>
      <p:sp>
        <p:nvSpPr>
          <p:cNvPr id="79" name="Shape 79"/>
          <p:cNvSpPr txBox="1">
            <a:spLocks noGrp="1"/>
          </p:cNvSpPr>
          <p:nvPr>
            <p:ph type="body" idx="1"/>
          </p:nvPr>
        </p:nvSpPr>
        <p:spPr>
          <a:xfrm>
            <a:off x="311700" y="1266175"/>
            <a:ext cx="3999900" cy="3302700"/>
          </a:xfrm>
          <a:prstGeom prst="rect">
            <a:avLst/>
          </a:prstGeom>
        </p:spPr>
        <p:txBody>
          <a:bodyPr lIns="91425" tIns="91425" rIns="91425" bIns="91425" anchor="t" anchorCtr="0">
            <a:noAutofit/>
          </a:bodyPr>
          <a:lstStyle/>
          <a:p>
            <a:pPr lvl="0" algn="just" rtl="0">
              <a:lnSpc>
                <a:spcPct val="200000"/>
              </a:lnSpc>
              <a:spcBef>
                <a:spcPts val="0"/>
              </a:spcBef>
              <a:spcAft>
                <a:spcPts val="1000"/>
              </a:spcAft>
              <a:buClr>
                <a:schemeClr val="dk1"/>
              </a:buClr>
              <a:buSzPct val="68750"/>
              <a:buFont typeface="Arial"/>
              <a:buNone/>
            </a:pPr>
            <a:endParaRPr sz="1600">
              <a:solidFill>
                <a:srgbClr val="000000"/>
              </a:solidFill>
              <a:latin typeface="Times New Roman"/>
              <a:ea typeface="Times New Roman"/>
              <a:cs typeface="Times New Roman"/>
              <a:sym typeface="Times New Roman"/>
            </a:endParaRPr>
          </a:p>
          <a:p>
            <a:pPr lvl="0" algn="just">
              <a:lnSpc>
                <a:spcPct val="200000"/>
              </a:lnSpc>
              <a:spcBef>
                <a:spcPts val="0"/>
              </a:spcBef>
              <a:spcAft>
                <a:spcPts val="1000"/>
              </a:spcAft>
              <a:buClr>
                <a:schemeClr val="dk1"/>
              </a:buClr>
              <a:buSzPct val="68750"/>
              <a:buFont typeface="Arial"/>
              <a:buNone/>
            </a:pPr>
            <a:r>
              <a:rPr lang="en" sz="1600">
                <a:solidFill>
                  <a:srgbClr val="000000"/>
                </a:solidFill>
                <a:latin typeface="Times New Roman"/>
                <a:ea typeface="Times New Roman"/>
                <a:cs typeface="Times New Roman"/>
                <a:sym typeface="Times New Roman"/>
              </a:rPr>
              <a:t>We hypothesize that due to the overfishing of certain kinds of fish, grocery stores have begun to mislabel certain fish with similar looking and tasting fish</a:t>
            </a:r>
          </a:p>
        </p:txBody>
      </p:sp>
      <p:pic>
        <p:nvPicPr>
          <p:cNvPr id="80" name="Shape 80"/>
          <p:cNvPicPr preferRelativeResize="0"/>
          <p:nvPr/>
        </p:nvPicPr>
        <p:blipFill>
          <a:blip r:embed="rId3">
            <a:alphaModFix/>
          </a:blip>
          <a:stretch>
            <a:fillRect/>
          </a:stretch>
        </p:blipFill>
        <p:spPr>
          <a:xfrm>
            <a:off x="4943575" y="1098250"/>
            <a:ext cx="3676650" cy="3638550"/>
          </a:xfrm>
          <a:prstGeom prst="rect">
            <a:avLst/>
          </a:prstGeom>
          <a:noFill/>
          <a:ln>
            <a:noFill/>
          </a:ln>
        </p:spPr>
      </p:pic>
    </p:spTree>
  </p:cSld>
  <p:clrMapOvr>
    <a:masterClrMapping/>
  </p:clrMapOvr>
  <p:transition xmlns:p14="http://schemas.microsoft.com/office/powerpoint/2010/mai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311700" y="445025"/>
            <a:ext cx="8520600" cy="707400"/>
          </a:xfrm>
          <a:prstGeom prst="rect">
            <a:avLst/>
          </a:prstGeom>
        </p:spPr>
        <p:txBody>
          <a:bodyPr lIns="91425" tIns="91425" rIns="91425" bIns="91425" anchor="t" anchorCtr="0">
            <a:noAutofit/>
          </a:bodyPr>
          <a:lstStyle/>
          <a:p>
            <a:pPr lvl="0">
              <a:spcBef>
                <a:spcPts val="0"/>
              </a:spcBef>
              <a:buNone/>
            </a:pPr>
            <a:r>
              <a:rPr lang="en"/>
              <a:t>Materials/Methods</a:t>
            </a:r>
          </a:p>
        </p:txBody>
      </p:sp>
      <p:sp>
        <p:nvSpPr>
          <p:cNvPr id="86" name="Shape 86"/>
          <p:cNvSpPr txBox="1">
            <a:spLocks noGrp="1"/>
          </p:cNvSpPr>
          <p:nvPr>
            <p:ph type="body" idx="1"/>
          </p:nvPr>
        </p:nvSpPr>
        <p:spPr>
          <a:xfrm>
            <a:off x="311700" y="1266325"/>
            <a:ext cx="8520600" cy="3302700"/>
          </a:xfrm>
          <a:prstGeom prst="rect">
            <a:avLst/>
          </a:prstGeom>
        </p:spPr>
        <p:txBody>
          <a:bodyPr lIns="91425" tIns="91425" rIns="91425" bIns="91425" anchor="t" anchorCtr="0">
            <a:noAutofit/>
          </a:bodyPr>
          <a:lstStyle/>
          <a:p>
            <a:pPr lvl="0" rtl="0">
              <a:lnSpc>
                <a:spcPct val="200000"/>
              </a:lnSpc>
              <a:spcBef>
                <a:spcPts val="0"/>
              </a:spcBef>
              <a:spcAft>
                <a:spcPts val="1000"/>
              </a:spcAft>
              <a:buNone/>
            </a:pPr>
            <a:r>
              <a:rPr lang="en" sz="800">
                <a:solidFill>
                  <a:srgbClr val="000000"/>
                </a:solidFill>
                <a:latin typeface="Times New Roman"/>
                <a:ea typeface="Times New Roman"/>
                <a:cs typeface="Times New Roman"/>
                <a:sym typeface="Times New Roman"/>
              </a:rPr>
              <a:t> We will collect multiple types of raw white fish fillet from upscale supermarkets on the Upper West Side of Manhattan. Three corresponding types of fish will be bought from these supermarkets and stored in 38 degrees fahrenheit. Fish will be labeled with both the common names and the species, such as cod (</a:t>
            </a:r>
            <a:r>
              <a:rPr lang="en" sz="800" i="1">
                <a:solidFill>
                  <a:srgbClr val="000000"/>
                </a:solidFill>
                <a:highlight>
                  <a:srgbClr val="FFFFFF"/>
                </a:highlight>
                <a:latin typeface="Times New Roman"/>
                <a:ea typeface="Times New Roman"/>
                <a:cs typeface="Times New Roman"/>
                <a:sym typeface="Times New Roman"/>
              </a:rPr>
              <a:t>G.</a:t>
            </a:r>
            <a:r>
              <a:rPr lang="en" sz="800">
                <a:solidFill>
                  <a:srgbClr val="000000"/>
                </a:solidFill>
                <a:highlight>
                  <a:srgbClr val="FFFFFF"/>
                </a:highlight>
                <a:latin typeface="Times New Roman"/>
                <a:ea typeface="Times New Roman"/>
                <a:cs typeface="Times New Roman"/>
                <a:sym typeface="Times New Roman"/>
              </a:rPr>
              <a:t> </a:t>
            </a:r>
            <a:r>
              <a:rPr lang="en" sz="800" i="1">
                <a:solidFill>
                  <a:srgbClr val="000000"/>
                </a:solidFill>
                <a:highlight>
                  <a:srgbClr val="FFFFFF"/>
                </a:highlight>
                <a:latin typeface="Times New Roman"/>
                <a:ea typeface="Times New Roman"/>
                <a:cs typeface="Times New Roman"/>
                <a:sym typeface="Times New Roman"/>
              </a:rPr>
              <a:t>morhua</a:t>
            </a:r>
            <a:r>
              <a:rPr lang="en" sz="800">
                <a:solidFill>
                  <a:srgbClr val="000000"/>
                </a:solidFill>
                <a:highlight>
                  <a:srgbClr val="FFFFFF"/>
                </a:highlight>
                <a:latin typeface="Times New Roman"/>
                <a:ea typeface="Times New Roman"/>
                <a:cs typeface="Times New Roman"/>
                <a:sym typeface="Times New Roman"/>
              </a:rPr>
              <a:t>)</a:t>
            </a:r>
            <a:r>
              <a:rPr lang="en" sz="800">
                <a:solidFill>
                  <a:srgbClr val="000000"/>
                </a:solidFill>
                <a:latin typeface="Times New Roman"/>
                <a:ea typeface="Times New Roman"/>
                <a:cs typeface="Times New Roman"/>
                <a:sym typeface="Times New Roman"/>
              </a:rPr>
              <a:t>, chilean sea bass (</a:t>
            </a:r>
            <a:r>
              <a:rPr lang="en" sz="800" i="1">
                <a:solidFill>
                  <a:srgbClr val="000000"/>
                </a:solidFill>
                <a:latin typeface="Times New Roman"/>
                <a:ea typeface="Times New Roman"/>
                <a:cs typeface="Times New Roman"/>
                <a:sym typeface="Times New Roman"/>
              </a:rPr>
              <a:t>D</a:t>
            </a:r>
            <a:r>
              <a:rPr lang="en" sz="800">
                <a:solidFill>
                  <a:srgbClr val="000000"/>
                </a:solidFill>
                <a:latin typeface="Times New Roman"/>
                <a:ea typeface="Times New Roman"/>
                <a:cs typeface="Times New Roman"/>
                <a:sym typeface="Times New Roman"/>
              </a:rPr>
              <a:t>. </a:t>
            </a:r>
            <a:r>
              <a:rPr lang="en" sz="800" i="1">
                <a:solidFill>
                  <a:srgbClr val="000000"/>
                </a:solidFill>
                <a:latin typeface="Times New Roman"/>
                <a:ea typeface="Times New Roman"/>
                <a:cs typeface="Times New Roman"/>
                <a:sym typeface="Times New Roman"/>
              </a:rPr>
              <a:t>eleginoides</a:t>
            </a:r>
            <a:r>
              <a:rPr lang="en" sz="800">
                <a:solidFill>
                  <a:srgbClr val="000000"/>
                </a:solidFill>
                <a:latin typeface="Times New Roman"/>
                <a:ea typeface="Times New Roman"/>
                <a:cs typeface="Times New Roman"/>
                <a:sym typeface="Times New Roman"/>
              </a:rPr>
              <a:t>), or catfish (</a:t>
            </a:r>
            <a:r>
              <a:rPr lang="en" sz="800" i="1">
                <a:solidFill>
                  <a:srgbClr val="000000"/>
                </a:solidFill>
                <a:latin typeface="Times New Roman"/>
                <a:ea typeface="Times New Roman"/>
                <a:cs typeface="Times New Roman"/>
                <a:sym typeface="Times New Roman"/>
              </a:rPr>
              <a:t>I.</a:t>
            </a:r>
            <a:r>
              <a:rPr lang="en" sz="800">
                <a:solidFill>
                  <a:srgbClr val="000000"/>
                </a:solidFill>
                <a:latin typeface="Times New Roman"/>
                <a:ea typeface="Times New Roman"/>
                <a:cs typeface="Times New Roman"/>
                <a:sym typeface="Times New Roman"/>
              </a:rPr>
              <a:t> </a:t>
            </a:r>
            <a:r>
              <a:rPr lang="en" sz="800" i="1">
                <a:solidFill>
                  <a:srgbClr val="000000"/>
                </a:solidFill>
                <a:highlight>
                  <a:srgbClr val="FFFFFF"/>
                </a:highlight>
                <a:latin typeface="Times New Roman"/>
                <a:ea typeface="Times New Roman"/>
                <a:cs typeface="Times New Roman"/>
                <a:sym typeface="Times New Roman"/>
              </a:rPr>
              <a:t>punctatus)</a:t>
            </a:r>
            <a:r>
              <a:rPr lang="en" sz="800">
                <a:solidFill>
                  <a:srgbClr val="000000"/>
                </a:solidFill>
                <a:latin typeface="Times New Roman"/>
                <a:ea typeface="Times New Roman"/>
                <a:cs typeface="Times New Roman"/>
                <a:sym typeface="Times New Roman"/>
              </a:rPr>
              <a:t>. Small pieces from each species and supermarket will be used for DNA extraction.</a:t>
            </a:r>
          </a:p>
          <a:p>
            <a:pPr lvl="0">
              <a:lnSpc>
                <a:spcPct val="200000"/>
              </a:lnSpc>
              <a:spcBef>
                <a:spcPts val="0"/>
              </a:spcBef>
              <a:spcAft>
                <a:spcPts val="1000"/>
              </a:spcAft>
              <a:buClr>
                <a:schemeClr val="dk1"/>
              </a:buClr>
              <a:buSzPct val="137500"/>
              <a:buFont typeface="Arial"/>
              <a:buNone/>
            </a:pPr>
            <a:r>
              <a:rPr lang="en" sz="800">
                <a:solidFill>
                  <a:srgbClr val="000000"/>
                </a:solidFill>
                <a:latin typeface="Times New Roman"/>
                <a:ea typeface="Times New Roman"/>
                <a:cs typeface="Times New Roman"/>
                <a:sym typeface="Times New Roman"/>
              </a:rPr>
              <a:t>	Once all of the fish are collected we will begin the process of extracting their DNA. First small pieces of fillet meat are removed and placed into 1mL tubes. Next, nuclei lysis solution is added to the sample and the meat is crushed with a pestle. Then the tube is incubated for fifteen minutes at 65 degrees Celsius and RNAse is added.  After that, the tube is incubated again at 37 degrees Celsius for fifteen minutes and at room temperature for five minutes. Next, protein precipitation solution is added and the tube is chilled for five minutes.  Then the tubes are centrifuged at high speed and transferred into a new tube with isopropanol. The tubes are centrifuged for a second time and then the supernatant is aspirated. Subsequently, ethanol is added and the tube is centrifuged for a third time and the ethanol is removed. Next, the “pellet” or solid matter is left in the tube to dry before adding the rehydration solution. The tube is then rehydrated at 4 degrees Celsius overnight. </a:t>
            </a:r>
            <a:r>
              <a:rPr lang="en" sz="800">
                <a:solidFill>
                  <a:srgbClr val="000000"/>
                </a:solidFill>
                <a:highlight>
                  <a:srgbClr val="FFFFFF"/>
                </a:highlight>
                <a:latin typeface="Times New Roman"/>
                <a:ea typeface="Times New Roman"/>
                <a:cs typeface="Times New Roman"/>
                <a:sym typeface="Times New Roman"/>
              </a:rPr>
              <a:t>In order to analyze the newly extracted DNA, gel electrophoresis must be completed. First, the gel is poured into trays and following addition of the samples, an electric current will pass through the gels.  These gels will run for thirty minutes. If gel electrophoresis indicates that the samples are adequate, the samples will be sent for sequencing. We will then compare our gene sequences to the known DNA sequences of different fish, such as a white fish Sea Bass. If it is found that a specific fish is labeled as one thing, but contains multiple or completely different DNA sequences, then it will be known that the fish may be incorrectly labeled</a:t>
            </a:r>
          </a:p>
        </p:txBody>
      </p:sp>
    </p:spTree>
  </p:cSld>
  <p:clrMapOvr>
    <a:masterClrMapping/>
  </p:clrMapOvr>
  <p:transition xmlns:p14="http://schemas.microsoft.com/office/powerpoint/2010/mai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311700" y="445025"/>
            <a:ext cx="8520600" cy="942900"/>
          </a:xfrm>
          <a:prstGeom prst="rect">
            <a:avLst/>
          </a:prstGeom>
        </p:spPr>
        <p:txBody>
          <a:bodyPr lIns="91425" tIns="91425" rIns="91425" bIns="91425" anchor="t" anchorCtr="0">
            <a:noAutofit/>
          </a:bodyPr>
          <a:lstStyle/>
          <a:p>
            <a:pPr lvl="0">
              <a:spcBef>
                <a:spcPts val="0"/>
              </a:spcBef>
              <a:buNone/>
            </a:pPr>
            <a:r>
              <a:rPr lang="en"/>
              <a:t>Results:</a:t>
            </a:r>
          </a:p>
          <a:p>
            <a:pPr lvl="0">
              <a:spcBef>
                <a:spcPts val="0"/>
              </a:spcBef>
              <a:buNone/>
            </a:pPr>
            <a:r>
              <a:rPr lang="en" sz="1400">
                <a:solidFill>
                  <a:srgbClr val="000000"/>
                </a:solidFill>
              </a:rPr>
              <a:t>Table 1: Fish samples from two stores and species identification</a:t>
            </a:r>
          </a:p>
          <a:p>
            <a:pPr lvl="0">
              <a:spcBef>
                <a:spcPts val="0"/>
              </a:spcBef>
              <a:buNone/>
            </a:pPr>
            <a:r>
              <a:rPr lang="en"/>
              <a:t> </a:t>
            </a:r>
          </a:p>
        </p:txBody>
      </p:sp>
      <p:pic>
        <p:nvPicPr>
          <p:cNvPr id="92" name="Shape 92"/>
          <p:cNvPicPr preferRelativeResize="0"/>
          <p:nvPr/>
        </p:nvPicPr>
        <p:blipFill>
          <a:blip r:embed="rId3">
            <a:alphaModFix/>
          </a:blip>
          <a:stretch>
            <a:fillRect/>
          </a:stretch>
        </p:blipFill>
        <p:spPr>
          <a:xfrm>
            <a:off x="311693" y="1388046"/>
            <a:ext cx="4195403" cy="2906575"/>
          </a:xfrm>
          <a:prstGeom prst="rect">
            <a:avLst/>
          </a:prstGeom>
          <a:noFill/>
          <a:ln>
            <a:noFill/>
          </a:ln>
        </p:spPr>
      </p:pic>
      <p:sp>
        <p:nvSpPr>
          <p:cNvPr id="93" name="Shape 93"/>
          <p:cNvSpPr txBox="1">
            <a:spLocks noGrp="1"/>
          </p:cNvSpPr>
          <p:nvPr>
            <p:ph type="body" idx="2"/>
          </p:nvPr>
        </p:nvSpPr>
        <p:spPr>
          <a:xfrm>
            <a:off x="4832400" y="1418575"/>
            <a:ext cx="3999900" cy="2848500"/>
          </a:xfrm>
          <a:prstGeom prst="rect">
            <a:avLst/>
          </a:prstGeom>
        </p:spPr>
        <p:txBody>
          <a:bodyPr lIns="91425" tIns="91425" rIns="91425" bIns="91425" anchor="t" anchorCtr="0">
            <a:noAutofit/>
          </a:bodyPr>
          <a:lstStyle/>
          <a:p>
            <a:pPr lvl="0" rtl="0">
              <a:spcBef>
                <a:spcPts val="0"/>
              </a:spcBef>
              <a:spcAft>
                <a:spcPts val="1000"/>
              </a:spcAft>
              <a:buNone/>
            </a:pPr>
            <a:r>
              <a:rPr lang="en">
                <a:solidFill>
                  <a:srgbClr val="000000"/>
                </a:solidFill>
                <a:latin typeface="Times New Roman"/>
                <a:ea typeface="Times New Roman"/>
                <a:cs typeface="Times New Roman"/>
                <a:sym typeface="Times New Roman"/>
              </a:rPr>
              <a:t>The table shows the data that will be collected. From the data, it will be determined if the fish is mislabeled.  It is possible that they are not aware of the fact that the fish are mislabeled, but their supplier may be incorrectly labeling the fish.  Some species might be what they are labeled, some might be a completely different type, and some might be a mixture of species. Finally, if it is found that the supermarkets are mislabeling, the stores will be made aware</a:t>
            </a:r>
          </a:p>
        </p:txBody>
      </p:sp>
    </p:spTree>
  </p:cSld>
  <p:clrMapOvr>
    <a:masterClrMapping/>
  </p:clrMapOvr>
  <p:transition xmlns:p14="http://schemas.microsoft.com/office/powerpoint/2010/mai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title"/>
          </p:nvPr>
        </p:nvSpPr>
        <p:spPr>
          <a:xfrm>
            <a:off x="311700" y="445025"/>
            <a:ext cx="8520600" cy="707400"/>
          </a:xfrm>
          <a:prstGeom prst="rect">
            <a:avLst/>
          </a:prstGeom>
        </p:spPr>
        <p:txBody>
          <a:bodyPr lIns="91425" tIns="91425" rIns="91425" bIns="91425" anchor="t" anchorCtr="0">
            <a:noAutofit/>
          </a:bodyPr>
          <a:lstStyle/>
          <a:p>
            <a:pPr lvl="0">
              <a:spcBef>
                <a:spcPts val="0"/>
              </a:spcBef>
              <a:buNone/>
            </a:pPr>
            <a:r>
              <a:rPr lang="en"/>
              <a:t>Discussion </a:t>
            </a:r>
          </a:p>
        </p:txBody>
      </p:sp>
      <p:sp>
        <p:nvSpPr>
          <p:cNvPr id="99" name="Shape 99"/>
          <p:cNvSpPr txBox="1">
            <a:spLocks noGrp="1"/>
          </p:cNvSpPr>
          <p:nvPr>
            <p:ph type="body" idx="1"/>
          </p:nvPr>
        </p:nvSpPr>
        <p:spPr>
          <a:xfrm>
            <a:off x="311700" y="1266175"/>
            <a:ext cx="3999900" cy="3302700"/>
          </a:xfrm>
          <a:prstGeom prst="rect">
            <a:avLst/>
          </a:prstGeom>
        </p:spPr>
        <p:txBody>
          <a:bodyPr lIns="91425" tIns="91425" rIns="91425" bIns="91425" anchor="t" anchorCtr="0">
            <a:noAutofit/>
          </a:bodyPr>
          <a:lstStyle/>
          <a:p>
            <a:pPr lvl="0">
              <a:lnSpc>
                <a:spcPct val="115000"/>
              </a:lnSpc>
              <a:spcBef>
                <a:spcPts val="0"/>
              </a:spcBef>
              <a:spcAft>
                <a:spcPts val="1000"/>
              </a:spcAft>
              <a:buClr>
                <a:schemeClr val="dk1"/>
              </a:buClr>
              <a:buSzPct val="84615"/>
              <a:buFont typeface="Arial"/>
              <a:buNone/>
            </a:pPr>
            <a:r>
              <a:rPr lang="en" sz="1300">
                <a:solidFill>
                  <a:srgbClr val="000000"/>
                </a:solidFill>
                <a:highlight>
                  <a:srgbClr val="FFFFFF"/>
                </a:highlight>
                <a:latin typeface="Times New Roman"/>
                <a:ea typeface="Times New Roman"/>
                <a:cs typeface="Times New Roman"/>
                <a:sym typeface="Times New Roman"/>
              </a:rPr>
              <a:t>	All of this data was collected through PCR and gel electrophoresis. Data was achieved for five out of the seven samples collected. This data was then analysed on DNA subway and put into phylogenetic trees. Although it was not found that species were mislabeled, it was shown that some of the species were more closely related. Because DNA was only extracted for  </a:t>
            </a:r>
            <a:r>
              <a:rPr lang="en" sz="1300" i="1">
                <a:solidFill>
                  <a:srgbClr val="000000"/>
                </a:solidFill>
                <a:latin typeface="Times New Roman"/>
                <a:ea typeface="Times New Roman"/>
                <a:cs typeface="Times New Roman"/>
                <a:sym typeface="Times New Roman"/>
              </a:rPr>
              <a:t>H.</a:t>
            </a:r>
            <a:r>
              <a:rPr lang="en" sz="1300">
                <a:solidFill>
                  <a:srgbClr val="000000"/>
                </a:solidFill>
                <a:latin typeface="Times New Roman"/>
                <a:ea typeface="Times New Roman"/>
                <a:cs typeface="Times New Roman"/>
                <a:sym typeface="Times New Roman"/>
              </a:rPr>
              <a:t> </a:t>
            </a:r>
            <a:r>
              <a:rPr lang="en" sz="1300" i="1">
                <a:solidFill>
                  <a:srgbClr val="000000"/>
                </a:solidFill>
                <a:latin typeface="Times New Roman"/>
                <a:ea typeface="Times New Roman"/>
                <a:cs typeface="Times New Roman"/>
                <a:sym typeface="Times New Roman"/>
              </a:rPr>
              <a:t>robustus, </a:t>
            </a:r>
            <a:r>
              <a:rPr lang="en" sz="1300" i="1">
                <a:solidFill>
                  <a:srgbClr val="000000"/>
                </a:solidFill>
                <a:highlight>
                  <a:srgbClr val="FFFFFF"/>
                </a:highlight>
                <a:latin typeface="Times New Roman"/>
                <a:ea typeface="Times New Roman"/>
                <a:cs typeface="Times New Roman"/>
                <a:sym typeface="Times New Roman"/>
              </a:rPr>
              <a:t>G.</a:t>
            </a:r>
            <a:r>
              <a:rPr lang="en" sz="1300">
                <a:solidFill>
                  <a:srgbClr val="000000"/>
                </a:solidFill>
                <a:highlight>
                  <a:srgbClr val="FFFFFF"/>
                </a:highlight>
                <a:latin typeface="Times New Roman"/>
                <a:ea typeface="Times New Roman"/>
                <a:cs typeface="Times New Roman"/>
                <a:sym typeface="Times New Roman"/>
              </a:rPr>
              <a:t> </a:t>
            </a:r>
            <a:r>
              <a:rPr lang="en" sz="1300" i="1">
                <a:solidFill>
                  <a:srgbClr val="000000"/>
                </a:solidFill>
                <a:highlight>
                  <a:srgbClr val="FFFFFF"/>
                </a:highlight>
                <a:latin typeface="Times New Roman"/>
                <a:ea typeface="Times New Roman"/>
                <a:cs typeface="Times New Roman"/>
                <a:sym typeface="Times New Roman"/>
              </a:rPr>
              <a:t>morhua, </a:t>
            </a:r>
            <a:r>
              <a:rPr lang="en" sz="1300" i="1">
                <a:solidFill>
                  <a:srgbClr val="000000"/>
                </a:solidFill>
                <a:latin typeface="Times New Roman"/>
                <a:ea typeface="Times New Roman"/>
                <a:cs typeface="Times New Roman"/>
                <a:sym typeface="Times New Roman"/>
              </a:rPr>
              <a:t>I. </a:t>
            </a:r>
            <a:r>
              <a:rPr lang="en" sz="1300" i="1">
                <a:solidFill>
                  <a:srgbClr val="000000"/>
                </a:solidFill>
                <a:highlight>
                  <a:srgbClr val="FFFFFF"/>
                </a:highlight>
                <a:latin typeface="Times New Roman"/>
                <a:ea typeface="Times New Roman"/>
                <a:cs typeface="Times New Roman"/>
                <a:sym typeface="Times New Roman"/>
              </a:rPr>
              <a:t>punctatus, </a:t>
            </a:r>
            <a:r>
              <a:rPr lang="en" sz="1300">
                <a:solidFill>
                  <a:srgbClr val="000000"/>
                </a:solidFill>
                <a:latin typeface="Times New Roman"/>
                <a:ea typeface="Times New Roman"/>
                <a:cs typeface="Times New Roman"/>
                <a:sym typeface="Times New Roman"/>
              </a:rPr>
              <a:t>and</a:t>
            </a:r>
            <a:r>
              <a:rPr lang="en" sz="1300" i="1">
                <a:solidFill>
                  <a:srgbClr val="000000"/>
                </a:solidFill>
                <a:latin typeface="Times New Roman"/>
                <a:ea typeface="Times New Roman"/>
                <a:cs typeface="Times New Roman"/>
                <a:sym typeface="Times New Roman"/>
              </a:rPr>
              <a:t> </a:t>
            </a:r>
            <a:r>
              <a:rPr lang="en" sz="1300">
                <a:solidFill>
                  <a:srgbClr val="000000"/>
                </a:solidFill>
                <a:highlight>
                  <a:srgbClr val="FFFFFF"/>
                </a:highlight>
                <a:latin typeface="Times New Roman"/>
                <a:ea typeface="Times New Roman"/>
                <a:cs typeface="Times New Roman"/>
                <a:sym typeface="Times New Roman"/>
              </a:rPr>
              <a:t>both samples of </a:t>
            </a:r>
            <a:r>
              <a:rPr lang="en" sz="1300" i="1">
                <a:solidFill>
                  <a:srgbClr val="000000"/>
                </a:solidFill>
                <a:highlight>
                  <a:srgbClr val="FFFFFF"/>
                </a:highlight>
                <a:latin typeface="Times New Roman"/>
                <a:ea typeface="Times New Roman"/>
                <a:cs typeface="Times New Roman"/>
                <a:sym typeface="Times New Roman"/>
              </a:rPr>
              <a:t>O</a:t>
            </a:r>
            <a:r>
              <a:rPr lang="en" sz="1300">
                <a:solidFill>
                  <a:srgbClr val="000000"/>
                </a:solidFill>
                <a:highlight>
                  <a:srgbClr val="FFFFFF"/>
                </a:highlight>
                <a:latin typeface="Times New Roman"/>
                <a:ea typeface="Times New Roman"/>
                <a:cs typeface="Times New Roman"/>
                <a:sym typeface="Times New Roman"/>
              </a:rPr>
              <a:t>. </a:t>
            </a:r>
            <a:r>
              <a:rPr lang="en" sz="1300" i="1">
                <a:solidFill>
                  <a:srgbClr val="000000"/>
                </a:solidFill>
                <a:highlight>
                  <a:srgbClr val="FFFFFF"/>
                </a:highlight>
                <a:latin typeface="Times New Roman"/>
                <a:ea typeface="Times New Roman"/>
                <a:cs typeface="Times New Roman"/>
                <a:sym typeface="Times New Roman"/>
              </a:rPr>
              <a:t>niloticus, </a:t>
            </a:r>
            <a:r>
              <a:rPr lang="en" sz="1300">
                <a:solidFill>
                  <a:srgbClr val="000000"/>
                </a:solidFill>
                <a:highlight>
                  <a:srgbClr val="FFFFFF"/>
                </a:highlight>
                <a:latin typeface="Times New Roman"/>
                <a:ea typeface="Times New Roman"/>
                <a:cs typeface="Times New Roman"/>
                <a:sym typeface="Times New Roman"/>
              </a:rPr>
              <a:t>these were the samples that were arranged on the phylogenetic trees. The trees illustrate that both samples of the </a:t>
            </a:r>
            <a:r>
              <a:rPr lang="en" sz="1300" i="1">
                <a:solidFill>
                  <a:srgbClr val="000000"/>
                </a:solidFill>
                <a:highlight>
                  <a:srgbClr val="FFFFFF"/>
                </a:highlight>
                <a:latin typeface="Times New Roman"/>
                <a:ea typeface="Times New Roman"/>
                <a:cs typeface="Times New Roman"/>
                <a:sym typeface="Times New Roman"/>
              </a:rPr>
              <a:t>O</a:t>
            </a:r>
            <a:r>
              <a:rPr lang="en" sz="1300">
                <a:solidFill>
                  <a:srgbClr val="000000"/>
                </a:solidFill>
                <a:highlight>
                  <a:srgbClr val="FFFFFF"/>
                </a:highlight>
                <a:latin typeface="Times New Roman"/>
                <a:ea typeface="Times New Roman"/>
                <a:cs typeface="Times New Roman"/>
                <a:sym typeface="Times New Roman"/>
              </a:rPr>
              <a:t>. </a:t>
            </a:r>
            <a:r>
              <a:rPr lang="en" sz="1300" i="1">
                <a:solidFill>
                  <a:srgbClr val="000000"/>
                </a:solidFill>
                <a:highlight>
                  <a:srgbClr val="FFFFFF"/>
                </a:highlight>
                <a:latin typeface="Times New Roman"/>
                <a:ea typeface="Times New Roman"/>
                <a:cs typeface="Times New Roman"/>
                <a:sym typeface="Times New Roman"/>
              </a:rPr>
              <a:t>niloticus </a:t>
            </a:r>
            <a:r>
              <a:rPr lang="en" sz="1300">
                <a:solidFill>
                  <a:srgbClr val="000000"/>
                </a:solidFill>
                <a:highlight>
                  <a:srgbClr val="FFFFFF"/>
                </a:highlight>
                <a:latin typeface="Times New Roman"/>
                <a:ea typeface="Times New Roman"/>
                <a:cs typeface="Times New Roman"/>
                <a:sym typeface="Times New Roman"/>
              </a:rPr>
              <a:t>are closely related, that </a:t>
            </a:r>
            <a:r>
              <a:rPr lang="en" sz="1300" i="1">
                <a:solidFill>
                  <a:srgbClr val="000000"/>
                </a:solidFill>
                <a:latin typeface="Times New Roman"/>
                <a:ea typeface="Times New Roman"/>
                <a:cs typeface="Times New Roman"/>
                <a:sym typeface="Times New Roman"/>
              </a:rPr>
              <a:t>I. </a:t>
            </a:r>
            <a:r>
              <a:rPr lang="en" sz="1300" i="1">
                <a:solidFill>
                  <a:srgbClr val="000000"/>
                </a:solidFill>
                <a:highlight>
                  <a:srgbClr val="FFFFFF"/>
                </a:highlight>
                <a:latin typeface="Times New Roman"/>
                <a:ea typeface="Times New Roman"/>
                <a:cs typeface="Times New Roman"/>
                <a:sym typeface="Times New Roman"/>
              </a:rPr>
              <a:t>punctatus </a:t>
            </a:r>
            <a:r>
              <a:rPr lang="en" sz="1300">
                <a:solidFill>
                  <a:srgbClr val="000000"/>
                </a:solidFill>
                <a:highlight>
                  <a:srgbClr val="FFFFFF"/>
                </a:highlight>
                <a:latin typeface="Times New Roman"/>
                <a:ea typeface="Times New Roman"/>
                <a:cs typeface="Times New Roman"/>
                <a:sym typeface="Times New Roman"/>
              </a:rPr>
              <a:t>and </a:t>
            </a:r>
            <a:r>
              <a:rPr lang="en" sz="1300" i="1">
                <a:solidFill>
                  <a:srgbClr val="000000"/>
                </a:solidFill>
                <a:highlight>
                  <a:srgbClr val="FFFFFF"/>
                </a:highlight>
                <a:latin typeface="Times New Roman"/>
                <a:ea typeface="Times New Roman"/>
                <a:cs typeface="Times New Roman"/>
                <a:sym typeface="Times New Roman"/>
              </a:rPr>
              <a:t>G. morhua </a:t>
            </a:r>
            <a:r>
              <a:rPr lang="en" sz="1300">
                <a:solidFill>
                  <a:srgbClr val="000000"/>
                </a:solidFill>
                <a:highlight>
                  <a:srgbClr val="FFFFFF"/>
                </a:highlight>
                <a:latin typeface="Times New Roman"/>
                <a:ea typeface="Times New Roman"/>
                <a:cs typeface="Times New Roman"/>
                <a:sym typeface="Times New Roman"/>
              </a:rPr>
              <a:t>are closely related, and that these two pairs share a common ancestor of </a:t>
            </a:r>
            <a:r>
              <a:rPr lang="en" sz="1300" i="1">
                <a:solidFill>
                  <a:srgbClr val="000000"/>
                </a:solidFill>
                <a:latin typeface="Times New Roman"/>
                <a:ea typeface="Times New Roman"/>
                <a:cs typeface="Times New Roman"/>
                <a:sym typeface="Times New Roman"/>
              </a:rPr>
              <a:t>H.</a:t>
            </a:r>
            <a:r>
              <a:rPr lang="en" sz="1300">
                <a:solidFill>
                  <a:srgbClr val="000000"/>
                </a:solidFill>
                <a:latin typeface="Times New Roman"/>
                <a:ea typeface="Times New Roman"/>
                <a:cs typeface="Times New Roman"/>
                <a:sym typeface="Times New Roman"/>
              </a:rPr>
              <a:t> </a:t>
            </a:r>
            <a:r>
              <a:rPr lang="en" sz="1300" i="1">
                <a:solidFill>
                  <a:srgbClr val="000000"/>
                </a:solidFill>
                <a:latin typeface="Times New Roman"/>
                <a:ea typeface="Times New Roman"/>
                <a:cs typeface="Times New Roman"/>
                <a:sym typeface="Times New Roman"/>
              </a:rPr>
              <a:t>robustus</a:t>
            </a:r>
          </a:p>
        </p:txBody>
      </p:sp>
      <p:pic>
        <p:nvPicPr>
          <p:cNvPr id="100" name="Shape 100"/>
          <p:cNvPicPr preferRelativeResize="0"/>
          <p:nvPr/>
        </p:nvPicPr>
        <p:blipFill>
          <a:blip r:embed="rId3">
            <a:alphaModFix/>
          </a:blip>
          <a:stretch>
            <a:fillRect/>
          </a:stretch>
        </p:blipFill>
        <p:spPr>
          <a:xfrm>
            <a:off x="5329123" y="545800"/>
            <a:ext cx="2637149" cy="4286250"/>
          </a:xfrm>
          <a:prstGeom prst="rect">
            <a:avLst/>
          </a:prstGeom>
          <a:noFill/>
          <a:ln>
            <a:noFill/>
          </a:ln>
        </p:spPr>
      </p:pic>
    </p:spTree>
  </p:cSld>
  <p:clrMapOvr>
    <a:masterClrMapping/>
  </p:clrMapOvr>
  <p:transition xmlns:p14="http://schemas.microsoft.com/office/powerpoint/2010/mai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311700" y="445025"/>
            <a:ext cx="8520600" cy="707400"/>
          </a:xfrm>
          <a:prstGeom prst="rect">
            <a:avLst/>
          </a:prstGeom>
        </p:spPr>
        <p:txBody>
          <a:bodyPr lIns="91425" tIns="91425" rIns="91425" bIns="91425" anchor="t" anchorCtr="0">
            <a:noAutofit/>
          </a:bodyPr>
          <a:lstStyle/>
          <a:p>
            <a:pPr lvl="0">
              <a:spcBef>
                <a:spcPts val="0"/>
              </a:spcBef>
              <a:buNone/>
            </a:pPr>
            <a:r>
              <a:rPr lang="en"/>
              <a:t>Conclusion </a:t>
            </a:r>
          </a:p>
        </p:txBody>
      </p:sp>
      <p:sp>
        <p:nvSpPr>
          <p:cNvPr id="106" name="Shape 106"/>
          <p:cNvSpPr txBox="1">
            <a:spLocks noGrp="1"/>
          </p:cNvSpPr>
          <p:nvPr>
            <p:ph type="body" idx="1"/>
          </p:nvPr>
        </p:nvSpPr>
        <p:spPr>
          <a:xfrm>
            <a:off x="311700" y="1266175"/>
            <a:ext cx="3999900" cy="3302700"/>
          </a:xfrm>
          <a:prstGeom prst="rect">
            <a:avLst/>
          </a:prstGeom>
        </p:spPr>
        <p:txBody>
          <a:bodyPr lIns="91425" tIns="91425" rIns="91425" bIns="91425" anchor="t" anchorCtr="0">
            <a:noAutofit/>
          </a:bodyPr>
          <a:lstStyle/>
          <a:p>
            <a:pPr lvl="0">
              <a:lnSpc>
                <a:spcPct val="115000"/>
              </a:lnSpc>
              <a:spcBef>
                <a:spcPts val="0"/>
              </a:spcBef>
              <a:spcAft>
                <a:spcPts val="1000"/>
              </a:spcAft>
              <a:buClr>
                <a:schemeClr val="dk1"/>
              </a:buClr>
              <a:buSzPct val="78571"/>
              <a:buFont typeface="Arial"/>
              <a:buNone/>
            </a:pPr>
            <a:r>
              <a:rPr lang="en" b="1">
                <a:solidFill>
                  <a:srgbClr val="000000"/>
                </a:solidFill>
                <a:highlight>
                  <a:srgbClr val="FFFFFF"/>
                </a:highlight>
                <a:latin typeface="Times New Roman"/>
                <a:ea typeface="Times New Roman"/>
                <a:cs typeface="Times New Roman"/>
                <a:sym typeface="Times New Roman"/>
              </a:rPr>
              <a:t>	</a:t>
            </a:r>
            <a:r>
              <a:rPr lang="en">
                <a:solidFill>
                  <a:srgbClr val="000000"/>
                </a:solidFill>
                <a:highlight>
                  <a:srgbClr val="FFFFFF"/>
                </a:highlight>
                <a:latin typeface="Times New Roman"/>
                <a:ea typeface="Times New Roman"/>
                <a:cs typeface="Times New Roman"/>
                <a:sym typeface="Times New Roman"/>
              </a:rPr>
              <a:t>While performing this project, there were a number of errors that could have occurred. First, because this process is very tedious and requires an extremely small amount of lab liquids, it is very probable that an incorrect amount was used. Second, running the gel electrophoresis it is easy to insert the extracted DNA too far into the wells, which may result in unreadable DNA.   </a:t>
            </a:r>
            <a:br>
              <a:rPr lang="en">
                <a:solidFill>
                  <a:srgbClr val="000000"/>
                </a:solidFill>
                <a:highlight>
                  <a:srgbClr val="FFFFFF"/>
                </a:highlight>
                <a:latin typeface="Times New Roman"/>
                <a:ea typeface="Times New Roman"/>
                <a:cs typeface="Times New Roman"/>
                <a:sym typeface="Times New Roman"/>
              </a:rPr>
            </a:br>
            <a:r>
              <a:rPr lang="en">
                <a:solidFill>
                  <a:srgbClr val="000000"/>
                </a:solidFill>
                <a:highlight>
                  <a:srgbClr val="FFFFFF"/>
                </a:highlight>
                <a:latin typeface="Times New Roman"/>
                <a:ea typeface="Times New Roman"/>
                <a:cs typeface="Times New Roman"/>
                <a:sym typeface="Times New Roman"/>
              </a:rPr>
              <a:t>	At the beginning of this project, we wanted to prove that some of the species of fish were mislabeled in the supermarkets because of overfishing or cost of certain types. While we proved that the ones we found DNA for were correctly labeled, it was still an enriching process</a:t>
            </a:r>
          </a:p>
        </p:txBody>
      </p:sp>
      <p:pic>
        <p:nvPicPr>
          <p:cNvPr id="107" name="Shape 107"/>
          <p:cNvPicPr preferRelativeResize="0"/>
          <p:nvPr/>
        </p:nvPicPr>
        <p:blipFill>
          <a:blip r:embed="rId3">
            <a:alphaModFix/>
          </a:blip>
          <a:stretch>
            <a:fillRect/>
          </a:stretch>
        </p:blipFill>
        <p:spPr>
          <a:xfrm>
            <a:off x="5426650" y="638562"/>
            <a:ext cx="3025851" cy="3866375"/>
          </a:xfrm>
          <a:prstGeom prst="rect">
            <a:avLst/>
          </a:prstGeom>
          <a:noFill/>
          <a:ln>
            <a:noFill/>
          </a:ln>
        </p:spPr>
      </p:pic>
    </p:spTree>
  </p:cSld>
  <p:clrMapOvr>
    <a:masterClrMapping/>
  </p:clrMapOvr>
  <p:transition xmlns:p14="http://schemas.microsoft.com/office/powerpoint/2010/mai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311700" y="445025"/>
            <a:ext cx="8520600" cy="707400"/>
          </a:xfrm>
          <a:prstGeom prst="rect">
            <a:avLst/>
          </a:prstGeom>
        </p:spPr>
        <p:txBody>
          <a:bodyPr lIns="91425" tIns="91425" rIns="91425" bIns="91425" anchor="t" anchorCtr="0">
            <a:noAutofit/>
          </a:bodyPr>
          <a:lstStyle/>
          <a:p>
            <a:pPr lvl="0">
              <a:spcBef>
                <a:spcPts val="0"/>
              </a:spcBef>
              <a:buNone/>
            </a:pPr>
            <a:r>
              <a:rPr lang="en"/>
              <a:t>Acknowledgements</a:t>
            </a:r>
          </a:p>
        </p:txBody>
      </p:sp>
      <p:sp>
        <p:nvSpPr>
          <p:cNvPr id="113" name="Shape 113"/>
          <p:cNvSpPr txBox="1">
            <a:spLocks noGrp="1"/>
          </p:cNvSpPr>
          <p:nvPr>
            <p:ph type="body" idx="1"/>
          </p:nvPr>
        </p:nvSpPr>
        <p:spPr>
          <a:xfrm>
            <a:off x="311700" y="1665200"/>
            <a:ext cx="3999900" cy="2541600"/>
          </a:xfrm>
          <a:prstGeom prst="rect">
            <a:avLst/>
          </a:prstGeom>
        </p:spPr>
        <p:txBody>
          <a:bodyPr lIns="91425" tIns="91425" rIns="91425" bIns="91425" anchor="t" anchorCtr="0">
            <a:noAutofit/>
          </a:bodyPr>
          <a:lstStyle/>
          <a:p>
            <a:pPr lvl="0">
              <a:spcBef>
                <a:spcPts val="0"/>
              </a:spcBef>
              <a:buNone/>
            </a:pPr>
            <a:r>
              <a:rPr lang="en" sz="2200"/>
              <a:t>This project was funded by Columbia Grammar and Preparatory school. Thank you Patrice Buckley for overseeing the experimentation. </a:t>
            </a:r>
          </a:p>
        </p:txBody>
      </p:sp>
      <p:pic>
        <p:nvPicPr>
          <p:cNvPr id="114" name="Shape 114"/>
          <p:cNvPicPr preferRelativeResize="0"/>
          <p:nvPr/>
        </p:nvPicPr>
        <p:blipFill>
          <a:blip r:embed="rId3">
            <a:alphaModFix/>
          </a:blip>
          <a:stretch>
            <a:fillRect/>
          </a:stretch>
        </p:blipFill>
        <p:spPr>
          <a:xfrm>
            <a:off x="4853224" y="1460199"/>
            <a:ext cx="3938724" cy="2914650"/>
          </a:xfrm>
          <a:prstGeom prst="rect">
            <a:avLst/>
          </a:prstGeom>
          <a:noFill/>
          <a:ln>
            <a:noFill/>
          </a:ln>
        </p:spPr>
      </p:pic>
    </p:spTree>
  </p:cSld>
  <p:clrMapOvr>
    <a:masterClrMapping/>
  </p:clrMapOvr>
  <p:transition xmlns:p14="http://schemas.microsoft.com/office/powerpoint/2010/main" spd="slow">
    <p:fade/>
  </p:transition>
</p:sld>
</file>

<file path=ppt/theme/theme1.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388</Words>
  <Application>Microsoft Macintosh PowerPoint</Application>
  <PresentationFormat>On-screen Show (16:9)</PresentationFormat>
  <Paragraphs>22</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PT Sans Narrow</vt:lpstr>
      <vt:lpstr>Open Sans</vt:lpstr>
      <vt:lpstr>tropic</vt:lpstr>
      <vt:lpstr>Something’s Fishy</vt:lpstr>
      <vt:lpstr>Introduction </vt:lpstr>
      <vt:lpstr>Hypothesis </vt:lpstr>
      <vt:lpstr>Materials/Methods</vt:lpstr>
      <vt:lpstr>Results: Table 1: Fish samples from two stores and species identification  </vt:lpstr>
      <vt:lpstr>Discussion </vt:lpstr>
      <vt:lpstr>Conclusion </vt:lpstr>
      <vt:lpstr>Acknowledgements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Something’s Fishy</dc:title>
  <cp:lastModifiedBy>CGPS User</cp:lastModifiedBy>
  <cp:revision>1</cp:revision>
  <dcterms:modified xsi:type="dcterms:W3CDTF">2016-05-31T19:24:16Z</dcterms:modified>
</cp:coreProperties>
</file>