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
  </p:notesMasterIdLst>
  <p:sldIdLst>
    <p:sldId id="256" r:id="rId3"/>
  </p:sldIdLst>
  <p:sldSz cx="43891200" cy="32918400"/>
  <p:notesSz cx="7010400" cy="9271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Su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BC73DD0-AD46-4025-9A9B-87D233439345}">
  <a:tblStyle styleId="{CBC73DD0-AD46-4025-9A9B-87D233439345}" styleName="Table_0">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 styleId="{7DA5A79E-4C8A-44A3-9B8B-CAE8C48961F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438" y="-7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Poster (Visually) 
Add more pictures 
Reduce font size for Reference 
Label figures and table
Bring up the titles 
Poster (Content) 
Add an abstract 
Add Acknowledgements 
Include why we used carrots 
Statistics for lack of food security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5325"/>
            <a:ext cx="4673825" cy="34766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03725"/>
            <a:ext cx="5608299" cy="417195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024705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25" y="4403725"/>
            <a:ext cx="5608299" cy="41719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68625" y="695325"/>
            <a:ext cx="4673825"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191000" y="2057400"/>
            <a:ext cx="28422600" cy="4457700"/>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400" b="1" i="0" u="none" strike="noStrike" cap="none">
                <a:solidFill>
                  <a:schemeClr val="dk2"/>
                </a:solidFill>
                <a:latin typeface="Arial"/>
                <a:ea typeface="Arial"/>
                <a:cs typeface="Arial"/>
                <a:sym typeface="Arial"/>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2"/>
          </p:nvPr>
        </p:nvSpPr>
        <p:spPr>
          <a:xfrm>
            <a:off x="3886200" y="4457700"/>
            <a:ext cx="28727399" cy="2286000"/>
          </a:xfrm>
          <a:prstGeom prst="rect">
            <a:avLst/>
          </a:prstGeom>
          <a:noFill/>
          <a:ln>
            <a:noFill/>
          </a:ln>
        </p:spPr>
        <p:txBody>
          <a:bodyPr lIns="91425" tIns="91425" rIns="91425" bIns="91425" anchor="t" anchorCtr="0"/>
          <a:lstStyle>
            <a:lvl1pPr marL="0" marR="0" lvl="0" indent="0" algn="l" rtl="0">
              <a:spcBef>
                <a:spcPts val="720"/>
              </a:spcBef>
              <a:buClr>
                <a:srgbClr val="3F3F3F"/>
              </a:buClr>
              <a:buFont typeface="Arial"/>
              <a:buNone/>
              <a:defRPr sz="3600" b="1" i="0" u="none" strike="noStrike" cap="none">
                <a:solidFill>
                  <a:srgbClr val="3F3F3F"/>
                </a:solidFill>
                <a:latin typeface="Arial"/>
                <a:ea typeface="Arial"/>
                <a:cs typeface="Arial"/>
                <a:sym typeface="Arial"/>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467101" y="21153137"/>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65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640"/>
              </a:spcBef>
              <a:buClr>
                <a:srgbClr val="888888"/>
              </a:buClr>
              <a:buFont typeface="Arial"/>
              <a:buNone/>
              <a:defRPr sz="8200" b="0" i="0" u="none" strike="noStrike" cap="none">
                <a:solidFill>
                  <a:srgbClr val="888888"/>
                </a:solidFill>
                <a:latin typeface="Calibri"/>
                <a:ea typeface="Calibri"/>
                <a:cs typeface="Calibri"/>
                <a:sym typeface="Calibri"/>
              </a:defRPr>
            </a:lvl1pPr>
            <a:lvl2pPr marL="1878666" marR="0" lvl="1" indent="-11766" algn="l" rtl="0">
              <a:spcBef>
                <a:spcPts val="1480"/>
              </a:spcBef>
              <a:buClr>
                <a:srgbClr val="888888"/>
              </a:buClr>
              <a:buFont typeface="Arial"/>
              <a:buNone/>
              <a:defRPr sz="7400" b="0" i="0" u="none" strike="noStrike" cap="none">
                <a:solidFill>
                  <a:srgbClr val="888888"/>
                </a:solidFill>
                <a:latin typeface="Calibri"/>
                <a:ea typeface="Calibri"/>
                <a:cs typeface="Calibri"/>
                <a:sym typeface="Calibri"/>
              </a:defRPr>
            </a:lvl2pPr>
            <a:lvl3pPr marL="3757333" marR="0" lvl="2" indent="-10833"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3pPr>
            <a:lvl4pPr marL="5636001" marR="0" lvl="3" indent="-9900"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4pPr>
            <a:lvl5pPr marL="7514669" marR="0" lvl="4" indent="-8969"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5pPr>
            <a:lvl6pPr marL="9393336" marR="0" lvl="5" indent="-8035"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6pPr>
            <a:lvl7pPr marL="11272007" marR="0" lvl="6" indent="-7107"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7pPr>
            <a:lvl8pPr marL="13150673" marR="0" lvl="7" indent="-6173"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8pPr>
            <a:lvl9pPr marL="15029342" marR="0" lvl="8" indent="-5241"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a:off x="2193925" y="7680325"/>
            <a:ext cx="39503351" cy="21724937"/>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131505964" y="25458424"/>
            <a:ext cx="89877902" cy="4740401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rot="5400000">
            <a:off x="36332167" y="-21579835"/>
            <a:ext cx="89877902" cy="141480537"/>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rot="5400000">
            <a:off x="11083130" y="-1208881"/>
            <a:ext cx="21724937" cy="39503351"/>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602982" y="23042879"/>
            <a:ext cx="26334720" cy="272034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8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2640"/>
              </a:spcBef>
              <a:buClr>
                <a:schemeClr val="dk1"/>
              </a:buClr>
              <a:buFont typeface="Arial"/>
              <a:buNone/>
              <a:defRPr sz="13200" b="0" i="0" u="none" strike="noStrike" cap="none">
                <a:solidFill>
                  <a:schemeClr val="dk1"/>
                </a:solidFill>
                <a:latin typeface="Calibri"/>
                <a:ea typeface="Calibri"/>
                <a:cs typeface="Calibri"/>
                <a:sym typeface="Calibri"/>
              </a:defRPr>
            </a:lvl1pPr>
            <a:lvl2pPr marL="1878666" marR="0" lvl="1" indent="-11766"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2pPr>
            <a:lvl3pPr marL="3757333" marR="0" lvl="2" indent="-10833" algn="l" rtl="0">
              <a:spcBef>
                <a:spcPts val="1980"/>
              </a:spcBef>
              <a:buClr>
                <a:schemeClr val="dk1"/>
              </a:buClr>
              <a:buFont typeface="Arial"/>
              <a:buNone/>
              <a:defRPr sz="9900" b="0" i="0" u="none" strike="noStrike" cap="none">
                <a:solidFill>
                  <a:schemeClr val="dk1"/>
                </a:solidFill>
                <a:latin typeface="Calibri"/>
                <a:ea typeface="Calibri"/>
                <a:cs typeface="Calibri"/>
                <a:sym typeface="Calibri"/>
              </a:defRPr>
            </a:lvl3pPr>
            <a:lvl4pPr marL="5636001" marR="0" lvl="3" indent="-9900"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4pPr>
            <a:lvl5pPr marL="7514669" marR="0" lvl="4" indent="-8969"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5pPr>
            <a:lvl6pPr marL="9393336" marR="0" lvl="5" indent="-8035"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6pPr>
            <a:lvl7pPr marL="11272007" marR="0" lvl="6" indent="-7107"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7pPr>
            <a:lvl8pPr marL="13150673" marR="0" lvl="7" indent="-6173"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8pPr>
            <a:lvl9pPr marL="15029342" marR="0" lvl="8" indent="-5241"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602982" y="25763223"/>
            <a:ext cx="26334720" cy="3863336"/>
          </a:xfrm>
          <a:prstGeom prst="rect">
            <a:avLst/>
          </a:prstGeom>
          <a:noFill/>
          <a:ln>
            <a:noFill/>
          </a:ln>
        </p:spPr>
        <p:txBody>
          <a:bodyPr lIns="91425" tIns="91425" rIns="91425" bIns="91425" anchor="t" anchorCtr="0"/>
          <a:lstStyle>
            <a:lvl1pPr marL="0" marR="0" lvl="0" indent="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1pPr>
            <a:lvl2pPr marL="1878666" marR="0" lvl="1" indent="-11766" algn="l" rtl="0">
              <a:spcBef>
                <a:spcPts val="980"/>
              </a:spcBef>
              <a:buClr>
                <a:schemeClr val="dk1"/>
              </a:buClr>
              <a:buFont typeface="Arial"/>
              <a:buNone/>
              <a:defRPr sz="4900" b="0" i="0" u="none" strike="noStrike" cap="none">
                <a:solidFill>
                  <a:schemeClr val="dk1"/>
                </a:solidFill>
                <a:latin typeface="Calibri"/>
                <a:ea typeface="Calibri"/>
                <a:cs typeface="Calibri"/>
                <a:sym typeface="Calibri"/>
              </a:defRPr>
            </a:lvl2pPr>
            <a:lvl3pPr marL="3757333" marR="0" lvl="2" indent="-10833"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3pPr>
            <a:lvl4pPr marL="5636001" marR="0" lvl="3" indent="-9900"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4pPr>
            <a:lvl5pPr marL="7514669" marR="0" lvl="4" indent="-8969"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5pPr>
            <a:lvl6pPr marL="9393336" marR="0" lvl="5" indent="-803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6pPr>
            <a:lvl7pPr marL="11272007" marR="0" lvl="6" indent="-7107"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7pPr>
            <a:lvl8pPr marL="13150673" marR="0" lvl="7" indent="-6173"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8pPr>
            <a:lvl9pPr marL="15029342" marR="0" lvl="8" indent="-5241"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6"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8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17160240" y="1310641"/>
            <a:ext cx="24536398" cy="28094942"/>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6" y="6888481"/>
            <a:ext cx="14439901" cy="22517103"/>
          </a:xfrm>
          <a:prstGeom prst="rect">
            <a:avLst/>
          </a:prstGeom>
          <a:noFill/>
          <a:ln>
            <a:noFill/>
          </a:ln>
        </p:spPr>
        <p:txBody>
          <a:bodyPr lIns="91425" tIns="91425" rIns="91425" bIns="91425" anchor="t" anchorCtr="0"/>
          <a:lstStyle>
            <a:lvl1pPr marL="0" marR="0" lvl="0" indent="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1pPr>
            <a:lvl2pPr marL="1878666" marR="0" lvl="1" indent="-11766" algn="l" rtl="0">
              <a:spcBef>
                <a:spcPts val="980"/>
              </a:spcBef>
              <a:buClr>
                <a:schemeClr val="dk1"/>
              </a:buClr>
              <a:buFont typeface="Arial"/>
              <a:buNone/>
              <a:defRPr sz="4900" b="0" i="0" u="none" strike="noStrike" cap="none">
                <a:solidFill>
                  <a:schemeClr val="dk1"/>
                </a:solidFill>
                <a:latin typeface="Calibri"/>
                <a:ea typeface="Calibri"/>
                <a:cs typeface="Calibri"/>
                <a:sym typeface="Calibri"/>
              </a:defRPr>
            </a:lvl2pPr>
            <a:lvl3pPr marL="3757333" marR="0" lvl="2" indent="-10833"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3pPr>
            <a:lvl4pPr marL="5636001" marR="0" lvl="3" indent="-9900"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4pPr>
            <a:lvl5pPr marL="7514669" marR="0" lvl="4" indent="-8969"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5pPr>
            <a:lvl6pPr marL="9393336" marR="0" lvl="5" indent="-803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6pPr>
            <a:lvl7pPr marL="11272007" marR="0" lvl="6" indent="-7107"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7pPr>
            <a:lvl8pPr marL="13150673" marR="0" lvl="7" indent="-6173"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8pPr>
            <a:lvl9pPr marL="15029342" marR="0" lvl="8" indent="-5241"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1980"/>
              </a:spcBef>
              <a:buClr>
                <a:schemeClr val="dk1"/>
              </a:buClr>
              <a:buFont typeface="Arial"/>
              <a:buNone/>
              <a:defRPr sz="9900" b="1" i="0" u="none" strike="noStrike" cap="none">
                <a:solidFill>
                  <a:schemeClr val="dk1"/>
                </a:solidFill>
                <a:latin typeface="Calibri"/>
                <a:ea typeface="Calibri"/>
                <a:cs typeface="Calibri"/>
                <a:sym typeface="Calibri"/>
              </a:defRPr>
            </a:lvl1pPr>
            <a:lvl2pPr marL="1878666" marR="0" lvl="1" indent="-11766"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2pPr>
            <a:lvl3pPr marL="3757333" marR="0" lvl="2" indent="-10833" algn="l" rtl="0">
              <a:spcBef>
                <a:spcPts val="1480"/>
              </a:spcBef>
              <a:buClr>
                <a:schemeClr val="dk1"/>
              </a:buClr>
              <a:buFont typeface="Arial"/>
              <a:buNone/>
              <a:defRPr sz="7400" b="1" i="0" u="none" strike="noStrike" cap="none">
                <a:solidFill>
                  <a:schemeClr val="dk1"/>
                </a:solidFill>
                <a:latin typeface="Calibri"/>
                <a:ea typeface="Calibri"/>
                <a:cs typeface="Calibri"/>
                <a:sym typeface="Calibri"/>
              </a:defRPr>
            </a:lvl3pPr>
            <a:lvl4pPr marL="5636001" marR="0" lvl="3" indent="-9900"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4pPr>
            <a:lvl5pPr marL="7514669" marR="0" lvl="4" indent="-8969"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5pPr>
            <a:lvl6pPr marL="9393336" marR="0" lvl="5" indent="-803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6pPr>
            <a:lvl7pPr marL="11272007" marR="0" lvl="6" indent="-7107"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7pPr>
            <a:lvl8pPr marL="13150673" marR="0" lvl="7" indent="-6173"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8pPr>
            <a:lvl9pPr marL="15029342" marR="0" lvl="8" indent="-5241"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2194559" y="10439400"/>
            <a:ext cx="19392901" cy="18966183"/>
          </a:xfrm>
          <a:prstGeom prst="rect">
            <a:avLst/>
          </a:prstGeom>
          <a:noFill/>
          <a:ln>
            <a:noFill/>
          </a:ln>
        </p:spPr>
        <p:txBody>
          <a:bodyPr lIns="91425" tIns="91425" rIns="91425" bIns="91425" anchor="t" anchorCtr="0"/>
          <a:lstStyle>
            <a:lvl1pPr marL="1409002" marR="0" lvl="0" indent="-780352"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1pPr>
            <a:lvl2pPr marL="3052839" marR="0" lvl="1" indent="-665239"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4696668" marR="0" lvl="2" indent="-480267"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3pPr>
            <a:lvl4pPr marL="6575335" marR="0" lvl="3" indent="-530135"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4pPr>
            <a:lvl5pPr marL="8454002" marR="0" lvl="4" indent="-529201"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5pPr>
            <a:lvl6pPr marL="10332673" marR="0" lvl="5" indent="-528273"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6pPr>
            <a:lvl7pPr marL="12211341" marR="0" lvl="6" indent="-527340"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7pPr>
            <a:lvl8pPr marL="14090008" marR="0" lvl="7" indent="-526408"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8pPr>
            <a:lvl9pPr marL="15968675" marR="0" lvl="8" indent="-525474"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1980"/>
              </a:spcBef>
              <a:buClr>
                <a:schemeClr val="dk1"/>
              </a:buClr>
              <a:buFont typeface="Arial"/>
              <a:buNone/>
              <a:defRPr sz="9900" b="1" i="0" u="none" strike="noStrike" cap="none">
                <a:solidFill>
                  <a:schemeClr val="dk1"/>
                </a:solidFill>
                <a:latin typeface="Calibri"/>
                <a:ea typeface="Calibri"/>
                <a:cs typeface="Calibri"/>
                <a:sym typeface="Calibri"/>
              </a:defRPr>
            </a:lvl1pPr>
            <a:lvl2pPr marL="1878666" marR="0" lvl="1" indent="-11766"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2pPr>
            <a:lvl3pPr marL="3757333" marR="0" lvl="2" indent="-10833" algn="l" rtl="0">
              <a:spcBef>
                <a:spcPts val="1480"/>
              </a:spcBef>
              <a:buClr>
                <a:schemeClr val="dk1"/>
              </a:buClr>
              <a:buFont typeface="Arial"/>
              <a:buNone/>
              <a:defRPr sz="7400" b="1" i="0" u="none" strike="noStrike" cap="none">
                <a:solidFill>
                  <a:schemeClr val="dk1"/>
                </a:solidFill>
                <a:latin typeface="Calibri"/>
                <a:ea typeface="Calibri"/>
                <a:cs typeface="Calibri"/>
                <a:sym typeface="Calibri"/>
              </a:defRPr>
            </a:lvl3pPr>
            <a:lvl4pPr marL="5636001" marR="0" lvl="3" indent="-9900"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4pPr>
            <a:lvl5pPr marL="7514669" marR="0" lvl="4" indent="-8969"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5pPr>
            <a:lvl6pPr marL="9393336" marR="0" lvl="5" indent="-803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6pPr>
            <a:lvl7pPr marL="11272007" marR="0" lvl="6" indent="-7107"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7pPr>
            <a:lvl8pPr marL="13150673" marR="0" lvl="7" indent="-6173"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8pPr>
            <a:lvl9pPr marL="15029342" marR="0" lvl="8" indent="-5241"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22296121" y="10439400"/>
            <a:ext cx="19400519" cy="18966183"/>
          </a:xfrm>
          <a:prstGeom prst="rect">
            <a:avLst/>
          </a:prstGeom>
          <a:noFill/>
          <a:ln>
            <a:noFill/>
          </a:ln>
        </p:spPr>
        <p:txBody>
          <a:bodyPr lIns="91425" tIns="91425" rIns="91425" bIns="91425" anchor="t" anchorCtr="0"/>
          <a:lstStyle>
            <a:lvl1pPr marL="1409002" marR="0" lvl="0" indent="-780352"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1pPr>
            <a:lvl2pPr marL="3052839" marR="0" lvl="1" indent="-665239"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4696668" marR="0" lvl="2" indent="-480267"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3pPr>
            <a:lvl4pPr marL="6575335" marR="0" lvl="3" indent="-530135"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4pPr>
            <a:lvl5pPr marL="8454002" marR="0" lvl="4" indent="-529201"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5pPr>
            <a:lvl6pPr marL="10332673" marR="0" lvl="5" indent="-528273"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6pPr>
            <a:lvl7pPr marL="12211341" marR="0" lvl="6" indent="-527340"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7pPr>
            <a:lvl8pPr marL="14090008" marR="0" lvl="7" indent="-526408"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8pPr>
            <a:lvl9pPr marL="15968675" marR="0" lvl="8" indent="-525474"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10530842" y="24582121"/>
            <a:ext cx="94442281" cy="69517261"/>
          </a:xfrm>
          <a:prstGeom prst="rect">
            <a:avLst/>
          </a:prstGeom>
          <a:noFill/>
          <a:ln>
            <a:noFill/>
          </a:ln>
        </p:spPr>
        <p:txBody>
          <a:bodyPr lIns="91425" tIns="91425" rIns="91425" bIns="91425" anchor="t" anchorCtr="0"/>
          <a:lstStyle>
            <a:lvl1pPr marL="1409002" marR="0" lvl="0" indent="-678752"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052839" marR="0" lvl="1" indent="-557289"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2pPr>
            <a:lvl3pPr marL="4696668" marR="0" lvl="2" indent="-429467"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6575335" marR="0" lvl="3" indent="-479335"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4pPr>
            <a:lvl5pPr marL="8454002" marR="0" lvl="4" indent="-478401"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5pPr>
            <a:lvl6pPr marL="10332673" marR="0" lvl="5" indent="-477473"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6pPr>
            <a:lvl7pPr marL="12211341" marR="0" lvl="6" indent="-476540"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7pPr>
            <a:lvl8pPr marL="14090008" marR="0" lvl="7" indent="-47560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8pPr>
            <a:lvl9pPr marL="15968675" marR="0" lvl="8" indent="-474674"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105704637" y="24582121"/>
            <a:ext cx="94442281" cy="69517261"/>
          </a:xfrm>
          <a:prstGeom prst="rect">
            <a:avLst/>
          </a:prstGeom>
          <a:noFill/>
          <a:ln>
            <a:noFill/>
          </a:ln>
        </p:spPr>
        <p:txBody>
          <a:bodyPr lIns="91425" tIns="91425" rIns="91425" bIns="91425" anchor="t" anchorCtr="0"/>
          <a:lstStyle>
            <a:lvl1pPr marL="1409002" marR="0" lvl="0" indent="-678752"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052839" marR="0" lvl="1" indent="-557289"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2pPr>
            <a:lvl3pPr marL="4696668" marR="0" lvl="2" indent="-429467"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6575335" marR="0" lvl="3" indent="-479335"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4pPr>
            <a:lvl5pPr marL="8454002" marR="0" lvl="4" indent="-478401"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5pPr>
            <a:lvl6pPr marL="10332673" marR="0" lvl="5" indent="-477473"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6pPr>
            <a:lvl7pPr marL="12211341" marR="0" lvl="6" indent="-476540"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7pPr>
            <a:lvl8pPr marL="14090008" marR="0" lvl="7" indent="-47560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8pPr>
            <a:lvl9pPr marL="15968675" marR="0" lvl="8" indent="-474674"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3925" y="7680325"/>
            <a:ext cx="39503351" cy="21724937"/>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2193925" y="7680325"/>
            <a:ext cx="39503351" cy="21724937"/>
          </a:xfrm>
          <a:prstGeom prst="rect">
            <a:avLst/>
          </a:prstGeom>
          <a:noFill/>
          <a:ln>
            <a:noFill/>
          </a:ln>
        </p:spPr>
        <p:txBody>
          <a:bodyPr lIns="91425" tIns="91425" rIns="91425" bIns="91425" anchor="t" anchorCtr="0"/>
          <a:lstStyle>
            <a:lvl1pPr marL="1409002" marR="0" lvl="0" indent="-570802"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2839" marR="0" lvl="1" indent="-45568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696668" marR="0" lvl="2" indent="-321517"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75335" marR="0" lvl="3" indent="-428535"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54002" marR="0" lvl="4" indent="-4276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32673" marR="0" lvl="5" indent="-42667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11341" marR="0" lvl="6" indent="-42574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090008" marR="0" lvl="7" indent="-42480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68675" marR="0" lvl="8" indent="-4238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900" b="0" i="0" u="none">
                <a:solidFill>
                  <a:srgbClr val="898989"/>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400" b="0" i="0" u="none">
                <a:solidFill>
                  <a:schemeClr val="dk1"/>
                </a:solidFill>
                <a:latin typeface="Calibri"/>
                <a:ea typeface="Calibri"/>
                <a:cs typeface="Calibri"/>
                <a:sym typeface="Calibri"/>
              </a:defRPr>
            </a:lvl1pPr>
            <a:lvl2pPr marL="1878011" marR="0" lvl="1" indent="-142081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2pPr>
            <a:lvl3pPr marL="3756025" marR="0" lvl="2" indent="-2841625"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3pPr>
            <a:lvl4pPr marL="5634037" marR="0" lvl="3" indent="-4262437"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4pPr>
            <a:lvl5pPr marL="7512050" marR="0" lvl="4" indent="-5683250"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5pPr>
            <a:lvl6pPr marL="9390062" marR="0" lvl="5" indent="-7104061"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6pPr>
            <a:lvl7pPr marL="13146088" marR="0" lvl="6" indent="-9945688"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7pPr>
            <a:lvl8pPr marL="18780124" marR="0" lvl="7" indent="-14208123"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8pPr>
            <a:lvl9pPr marL="26292176" marR="0" lvl="8" indent="-19891376" algn="l" rtl="0">
              <a:lnSpc>
                <a:spcPct val="100000"/>
              </a:lnSpc>
              <a:spcBef>
                <a:spcPts val="0"/>
              </a:spcBef>
              <a:spcAft>
                <a:spcPts val="0"/>
              </a:spcAft>
              <a:buNone/>
              <a:defRPr sz="7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4725" y="30510162"/>
            <a:ext cx="10242550" cy="1752600"/>
          </a:xfrm>
          <a:prstGeom prst="rect">
            <a:avLst/>
          </a:prstGeom>
          <a:noFill/>
          <a:ln>
            <a:noFill/>
          </a:ln>
        </p:spPr>
        <p:txBody>
          <a:bodyPr lIns="375725" tIns="187850" rIns="375725" bIns="1878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4900" b="0" i="0" u="none">
                <a:solidFill>
                  <a:srgbClr val="898989"/>
                </a:solidFill>
                <a:latin typeface="Calibri"/>
                <a:ea typeface="Calibri"/>
                <a:cs typeface="Calibri"/>
                <a:sym typeface="Calibri"/>
              </a:rPr>
              <a:t>‹#›</a:t>
            </a:fld>
            <a:endParaRPr lang="en-US" sz="49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ls.gov/cpi/cpimwo.htm" TargetMode="External"/><Relationship Id="rId13" Type="http://schemas.openxmlformats.org/officeDocument/2006/relationships/hyperlink" Target="https://en.wikipedia.org/wiki/Conventionally_grown" TargetMode="External"/><Relationship Id="rId18" Type="http://schemas.openxmlformats.org/officeDocument/2006/relationships/image" Target="../media/image2.png"/><Relationship Id="rId3" Type="http://schemas.openxmlformats.org/officeDocument/2006/relationships/hyperlink" Target="http://nutritiondata.self.com/topics/processing" TargetMode="External"/><Relationship Id="rId7" Type="http://schemas.openxmlformats.org/officeDocument/2006/relationships/hyperlink" Target="http://dictionary.reference.com/browse/microwave" TargetMode="External"/><Relationship Id="rId12" Type="http://schemas.openxmlformats.org/officeDocument/2006/relationships/hyperlink" Target="http://www.dnabarcoding101.org/protocol_collecting_specimens.html" TargetMode="External"/><Relationship Id="rId17" Type="http://schemas.openxmlformats.org/officeDocument/2006/relationships/image" Target="../media/image1.png"/><Relationship Id="rId2" Type="http://schemas.openxmlformats.org/officeDocument/2006/relationships/notesSlide" Target="../notesSlides/notesSlide1.xml"/><Relationship Id="rId16" Type="http://schemas.openxmlformats.org/officeDocument/2006/relationships/hyperlink" Target="http://www.ijstr.org/final-print/August2012/Study-of-Effects-of-Extremely-Low-Frequency-Electromagnetic-Radiation-on-Biochemical-Changes-In-Satureja-Bachtiarica-L.pdf" TargetMode="External"/><Relationship Id="rId20"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hyperlink" Target="http://www.scientificamerican.com/article/stove-versus-microwave-energy-use/" TargetMode="External"/><Relationship Id="rId11" Type="http://schemas.openxmlformats.org/officeDocument/2006/relationships/hyperlink" Target="http://www.washingtonpost.com/wp-dyn/content/article/2009/08/05/AR2009080501317.html" TargetMode="External"/><Relationship Id="rId5" Type="http://schemas.openxmlformats.org/officeDocument/2006/relationships/hyperlink" Target="http://www.nytimes.com/2006/10/17/health/17real.html?_r=1&amp;" TargetMode="External"/><Relationship Id="rId15" Type="http://schemas.openxmlformats.org/officeDocument/2006/relationships/hyperlink" Target="http://healthyeating.sfgate.com/list-fruits-vegetable-high-water-content-8958.html" TargetMode="External"/><Relationship Id="rId10" Type="http://schemas.openxmlformats.org/officeDocument/2006/relationships/hyperlink" Target="https://en.wikipedia.org/wiki/Microwave_oven" TargetMode="External"/><Relationship Id="rId19" Type="http://schemas.openxmlformats.org/officeDocument/2006/relationships/image" Target="../media/image3.png"/><Relationship Id="rId4" Type="http://schemas.openxmlformats.org/officeDocument/2006/relationships/hyperlink" Target="http://www.health.harvard.edu/staying-healthy/microwave-cooking-and-nutrition" TargetMode="External"/><Relationship Id="rId9" Type="http://schemas.openxmlformats.org/officeDocument/2006/relationships/hyperlink" Target="https://www.youtube.com/watch?v=kp33ZprO0Ck" TargetMode="External"/><Relationship Id="rId14" Type="http://schemas.openxmlformats.org/officeDocument/2006/relationships/hyperlink" Target="https://www.genome.gov/100011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flipH="1">
            <a:off x="0" y="0"/>
            <a:ext cx="43891199" cy="32918400"/>
          </a:xfrm>
          <a:custGeom>
            <a:avLst/>
            <a:gdLst/>
            <a:ahLst/>
            <a:cxnLst/>
            <a:rect l="0" t="0" r="0" b="0"/>
            <a:pathLst>
              <a:path w="120000" h="120000" extrusionOk="0">
                <a:moveTo>
                  <a:pt x="0" y="120000"/>
                </a:moveTo>
                <a:lnTo>
                  <a:pt x="0" y="0"/>
                </a:lnTo>
                <a:cubicBezTo>
                  <a:pt x="19473" y="78224"/>
                  <a:pt x="77914" y="47539"/>
                  <a:pt x="119999" y="120000"/>
                </a:cubicBezTo>
                <a:lnTo>
                  <a:pt x="0" y="120000"/>
                </a:lnTo>
                <a:close/>
              </a:path>
            </a:pathLst>
          </a:cu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sp>
        <p:nvSpPr>
          <p:cNvPr id="85" name="Shape 85"/>
          <p:cNvSpPr/>
          <p:nvPr/>
        </p:nvSpPr>
        <p:spPr>
          <a:xfrm>
            <a:off x="304850" y="-41275"/>
            <a:ext cx="43586400" cy="32918400"/>
          </a:xfrm>
          <a:prstGeom prst="flowChartDelay">
            <a:avLst/>
          </a:prstGeom>
          <a:solidFill>
            <a:srgbClr val="08A1D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sp>
        <p:nvSpPr>
          <p:cNvPr id="86" name="Shape 86"/>
          <p:cNvSpPr/>
          <p:nvPr/>
        </p:nvSpPr>
        <p:spPr>
          <a:xfrm>
            <a:off x="1308650" y="2658300"/>
            <a:ext cx="42582598" cy="30166800"/>
          </a:xfrm>
          <a:prstGeom prst="flowChartDelay">
            <a:avLst/>
          </a:prstGeom>
          <a:gradFill>
            <a:gsLst>
              <a:gs pos="0">
                <a:schemeClr val="lt2"/>
              </a:gs>
              <a:gs pos="100000">
                <a:schemeClr val="lt1"/>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sp>
        <p:nvSpPr>
          <p:cNvPr id="87" name="Shape 87"/>
          <p:cNvSpPr txBox="1"/>
          <p:nvPr/>
        </p:nvSpPr>
        <p:spPr>
          <a:xfrm>
            <a:off x="33900250" y="18828200"/>
            <a:ext cx="7480200" cy="10272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i="0" u="none">
                <a:solidFill>
                  <a:srgbClr val="FFFFFF"/>
                </a:solidFill>
                <a:latin typeface="Georgia"/>
                <a:ea typeface="Georgia"/>
                <a:cs typeface="Georgia"/>
                <a:sym typeface="Georgia"/>
              </a:rPr>
              <a:t>References</a:t>
            </a:r>
          </a:p>
        </p:txBody>
      </p:sp>
      <p:sp>
        <p:nvSpPr>
          <p:cNvPr id="88" name="Shape 88"/>
          <p:cNvSpPr txBox="1"/>
          <p:nvPr/>
        </p:nvSpPr>
        <p:spPr>
          <a:xfrm>
            <a:off x="33776500" y="1023449"/>
            <a:ext cx="7480200" cy="10254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i="0" u="none">
                <a:solidFill>
                  <a:srgbClr val="FFFFFF"/>
                </a:solidFill>
                <a:latin typeface="Georgia"/>
                <a:ea typeface="Georgia"/>
                <a:cs typeface="Georgia"/>
                <a:sym typeface="Georgia"/>
              </a:rPr>
              <a:t>Conclusion</a:t>
            </a:r>
          </a:p>
        </p:txBody>
      </p:sp>
      <p:sp>
        <p:nvSpPr>
          <p:cNvPr id="89" name="Shape 89"/>
          <p:cNvSpPr txBox="1"/>
          <p:nvPr/>
        </p:nvSpPr>
        <p:spPr>
          <a:xfrm>
            <a:off x="-1088650" y="6598025"/>
            <a:ext cx="7232700" cy="24460201"/>
          </a:xfrm>
          <a:prstGeom prst="rect">
            <a:avLst/>
          </a:prstGeom>
          <a:noFill/>
          <a:ln>
            <a:noFill/>
          </a:ln>
        </p:spPr>
        <p:txBody>
          <a:bodyPr lIns="91400" tIns="45700" rIns="91400" bIns="45700" anchor="t" anchorCtr="0">
            <a:noAutofit/>
          </a:bodyPr>
          <a:lstStyle/>
          <a:p>
            <a:pPr marL="0" lvl="0" indent="-69850" rtl="0">
              <a:lnSpc>
                <a:spcPct val="115000"/>
              </a:lnSpc>
              <a:spcBef>
                <a:spcPts val="0"/>
              </a:spcBef>
              <a:buClr>
                <a:schemeClr val="dk1"/>
              </a:buClr>
              <a:buFont typeface="Arial"/>
              <a:buNone/>
            </a:pPr>
            <a:endParaRPr sz="1800" b="1">
              <a:solidFill>
                <a:schemeClr val="dk1"/>
              </a:solidFill>
              <a:latin typeface="Georgia"/>
              <a:ea typeface="Georgia"/>
              <a:cs typeface="Georgia"/>
              <a:sym typeface="Georgia"/>
            </a:endParaRPr>
          </a:p>
        </p:txBody>
      </p:sp>
      <p:sp>
        <p:nvSpPr>
          <p:cNvPr id="90" name="Shape 90"/>
          <p:cNvSpPr txBox="1"/>
          <p:nvPr/>
        </p:nvSpPr>
        <p:spPr>
          <a:xfrm>
            <a:off x="2289175" y="12174412"/>
            <a:ext cx="7232700" cy="10272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i="0" u="none">
                <a:solidFill>
                  <a:srgbClr val="FFFFFF"/>
                </a:solidFill>
                <a:latin typeface="Georgia"/>
                <a:ea typeface="Georgia"/>
                <a:cs typeface="Georgia"/>
                <a:sym typeface="Georgia"/>
              </a:rPr>
              <a:t>Introduction</a:t>
            </a:r>
          </a:p>
        </p:txBody>
      </p:sp>
      <p:sp>
        <p:nvSpPr>
          <p:cNvPr id="91" name="Shape 91"/>
          <p:cNvSpPr txBox="1"/>
          <p:nvPr/>
        </p:nvSpPr>
        <p:spPr>
          <a:xfrm>
            <a:off x="11215500" y="5284062"/>
            <a:ext cx="9550500" cy="10272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i="0" u="none">
                <a:solidFill>
                  <a:srgbClr val="FFFFFF"/>
                </a:solidFill>
                <a:latin typeface="Georgia"/>
                <a:ea typeface="Georgia"/>
                <a:cs typeface="Georgia"/>
                <a:sym typeface="Georgia"/>
              </a:rPr>
              <a:t>Methods</a:t>
            </a:r>
          </a:p>
        </p:txBody>
      </p:sp>
      <p:sp>
        <p:nvSpPr>
          <p:cNvPr id="92" name="Shape 92"/>
          <p:cNvSpPr txBox="1"/>
          <p:nvPr/>
        </p:nvSpPr>
        <p:spPr>
          <a:xfrm>
            <a:off x="10983586" y="17361762"/>
            <a:ext cx="9955199" cy="10254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a:solidFill>
                  <a:srgbClr val="FFFFFF"/>
                </a:solidFill>
                <a:latin typeface="Georgia"/>
                <a:ea typeface="Georgia"/>
                <a:cs typeface="Georgia"/>
                <a:sym typeface="Georgia"/>
              </a:rPr>
              <a:t>Results</a:t>
            </a:r>
          </a:p>
        </p:txBody>
      </p:sp>
      <p:sp>
        <p:nvSpPr>
          <p:cNvPr id="93" name="Shape 93"/>
          <p:cNvSpPr txBox="1"/>
          <p:nvPr/>
        </p:nvSpPr>
        <p:spPr>
          <a:xfrm>
            <a:off x="21942335" y="17361775"/>
            <a:ext cx="8879100" cy="10254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a:solidFill>
                  <a:srgbClr val="FFFFFF"/>
                </a:solidFill>
                <a:latin typeface="Georgia"/>
                <a:ea typeface="Georgia"/>
                <a:cs typeface="Georgia"/>
                <a:sym typeface="Georgia"/>
              </a:rPr>
              <a:t>Discussion </a:t>
            </a:r>
          </a:p>
        </p:txBody>
      </p:sp>
      <p:sp>
        <p:nvSpPr>
          <p:cNvPr id="94" name="Shape 94"/>
          <p:cNvSpPr txBox="1"/>
          <p:nvPr/>
        </p:nvSpPr>
        <p:spPr>
          <a:xfrm>
            <a:off x="11013150" y="6423025"/>
            <a:ext cx="9955199" cy="10938900"/>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Carrots (organic and conventional) and carrot puree were organized into three groups: organic carrots, conventional carrots, and baby food carrot puree. </a:t>
            </a:r>
          </a:p>
          <a:p>
            <a:pPr marL="1371600" lvl="1"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Each group (organic, conventional, puree) had a total of 6 samples, microwaved for varying intervals of time. </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Prepared samples were ground in solution to breakdown cellular composition and release DNA. Samples were incubated after each addition of reagents, including lysis solution, silica resin and distilled water. When the final supernatant containing the isolated DNA was procured, the tubes were placed in a container of ice and stored for three days at -20 degrees Celsius. </a:t>
            </a:r>
          </a:p>
          <a:p>
            <a:pPr marL="1371600" lvl="1"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After three days, 12.5 µl of Taq mix and 10.5 primer mix were added to each tube, which already contained 2µl of isolated DNA sample. Polymerase Chain Reaction (PCR) was run in a thermal cycler to amplify the DNA samples. </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After PCR, gel electrophoresis was used to analyze the DNA samples and determine which were qualified for sequencing.</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Sequences were compared with the accepted carot genome on file for GenBank through DNA Subway (an online application used to compare sequenced strands of DNA).</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Percent mismatches were recorded through MUSCLE (Multiple Sequence Comparison by Log-Expectation) - a software within DNA Subway.</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Experimentation occurred at both Cold Spring Harbor DNA Lab and Tenafly High School. </a:t>
            </a:r>
          </a:p>
        </p:txBody>
      </p:sp>
      <p:sp>
        <p:nvSpPr>
          <p:cNvPr id="95" name="Shape 95"/>
          <p:cNvSpPr txBox="1"/>
          <p:nvPr/>
        </p:nvSpPr>
        <p:spPr>
          <a:xfrm>
            <a:off x="21582875" y="10606150"/>
            <a:ext cx="9550500" cy="6882300"/>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iPlant Collaborative's online DNA Subway program used the GenBank database to match sample carrot DNA sequences to accepted carrot DNA. </a:t>
            </a:r>
          </a:p>
          <a:p>
            <a:pPr marL="914400" lvl="1"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The small number of base pair mismatches, found using the online program DNA subway to compare sample sequences, supported the hypothesis that a microwave oven would not have a significant effect on carrot product DNA. </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MUSCLE found percent similarities between the sample sequences and an accepted carrot DNA sequence.</a:t>
            </a:r>
          </a:p>
          <a:p>
            <a:pPr marL="914400" lvl="1"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All samples were identified as </a:t>
            </a:r>
            <a:r>
              <a:rPr lang="en-US" sz="2400" i="1">
                <a:solidFill>
                  <a:schemeClr val="dk1"/>
                </a:solidFill>
                <a:latin typeface="Georgia"/>
                <a:ea typeface="Georgia"/>
                <a:cs typeface="Georgia"/>
                <a:sym typeface="Georgia"/>
              </a:rPr>
              <a:t>Daucus carota</a:t>
            </a:r>
            <a:r>
              <a:rPr lang="en-US" sz="2400">
                <a:solidFill>
                  <a:schemeClr val="dk1"/>
                </a:solidFill>
                <a:latin typeface="Georgia"/>
                <a:ea typeface="Georgia"/>
                <a:cs typeface="Georgia"/>
                <a:sym typeface="Georgia"/>
              </a:rPr>
              <a:t> (carrots). </a:t>
            </a:r>
          </a:p>
          <a:p>
            <a:pPr marL="457200" lvl="0"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According to Table 1, despite varied time intervals in a microwave oven, the amount of base pair mismatches did not change significantly. </a:t>
            </a:r>
          </a:p>
          <a:p>
            <a:pPr marL="914400" lvl="1" indent="-381000" rtl="0">
              <a:lnSpc>
                <a:spcPct val="115000"/>
              </a:lnSpc>
              <a:spcBef>
                <a:spcPts val="0"/>
              </a:spcBef>
              <a:buClr>
                <a:schemeClr val="dk1"/>
              </a:buClr>
              <a:buSzPct val="100000"/>
              <a:buFont typeface="Georgia"/>
              <a:buChar char="○"/>
            </a:pPr>
            <a:r>
              <a:rPr lang="en-US" sz="2400">
                <a:solidFill>
                  <a:schemeClr val="dk1"/>
                </a:solidFill>
                <a:latin typeface="Georgia"/>
                <a:ea typeface="Georgia"/>
                <a:cs typeface="Georgia"/>
                <a:sym typeface="Georgia"/>
              </a:rPr>
              <a:t>The amount of exposure time in the microwave oven is not related to the genetic alteration of food product. </a:t>
            </a:r>
          </a:p>
          <a:p>
            <a:pPr lvl="0" rtl="0">
              <a:lnSpc>
                <a:spcPct val="115000"/>
              </a:lnSpc>
              <a:spcBef>
                <a:spcPts val="0"/>
              </a:spcBef>
              <a:buClr>
                <a:schemeClr val="dk1"/>
              </a:buClr>
              <a:buFont typeface="Arial"/>
              <a:buNone/>
            </a:pPr>
            <a:endParaRPr sz="1200">
              <a:solidFill>
                <a:schemeClr val="dk1"/>
              </a:solidFill>
              <a:latin typeface="Georgia"/>
              <a:ea typeface="Georgia"/>
              <a:cs typeface="Georgia"/>
              <a:sym typeface="Georgia"/>
            </a:endParaRPr>
          </a:p>
        </p:txBody>
      </p:sp>
      <p:sp>
        <p:nvSpPr>
          <p:cNvPr id="96" name="Shape 96"/>
          <p:cNvSpPr txBox="1"/>
          <p:nvPr/>
        </p:nvSpPr>
        <p:spPr>
          <a:xfrm>
            <a:off x="0" y="-41275"/>
            <a:ext cx="1752600" cy="32996400"/>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cxnSp>
        <p:nvCxnSpPr>
          <p:cNvPr id="97" name="Shape 97"/>
          <p:cNvCxnSpPr/>
          <p:nvPr/>
        </p:nvCxnSpPr>
        <p:spPr>
          <a:xfrm>
            <a:off x="1752600" y="-41275"/>
            <a:ext cx="0" cy="32918400"/>
          </a:xfrm>
          <a:prstGeom prst="straightConnector1">
            <a:avLst/>
          </a:prstGeom>
          <a:noFill/>
          <a:ln w="190500" cap="flat" cmpd="sng">
            <a:solidFill>
              <a:srgbClr val="08A1D9"/>
            </a:solidFill>
            <a:prstDash val="solid"/>
            <a:miter/>
            <a:headEnd type="none" w="med" len="med"/>
            <a:tailEnd type="none" w="med" len="med"/>
          </a:ln>
        </p:spPr>
      </p:cxnSp>
      <p:sp>
        <p:nvSpPr>
          <p:cNvPr id="98" name="Shape 98"/>
          <p:cNvSpPr txBox="1">
            <a:spLocks noGrp="1"/>
          </p:cNvSpPr>
          <p:nvPr>
            <p:ph type="body" idx="1"/>
          </p:nvPr>
        </p:nvSpPr>
        <p:spPr>
          <a:xfrm>
            <a:off x="9803987" y="469350"/>
            <a:ext cx="22174199" cy="213359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a:solidFill>
                  <a:schemeClr val="dk1"/>
                </a:solidFill>
                <a:latin typeface="Georgia"/>
                <a:ea typeface="Georgia"/>
                <a:cs typeface="Georgia"/>
                <a:sym typeface="Georgia"/>
              </a:rPr>
              <a:t>Effect of Microwave Exposure on </a:t>
            </a:r>
          </a:p>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a:solidFill>
                  <a:schemeClr val="dk1"/>
                </a:solidFill>
                <a:latin typeface="Georgia"/>
                <a:ea typeface="Georgia"/>
                <a:cs typeface="Georgia"/>
                <a:sym typeface="Georgia"/>
              </a:rPr>
              <a:t>the DNA of Carrot Food Products</a:t>
            </a:r>
          </a:p>
        </p:txBody>
      </p:sp>
      <p:sp>
        <p:nvSpPr>
          <p:cNvPr id="99" name="Shape 99"/>
          <p:cNvSpPr txBox="1">
            <a:spLocks noGrp="1"/>
          </p:cNvSpPr>
          <p:nvPr>
            <p:ph type="body" idx="1"/>
          </p:nvPr>
        </p:nvSpPr>
        <p:spPr>
          <a:xfrm>
            <a:off x="10507400" y="2633225"/>
            <a:ext cx="20345399" cy="1219199"/>
          </a:xfrm>
          <a:prstGeom prst="rect">
            <a:avLst/>
          </a:prstGeom>
          <a:noFill/>
          <a:ln>
            <a:noFill/>
          </a:ln>
        </p:spPr>
        <p:txBody>
          <a:bodyPr lIns="375725" tIns="187850" rIns="375725" bIns="18785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1200" b="0">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Georgia"/>
                <a:ea typeface="Georgia"/>
                <a:cs typeface="Georgia"/>
                <a:sym typeface="Georgia"/>
              </a:rPr>
              <a:t>Emily Press,  Katherine N. Sung, Zemei (Emma) Zhou </a:t>
            </a:r>
          </a:p>
          <a:p>
            <a:pPr marL="0" marR="0" lvl="0" indent="0" algn="ctr" rtl="0">
              <a:lnSpc>
                <a:spcPct val="100000"/>
              </a:lnSpc>
              <a:spcBef>
                <a:spcPts val="0"/>
              </a:spcBef>
              <a:spcAft>
                <a:spcPts val="0"/>
              </a:spcAft>
              <a:buClr>
                <a:schemeClr val="dk1"/>
              </a:buClr>
              <a:buSzPct val="25000"/>
              <a:buFont typeface="Arial"/>
              <a:buNone/>
            </a:pPr>
            <a:r>
              <a:rPr lang="en-US" sz="4400" b="0">
                <a:solidFill>
                  <a:schemeClr val="dk1"/>
                </a:solidFill>
                <a:latin typeface="Georgia"/>
                <a:ea typeface="Georgia"/>
                <a:cs typeface="Georgia"/>
                <a:sym typeface="Georgia"/>
              </a:rPr>
              <a:t>Tenafly High School </a:t>
            </a:r>
          </a:p>
        </p:txBody>
      </p:sp>
      <p:grpSp>
        <p:nvGrpSpPr>
          <p:cNvPr id="100" name="Shape 100"/>
          <p:cNvGrpSpPr/>
          <p:nvPr/>
        </p:nvGrpSpPr>
        <p:grpSpPr>
          <a:xfrm>
            <a:off x="10058448" y="0"/>
            <a:ext cx="21665280" cy="31427358"/>
            <a:chOff x="0" y="0"/>
            <a:chExt cx="2147483647" cy="2147483647"/>
          </a:xfrm>
        </p:grpSpPr>
        <p:sp>
          <p:nvSpPr>
            <p:cNvPr id="101" name="Shape 101"/>
            <p:cNvSpPr txBox="1"/>
            <p:nvPr/>
          </p:nvSpPr>
          <p:spPr>
            <a:xfrm>
              <a:off x="3297350" y="0"/>
              <a:ext cx="31025251" cy="2142524118"/>
            </a:xfrm>
            <a:prstGeom prst="rect">
              <a:avLst/>
            </a:prstGeom>
            <a:solidFill>
              <a:srgbClr val="C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sp>
          <p:nvSpPr>
            <p:cNvPr id="102" name="Shape 102"/>
            <p:cNvSpPr txBox="1"/>
            <p:nvPr/>
          </p:nvSpPr>
          <p:spPr>
            <a:xfrm rot="-5400000">
              <a:off x="-1530276918" y="1068369045"/>
              <a:ext cx="0" cy="240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103" name="Shape 103"/>
            <p:cNvSpPr txBox="1"/>
            <p:nvPr/>
          </p:nvSpPr>
          <p:spPr>
            <a:xfrm>
              <a:off x="2115559213" y="0"/>
              <a:ext cx="31175083" cy="2142524118"/>
            </a:xfrm>
            <a:prstGeom prst="rect">
              <a:avLst/>
            </a:prstGeom>
            <a:solidFill>
              <a:srgbClr val="C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7400" b="0" i="0" u="none">
                <a:solidFill>
                  <a:schemeClr val="dk1"/>
                </a:solidFill>
                <a:latin typeface="Calibri"/>
                <a:ea typeface="Calibri"/>
                <a:cs typeface="Calibri"/>
                <a:sym typeface="Calibri"/>
              </a:endParaRPr>
            </a:p>
          </p:txBody>
        </p:sp>
        <p:sp>
          <p:nvSpPr>
            <p:cNvPr id="104" name="Shape 104"/>
            <p:cNvSpPr txBox="1"/>
            <p:nvPr/>
          </p:nvSpPr>
          <p:spPr>
            <a:xfrm rot="-5400000">
              <a:off x="582209717" y="1068420681"/>
              <a:ext cx="0" cy="240744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a:t>
              </a:r>
            </a:p>
          </p:txBody>
        </p:sp>
      </p:grpSp>
      <p:sp>
        <p:nvSpPr>
          <p:cNvPr id="105" name="Shape 105"/>
          <p:cNvSpPr txBox="1"/>
          <p:nvPr/>
        </p:nvSpPr>
        <p:spPr>
          <a:xfrm>
            <a:off x="21925462" y="18387175"/>
            <a:ext cx="9220800" cy="13500000"/>
          </a:xfrm>
          <a:prstGeom prst="rect">
            <a:avLst/>
          </a:prstGeom>
          <a:noFill/>
          <a:ln>
            <a:noFill/>
          </a:ln>
        </p:spPr>
        <p:txBody>
          <a:bodyPr lIns="91400" tIns="45700" rIns="91400" bIns="45700" anchor="t" anchorCtr="0">
            <a:noAutofit/>
          </a:bodyPr>
          <a:lstStyle/>
          <a:p>
            <a:pPr lvl="0" rtl="0">
              <a:lnSpc>
                <a:spcPct val="115000"/>
              </a:lnSpc>
              <a:spcBef>
                <a:spcPts val="0"/>
              </a:spcBef>
              <a:buClr>
                <a:schemeClr val="dk1"/>
              </a:buClr>
              <a:buFont typeface="Arial"/>
              <a:buNone/>
            </a:pPr>
            <a:endParaRPr sz="2300">
              <a:solidFill>
                <a:schemeClr val="dk1"/>
              </a:solidFill>
              <a:latin typeface="Georgia"/>
              <a:ea typeface="Georgia"/>
              <a:cs typeface="Georgia"/>
              <a:sym typeface="Georgia"/>
            </a:endParaRPr>
          </a:p>
          <a:p>
            <a:pPr lvl="0" indent="387350" rtl="0">
              <a:lnSpc>
                <a:spcPct val="115000"/>
              </a:lnSpc>
              <a:spcBef>
                <a:spcPts val="0"/>
              </a:spcBef>
              <a:buClr>
                <a:schemeClr val="dk1"/>
              </a:buClr>
              <a:buSzPct val="47826"/>
              <a:buFont typeface="Arial"/>
              <a:buNone/>
            </a:pPr>
            <a:r>
              <a:rPr lang="en-US" sz="2300">
                <a:solidFill>
                  <a:schemeClr val="dk1"/>
                </a:solidFill>
                <a:latin typeface="Georgia"/>
                <a:ea typeface="Georgia"/>
                <a:cs typeface="Georgia"/>
                <a:sym typeface="Georgia"/>
              </a:rPr>
              <a:t>Despite scientific evidence of microwave safety and efficiency, popular belief is still that microwave ovens cause molecular damage to food products. The result analysis of this experimentation does not support this popular belief, but instead supports the hypothesis that microwave oven exposure does not alter the genetic composition of DNA in carrot food products. </a:t>
            </a:r>
          </a:p>
          <a:p>
            <a:pPr lvl="0" rtl="0">
              <a:lnSpc>
                <a:spcPct val="115000"/>
              </a:lnSpc>
              <a:spcBef>
                <a:spcPts val="0"/>
              </a:spcBef>
              <a:buClr>
                <a:schemeClr val="dk1"/>
              </a:buClr>
              <a:buFont typeface="Arial"/>
              <a:buNone/>
            </a:pPr>
            <a:endParaRPr sz="2300">
              <a:solidFill>
                <a:schemeClr val="dk1"/>
              </a:solidFill>
              <a:latin typeface="Georgia"/>
              <a:ea typeface="Georgia"/>
              <a:cs typeface="Georgia"/>
              <a:sym typeface="Georgia"/>
            </a:endParaRPr>
          </a:p>
          <a:p>
            <a:pPr marL="4572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Carrot food products have high water content.</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Allow them to be heated quickly and efficiently.</a:t>
            </a:r>
            <a:r>
              <a:rPr lang="en-US" sz="2300" b="1">
                <a:solidFill>
                  <a:schemeClr val="dk1"/>
                </a:solidFill>
                <a:latin typeface="Georgia"/>
                <a:ea typeface="Georgia"/>
                <a:cs typeface="Georgia"/>
                <a:sym typeface="Georgia"/>
              </a:rPr>
              <a:t> </a:t>
            </a:r>
            <a:r>
              <a:rPr lang="en-US" sz="2300">
                <a:solidFill>
                  <a:schemeClr val="dk1"/>
                </a:solidFill>
                <a:latin typeface="Georgia"/>
                <a:ea typeface="Georgia"/>
                <a:cs typeface="Georgia"/>
                <a:sym typeface="Georgia"/>
              </a:rPr>
              <a:t> </a:t>
            </a:r>
          </a:p>
          <a:p>
            <a:pPr marL="4572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Future study may include:</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The development of potential microwavable food products.</a:t>
            </a:r>
          </a:p>
          <a:p>
            <a:pPr marL="1371600" lvl="2"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Modification of water concentration.</a:t>
            </a:r>
          </a:p>
          <a:p>
            <a:pPr marL="1371600" lvl="2"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Minimization of nutrient loss.</a:t>
            </a:r>
          </a:p>
          <a:p>
            <a:pPr marL="4572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Primers target specific sections of sample DNA for replicatio.n</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It is not definitively known that all carrot DNA in this study was unaltered.</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Further exploration with other primers may provide new information.</a:t>
            </a:r>
          </a:p>
          <a:p>
            <a:pPr marL="4572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More targeted studies may include:</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Sequencing the part of the carrot genome connected to growth rate. </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Experimenting with primers to search for Double Strand Breakage (DSB).</a:t>
            </a:r>
          </a:p>
          <a:p>
            <a:pPr marL="4572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Electromagnetic microwaves create nodes within the food chamber - the relationship between the strength of microwave exposure and the genetic material of food products could be explored in future studies.</a:t>
            </a:r>
          </a:p>
          <a:p>
            <a:pPr marL="9144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Concerns include:</a:t>
            </a:r>
          </a:p>
          <a:p>
            <a:pPr marL="1371600" lvl="2"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Whether or not to make microwave radiation uniform.</a:t>
            </a:r>
          </a:p>
          <a:p>
            <a:pPr marL="1828800" lvl="3"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Carrot samples experienced microwave exposure in the same way that food products consumed do.</a:t>
            </a:r>
          </a:p>
          <a:p>
            <a:pPr marL="1828800" lvl="3"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Manipulating how the electromagnetic waves reach the carrot could skew results and disrupt the study.</a:t>
            </a:r>
          </a:p>
        </p:txBody>
      </p:sp>
      <p:sp>
        <p:nvSpPr>
          <p:cNvPr id="106" name="Shape 106"/>
          <p:cNvSpPr txBox="1"/>
          <p:nvPr/>
        </p:nvSpPr>
        <p:spPr>
          <a:xfrm>
            <a:off x="31963450" y="19855400"/>
            <a:ext cx="11353800" cy="9296700"/>
          </a:xfrm>
          <a:prstGeom prst="rect">
            <a:avLst/>
          </a:prstGeom>
          <a:noFill/>
          <a:ln>
            <a:noFill/>
          </a:ln>
        </p:spPr>
        <p:txBody>
          <a:bodyPr lIns="91400" tIns="45700" rIns="91400" bIns="45700" anchor="t" anchorCtr="0">
            <a:noAutofit/>
          </a:bodyPr>
          <a:lstStyle/>
          <a:p>
            <a:pPr lvl="0" rtl="0">
              <a:lnSpc>
                <a:spcPct val="115000"/>
              </a:lnSpc>
              <a:spcBef>
                <a:spcPts val="0"/>
              </a:spcBef>
              <a:buClr>
                <a:schemeClr val="dk1"/>
              </a:buClr>
              <a:buFont typeface="Arial"/>
              <a:buNone/>
            </a:pPr>
            <a:endParaRPr sz="1800" b="1">
              <a:solidFill>
                <a:schemeClr val="dk1"/>
              </a:solidFill>
              <a:latin typeface="Georgia"/>
              <a:ea typeface="Georgia"/>
              <a:cs typeface="Georgia"/>
              <a:sym typeface="Georgia"/>
            </a:endParaRP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"Nutritional Effects of Food Processing." </a:t>
            </a:r>
            <a:r>
              <a:rPr lang="en-US" sz="1800" i="1">
                <a:solidFill>
                  <a:srgbClr val="333333"/>
                </a:solidFill>
                <a:latin typeface="Georgia"/>
                <a:ea typeface="Georgia"/>
                <a:cs typeface="Georgia"/>
                <a:sym typeface="Georgia"/>
              </a:rPr>
              <a:t>– NutritionData.com</a:t>
            </a:r>
            <a:r>
              <a:rPr lang="en-US" sz="1800">
                <a:solidFill>
                  <a:srgbClr val="333333"/>
                </a:solidFill>
                <a:latin typeface="Georgia"/>
                <a:ea typeface="Georgia"/>
                <a:cs typeface="Georgia"/>
                <a:sym typeface="Georgia"/>
              </a:rPr>
              <a:t>. Condé Nast, 2014. Web. 25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3"/>
              </a:rPr>
              <a:t>http://nutritiondata.self.com/topics/processing</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"Microwave Cooking and Nutrition." </a:t>
            </a:r>
            <a:r>
              <a:rPr lang="en-US" sz="1800" i="1">
                <a:solidFill>
                  <a:srgbClr val="333333"/>
                </a:solidFill>
                <a:latin typeface="Georgia"/>
                <a:ea typeface="Georgia"/>
                <a:cs typeface="Georgia"/>
                <a:sym typeface="Georgia"/>
              </a:rPr>
              <a:t>- Harvard Health</a:t>
            </a:r>
            <a:r>
              <a:rPr lang="en-US" sz="1800">
                <a:solidFill>
                  <a:srgbClr val="333333"/>
                </a:solidFill>
                <a:latin typeface="Georgia"/>
                <a:ea typeface="Georgia"/>
                <a:cs typeface="Georgia"/>
                <a:sym typeface="Georgia"/>
              </a:rPr>
              <a:t>. Harvard Health Publications, 02 Jan. 2015. Web. 25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4"/>
              </a:rPr>
              <a:t>http://www.health.harvard.edu/staying-healthy/microwave-cooking-and-nutrition</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O'connor, Anahad. "The Claim: Microwave Ovens Kill Nutrients in Food."</a:t>
            </a:r>
            <a:r>
              <a:rPr lang="en-US" sz="1800" i="1">
                <a:solidFill>
                  <a:srgbClr val="333333"/>
                </a:solidFill>
                <a:latin typeface="Georgia"/>
                <a:ea typeface="Georgia"/>
                <a:cs typeface="Georgia"/>
                <a:sym typeface="Georgia"/>
              </a:rPr>
              <a:t>The New York Times</a:t>
            </a:r>
            <a:r>
              <a:rPr lang="en-US" sz="1800">
                <a:solidFill>
                  <a:srgbClr val="333333"/>
                </a:solidFill>
                <a:latin typeface="Georgia"/>
                <a:ea typeface="Georgia"/>
                <a:cs typeface="Georgia"/>
                <a:sym typeface="Georgia"/>
              </a:rPr>
              <a:t>. The New York Times, 16 Oct. 2006. Web. 25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5"/>
              </a:rPr>
              <a:t>http://www.nytimes.com/2006/10/17/health/17real.html?_r=1&amp;</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"Stove versus Microwave: Which Uses Less Energy to Make Tea?" </a:t>
            </a:r>
            <a:r>
              <a:rPr lang="en-US" sz="1800" i="1">
                <a:solidFill>
                  <a:srgbClr val="333333"/>
                </a:solidFill>
                <a:latin typeface="Georgia"/>
                <a:ea typeface="Georgia"/>
                <a:cs typeface="Georgia"/>
                <a:sym typeface="Georgia"/>
              </a:rPr>
              <a:t>Scientific American</a:t>
            </a:r>
            <a:r>
              <a:rPr lang="en-US" sz="1800">
                <a:solidFill>
                  <a:srgbClr val="333333"/>
                </a:solidFill>
                <a:latin typeface="Georgia"/>
                <a:ea typeface="Georgia"/>
                <a:cs typeface="Georgia"/>
                <a:sym typeface="Georgia"/>
              </a:rPr>
              <a:t>. N.p., 11 June 2009. Web. 26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6"/>
              </a:rPr>
              <a:t>http://www.scientificamerican.com/article/stove-versus-microwave-energy-use/</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(n.d.). Retrieved December 9, 2015, from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7"/>
              </a:rPr>
              <a:t>http://dictionary.reference.com/browse/microwave</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Liegey, P. (2001, October 16). Microwave Oven Regression Model. Retrieved November 19, 2015, from &lt;</a:t>
            </a:r>
            <a:r>
              <a:rPr lang="en-US" sz="1800" u="sng">
                <a:solidFill>
                  <a:srgbClr val="1155CC"/>
                </a:solidFill>
                <a:latin typeface="Georgia"/>
                <a:ea typeface="Georgia"/>
                <a:cs typeface="Georgia"/>
                <a:sym typeface="Georgia"/>
                <a:hlinkClick r:id="rId8"/>
              </a:rPr>
              <a:t>http://www.bls.gov/cpi/cpimwo.htm</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"How a Microwave Oven Works." </a:t>
            </a:r>
            <a:r>
              <a:rPr lang="en-US" sz="1800" i="1">
                <a:solidFill>
                  <a:srgbClr val="333333"/>
                </a:solidFill>
                <a:latin typeface="Georgia"/>
                <a:ea typeface="Georgia"/>
                <a:cs typeface="Georgia"/>
                <a:sym typeface="Georgia"/>
              </a:rPr>
              <a:t>YouTube</a:t>
            </a:r>
            <a:r>
              <a:rPr lang="en-US" sz="1800">
                <a:solidFill>
                  <a:srgbClr val="333333"/>
                </a:solidFill>
                <a:latin typeface="Georgia"/>
                <a:ea typeface="Georgia"/>
                <a:cs typeface="Georgia"/>
                <a:sym typeface="Georgia"/>
              </a:rPr>
              <a:t>. YouTube, 26 June 2012. Web. 25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9"/>
              </a:rPr>
              <a:t>https://www.youtube.com/watch?v=kp33ZprO0Ck</a:t>
            </a:r>
            <a:r>
              <a:rPr lang="en-US" sz="1800">
                <a:solidFill>
                  <a:srgbClr val="333333"/>
                </a:solidFill>
                <a:latin typeface="Georgia"/>
                <a:ea typeface="Georgia"/>
                <a:cs typeface="Georgia"/>
                <a:sym typeface="Georgia"/>
              </a:rPr>
              <a:t>&gt;. </a:t>
            </a:r>
          </a:p>
          <a:p>
            <a:pPr marL="457200" lvl="0" indent="-342900" rtl="0">
              <a:lnSpc>
                <a:spcPct val="115000"/>
              </a:lnSpc>
              <a:spcBef>
                <a:spcPts val="0"/>
              </a:spcBef>
              <a:buClr>
                <a:schemeClr val="dk1"/>
              </a:buClr>
              <a:buSzPct val="100000"/>
              <a:buFont typeface="Georgia"/>
              <a:buAutoNum type="arabicPeriod"/>
            </a:pPr>
            <a:r>
              <a:rPr lang="en-US" sz="1800">
                <a:solidFill>
                  <a:schemeClr val="dk1"/>
                </a:solidFill>
                <a:latin typeface="Georgia"/>
                <a:ea typeface="Georgia"/>
                <a:cs typeface="Georgia"/>
                <a:sym typeface="Georgia"/>
              </a:rPr>
              <a:t>Microwave oven. (2015, December 4). Retrieved December 9, 2015 </a:t>
            </a:r>
          </a:p>
          <a:p>
            <a:pPr marL="457200" lvl="0" indent="387350" rtl="0">
              <a:lnSpc>
                <a:spcPct val="115000"/>
              </a:lnSpc>
              <a:spcBef>
                <a:spcPts val="0"/>
              </a:spcBef>
              <a:buClr>
                <a:schemeClr val="dk1"/>
              </a:buClr>
              <a:buSzPct val="61111"/>
              <a:buFont typeface="Arial"/>
              <a:buNone/>
            </a:pPr>
            <a:r>
              <a:rPr lang="en-US" sz="1800">
                <a:solidFill>
                  <a:schemeClr val="dk1"/>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0"/>
              </a:rPr>
              <a:t>https://en.wikipedia.org/wiki/Microwave_oven</a:t>
            </a:r>
            <a:r>
              <a:rPr lang="en-US" sz="1800">
                <a:solidFill>
                  <a:schemeClr val="dk1"/>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Rastogi, Nina Shen. "Microwave or Conventional Ovens: Can Nuking Your Food Help Save the Planet?" </a:t>
            </a:r>
            <a:r>
              <a:rPr lang="en-US" sz="1800" i="1">
                <a:solidFill>
                  <a:srgbClr val="333333"/>
                </a:solidFill>
                <a:latin typeface="Georgia"/>
                <a:ea typeface="Georgia"/>
                <a:cs typeface="Georgia"/>
                <a:sym typeface="Georgia"/>
              </a:rPr>
              <a:t>Washington Post</a:t>
            </a:r>
            <a:r>
              <a:rPr lang="en-US" sz="1800">
                <a:solidFill>
                  <a:srgbClr val="333333"/>
                </a:solidFill>
                <a:latin typeface="Georgia"/>
                <a:ea typeface="Georgia"/>
                <a:cs typeface="Georgia"/>
                <a:sym typeface="Georgia"/>
              </a:rPr>
              <a:t>. The Washington Post, 06 Aug. 2009. Web. 26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1"/>
              </a:rPr>
              <a:t>http://www.washingtonpost.com/wp-dyn/content/article/2009/08/05/AR2009080501317.html</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Experiment Protocol | DNA Barcoding 101. (n.d.). Retrieved November 19, 2015, </a:t>
            </a:r>
          </a:p>
          <a:p>
            <a:pPr marL="914400" lvl="0" indent="-698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2"/>
              </a:rPr>
              <a:t>http://www.dnabarcoding101.org/protocol_collecting_specimens.html</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chemeClr val="dk1"/>
                </a:solidFill>
                <a:latin typeface="Georgia"/>
                <a:ea typeface="Georgia"/>
                <a:cs typeface="Georgia"/>
                <a:sym typeface="Georgia"/>
              </a:rPr>
              <a:t>Conventionally grown. (2015, October 15). Retrieved December 9, 2015, from </a:t>
            </a:r>
          </a:p>
          <a:p>
            <a:pPr marL="457200" lvl="0" indent="387350" rtl="0">
              <a:lnSpc>
                <a:spcPct val="115000"/>
              </a:lnSpc>
              <a:spcBef>
                <a:spcPts val="0"/>
              </a:spcBef>
              <a:buClr>
                <a:schemeClr val="dk1"/>
              </a:buClr>
              <a:buSzPct val="61111"/>
              <a:buFont typeface="Arial"/>
              <a:buNone/>
            </a:pPr>
            <a:r>
              <a:rPr lang="en-US" sz="1800">
                <a:solidFill>
                  <a:schemeClr val="dk1"/>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3"/>
              </a:rPr>
              <a:t>https://en.wikipedia.org/wiki/Conventionally_grown</a:t>
            </a:r>
            <a:r>
              <a:rPr lang="en-US" sz="1800">
                <a:solidFill>
                  <a:schemeClr val="dk1"/>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DNA Sequencing Fact Sheet. (2015, November 3). Retrieved December 9, 2015,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4"/>
              </a:rPr>
              <a:t>https://www.genome.gov/10001177</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"List of Fruits &amp; Vegetable With a High Water Content." </a:t>
            </a:r>
            <a:r>
              <a:rPr lang="en-US" sz="1800" i="1">
                <a:solidFill>
                  <a:srgbClr val="333333"/>
                </a:solidFill>
                <a:latin typeface="Georgia"/>
                <a:ea typeface="Georgia"/>
                <a:cs typeface="Georgia"/>
                <a:sym typeface="Georgia"/>
              </a:rPr>
              <a:t>Healthy Eating</a:t>
            </a:r>
            <a:r>
              <a:rPr lang="en-US" sz="1800">
                <a:solidFill>
                  <a:srgbClr val="333333"/>
                </a:solidFill>
                <a:latin typeface="Georgia"/>
                <a:ea typeface="Georgia"/>
                <a:cs typeface="Georgia"/>
                <a:sym typeface="Georgia"/>
              </a:rPr>
              <a:t>. N.p., n.d. Web. 25 Jan. 2016. </a:t>
            </a:r>
          </a:p>
          <a:p>
            <a:pPr marL="457200" lvl="0" indent="3873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5"/>
              </a:rPr>
              <a:t>http://healthyeating.sfgate.com/list-fruits-vegetable-high-water-content-8958.html</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Cold Spring Harbor Laboratory DNA Learning Center. </a:t>
            </a:r>
            <a:r>
              <a:rPr lang="en-US" sz="1800" i="1">
                <a:solidFill>
                  <a:srgbClr val="333333"/>
                </a:solidFill>
                <a:latin typeface="Georgia"/>
                <a:ea typeface="Georgia"/>
                <a:cs typeface="Georgia"/>
                <a:sym typeface="Georgia"/>
              </a:rPr>
              <a:t>Using DNA Barcodes to Identify and Classify Living Things</a:t>
            </a:r>
            <a:r>
              <a:rPr lang="en-US" sz="1800">
                <a:solidFill>
                  <a:srgbClr val="333333"/>
                </a:solidFill>
                <a:latin typeface="Georgia"/>
                <a:ea typeface="Georgia"/>
                <a:cs typeface="Georgia"/>
                <a:sym typeface="Georgia"/>
              </a:rPr>
              <a:t>. N.p.: n.p., 2014. Print.</a:t>
            </a:r>
          </a:p>
          <a:p>
            <a:pPr marL="457200" lvl="0" indent="-342900" rtl="0">
              <a:lnSpc>
                <a:spcPct val="115000"/>
              </a:lnSpc>
              <a:spcBef>
                <a:spcPts val="0"/>
              </a:spcBef>
              <a:buClr>
                <a:schemeClr val="dk1"/>
              </a:buClr>
              <a:buSzPct val="100000"/>
              <a:buFont typeface="Georgia"/>
              <a:buAutoNum type="arabicPeriod"/>
            </a:pPr>
            <a:r>
              <a:rPr lang="en-US" sz="1800">
                <a:solidFill>
                  <a:srgbClr val="333333"/>
                </a:solidFill>
                <a:latin typeface="Georgia"/>
                <a:ea typeface="Georgia"/>
                <a:cs typeface="Georgia"/>
                <a:sym typeface="Georgia"/>
              </a:rPr>
              <a:t>Ramezani, V., A, M., T, N., &amp; S, A. (2012, August 1). Study of Effects of Extremely Low Frequency Electromagnetic Radiation on Biochemical Changes In Satureja Bachtiarica L. Retrieved November 23, 2015, from </a:t>
            </a:r>
          </a:p>
          <a:p>
            <a:pPr marL="914400" lvl="0" indent="-69850" rtl="0">
              <a:lnSpc>
                <a:spcPct val="115000"/>
              </a:lnSpc>
              <a:spcBef>
                <a:spcPts val="0"/>
              </a:spcBef>
              <a:buClr>
                <a:schemeClr val="dk1"/>
              </a:buClr>
              <a:buSzPct val="61111"/>
              <a:buFont typeface="Arial"/>
              <a:buNone/>
            </a:pPr>
            <a:r>
              <a:rPr lang="en-US" sz="1800">
                <a:solidFill>
                  <a:srgbClr val="333333"/>
                </a:solidFill>
                <a:latin typeface="Georgia"/>
                <a:ea typeface="Georgia"/>
                <a:cs typeface="Georgia"/>
                <a:sym typeface="Georgia"/>
              </a:rPr>
              <a:t>&lt;</a:t>
            </a:r>
            <a:r>
              <a:rPr lang="en-US" sz="1800" u="sng">
                <a:solidFill>
                  <a:srgbClr val="1155CC"/>
                </a:solidFill>
                <a:latin typeface="Georgia"/>
                <a:ea typeface="Georgia"/>
                <a:cs typeface="Georgia"/>
                <a:sym typeface="Georgia"/>
                <a:hlinkClick r:id="rId16"/>
              </a:rPr>
              <a:t>http://www.ijstr.org/final-print/August2012/Study-of-Effects-of-Extremely-Low-Frequency-Electromagnetic-Radiation-on-Biochemical-Changes-In-Satureja-Bachtiarica-L.pdf</a:t>
            </a:r>
            <a:r>
              <a:rPr lang="en-US" sz="1800">
                <a:solidFill>
                  <a:srgbClr val="333333"/>
                </a:solidFill>
                <a:latin typeface="Georgia"/>
                <a:ea typeface="Georgia"/>
                <a:cs typeface="Georgia"/>
                <a:sym typeface="Georgia"/>
              </a:rPr>
              <a:t>&gt;</a:t>
            </a:r>
          </a:p>
          <a:p>
            <a:pPr marL="457200" lvl="0" indent="-342900" rtl="0">
              <a:lnSpc>
                <a:spcPct val="115000"/>
              </a:lnSpc>
              <a:spcBef>
                <a:spcPts val="0"/>
              </a:spcBef>
              <a:buClr>
                <a:schemeClr val="dk1"/>
              </a:buClr>
              <a:buSzPct val="100000"/>
              <a:buFont typeface="Georgia"/>
              <a:buAutoNum type="arabicPeriod"/>
            </a:pPr>
            <a:r>
              <a:rPr lang="en-US" sz="1800">
                <a:solidFill>
                  <a:srgbClr val="323232"/>
                </a:solidFill>
                <a:latin typeface="Georgia"/>
                <a:ea typeface="Georgia"/>
                <a:cs typeface="Georgia"/>
                <a:sym typeface="Georgia"/>
              </a:rPr>
              <a:t>Gill, S., Anjum, N., Gill, R., Jha, M., &amp; Tuteja, N. (2014, November 4). DNA Damage and Repair in Plants under Ultraviolet and Ionizing Radiations. Retrieved October 8, 2015, </a:t>
            </a:r>
          </a:p>
          <a:p>
            <a:pPr marL="0" marR="0" lvl="1" indent="0" algn="just" rtl="0">
              <a:lnSpc>
                <a:spcPct val="100000"/>
              </a:lnSpc>
              <a:spcBef>
                <a:spcPts val="0"/>
              </a:spcBef>
              <a:spcAft>
                <a:spcPts val="0"/>
              </a:spcAft>
              <a:buClr>
                <a:schemeClr val="dk2"/>
              </a:buClr>
              <a:buFont typeface="Arial"/>
              <a:buNone/>
            </a:pPr>
            <a:endParaRPr sz="2800" b="1">
              <a:solidFill>
                <a:schemeClr val="dk2"/>
              </a:solidFill>
            </a:endParaRPr>
          </a:p>
        </p:txBody>
      </p:sp>
      <p:sp>
        <p:nvSpPr>
          <p:cNvPr id="107" name="Shape 107"/>
          <p:cNvSpPr txBox="1"/>
          <p:nvPr/>
        </p:nvSpPr>
        <p:spPr>
          <a:xfrm>
            <a:off x="31978175" y="2633225"/>
            <a:ext cx="10760099" cy="11118599"/>
          </a:xfrm>
          <a:prstGeom prst="rect">
            <a:avLst/>
          </a:prstGeom>
          <a:noFill/>
          <a:ln>
            <a:noFill/>
          </a:ln>
        </p:spPr>
        <p:txBody>
          <a:bodyPr lIns="91400" tIns="45700" rIns="91400" bIns="45700" anchor="t" anchorCtr="0">
            <a:noAutofit/>
          </a:bodyPr>
          <a:lstStyle/>
          <a:p>
            <a:pPr lvl="0" rtl="0">
              <a:lnSpc>
                <a:spcPct val="115000"/>
              </a:lnSpc>
              <a:spcBef>
                <a:spcPts val="0"/>
              </a:spcBef>
              <a:buClr>
                <a:schemeClr val="dk1"/>
              </a:buClr>
              <a:buSzPct val="47826"/>
              <a:buFont typeface="Arial"/>
              <a:buNone/>
            </a:pPr>
            <a:r>
              <a:rPr lang="en-US" sz="2300">
                <a:solidFill>
                  <a:schemeClr val="dk1"/>
                </a:solidFill>
                <a:latin typeface="Georgia"/>
                <a:ea typeface="Georgia"/>
                <a:cs typeface="Georgia"/>
                <a:sym typeface="Georgia"/>
              </a:rPr>
              <a:t>This experiment’s goal was twofold: </a:t>
            </a:r>
          </a:p>
          <a:p>
            <a:pPr marL="457200" lvl="0" indent="-374650" rtl="0">
              <a:lnSpc>
                <a:spcPct val="115000"/>
              </a:lnSpc>
              <a:spcBef>
                <a:spcPts val="0"/>
              </a:spcBef>
              <a:buClr>
                <a:schemeClr val="dk1"/>
              </a:buClr>
              <a:buSzPct val="100000"/>
              <a:buFont typeface="Georgia"/>
              <a:buAutoNum type="arabicPeriod"/>
            </a:pPr>
            <a:r>
              <a:rPr lang="en-US" sz="2300">
                <a:solidFill>
                  <a:schemeClr val="dk1"/>
                </a:solidFill>
                <a:latin typeface="Georgia"/>
                <a:ea typeface="Georgia"/>
                <a:cs typeface="Georgia"/>
                <a:sym typeface="Georgia"/>
              </a:rPr>
              <a:t>To determine whether or not exposure to the radiation of microwave ovens genetically alters carrot food product DNA. </a:t>
            </a:r>
          </a:p>
          <a:p>
            <a:pPr marL="9144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Studies show genetic alteration effects of plant DNA after exposure to UV rays and other electromagnetic waves: </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An increased growth rate of plant roots.</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Double Strand Breakage (DSB) in DNA (which can be lethal to cells).</a:t>
            </a:r>
          </a:p>
          <a:p>
            <a:pPr marL="9144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No preliminary research found during performed literature research on the effects of microwave oven exposure on food products. </a:t>
            </a:r>
          </a:p>
          <a:p>
            <a:pPr marL="457200" lvl="0" indent="-374650" rtl="0">
              <a:lnSpc>
                <a:spcPct val="115000"/>
              </a:lnSpc>
              <a:spcBef>
                <a:spcPts val="0"/>
              </a:spcBef>
              <a:buClr>
                <a:schemeClr val="dk1"/>
              </a:buClr>
              <a:buSzPct val="100000"/>
              <a:buFont typeface="Georgia"/>
              <a:buAutoNum type="arabicPeriod"/>
            </a:pPr>
            <a:r>
              <a:rPr lang="en-US" sz="2300">
                <a:solidFill>
                  <a:schemeClr val="dk1"/>
                </a:solidFill>
                <a:latin typeface="Georgia"/>
                <a:ea typeface="Georgia"/>
                <a:cs typeface="Georgia"/>
                <a:sym typeface="Georgia"/>
              </a:rPr>
              <a:t>To conclude whether or not a sample of carrot baby food product contained actual carrots.</a:t>
            </a:r>
          </a:p>
          <a:p>
            <a:pPr marL="9144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Microwave oven radiation does not affect the DNA of carrot food products</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Determined through analysis of base pair mismatches between samples before and after exposure to the microwave oven.</a:t>
            </a:r>
          </a:p>
          <a:p>
            <a:pPr marL="914400" lvl="0"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All sequenced products were identified as </a:t>
            </a:r>
            <a:r>
              <a:rPr lang="en-US" sz="2300" i="1">
                <a:solidFill>
                  <a:schemeClr val="dk1"/>
                </a:solidFill>
                <a:latin typeface="Georgia"/>
                <a:ea typeface="Georgia"/>
                <a:cs typeface="Georgia"/>
                <a:sym typeface="Georgia"/>
              </a:rPr>
              <a:t>Daucus carota</a:t>
            </a:r>
            <a:r>
              <a:rPr lang="en-US" sz="2300">
                <a:solidFill>
                  <a:schemeClr val="dk1"/>
                </a:solidFill>
                <a:latin typeface="Georgia"/>
                <a:ea typeface="Georgia"/>
                <a:cs typeface="Georgia"/>
                <a:sym typeface="Georgia"/>
              </a:rPr>
              <a:t> (carrot) including the baby food samples.</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Determined through analysis of base pair mismatches between samples and accepted carrot DNA. </a:t>
            </a:r>
          </a:p>
          <a:p>
            <a:pPr marL="457200" lvl="0" indent="-374650" rtl="0">
              <a:lnSpc>
                <a:spcPct val="115000"/>
              </a:lnSpc>
              <a:spcBef>
                <a:spcPts val="0"/>
              </a:spcBef>
              <a:buClr>
                <a:schemeClr val="dk1"/>
              </a:buClr>
              <a:buSzPct val="100000"/>
              <a:buFont typeface="Georgia"/>
              <a:buChar char="●"/>
            </a:pPr>
            <a:r>
              <a:rPr lang="en-US" sz="2300">
                <a:solidFill>
                  <a:schemeClr val="dk1"/>
                </a:solidFill>
                <a:latin typeface="Georgia"/>
                <a:ea typeface="Georgia"/>
                <a:cs typeface="Georgia"/>
                <a:sym typeface="Georgia"/>
              </a:rPr>
              <a:t>Previous studies have suggested that microwave ovens are a perfectly safe alternative to conventional preparation methods. </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Energy conservation. </a:t>
            </a:r>
          </a:p>
          <a:p>
            <a:pPr marL="1371600" lvl="1" indent="-374650" rtl="0">
              <a:lnSpc>
                <a:spcPct val="115000"/>
              </a:lnSpc>
              <a:spcBef>
                <a:spcPts val="0"/>
              </a:spcBef>
              <a:buClr>
                <a:schemeClr val="dk1"/>
              </a:buClr>
              <a:buSzPct val="100000"/>
              <a:buFont typeface="Georgia"/>
            </a:pPr>
            <a:r>
              <a:rPr lang="en-US" sz="2300">
                <a:solidFill>
                  <a:schemeClr val="dk1"/>
                </a:solidFill>
                <a:latin typeface="Georgia"/>
                <a:ea typeface="Georgia"/>
                <a:cs typeface="Georgia"/>
                <a:sym typeface="Georgia"/>
              </a:rPr>
              <a:t>Nutrition conversation.</a:t>
            </a:r>
          </a:p>
          <a:p>
            <a:pPr marL="457200" lvl="0" indent="-374650" rtl="0">
              <a:lnSpc>
                <a:spcPct val="115000"/>
              </a:lnSpc>
              <a:spcBef>
                <a:spcPts val="0"/>
              </a:spcBef>
              <a:buClr>
                <a:schemeClr val="dk1"/>
              </a:buClr>
              <a:buSzPct val="100000"/>
              <a:buFont typeface="Georgia"/>
              <a:buChar char="●"/>
            </a:pPr>
            <a:r>
              <a:rPr lang="en-US" sz="2300">
                <a:solidFill>
                  <a:schemeClr val="dk1"/>
                </a:solidFill>
                <a:latin typeface="Georgia"/>
                <a:ea typeface="Georgia"/>
                <a:cs typeface="Georgia"/>
                <a:sym typeface="Georgia"/>
              </a:rPr>
              <a:t>Results of our experiment support microwave safety.</a:t>
            </a:r>
          </a:p>
          <a:p>
            <a:pPr marL="914400" lvl="1" indent="-374650" rtl="0">
              <a:lnSpc>
                <a:spcPct val="115000"/>
              </a:lnSpc>
              <a:spcBef>
                <a:spcPts val="0"/>
              </a:spcBef>
              <a:buClr>
                <a:schemeClr val="dk1"/>
              </a:buClr>
              <a:buSzPct val="100000"/>
              <a:buFont typeface="Georgia"/>
              <a:buChar char="○"/>
            </a:pPr>
            <a:r>
              <a:rPr lang="en-US" sz="2300">
                <a:solidFill>
                  <a:schemeClr val="dk1"/>
                </a:solidFill>
                <a:latin typeface="Georgia"/>
                <a:ea typeface="Georgia"/>
                <a:cs typeface="Georgia"/>
                <a:sym typeface="Georgia"/>
              </a:rPr>
              <a:t>No genetic alteration of food products.</a:t>
            </a:r>
          </a:p>
        </p:txBody>
      </p:sp>
      <p:graphicFrame>
        <p:nvGraphicFramePr>
          <p:cNvPr id="108" name="Shape 108"/>
          <p:cNvGraphicFramePr/>
          <p:nvPr/>
        </p:nvGraphicFramePr>
        <p:xfrm>
          <a:off x="10815750" y="19612612"/>
          <a:ext cx="10290850" cy="12385040"/>
        </p:xfrm>
        <a:graphic>
          <a:graphicData uri="http://schemas.openxmlformats.org/drawingml/2006/table">
            <a:tbl>
              <a:tblPr>
                <a:noFill/>
                <a:tableStyleId>{CBC73DD0-AD46-4025-9A9B-87D233439345}</a:tableStyleId>
              </a:tblPr>
              <a:tblGrid>
                <a:gridCol w="1486675"/>
                <a:gridCol w="3358225"/>
                <a:gridCol w="2007700"/>
                <a:gridCol w="1629700"/>
                <a:gridCol w="1808550"/>
              </a:tblGrid>
              <a:tr h="411325">
                <a:tc>
                  <a:txBody>
                    <a:bodyPr/>
                    <a:lstStyle/>
                    <a:p>
                      <a:pPr lvl="0" rtl="0">
                        <a:spcBef>
                          <a:spcPts val="0"/>
                        </a:spcBef>
                        <a:buNone/>
                      </a:pPr>
                      <a:r>
                        <a:rPr lang="en-US" sz="2400">
                          <a:latin typeface="Georgia"/>
                          <a:ea typeface="Georgia"/>
                          <a:cs typeface="Georgia"/>
                          <a:sym typeface="Georgia"/>
                        </a:rPr>
                        <a:t>Sample Number</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Sample Description (all samples purchased 12/4/15)</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Time in Microwave (s)</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 of Mismatches</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Species Identified </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0">
                <a:tc>
                  <a:txBody>
                    <a:bodyPr/>
                    <a:lstStyle/>
                    <a:p>
                      <a:pPr lvl="0" rtl="0">
                        <a:spcBef>
                          <a:spcPts val="0"/>
                        </a:spcBef>
                        <a:buNone/>
                      </a:pPr>
                      <a:r>
                        <a:rPr lang="en-US" sz="2400">
                          <a:latin typeface="Georgia"/>
                          <a:ea typeface="Georgia"/>
                          <a:cs typeface="Georgia"/>
                          <a:sym typeface="Georgia"/>
                        </a:rPr>
                        <a:t>3</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4</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0">
                <a:tc>
                  <a:txBody>
                    <a:bodyPr/>
                    <a:lstStyle/>
                    <a:p>
                      <a:pPr lvl="0" rtl="0">
                        <a:spcBef>
                          <a:spcPts val="0"/>
                        </a:spcBef>
                        <a:buNone/>
                      </a:pPr>
                      <a:r>
                        <a:rPr lang="en-US" sz="2400">
                          <a:latin typeface="Georgia"/>
                          <a:ea typeface="Georgia"/>
                          <a:cs typeface="Georgia"/>
                          <a:sym typeface="Georgia"/>
                        </a:rPr>
                        <a:t>5</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7</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Non-Organic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11</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Non-Organic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13</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Baby Food </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2</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15</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Baby Food </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1</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2</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60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4</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14</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Baby Food </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60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4</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120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Non-Organic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120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6</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Organic Baby Carrot</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240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411325">
                <a:tc>
                  <a:txBody>
                    <a:bodyPr/>
                    <a:lstStyle/>
                    <a:p>
                      <a:pPr lvl="0" rtl="0">
                        <a:spcBef>
                          <a:spcPts val="0"/>
                        </a:spcBef>
                        <a:buNone/>
                      </a:pPr>
                      <a:r>
                        <a:rPr lang="en-US" sz="2400">
                          <a:latin typeface="Georgia"/>
                          <a:ea typeface="Georgia"/>
                          <a:cs typeface="Georgia"/>
                          <a:sym typeface="Georgia"/>
                        </a:rPr>
                        <a:t>18</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Baby Food</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240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a:latin typeface="Georgia"/>
                          <a:ea typeface="Georgia"/>
                          <a:cs typeface="Georgia"/>
                          <a:sym typeface="Georgia"/>
                        </a:rPr>
                        <a:t>0</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spcBef>
                          <a:spcPts val="0"/>
                        </a:spcBef>
                        <a:buNone/>
                      </a:pPr>
                      <a:r>
                        <a:rPr lang="en-US" sz="2400" i="1">
                          <a:latin typeface="Georgia"/>
                          <a:ea typeface="Georgia"/>
                          <a:cs typeface="Georgia"/>
                          <a:sym typeface="Georgia"/>
                        </a:rPr>
                        <a:t> Daucus carota</a:t>
                      </a:r>
                    </a:p>
                  </a:txBody>
                  <a:tcPr marL="63500" marR="63500" marT="63500" marB="63500">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sp>
        <p:nvSpPr>
          <p:cNvPr id="109" name="Shape 109"/>
          <p:cNvSpPr txBox="1"/>
          <p:nvPr/>
        </p:nvSpPr>
        <p:spPr>
          <a:xfrm>
            <a:off x="2165400" y="12635300"/>
            <a:ext cx="7831500" cy="20822699"/>
          </a:xfrm>
          <a:prstGeom prst="rect">
            <a:avLst/>
          </a:prstGeom>
          <a:noFill/>
          <a:ln>
            <a:noFill/>
          </a:ln>
        </p:spPr>
        <p:txBody>
          <a:bodyPr lIns="91425" tIns="91425" rIns="91425" bIns="91425" anchor="ctr" anchorCtr="0">
            <a:noAutofit/>
          </a:bodyPr>
          <a:lstStyle/>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All food processing results in a loss of nutrients.</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Issues of sustainability have led to an effort to find innovative solutions to nutrient and energy conservation, e.g. in food processing. </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Despite FDA approval, there are stigmas associated with the use of microwave ovens, but previous studies support that microwave ovens are safe, nutritionally conservative and electrically efficient.</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90% of American homes today possess at least one of these appliances.</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It is important to understand their reheating process and how it affects food structure and nutritional value.</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This study aimed to investigate the relationship between microwave oven exposure and genetic material of food products. </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A microwave consists of three parts; a magnetron, waveguide and food chamber.</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Magnetron produces electromagnetic microwaves, waveguide directs waves into the food chamber, and chamber in turn heats food.</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Electromagnetic waves with a wavelength from 1 mm to 30 cm</a:t>
            </a:r>
            <a:r>
              <a:rPr lang="en-US" sz="2400">
                <a:solidFill>
                  <a:srgbClr val="222222"/>
                </a:solidFill>
                <a:latin typeface="Georgia"/>
                <a:ea typeface="Georgia"/>
                <a:cs typeface="Georgia"/>
                <a:sym typeface="Georgia"/>
              </a:rPr>
              <a:t>. </a:t>
            </a:r>
          </a:p>
          <a:p>
            <a:pPr marL="914400" lvl="1" indent="-381000" rtl="0">
              <a:lnSpc>
                <a:spcPct val="100000"/>
              </a:lnSpc>
              <a:spcBef>
                <a:spcPts val="0"/>
              </a:spcBef>
              <a:buClr>
                <a:srgbClr val="222222"/>
              </a:buClr>
              <a:buSzPct val="100000"/>
              <a:buFont typeface="Georgia"/>
              <a:buChar char="○"/>
            </a:pPr>
            <a:r>
              <a:rPr lang="en-US" sz="2400">
                <a:solidFill>
                  <a:srgbClr val="222222"/>
                </a:solidFill>
                <a:latin typeface="Georgia"/>
                <a:ea typeface="Georgia"/>
                <a:cs typeface="Georgia"/>
                <a:sym typeface="Georgia"/>
              </a:rPr>
              <a:t>Uses dieletic heating to directly heat food. </a:t>
            </a:r>
          </a:p>
          <a:p>
            <a:pPr marL="914400" lvl="1" indent="-381000" rtl="0">
              <a:lnSpc>
                <a:spcPct val="100000"/>
              </a:lnSpc>
              <a:spcBef>
                <a:spcPts val="0"/>
              </a:spcBef>
              <a:buClr>
                <a:srgbClr val="222222"/>
              </a:buClr>
              <a:buSzPct val="100000"/>
              <a:buFont typeface="Georgia"/>
              <a:buChar char="○"/>
            </a:pPr>
            <a:r>
              <a:rPr lang="en-US" sz="2400">
                <a:solidFill>
                  <a:srgbClr val="222222"/>
                </a:solidFill>
                <a:latin typeface="Georgia"/>
                <a:ea typeface="Georgia"/>
                <a:cs typeface="Georgia"/>
                <a:sym typeface="Georgia"/>
              </a:rPr>
              <a:t>Operates at 600-1650 watts. </a:t>
            </a:r>
          </a:p>
          <a:p>
            <a:pPr marL="914400" lvl="1" indent="-381000" rtl="0">
              <a:lnSpc>
                <a:spcPct val="100000"/>
              </a:lnSpc>
              <a:spcBef>
                <a:spcPts val="0"/>
              </a:spcBef>
              <a:buClr>
                <a:srgbClr val="222222"/>
              </a:buClr>
              <a:buSzPct val="100000"/>
              <a:buFont typeface="Georgia"/>
              <a:buChar char="○"/>
            </a:pPr>
            <a:r>
              <a:rPr lang="en-US" sz="2400">
                <a:solidFill>
                  <a:srgbClr val="222222"/>
                </a:solidFill>
                <a:latin typeface="Georgia"/>
                <a:ea typeface="Georgia"/>
                <a:cs typeface="Georgia"/>
                <a:sym typeface="Georgia"/>
              </a:rPr>
              <a:t>Uses 60% of their energy. </a:t>
            </a:r>
          </a:p>
          <a:p>
            <a:pPr marL="457200" lvl="0" indent="-381000" rtl="0">
              <a:lnSpc>
                <a:spcPct val="100000"/>
              </a:lnSpc>
              <a:spcBef>
                <a:spcPts val="0"/>
              </a:spcBef>
              <a:buSzPct val="100000"/>
              <a:buFont typeface="Georgia"/>
              <a:buChar char="●"/>
            </a:pPr>
            <a:r>
              <a:rPr lang="en-US" sz="2400">
                <a:solidFill>
                  <a:srgbClr val="222222"/>
                </a:solidFill>
                <a:latin typeface="Georgia"/>
                <a:ea typeface="Georgia"/>
                <a:cs typeface="Georgia"/>
                <a:sym typeface="Georgia"/>
              </a:rPr>
              <a:t>Conventional growth - plants grown with the use of fertilizers.</a:t>
            </a:r>
          </a:p>
          <a:p>
            <a:pPr marL="457200" lvl="0" indent="-381000" rtl="0">
              <a:lnSpc>
                <a:spcPct val="100000"/>
              </a:lnSpc>
              <a:spcBef>
                <a:spcPts val="0"/>
              </a:spcBef>
              <a:buSzPct val="100000"/>
              <a:buFont typeface="Georgia"/>
              <a:buChar char="●"/>
            </a:pPr>
            <a:r>
              <a:rPr lang="en-US" sz="2400">
                <a:solidFill>
                  <a:srgbClr val="222222"/>
                </a:solidFill>
                <a:latin typeface="Georgia"/>
                <a:ea typeface="Georgia"/>
                <a:cs typeface="Georgia"/>
                <a:sym typeface="Georgia"/>
              </a:rPr>
              <a:t>Organic growing methods  - plants grown without any synthetic chemicals or genetically modified organisms (GMOs).</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Conventional raw carrots, organic raw carrots and carrot baby food puree, were exposed to different intervals of time in  microwave oven and  studied.</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Hypotheses:</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There would be no significant base pair mismatches in a comparison of the sample carrot DNA with an accepted carrot DNA sequence, regardless of exposure time in the microwave oven.</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Both the raw baby carrots and carrot baby food puree would be correctly identified as </a:t>
            </a:r>
            <a:r>
              <a:rPr lang="en-US" sz="2400" i="1">
                <a:latin typeface="Georgia"/>
                <a:ea typeface="Georgia"/>
                <a:cs typeface="Georgia"/>
                <a:sym typeface="Georgia"/>
              </a:rPr>
              <a:t>Daucus carota</a:t>
            </a:r>
            <a:r>
              <a:rPr lang="en-US" sz="2400">
                <a:latin typeface="Georgia"/>
                <a:ea typeface="Georgia"/>
                <a:cs typeface="Georgia"/>
                <a:sym typeface="Georgia"/>
              </a:rPr>
              <a:t> (carrots). </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DNA was sequenced before and after exposure.</a:t>
            </a:r>
          </a:p>
          <a:p>
            <a:pPr marL="914400" lvl="1" indent="-381000" rtl="0">
              <a:lnSpc>
                <a:spcPct val="100000"/>
              </a:lnSpc>
              <a:spcBef>
                <a:spcPts val="0"/>
              </a:spcBef>
              <a:buSzPct val="100000"/>
              <a:buFont typeface="Georgia"/>
              <a:buChar char="○"/>
            </a:pPr>
            <a:r>
              <a:rPr lang="en-US" sz="2400">
                <a:latin typeface="Georgia"/>
                <a:ea typeface="Georgia"/>
                <a:cs typeface="Georgia"/>
                <a:sym typeface="Georgia"/>
              </a:rPr>
              <a:t>DNA extraction and amplification, polymerase chain reaction (PCR), gel electrophoresis and DNA sequencing were performed</a:t>
            </a:r>
          </a:p>
          <a:p>
            <a:pPr marL="457200" lvl="0" indent="-381000" rtl="0">
              <a:lnSpc>
                <a:spcPct val="100000"/>
              </a:lnSpc>
              <a:spcBef>
                <a:spcPts val="0"/>
              </a:spcBef>
              <a:buSzPct val="100000"/>
              <a:buFont typeface="Georgia"/>
              <a:buChar char="●"/>
            </a:pPr>
            <a:r>
              <a:rPr lang="en-US" sz="2400">
                <a:latin typeface="Georgia"/>
                <a:ea typeface="Georgia"/>
                <a:cs typeface="Georgia"/>
                <a:sym typeface="Georgia"/>
              </a:rPr>
              <a:t>The number of base pair mismatches for each sample was recorded and compared with the accepted carrot genome.</a:t>
            </a:r>
          </a:p>
        </p:txBody>
      </p:sp>
      <p:sp>
        <p:nvSpPr>
          <p:cNvPr id="110" name="Shape 110"/>
          <p:cNvSpPr txBox="1"/>
          <p:nvPr/>
        </p:nvSpPr>
        <p:spPr>
          <a:xfrm>
            <a:off x="2289175" y="1022537"/>
            <a:ext cx="7232700" cy="10272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a:solidFill>
                  <a:srgbClr val="FFFFFF"/>
                </a:solidFill>
                <a:latin typeface="Georgia"/>
                <a:ea typeface="Georgia"/>
                <a:cs typeface="Georgia"/>
                <a:sym typeface="Georgia"/>
              </a:rPr>
              <a:t>Abstract </a:t>
            </a:r>
          </a:p>
        </p:txBody>
      </p:sp>
      <p:sp>
        <p:nvSpPr>
          <p:cNvPr id="111" name="Shape 111"/>
          <p:cNvSpPr txBox="1"/>
          <p:nvPr/>
        </p:nvSpPr>
        <p:spPr>
          <a:xfrm>
            <a:off x="33618125" y="13201625"/>
            <a:ext cx="7480200" cy="1027200"/>
          </a:xfrm>
          <a:prstGeom prst="rect">
            <a:avLst/>
          </a:prstGeom>
          <a:solidFill>
            <a:schemeClr val="accent2"/>
          </a:solidFill>
          <a:ln>
            <a:noFill/>
          </a:ln>
        </p:spPr>
        <p:txBody>
          <a:bodyPr lIns="137125" tIns="0" rIns="137125"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100" b="1">
                <a:solidFill>
                  <a:srgbClr val="FFFFFF"/>
                </a:solidFill>
                <a:latin typeface="Georgia"/>
                <a:ea typeface="Georgia"/>
                <a:cs typeface="Georgia"/>
                <a:sym typeface="Georgia"/>
              </a:rPr>
              <a:t>Acknowledgements</a:t>
            </a:r>
          </a:p>
        </p:txBody>
      </p:sp>
      <p:sp>
        <p:nvSpPr>
          <p:cNvPr id="112" name="Shape 112"/>
          <p:cNvSpPr txBox="1"/>
          <p:nvPr/>
        </p:nvSpPr>
        <p:spPr>
          <a:xfrm>
            <a:off x="32460700" y="15031025"/>
            <a:ext cx="10359299" cy="1365299"/>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latin typeface="Georgia"/>
                <a:ea typeface="Georgia"/>
                <a:cs typeface="Georgia"/>
                <a:sym typeface="Georgia"/>
              </a:rPr>
              <a:t>We would like to thank Dr. Melissa Lee for sharing her urban barcoding expertise with us and supervising all lab procedures. </a:t>
            </a:r>
          </a:p>
          <a:p>
            <a:pPr lvl="0" rtl="0">
              <a:spcBef>
                <a:spcPts val="0"/>
              </a:spcBef>
              <a:buClr>
                <a:schemeClr val="dk1"/>
              </a:buClr>
              <a:buSzPct val="45833"/>
              <a:buFont typeface="Arial"/>
              <a:buNone/>
            </a:pPr>
            <a:r>
              <a:rPr lang="en-US" sz="2400">
                <a:solidFill>
                  <a:schemeClr val="dk1"/>
                </a:solidFill>
                <a:latin typeface="Georgia"/>
                <a:ea typeface="Georgia"/>
                <a:cs typeface="Georgia"/>
                <a:sym typeface="Georgia"/>
              </a:rPr>
              <a:t>Also, we would like to thank our teacher, Mrs. Helen Coyle, for dedicating much of her time and effort to guide us in conducting our own original research. We are grateful for the support and encouragement of our classmates and families. </a:t>
            </a:r>
          </a:p>
        </p:txBody>
      </p:sp>
      <p:sp>
        <p:nvSpPr>
          <p:cNvPr id="113" name="Shape 113"/>
          <p:cNvSpPr txBox="1"/>
          <p:nvPr/>
        </p:nvSpPr>
        <p:spPr>
          <a:xfrm>
            <a:off x="2341075" y="2658300"/>
            <a:ext cx="7480200" cy="8907599"/>
          </a:xfrm>
          <a:prstGeom prst="rect">
            <a:avLst/>
          </a:prstGeom>
          <a:noFill/>
          <a:ln>
            <a:noFill/>
          </a:ln>
        </p:spPr>
        <p:txBody>
          <a:bodyPr lIns="91425" tIns="91425" rIns="91425" bIns="91425" anchor="t" anchorCtr="0">
            <a:noAutofit/>
          </a:bodyPr>
          <a:lstStyle/>
          <a:p>
            <a:pPr marL="0" lvl="0" indent="387350" rtl="0">
              <a:lnSpc>
                <a:spcPct val="100000"/>
              </a:lnSpc>
              <a:spcBef>
                <a:spcPts val="0"/>
              </a:spcBef>
              <a:buClr>
                <a:schemeClr val="dk1"/>
              </a:buClr>
              <a:buSzPct val="45833"/>
              <a:buFont typeface="Arial"/>
              <a:buNone/>
            </a:pPr>
            <a:r>
              <a:rPr lang="en-US" sz="2400">
                <a:solidFill>
                  <a:schemeClr val="dk1"/>
                </a:solidFill>
                <a:latin typeface="Georgia"/>
                <a:ea typeface="Georgia"/>
                <a:cs typeface="Georgia"/>
                <a:sym typeface="Georgia"/>
              </a:rPr>
              <a:t>Despite their presence in 90% of American homes, there is controversy on the usage of microwave ovens. Popular belief is that microwave ovens affect the structure of food. To study the effect of microwave radiation on the genetic structure of food products, three different types of carrot food products were microwaved and their DNA was analyzed. Carrots were chosen for this experiment, as they are inexpensive, widely available, nutritious, and high in water concentration (87% water). Microwave ovens work most efficiently on food products with higher water concentrations. Samples of organic raw baby carrots, conventional raw baby carrots, and baby carrot puree were sequenced after exposure to different intervals of time in a microwave oven. 25 different samples of carrot DNA were sequenced and analyzed with the primer rbcl for Polymerase Chain Reaction (PCR). Results show that exposure of carrot food products to microwave oven radiation does not alter their genetic material. Few base pair mismatches were identified in each sample and all samples were identified as </a:t>
            </a:r>
            <a:r>
              <a:rPr lang="en-US" sz="2400" i="1">
                <a:solidFill>
                  <a:schemeClr val="dk1"/>
                </a:solidFill>
                <a:latin typeface="Georgia"/>
                <a:ea typeface="Georgia"/>
                <a:cs typeface="Georgia"/>
                <a:sym typeface="Georgia"/>
              </a:rPr>
              <a:t>Daucus carota</a:t>
            </a:r>
            <a:r>
              <a:rPr lang="en-US" sz="2400">
                <a:solidFill>
                  <a:schemeClr val="dk1"/>
                </a:solidFill>
                <a:latin typeface="Georgia"/>
                <a:ea typeface="Georgia"/>
                <a:cs typeface="Georgia"/>
                <a:sym typeface="Georgia"/>
              </a:rPr>
              <a:t> (carrot). Future work may include use of a different primer, other than rbcl, to examine other parts of the carrot DNA strand.</a:t>
            </a:r>
          </a:p>
          <a:p>
            <a:pPr lvl="0">
              <a:lnSpc>
                <a:spcPct val="100000"/>
              </a:lnSpc>
              <a:spcBef>
                <a:spcPts val="0"/>
              </a:spcBef>
              <a:buNone/>
            </a:pPr>
            <a:endParaRPr sz="2400">
              <a:latin typeface="Georgia"/>
              <a:ea typeface="Georgia"/>
              <a:cs typeface="Georgia"/>
              <a:sym typeface="Georgia"/>
            </a:endParaRPr>
          </a:p>
        </p:txBody>
      </p:sp>
      <p:pic>
        <p:nvPicPr>
          <p:cNvPr id="114" name="Shape 114"/>
          <p:cNvPicPr preferRelativeResize="0"/>
          <p:nvPr/>
        </p:nvPicPr>
        <p:blipFill rotWithShape="1">
          <a:blip r:embed="rId17">
            <a:alphaModFix/>
          </a:blip>
          <a:srcRect t="19170" b="16927"/>
          <a:stretch/>
        </p:blipFill>
        <p:spPr>
          <a:xfrm rot="5400000">
            <a:off x="22434925" y="5875251"/>
            <a:ext cx="2418949" cy="2062749"/>
          </a:xfrm>
          <a:prstGeom prst="rect">
            <a:avLst/>
          </a:prstGeom>
          <a:noFill/>
          <a:ln>
            <a:noFill/>
          </a:ln>
        </p:spPr>
      </p:pic>
      <p:pic>
        <p:nvPicPr>
          <p:cNvPr id="115" name="Shape 115"/>
          <p:cNvPicPr preferRelativeResize="0"/>
          <p:nvPr/>
        </p:nvPicPr>
        <p:blipFill rotWithShape="1">
          <a:blip r:embed="rId18">
            <a:alphaModFix/>
          </a:blip>
          <a:srcRect l="19263" r="16801"/>
          <a:stretch/>
        </p:blipFill>
        <p:spPr>
          <a:xfrm>
            <a:off x="25326751" y="5692762"/>
            <a:ext cx="2062749" cy="2427719"/>
          </a:xfrm>
          <a:prstGeom prst="rect">
            <a:avLst/>
          </a:prstGeom>
          <a:noFill/>
          <a:ln>
            <a:noFill/>
          </a:ln>
        </p:spPr>
      </p:pic>
      <p:pic>
        <p:nvPicPr>
          <p:cNvPr id="116" name="Shape 116"/>
          <p:cNvPicPr preferRelativeResize="0"/>
          <p:nvPr/>
        </p:nvPicPr>
        <p:blipFill rotWithShape="1">
          <a:blip r:embed="rId19">
            <a:alphaModFix/>
          </a:blip>
          <a:srcRect t="16736"/>
          <a:stretch/>
        </p:blipFill>
        <p:spPr>
          <a:xfrm>
            <a:off x="28373550" y="5697150"/>
            <a:ext cx="1752596" cy="2418952"/>
          </a:xfrm>
          <a:prstGeom prst="rect">
            <a:avLst/>
          </a:prstGeom>
          <a:noFill/>
          <a:ln>
            <a:noFill/>
          </a:ln>
        </p:spPr>
      </p:pic>
      <p:graphicFrame>
        <p:nvGraphicFramePr>
          <p:cNvPr id="117" name="Shape 117"/>
          <p:cNvGraphicFramePr/>
          <p:nvPr/>
        </p:nvGraphicFramePr>
        <p:xfrm>
          <a:off x="22160225" y="5284062"/>
          <a:ext cx="8395800" cy="4480500"/>
        </p:xfrm>
        <a:graphic>
          <a:graphicData uri="http://schemas.openxmlformats.org/drawingml/2006/table">
            <a:tbl>
              <a:tblPr>
                <a:noFill/>
                <a:tableStyleId>{7DA5A79E-4C8A-44A3-9B8B-CAE8C48961F8}</a:tableStyleId>
              </a:tblPr>
              <a:tblGrid>
                <a:gridCol w="2798600"/>
                <a:gridCol w="2798600"/>
                <a:gridCol w="2798600"/>
              </a:tblGrid>
              <a:tr h="2279350">
                <a:tc>
                  <a:txBody>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r>
              <a:tr h="1062950">
                <a:tc>
                  <a:txBody>
                    <a:bodyPr/>
                    <a:lstStyle/>
                    <a:p>
                      <a:pPr lvl="0" rtl="0">
                        <a:spcBef>
                          <a:spcPts val="0"/>
                        </a:spcBef>
                        <a:buNone/>
                      </a:pPr>
                      <a:r>
                        <a:rPr lang="en-US" sz="2200">
                          <a:solidFill>
                            <a:schemeClr val="dk1"/>
                          </a:solidFill>
                          <a:latin typeface="Georgia"/>
                          <a:ea typeface="Georgia"/>
                          <a:cs typeface="Georgia"/>
                          <a:sym typeface="Georgia"/>
                        </a:rPr>
                        <a:t>Figure 1: </a:t>
                      </a:r>
                    </a:p>
                    <a:p>
                      <a:pPr lvl="0" rtl="0">
                        <a:spcBef>
                          <a:spcPts val="0"/>
                        </a:spcBef>
                        <a:buNone/>
                      </a:pPr>
                      <a:r>
                        <a:rPr lang="en-US" sz="2200">
                          <a:solidFill>
                            <a:schemeClr val="dk1"/>
                          </a:solidFill>
                          <a:latin typeface="Georgia"/>
                          <a:ea typeface="Georgia"/>
                          <a:cs typeface="Georgia"/>
                          <a:sym typeface="Georgia"/>
                        </a:rPr>
                        <a:t>E-Gel with SYBR Safe </a:t>
                      </a:r>
                    </a:p>
                    <a:p>
                      <a:pPr lvl="0">
                        <a:spcBef>
                          <a:spcPts val="0"/>
                        </a:spcBef>
                        <a:buNone/>
                      </a:pPr>
                      <a:r>
                        <a:rPr lang="en-US" sz="2200">
                          <a:solidFill>
                            <a:schemeClr val="dk1"/>
                          </a:solidFill>
                          <a:latin typeface="Georgia"/>
                          <a:ea typeface="Georgia"/>
                          <a:cs typeface="Georgia"/>
                          <a:sym typeface="Georgia"/>
                        </a:rPr>
                        <a:t>Sample #1-11</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50000"/>
                        <a:buFont typeface="Arial"/>
                        <a:buNone/>
                      </a:pPr>
                      <a:r>
                        <a:rPr lang="en-US" sz="2200">
                          <a:solidFill>
                            <a:schemeClr val="dk1"/>
                          </a:solidFill>
                          <a:latin typeface="Georgia"/>
                          <a:ea typeface="Georgia"/>
                          <a:cs typeface="Georgia"/>
                          <a:sym typeface="Georgia"/>
                        </a:rPr>
                        <a:t>Figure 2: </a:t>
                      </a:r>
                    </a:p>
                    <a:p>
                      <a:pPr lvl="0" rtl="0">
                        <a:spcBef>
                          <a:spcPts val="0"/>
                        </a:spcBef>
                        <a:buClr>
                          <a:schemeClr val="dk1"/>
                        </a:buClr>
                        <a:buSzPct val="50000"/>
                        <a:buFont typeface="Arial"/>
                        <a:buNone/>
                      </a:pPr>
                      <a:r>
                        <a:rPr lang="en-US" sz="2200">
                          <a:solidFill>
                            <a:schemeClr val="dk1"/>
                          </a:solidFill>
                          <a:latin typeface="Georgia"/>
                          <a:ea typeface="Georgia"/>
                          <a:cs typeface="Georgia"/>
                          <a:sym typeface="Georgia"/>
                        </a:rPr>
                        <a:t>E-Gel with SYBR Safe </a:t>
                      </a:r>
                    </a:p>
                    <a:p>
                      <a:pPr lvl="0">
                        <a:spcBef>
                          <a:spcPts val="0"/>
                        </a:spcBef>
                        <a:buNone/>
                      </a:pPr>
                      <a:r>
                        <a:rPr lang="en-US" sz="2200">
                          <a:solidFill>
                            <a:schemeClr val="dk1"/>
                          </a:solidFill>
                          <a:latin typeface="Georgia"/>
                          <a:ea typeface="Georgia"/>
                          <a:cs typeface="Georgia"/>
                          <a:sym typeface="Georgia"/>
                        </a:rPr>
                        <a:t>Sample #12-22</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50000"/>
                        <a:buFont typeface="Arial"/>
                        <a:buNone/>
                      </a:pPr>
                      <a:r>
                        <a:rPr lang="en-US" sz="2200">
                          <a:solidFill>
                            <a:schemeClr val="dk1"/>
                          </a:solidFill>
                          <a:latin typeface="Georgia"/>
                          <a:ea typeface="Georgia"/>
                          <a:cs typeface="Georgia"/>
                          <a:sym typeface="Georgia"/>
                        </a:rPr>
                        <a:t>Figure 3: </a:t>
                      </a:r>
                    </a:p>
                    <a:p>
                      <a:pPr lvl="0" rtl="0">
                        <a:spcBef>
                          <a:spcPts val="0"/>
                        </a:spcBef>
                        <a:buClr>
                          <a:schemeClr val="dk1"/>
                        </a:buClr>
                        <a:buSzPct val="50000"/>
                        <a:buFont typeface="Arial"/>
                        <a:buNone/>
                      </a:pPr>
                      <a:r>
                        <a:rPr lang="en-US" sz="2200">
                          <a:solidFill>
                            <a:schemeClr val="dk1"/>
                          </a:solidFill>
                          <a:latin typeface="Georgia"/>
                          <a:ea typeface="Georgia"/>
                          <a:cs typeface="Georgia"/>
                          <a:sym typeface="Georgia"/>
                        </a:rPr>
                        <a:t>E-Gel with SYBR Safe </a:t>
                      </a:r>
                    </a:p>
                    <a:p>
                      <a:pPr lvl="0">
                        <a:spcBef>
                          <a:spcPts val="0"/>
                        </a:spcBef>
                        <a:buNone/>
                      </a:pPr>
                      <a:r>
                        <a:rPr lang="en-US" sz="2200">
                          <a:solidFill>
                            <a:schemeClr val="dk1"/>
                          </a:solidFill>
                          <a:latin typeface="Georgia"/>
                          <a:ea typeface="Georgia"/>
                          <a:cs typeface="Georgia"/>
                          <a:sym typeface="Georgia"/>
                        </a:rPr>
                        <a:t>Sample #23-25</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r>
            </a:tbl>
          </a:graphicData>
        </a:graphic>
      </p:graphicFrame>
      <p:sp>
        <p:nvSpPr>
          <p:cNvPr id="118" name="Shape 118"/>
          <p:cNvSpPr txBox="1"/>
          <p:nvPr/>
        </p:nvSpPr>
        <p:spPr>
          <a:xfrm>
            <a:off x="10815737" y="19061600"/>
            <a:ext cx="10290899" cy="560400"/>
          </a:xfrm>
          <a:prstGeom prst="rect">
            <a:avLst/>
          </a:prstGeom>
          <a:noFill/>
          <a:ln>
            <a:noFill/>
          </a:ln>
        </p:spPr>
        <p:txBody>
          <a:bodyPr lIns="91425" tIns="91425" rIns="91425" bIns="91425" anchor="t" anchorCtr="0">
            <a:noAutofit/>
          </a:bodyPr>
          <a:lstStyle/>
          <a:p>
            <a:pPr lvl="0">
              <a:spcBef>
                <a:spcPts val="0"/>
              </a:spcBef>
              <a:buNone/>
            </a:pPr>
            <a:r>
              <a:rPr lang="en-US" sz="2400">
                <a:latin typeface="Georgia"/>
                <a:ea typeface="Georgia"/>
                <a:cs typeface="Georgia"/>
                <a:sym typeface="Georgia"/>
              </a:rPr>
              <a:t>Table 1: </a:t>
            </a:r>
            <a:r>
              <a:rPr lang="en-US" sz="2400" b="1">
                <a:solidFill>
                  <a:schemeClr val="dk1"/>
                </a:solidFill>
                <a:latin typeface="Georgia"/>
                <a:ea typeface="Georgia"/>
                <a:cs typeface="Georgia"/>
                <a:sym typeface="Georgia"/>
              </a:rPr>
              <a:t>Results Showing the Successful Sequenced Sample</a:t>
            </a:r>
            <a:r>
              <a:rPr lang="en-US" sz="1200" b="1">
                <a:solidFill>
                  <a:schemeClr val="dk1"/>
                </a:solidFill>
                <a:latin typeface="Times New Roman"/>
                <a:ea typeface="Times New Roman"/>
                <a:cs typeface="Times New Roman"/>
                <a:sym typeface="Times New Roman"/>
              </a:rPr>
              <a:t>s</a:t>
            </a:r>
          </a:p>
        </p:txBody>
      </p:sp>
    </p:spTree>
  </p:cSld>
  <p:clrMapOvr>
    <a:masterClrMapping/>
  </p:clrMapOvr>
  <p:transition spd="slow">
    <p:cut/>
  </p:transition>
</p:sld>
</file>

<file path=ppt/theme/theme1.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2212</Words>
  <Application>Microsoft Office PowerPoint</Application>
  <PresentationFormat>Custom</PresentationFormat>
  <Paragraphs>210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1_Office Theme</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Press, Emily</dc:creator>
  <cp:lastModifiedBy>Press, Emily</cp:lastModifiedBy>
  <cp:revision>1</cp:revision>
  <dcterms:modified xsi:type="dcterms:W3CDTF">2016-02-29T14:55:23Z</dcterms:modified>
</cp:coreProperties>
</file>