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9" r:id="rId3"/>
  </p:sldMasterIdLst>
  <p:notesMasterIdLst>
    <p:notesMasterId r:id="rId4"/>
  </p:notesMasterIdLst>
  <p:sldIdLst>
    <p:sldId id="256" r:id="rId5"/>
  </p:sldIdLst>
  <p:sldSz cy="32918400" cx="43891200"/>
  <p:notesSz cx="32462775" cy="43435575"/>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14067207" cy="2171778"/>
          </a:xfrm>
          <a:prstGeom prst="rect">
            <a:avLst/>
          </a:prstGeom>
          <a:noFill/>
          <a:ln>
            <a:noFill/>
          </a:ln>
        </p:spPr>
        <p:txBody>
          <a:bodyPr anchorCtr="0" anchor="t" bIns="91425" lIns="91425" rIns="91425" tIns="91425"/>
          <a:lstStyle>
            <a:lvl1pPr indent="0" lvl="0" marL="0" marR="0" rtl="0" algn="l">
              <a:spcBef>
                <a:spcPts val="0"/>
              </a:spcBef>
              <a:defRPr/>
            </a:lvl1pPr>
            <a:lvl2pPr indent="-10050" lvl="1" marL="2194451" marR="0" rtl="0" algn="l">
              <a:spcBef>
                <a:spcPts val="0"/>
              </a:spcBef>
              <a:defRPr/>
            </a:lvl2pPr>
            <a:lvl3pPr indent="-7399" lvl="2" marL="4388900" marR="0" rtl="0" algn="l">
              <a:spcBef>
                <a:spcPts val="0"/>
              </a:spcBef>
              <a:defRPr/>
            </a:lvl3pPr>
            <a:lvl4pPr indent="-4750" lvl="3" marL="6583351" marR="0" rtl="0" algn="l">
              <a:spcBef>
                <a:spcPts val="0"/>
              </a:spcBef>
              <a:defRPr/>
            </a:lvl4pPr>
            <a:lvl5pPr indent="-2100" lvl="4" marL="8777801" marR="0" rtl="0" algn="l">
              <a:spcBef>
                <a:spcPts val="0"/>
              </a:spcBef>
              <a:defRPr/>
            </a:lvl5pPr>
            <a:lvl6pPr indent="-12151" lvl="5" marL="10972252" marR="0" rtl="0" algn="l">
              <a:spcBef>
                <a:spcPts val="0"/>
              </a:spcBef>
              <a:defRPr/>
            </a:lvl6pPr>
            <a:lvl7pPr indent="-9503" lvl="6" marL="13166703" marR="0" rtl="0" algn="l">
              <a:spcBef>
                <a:spcPts val="0"/>
              </a:spcBef>
              <a:defRPr/>
            </a:lvl7pPr>
            <a:lvl8pPr indent="-6852" lvl="7" marL="15361152" marR="0" rtl="0" algn="l">
              <a:spcBef>
                <a:spcPts val="0"/>
              </a:spcBef>
              <a:defRPr/>
            </a:lvl8pPr>
            <a:lvl9pPr indent="-4204" lvl="8" marL="17555604" marR="0" rtl="0" algn="l">
              <a:spcBef>
                <a:spcPts val="0"/>
              </a:spcBef>
              <a:defRPr/>
            </a:lvl9pPr>
          </a:lstStyle>
          <a:p/>
        </p:txBody>
      </p:sp>
      <p:sp>
        <p:nvSpPr>
          <p:cNvPr id="4" name="Shape 4"/>
          <p:cNvSpPr txBox="1"/>
          <p:nvPr>
            <p:ph idx="10" type="dt"/>
          </p:nvPr>
        </p:nvSpPr>
        <p:spPr>
          <a:xfrm>
            <a:off x="18388068" y="0"/>
            <a:ext cx="14067207" cy="2171778"/>
          </a:xfrm>
          <a:prstGeom prst="rect">
            <a:avLst/>
          </a:prstGeom>
          <a:noFill/>
          <a:ln>
            <a:noFill/>
          </a:ln>
        </p:spPr>
        <p:txBody>
          <a:bodyPr anchorCtr="0" anchor="t" bIns="91425" lIns="91425" rIns="91425" tIns="91425"/>
          <a:lstStyle>
            <a:lvl1pPr indent="0" lvl="0" marL="0" marR="0" rtl="0" algn="r">
              <a:spcBef>
                <a:spcPts val="0"/>
              </a:spcBef>
              <a:defRPr/>
            </a:lvl1pPr>
            <a:lvl2pPr indent="-10050" lvl="1" marL="2194451" marR="0" rtl="0" algn="l">
              <a:spcBef>
                <a:spcPts val="0"/>
              </a:spcBef>
              <a:defRPr/>
            </a:lvl2pPr>
            <a:lvl3pPr indent="-7399" lvl="2" marL="4388900" marR="0" rtl="0" algn="l">
              <a:spcBef>
                <a:spcPts val="0"/>
              </a:spcBef>
              <a:defRPr/>
            </a:lvl3pPr>
            <a:lvl4pPr indent="-4750" lvl="3" marL="6583351" marR="0" rtl="0" algn="l">
              <a:spcBef>
                <a:spcPts val="0"/>
              </a:spcBef>
              <a:defRPr/>
            </a:lvl4pPr>
            <a:lvl5pPr indent="-2100" lvl="4" marL="8777801" marR="0" rtl="0" algn="l">
              <a:spcBef>
                <a:spcPts val="0"/>
              </a:spcBef>
              <a:defRPr/>
            </a:lvl5pPr>
            <a:lvl6pPr indent="-12151" lvl="5" marL="10972252" marR="0" rtl="0" algn="l">
              <a:spcBef>
                <a:spcPts val="0"/>
              </a:spcBef>
              <a:defRPr/>
            </a:lvl6pPr>
            <a:lvl7pPr indent="-9503" lvl="6" marL="13166703" marR="0" rtl="0" algn="l">
              <a:spcBef>
                <a:spcPts val="0"/>
              </a:spcBef>
              <a:defRPr/>
            </a:lvl7pPr>
            <a:lvl8pPr indent="-6852" lvl="7" marL="15361152" marR="0" rtl="0" algn="l">
              <a:spcBef>
                <a:spcPts val="0"/>
              </a:spcBef>
              <a:defRPr/>
            </a:lvl8pPr>
            <a:lvl9pPr indent="-4204" lvl="8" marL="17555604" marR="0" rtl="0" algn="l">
              <a:spcBef>
                <a:spcPts val="0"/>
              </a:spcBef>
              <a:defRPr/>
            </a:lvl9pPr>
          </a:lstStyle>
          <a:p/>
        </p:txBody>
      </p:sp>
      <p:sp>
        <p:nvSpPr>
          <p:cNvPr id="5" name="Shape 5"/>
          <p:cNvSpPr/>
          <p:nvPr>
            <p:ph idx="3" type="sldImg"/>
          </p:nvPr>
        </p:nvSpPr>
        <p:spPr>
          <a:xfrm>
            <a:off x="5373687" y="3257550"/>
            <a:ext cx="21715411" cy="162877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3246278" y="20631904"/>
            <a:ext cx="25970229" cy="19546015"/>
          </a:xfrm>
          <a:prstGeom prst="rect">
            <a:avLst/>
          </a:prstGeom>
          <a:noFill/>
          <a:ln>
            <a:noFill/>
          </a:ln>
        </p:spPr>
        <p:txBody>
          <a:bodyPr anchorCtr="0" anchor="t" bIns="91425" lIns="91425" rIns="91425" tIns="91425"/>
          <a:lstStyle>
            <a:lvl1pPr indent="0" lvl="0" marL="0" marR="0" rtl="0" algn="l">
              <a:spcBef>
                <a:spcPts val="0"/>
              </a:spcBef>
              <a:defRPr/>
            </a:lvl1pPr>
            <a:lvl2pPr indent="-10050" lvl="1" marL="2194451" marR="0" rtl="0" algn="l">
              <a:spcBef>
                <a:spcPts val="0"/>
              </a:spcBef>
              <a:defRPr/>
            </a:lvl2pPr>
            <a:lvl3pPr indent="-7399" lvl="2" marL="4388900" marR="0" rtl="0" algn="l">
              <a:spcBef>
                <a:spcPts val="0"/>
              </a:spcBef>
              <a:defRPr/>
            </a:lvl3pPr>
            <a:lvl4pPr indent="-4750" lvl="3" marL="6583351" marR="0" rtl="0" algn="l">
              <a:spcBef>
                <a:spcPts val="0"/>
              </a:spcBef>
              <a:defRPr/>
            </a:lvl4pPr>
            <a:lvl5pPr indent="-2100" lvl="4" marL="8777801" marR="0" rtl="0" algn="l">
              <a:spcBef>
                <a:spcPts val="0"/>
              </a:spcBef>
              <a:defRPr/>
            </a:lvl5pPr>
            <a:lvl6pPr indent="-12151" lvl="5" marL="10972252" marR="0" rtl="0" algn="l">
              <a:spcBef>
                <a:spcPts val="0"/>
              </a:spcBef>
              <a:defRPr/>
            </a:lvl6pPr>
            <a:lvl7pPr indent="-9503" lvl="6" marL="13166703" marR="0" rtl="0" algn="l">
              <a:spcBef>
                <a:spcPts val="0"/>
              </a:spcBef>
              <a:defRPr/>
            </a:lvl7pPr>
            <a:lvl8pPr indent="-6852" lvl="7" marL="15361152" marR="0" rtl="0" algn="l">
              <a:spcBef>
                <a:spcPts val="0"/>
              </a:spcBef>
              <a:defRPr/>
            </a:lvl8pPr>
            <a:lvl9pPr indent="-4204" lvl="8" marL="17555604" marR="0" rtl="0" algn="l">
              <a:spcBef>
                <a:spcPts val="0"/>
              </a:spcBef>
              <a:defRPr/>
            </a:lvl9pPr>
          </a:lstStyle>
          <a:p/>
        </p:txBody>
      </p:sp>
      <p:sp>
        <p:nvSpPr>
          <p:cNvPr id="7" name="Shape 7"/>
          <p:cNvSpPr txBox="1"/>
          <p:nvPr>
            <p:ph idx="11" type="ftr"/>
          </p:nvPr>
        </p:nvSpPr>
        <p:spPr>
          <a:xfrm>
            <a:off x="0" y="41256268"/>
            <a:ext cx="14067207" cy="2171778"/>
          </a:xfrm>
          <a:prstGeom prst="rect">
            <a:avLst/>
          </a:prstGeom>
          <a:noFill/>
          <a:ln>
            <a:noFill/>
          </a:ln>
        </p:spPr>
        <p:txBody>
          <a:bodyPr anchorCtr="0" anchor="b" bIns="91425" lIns="91425" rIns="91425" tIns="91425"/>
          <a:lstStyle>
            <a:lvl1pPr indent="0" lvl="0" marL="0" marR="0" rtl="0" algn="l">
              <a:spcBef>
                <a:spcPts val="0"/>
              </a:spcBef>
              <a:defRPr/>
            </a:lvl1pPr>
            <a:lvl2pPr indent="-10050" lvl="1" marL="2194451" marR="0" rtl="0" algn="l">
              <a:spcBef>
                <a:spcPts val="0"/>
              </a:spcBef>
              <a:defRPr/>
            </a:lvl2pPr>
            <a:lvl3pPr indent="-7399" lvl="2" marL="4388900" marR="0" rtl="0" algn="l">
              <a:spcBef>
                <a:spcPts val="0"/>
              </a:spcBef>
              <a:defRPr/>
            </a:lvl3pPr>
            <a:lvl4pPr indent="-4750" lvl="3" marL="6583351" marR="0" rtl="0" algn="l">
              <a:spcBef>
                <a:spcPts val="0"/>
              </a:spcBef>
              <a:defRPr/>
            </a:lvl4pPr>
            <a:lvl5pPr indent="-2100" lvl="4" marL="8777801" marR="0" rtl="0" algn="l">
              <a:spcBef>
                <a:spcPts val="0"/>
              </a:spcBef>
              <a:defRPr/>
            </a:lvl5pPr>
            <a:lvl6pPr indent="-12151" lvl="5" marL="10972252" marR="0" rtl="0" algn="l">
              <a:spcBef>
                <a:spcPts val="0"/>
              </a:spcBef>
              <a:defRPr/>
            </a:lvl6pPr>
            <a:lvl7pPr indent="-9503" lvl="6" marL="13166703" marR="0" rtl="0" algn="l">
              <a:spcBef>
                <a:spcPts val="0"/>
              </a:spcBef>
              <a:defRPr/>
            </a:lvl7pPr>
            <a:lvl8pPr indent="-6852" lvl="7" marL="15361152" marR="0" rtl="0" algn="l">
              <a:spcBef>
                <a:spcPts val="0"/>
              </a:spcBef>
              <a:defRPr/>
            </a:lvl8pPr>
            <a:lvl9pPr indent="-4204" lvl="8" marL="17555604" marR="0" rtl="0" algn="l">
              <a:spcBef>
                <a:spcPts val="0"/>
              </a:spcBef>
              <a:defRPr/>
            </a:lvl9pPr>
          </a:lstStyle>
          <a:p/>
        </p:txBody>
      </p:sp>
      <p:sp>
        <p:nvSpPr>
          <p:cNvPr id="8" name="Shape 8"/>
          <p:cNvSpPr txBox="1"/>
          <p:nvPr>
            <p:ph idx="12" type="sldNum"/>
          </p:nvPr>
        </p:nvSpPr>
        <p:spPr>
          <a:xfrm>
            <a:off x="18388068" y="41256268"/>
            <a:ext cx="14067207" cy="2171778"/>
          </a:xfrm>
          <a:prstGeom prst="rect">
            <a:avLst/>
          </a:prstGeom>
          <a:noFill/>
          <a:ln>
            <a:noFill/>
          </a:ln>
        </p:spPr>
        <p:txBody>
          <a:bodyPr anchorCtr="0" anchor="b" bIns="216850" lIns="433700" rIns="433700" tIns="216850">
            <a:noAutofit/>
          </a:bodyPr>
          <a:lstStyle/>
          <a:p>
            <a:pPr indent="0" lvl="0" marL="0" marR="0" rtl="0" algn="r">
              <a:spcBef>
                <a:spcPts val="0"/>
              </a:spcBef>
              <a:buSzPct val="25000"/>
              <a:buNone/>
            </a:pPr>
            <a:fld id="{00000000-1234-1234-1234-123412341234}" type="slidenum">
              <a:rPr b="0" i="0" lang="en-US" sz="57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5373687" y="3257550"/>
            <a:ext cx="21715411" cy="162877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 name="Shape 65"/>
          <p:cNvSpPr txBox="1"/>
          <p:nvPr>
            <p:ph idx="1" type="body"/>
          </p:nvPr>
        </p:nvSpPr>
        <p:spPr>
          <a:xfrm>
            <a:off x="3246278" y="20631904"/>
            <a:ext cx="25970229" cy="19546015"/>
          </a:xfrm>
          <a:prstGeom prst="rect">
            <a:avLst/>
          </a:prstGeom>
          <a:noFill/>
          <a:ln>
            <a:noFill/>
          </a:ln>
        </p:spPr>
        <p:txBody>
          <a:bodyPr anchorCtr="0" anchor="t" bIns="216850" lIns="433700" rIns="433700" tIns="216850">
            <a:noAutofit/>
          </a:bodyPr>
          <a:lstStyle/>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We sequenced the samples by pipetting the algae out from the bottom of the test tube. Then, we placed each sample in a tube and added the lysis solution. Once the solution was added, we ground the sample to break the cell wall. After incubating the sample for ten minutes at 65℃, we centrifuged our sample for one minute so that the particles were separated based on their size. Then, we transferred the supernatant to a fresh tube to separate the lysis from the solids still present in our original tube. We then added silica resin to the new tube. Silica resin binds to the DNA and removes it from solution. After mixing, we incubated the sample once more for 5 minutes at 57℃ and then centrifuged again. By doing this, we ensured that the solid was below the liquid. At that point, the solid pellet at the bottom of the test </a:t>
            </a:r>
          </a:p>
          <a:p>
            <a:pPr indent="387350"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69850" lvl="0" mar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tube was what contained the DNA we were looking for. We then removed the supernatant by inverting the test tube. Following that, we added a wash buffer. Then we vortexed the test tube and inserted it into a centrifuge, remove the supernatant by inverting the test tube a second time, and add more wash buffer. We removed the supernatant once more, added dH</a:t>
            </a:r>
            <a:r>
              <a:rPr baseline="-25000" lang="en-US" sz="3000">
                <a:solidFill>
                  <a:schemeClr val="dk1"/>
                </a:solidFill>
                <a:latin typeface="Times New Roman"/>
                <a:ea typeface="Times New Roman"/>
                <a:cs typeface="Times New Roman"/>
                <a:sym typeface="Times New Roman"/>
              </a:rPr>
              <a:t>2</a:t>
            </a:r>
            <a:r>
              <a:rPr lang="en-US" sz="3000">
                <a:solidFill>
                  <a:schemeClr val="dk1"/>
                </a:solidFill>
                <a:latin typeface="Times New Roman"/>
                <a:ea typeface="Times New Roman"/>
                <a:cs typeface="Times New Roman"/>
                <a:sym typeface="Times New Roman"/>
              </a:rPr>
              <a:t>O, and mixed by pipetting in and out. After incubating for 5 minutes at 57℃ and centrifuging for 30 seconds, we transferred the supernatant to a fresh tube.</a:t>
            </a:r>
          </a:p>
          <a:p>
            <a:pPr indent="387350"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After extracting the DNA we began the process of amplifying it by PCR. We first used a test tube with a primer mix</a:t>
            </a:r>
            <a:r>
              <a:rPr b="1" lang="en-US" sz="30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to each of which we will add 2 microliters of DNA. We placed the test tube in a thermal cycler which amplified the DNA. Once the DNA is amplified we analyzed the product by gel electrophoresis, to see which samples</a:t>
            </a:r>
            <a:r>
              <a:rPr i="1" lang="en-US" sz="30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were successfully extracted. We began by pouring gel into a container and letting it set for 20 minutes. We then loaded the gel with the PCR products and electrophoresed it at 130 volts for 30 minutes. </a:t>
            </a:r>
          </a:p>
          <a:p>
            <a:pPr indent="387350"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nSpc>
                <a:spcPct val="115000"/>
              </a:lnSpc>
              <a:spcBef>
                <a:spcPts val="0"/>
              </a:spcBef>
              <a:buSzPct val="36666"/>
              <a:buNone/>
            </a:pPr>
            <a:r>
              <a:rPr lang="en-US" sz="3000">
                <a:solidFill>
                  <a:schemeClr val="dk1"/>
                </a:solidFill>
                <a:latin typeface="Times New Roman"/>
                <a:ea typeface="Times New Roman"/>
                <a:cs typeface="Times New Roman"/>
                <a:sym typeface="Times New Roman"/>
              </a:rPr>
              <a:t>Next, we sent our samples out for sequencing and analyzed the results using bioinformatics. At this point we were able to identify which species of algae we had collected. </a:t>
            </a:r>
          </a:p>
          <a:p>
            <a:pPr indent="387350" lvl="0" rtl="0">
              <a:lnSpc>
                <a:spcPct val="115000"/>
              </a:lnSpc>
              <a:spcBef>
                <a:spcPts val="0"/>
              </a:spcBef>
              <a:buSzPct val="36666"/>
              <a:buNone/>
            </a:pPr>
            <a:r>
              <a:t/>
            </a:r>
            <a:endParaRPr sz="3000">
              <a:solidFill>
                <a:schemeClr val="dk1"/>
              </a:solidFill>
              <a:latin typeface="Times New Roman"/>
              <a:ea typeface="Times New Roman"/>
              <a:cs typeface="Times New Roman"/>
              <a:sym typeface="Times New Roman"/>
            </a:endParaRPr>
          </a:p>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notes - rbcl primer, tufA primer, PCR</a:t>
            </a:r>
          </a:p>
          <a:p>
            <a:pPr indent="0" lvl="0" marL="0" marR="0" rtl="0" algn="l">
              <a:spcBef>
                <a:spcPts val="0"/>
              </a:spcBef>
              <a:buSzPct val="25000"/>
              <a:buNone/>
            </a:pPr>
            <a:r>
              <a:t/>
            </a:r>
            <a:endParaRPr sz="5800">
              <a:solidFill>
                <a:schemeClr val="dk1"/>
              </a:solidFill>
              <a:latin typeface="Calibri"/>
              <a:ea typeface="Calibri"/>
              <a:cs typeface="Calibri"/>
              <a:sym typeface="Calibri"/>
            </a:endParaRPr>
          </a:p>
        </p:txBody>
      </p:sp>
      <p:sp>
        <p:nvSpPr>
          <p:cNvPr id="66" name="Shape 66"/>
          <p:cNvSpPr txBox="1"/>
          <p:nvPr>
            <p:ph idx="12" type="sldNum"/>
          </p:nvPr>
        </p:nvSpPr>
        <p:spPr>
          <a:xfrm>
            <a:off x="18388068" y="41256268"/>
            <a:ext cx="14067207" cy="2171778"/>
          </a:xfrm>
          <a:prstGeom prst="rect">
            <a:avLst/>
          </a:prstGeom>
          <a:noFill/>
          <a:ln>
            <a:noFill/>
          </a:ln>
        </p:spPr>
        <p:txBody>
          <a:bodyPr anchorCtr="0" anchor="b" bIns="216850" lIns="433700" rIns="433700" tIns="216850">
            <a:noAutofit/>
          </a:bodyPr>
          <a:lstStyle/>
          <a:p>
            <a:pPr indent="0" lvl="0" marL="0" marR="0" rtl="0" algn="r">
              <a:spcBef>
                <a:spcPts val="0"/>
              </a:spcBef>
              <a:buSzPct val="25000"/>
              <a:buNone/>
            </a:pPr>
            <a:fld id="{00000000-1234-1234-1234-123412341234}" type="slidenum">
              <a:rPr b="0" i="0" lang="en-US" sz="57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tandard 4 columns">
    <p:spTree>
      <p:nvGrpSpPr>
        <p:cNvPr id="45" name="Shape 45"/>
        <p:cNvGrpSpPr/>
        <p:nvPr/>
      </p:nvGrpSpPr>
      <p:grpSpPr>
        <a:xfrm>
          <a:off x="0" y="0"/>
          <a:ext cx="0" cy="0"/>
          <a:chOff x="0" y="0"/>
          <a:chExt cx="0" cy="0"/>
        </a:xfrm>
      </p:grpSpPr>
      <p:sp>
        <p:nvSpPr>
          <p:cNvPr id="46" name="Shape 46"/>
          <p:cNvSpPr txBox="1"/>
          <p:nvPr>
            <p:ph idx="1" type="body"/>
          </p:nvPr>
        </p:nvSpPr>
        <p:spPr>
          <a:xfrm>
            <a:off x="527049" y="6021369"/>
            <a:ext cx="10196512"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2" type="body"/>
          </p:nvPr>
        </p:nvSpPr>
        <p:spPr>
          <a:xfrm>
            <a:off x="527049" y="5267325"/>
            <a:ext cx="10196512"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8" name="Shape 48"/>
          <p:cNvSpPr txBox="1"/>
          <p:nvPr>
            <p:ph idx="3" type="body"/>
          </p:nvPr>
        </p:nvSpPr>
        <p:spPr>
          <a:xfrm>
            <a:off x="517525" y="14197506"/>
            <a:ext cx="10210799"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txBox="1"/>
          <p:nvPr>
            <p:ph idx="4" type="body"/>
          </p:nvPr>
        </p:nvSpPr>
        <p:spPr>
          <a:xfrm>
            <a:off x="11252200" y="6021371"/>
            <a:ext cx="21421723"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0" name="Shape 50"/>
          <p:cNvSpPr txBox="1"/>
          <p:nvPr>
            <p:ph idx="5" type="body"/>
          </p:nvPr>
        </p:nvSpPr>
        <p:spPr>
          <a:xfrm>
            <a:off x="11242675" y="5267326"/>
            <a:ext cx="21431250"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6" type="body"/>
          </p:nvPr>
        </p:nvSpPr>
        <p:spPr>
          <a:xfrm>
            <a:off x="11252200" y="20505756"/>
            <a:ext cx="21421723"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7" type="body"/>
          </p:nvPr>
        </p:nvSpPr>
        <p:spPr>
          <a:xfrm>
            <a:off x="11252200" y="19751710"/>
            <a:ext cx="21421723"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 name="Shape 53"/>
          <p:cNvSpPr txBox="1"/>
          <p:nvPr>
            <p:ph idx="8" type="body"/>
          </p:nvPr>
        </p:nvSpPr>
        <p:spPr>
          <a:xfrm>
            <a:off x="33185100" y="5267325"/>
            <a:ext cx="10201274"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 name="Shape 54"/>
          <p:cNvSpPr txBox="1"/>
          <p:nvPr>
            <p:ph idx="9" type="body"/>
          </p:nvPr>
        </p:nvSpPr>
        <p:spPr>
          <a:xfrm>
            <a:off x="33185100" y="6021369"/>
            <a:ext cx="10201274"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13" type="body"/>
          </p:nvPr>
        </p:nvSpPr>
        <p:spPr>
          <a:xfrm>
            <a:off x="33185096" y="14257356"/>
            <a:ext cx="10201274"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 name="Shape 56"/>
          <p:cNvSpPr txBox="1"/>
          <p:nvPr>
            <p:ph idx="14" type="body"/>
          </p:nvPr>
        </p:nvSpPr>
        <p:spPr>
          <a:xfrm>
            <a:off x="33185096" y="15011401"/>
            <a:ext cx="10201274"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7" name="Shape 57"/>
          <p:cNvSpPr txBox="1"/>
          <p:nvPr>
            <p:ph idx="15" type="body"/>
          </p:nvPr>
        </p:nvSpPr>
        <p:spPr>
          <a:xfrm>
            <a:off x="33185093" y="25679401"/>
            <a:ext cx="10201274" cy="754045"/>
          </a:xfrm>
          <a:prstGeom prst="rect">
            <a:avLst/>
          </a:prstGeom>
          <a:noFill/>
          <a:ln>
            <a:noFill/>
          </a:ln>
        </p:spPr>
        <p:txBody>
          <a:bodyPr anchorCtr="0" anchor="ctr" bIns="91425" lIns="91425" rIns="91425" tIns="91425"/>
          <a:lstStyle>
            <a:lvl1pPr indent="0" lvl="0" marL="0" rtl="0" algn="ctr">
              <a:spcBef>
                <a:spcPts val="0"/>
              </a:spcBef>
              <a:buClr>
                <a:srgbClr val="20586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6" type="body"/>
          </p:nvPr>
        </p:nvSpPr>
        <p:spPr>
          <a:xfrm>
            <a:off x="33185096" y="26433446"/>
            <a:ext cx="10201274"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 name="Shape 59"/>
          <p:cNvSpPr txBox="1"/>
          <p:nvPr>
            <p:ph idx="17" type="body"/>
          </p:nvPr>
        </p:nvSpPr>
        <p:spPr>
          <a:xfrm>
            <a:off x="527049" y="14951551"/>
            <a:ext cx="10201274" cy="846363"/>
          </a:xfrm>
          <a:prstGeom prst="rect">
            <a:avLst/>
          </a:prstGeom>
          <a:noFill/>
          <a:ln>
            <a:noFill/>
          </a:ln>
        </p:spPr>
        <p:txBody>
          <a:bodyPr anchorCtr="0" anchor="t" bIns="91425" lIns="91425" rIns="91425" tIns="91425"/>
          <a:lstStyle>
            <a:lvl1pPr indent="0" lvl="0" marL="0" rtl="0">
              <a:spcBef>
                <a:spcPts val="0"/>
              </a:spcBef>
              <a:buFont typeface="Trebuchet MS"/>
              <a:buNone/>
              <a:defRPr/>
            </a:lvl1pPr>
            <a:lvl2pPr indent="-584125" lvl="1" marL="1485825" rtl="0">
              <a:spcBef>
                <a:spcPts val="0"/>
              </a:spcBef>
              <a:defRPr/>
            </a:lvl2pPr>
            <a:lvl3pPr indent="-584096" lvl="2" marL="2057296" rtl="0">
              <a:spcBef>
                <a:spcPts val="0"/>
              </a:spcBef>
              <a:defRPr/>
            </a:lvl3pPr>
            <a:lvl4pPr indent="-641216" lvl="3" marL="2685916" rtl="0">
              <a:spcBef>
                <a:spcPts val="0"/>
              </a:spcBef>
              <a:defRPr/>
            </a:lvl4pPr>
            <a:lvl5pPr indent="-463393" lvl="4" marL="3143093"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0" name="Shape 60"/>
          <p:cNvSpPr txBox="1"/>
          <p:nvPr>
            <p:ph idx="18" type="body"/>
          </p:nvPr>
        </p:nvSpPr>
        <p:spPr>
          <a:xfrm>
            <a:off x="11224245" y="1785731"/>
            <a:ext cx="21421723" cy="1280159"/>
          </a:xfrm>
          <a:prstGeom prst="rect">
            <a:avLst/>
          </a:prstGeom>
          <a:noFill/>
          <a:ln>
            <a:noFill/>
          </a:ln>
        </p:spPr>
        <p:txBody>
          <a:bodyPr anchorCtr="0" anchor="t" bIns="91425" lIns="91425" rIns="91425" tIns="91425"/>
          <a:lstStyle>
            <a:lvl1pPr indent="0" lvl="0" marL="0" rtl="0" algn="ctr">
              <a:spcBef>
                <a:spcPts val="0"/>
              </a:spcBef>
              <a:buClr>
                <a:schemeClr val="lt1"/>
              </a:buClr>
              <a:buFont typeface="Calibri"/>
              <a:buNone/>
              <a:defRPr/>
            </a:lvl1pPr>
            <a:lvl2pPr lvl="1" rtl="0">
              <a:spcBef>
                <a:spcPts val="0"/>
              </a:spcBef>
              <a:buFont typeface="Calibri"/>
              <a:buNone/>
              <a:defRPr/>
            </a:lvl2pPr>
            <a:lvl3pPr lvl="2" rtl="0">
              <a:spcBef>
                <a:spcPts val="0"/>
              </a:spcBef>
              <a:buFont typeface="Calibri"/>
              <a:buNone/>
              <a:defRPr/>
            </a:lvl3pPr>
            <a:lvl4pPr lvl="3" rtl="0">
              <a:spcBef>
                <a:spcPts val="0"/>
              </a:spcBef>
              <a:buFont typeface="Calibri"/>
              <a:buNone/>
              <a:defRPr/>
            </a:lvl4pPr>
            <a:lvl5pPr lvl="4" rtl="0">
              <a:spcBef>
                <a:spcPts val="0"/>
              </a:spcBef>
              <a:buFont typeface="Calibri"/>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 name="Shape 61"/>
          <p:cNvSpPr txBox="1"/>
          <p:nvPr>
            <p:ph idx="19" type="body"/>
          </p:nvPr>
        </p:nvSpPr>
        <p:spPr>
          <a:xfrm>
            <a:off x="11224245" y="3117451"/>
            <a:ext cx="21421723" cy="1163781"/>
          </a:xfrm>
          <a:prstGeom prst="rect">
            <a:avLst/>
          </a:prstGeom>
          <a:noFill/>
          <a:ln>
            <a:noFill/>
          </a:ln>
        </p:spPr>
        <p:txBody>
          <a:bodyPr anchorCtr="0" anchor="t" bIns="91425" lIns="91425" rIns="91425" tIns="91425"/>
          <a:lstStyle>
            <a:lvl1pPr indent="0" lvl="0" marL="0" rtl="0" algn="ctr">
              <a:spcBef>
                <a:spcPts val="0"/>
              </a:spcBef>
              <a:buClr>
                <a:schemeClr val="lt1"/>
              </a:buClr>
              <a:buFont typeface="Calibri"/>
              <a:buNone/>
              <a:defRPr/>
            </a:lvl1pPr>
            <a:lvl2pPr lvl="1" rtl="0">
              <a:spcBef>
                <a:spcPts val="0"/>
              </a:spcBef>
              <a:buFont typeface="Calibri"/>
              <a:buNone/>
              <a:defRPr/>
            </a:lvl2pPr>
            <a:lvl3pPr lvl="2" rtl="0">
              <a:spcBef>
                <a:spcPts val="0"/>
              </a:spcBef>
              <a:buFont typeface="Calibri"/>
              <a:buNone/>
              <a:defRPr/>
            </a:lvl3pPr>
            <a:lvl4pPr lvl="3" rtl="0">
              <a:spcBef>
                <a:spcPts val="0"/>
              </a:spcBef>
              <a:buFont typeface="Calibri"/>
              <a:buNone/>
              <a:defRPr/>
            </a:lvl4pPr>
            <a:lvl5pPr lvl="4" rtl="0">
              <a:spcBef>
                <a:spcPts val="0"/>
              </a:spcBef>
              <a:buFont typeface="Calibri"/>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20" type="body"/>
          </p:nvPr>
        </p:nvSpPr>
        <p:spPr>
          <a:xfrm>
            <a:off x="11224245" y="417443"/>
            <a:ext cx="21421723" cy="1280159"/>
          </a:xfrm>
          <a:prstGeom prst="rect">
            <a:avLst/>
          </a:prstGeom>
          <a:noFill/>
          <a:ln>
            <a:noFill/>
          </a:ln>
        </p:spPr>
        <p:txBody>
          <a:bodyPr anchorCtr="0" anchor="t" bIns="91425" lIns="91425" rIns="91425" tIns="91425"/>
          <a:lstStyle>
            <a:lvl1pPr indent="0" lvl="0" marL="0" rtl="0" algn="ctr">
              <a:spcBef>
                <a:spcPts val="0"/>
              </a:spcBef>
              <a:buClr>
                <a:schemeClr val="lt1"/>
              </a:buClr>
              <a:buFont typeface="Calibri"/>
              <a:buNone/>
              <a:defRPr/>
            </a:lvl1pPr>
            <a:lvl2pPr lvl="1" rtl="0">
              <a:spcBef>
                <a:spcPts val="0"/>
              </a:spcBef>
              <a:buFont typeface="Calibri"/>
              <a:buNone/>
              <a:defRPr/>
            </a:lvl2pPr>
            <a:lvl3pPr lvl="2" rtl="0">
              <a:spcBef>
                <a:spcPts val="0"/>
              </a:spcBef>
              <a:buFont typeface="Calibri"/>
              <a:buNone/>
              <a:defRPr/>
            </a:lvl3pPr>
            <a:lvl4pPr lvl="3" rtl="0">
              <a:spcBef>
                <a:spcPts val="0"/>
              </a:spcBef>
              <a:buFont typeface="Calibri"/>
              <a:buNone/>
              <a:defRPr/>
            </a:lvl4pPr>
            <a:lvl5pPr lvl="4" rtl="0">
              <a:spcBef>
                <a:spcPts val="0"/>
              </a:spcBef>
              <a:buFont typeface="Calibri"/>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8.png"/><Relationship Id="rId2" Type="http://schemas.openxmlformats.org/officeDocument/2006/relationships/image" Target="../media/image01.png"/><Relationship Id="rId3" Type="http://schemas.openxmlformats.org/officeDocument/2006/relationships/image" Target="../media/image13.png"/><Relationship Id="rId4" Type="http://schemas.openxmlformats.org/officeDocument/2006/relationships/image" Target="../media/image11.png"/><Relationship Id="rId11" Type="http://schemas.openxmlformats.org/officeDocument/2006/relationships/slideLayout" Target="../slideLayouts/slideLayout1.xml"/><Relationship Id="rId10" Type="http://schemas.openxmlformats.org/officeDocument/2006/relationships/image" Target="../media/image05.jpg"/><Relationship Id="rId12" Type="http://schemas.openxmlformats.org/officeDocument/2006/relationships/theme" Target="../theme/theme1.xml"/><Relationship Id="rId9" Type="http://schemas.openxmlformats.org/officeDocument/2006/relationships/image" Target="../media/image04.png"/><Relationship Id="rId5" Type="http://schemas.openxmlformats.org/officeDocument/2006/relationships/image" Target="../media/image00.png"/><Relationship Id="rId6" Type="http://schemas.openxmlformats.org/officeDocument/2006/relationships/image" Target="../media/image14.png"/><Relationship Id="rId7" Type="http://schemas.openxmlformats.org/officeDocument/2006/relationships/image" Target="../media/image03.png"/><Relationship Id="rId8" Type="http://schemas.openxmlformats.org/officeDocument/2006/relationships/image" Target="../media/image0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05867"/>
            </a:gs>
            <a:gs pos="50000">
              <a:srgbClr val="92CCDC"/>
            </a:gs>
            <a:gs pos="100000">
              <a:srgbClr val="DAEEF3"/>
            </a:gs>
          </a:gsLst>
          <a:lin ang="16200000" scaled="0"/>
        </a:gradFill>
      </p:bgPr>
    </p:bg>
    <p:spTree>
      <p:nvGrpSpPr>
        <p:cNvPr id="9" name="Shape 9"/>
        <p:cNvGrpSpPr/>
        <p:nvPr/>
      </p:nvGrpSpPr>
      <p:grpSpPr>
        <a:xfrm>
          <a:off x="0" y="0"/>
          <a:ext cx="0" cy="0"/>
          <a:chOff x="0" y="0"/>
          <a:chExt cx="0" cy="0"/>
        </a:xfrm>
      </p:grpSpPr>
      <p:sp>
        <p:nvSpPr>
          <p:cNvPr id="10" name="Shape 10"/>
          <p:cNvSpPr/>
          <p:nvPr/>
        </p:nvSpPr>
        <p:spPr>
          <a:xfrm>
            <a:off x="0" y="0"/>
            <a:ext cx="43891199" cy="4371974"/>
          </a:xfrm>
          <a:prstGeom prst="rect">
            <a:avLst/>
          </a:prstGeom>
          <a:solidFill>
            <a:srgbClr val="31859B"/>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i="0" sz="8600" u="none" cap="none" strike="noStrike">
              <a:solidFill>
                <a:schemeClr val="dk1"/>
              </a:solidFill>
              <a:latin typeface="Calibri"/>
              <a:ea typeface="Calibri"/>
              <a:cs typeface="Calibri"/>
              <a:sym typeface="Calibri"/>
            </a:endParaRPr>
          </a:p>
        </p:txBody>
      </p:sp>
      <p:sp>
        <p:nvSpPr>
          <p:cNvPr id="11" name="Shape 11"/>
          <p:cNvSpPr/>
          <p:nvPr/>
        </p:nvSpPr>
        <p:spPr>
          <a:xfrm flipH="1" rot="10800000">
            <a:off x="0" y="4371974"/>
            <a:ext cx="43891199" cy="433386"/>
          </a:xfrm>
          <a:prstGeom prst="rect">
            <a:avLst/>
          </a:prstGeom>
          <a:solidFill>
            <a:srgbClr val="205867"/>
          </a:solidFill>
          <a:ln>
            <a:noFill/>
          </a:ln>
        </p:spPr>
        <p:txBody>
          <a:bodyPr anchorCtr="0" anchor="ctr" bIns="45700" lIns="91425" rIns="91425" tIns="45700">
            <a:noAutofit/>
          </a:bodyPr>
          <a:lstStyle/>
          <a:p>
            <a:pPr indent="0" lvl="0" marL="0" marR="0" rtl="0" algn="l">
              <a:spcBef>
                <a:spcPts val="0"/>
              </a:spcBef>
              <a:buNone/>
            </a:pPr>
            <a:r>
              <a:t/>
            </a:r>
            <a:endParaRPr b="0" baseline="-25000" i="0" sz="8600" u="none" cap="none" strike="noStrike">
              <a:solidFill>
                <a:schemeClr val="dk1"/>
              </a:solidFill>
              <a:latin typeface="Calibri"/>
              <a:ea typeface="Calibri"/>
              <a:cs typeface="Calibri"/>
              <a:sym typeface="Calibri"/>
            </a:endParaRPr>
          </a:p>
        </p:txBody>
      </p:sp>
      <p:sp>
        <p:nvSpPr>
          <p:cNvPr id="12" name="Shape 12"/>
          <p:cNvSpPr txBox="1"/>
          <p:nvPr/>
        </p:nvSpPr>
        <p:spPr>
          <a:xfrm>
            <a:off x="819152" y="32232600"/>
            <a:ext cx="2514599" cy="336819"/>
          </a:xfrm>
          <a:prstGeom prst="rect">
            <a:avLst/>
          </a:prstGeom>
          <a:noFill/>
          <a:ln>
            <a:noFill/>
          </a:ln>
        </p:spPr>
        <p:txBody>
          <a:bodyPr anchorCtr="0" anchor="t" bIns="45600" lIns="91250" rIns="91250" tIns="45600">
            <a:noAutofit/>
          </a:bodyPr>
          <a:lstStyle/>
          <a:p>
            <a:pPr indent="0" lvl="0" marL="0" marR="0" rtl="0" algn="l">
              <a:lnSpc>
                <a:spcPct val="75000"/>
              </a:lnSpc>
              <a:spcBef>
                <a:spcPts val="0"/>
              </a:spcBef>
              <a:buSzPct val="25000"/>
              <a:buNone/>
            </a:pPr>
            <a:r>
              <a:rPr b="1" i="0" lang="en-US" sz="500" u="none" cap="none" strike="noStrike">
                <a:solidFill>
                  <a:srgbClr val="BFBFBF"/>
                </a:solidFill>
                <a:latin typeface="Arial"/>
                <a:ea typeface="Arial"/>
                <a:cs typeface="Arial"/>
                <a:sym typeface="Arial"/>
              </a:rPr>
              <a:t>RESEARCH POSTER PRESENTATION DESIGN © 2012</a:t>
            </a:r>
          </a:p>
          <a:p>
            <a:pPr indent="0" lvl="0" marL="0" marR="0" rtl="0" algn="l">
              <a:lnSpc>
                <a:spcPct val="75000"/>
              </a:lnSpc>
              <a:spcBef>
                <a:spcPts val="550"/>
              </a:spcBef>
              <a:buSzPct val="25000"/>
              <a:buNone/>
            </a:pPr>
            <a:r>
              <a:rPr b="1" i="0" lang="en-US" sz="1100" u="none" cap="none" strike="noStrike">
                <a:solidFill>
                  <a:srgbClr val="BFBFBF"/>
                </a:solidFill>
                <a:latin typeface="Arial"/>
                <a:ea typeface="Arial"/>
                <a:cs typeface="Arial"/>
                <a:sym typeface="Arial"/>
              </a:rPr>
              <a:t>www.PosterPresentations.com</a:t>
            </a:r>
          </a:p>
        </p:txBody>
      </p:sp>
      <p:sp>
        <p:nvSpPr>
          <p:cNvPr id="13" name="Shape 13"/>
          <p:cNvSpPr/>
          <p:nvPr/>
        </p:nvSpPr>
        <p:spPr>
          <a:xfrm>
            <a:off x="506697" y="5267325"/>
            <a:ext cx="10180063" cy="26736674"/>
          </a:xfrm>
          <a:prstGeom prst="roundRect">
            <a:avLst>
              <a:gd fmla="val 9229" name="adj"/>
            </a:avLst>
          </a:prstGeom>
          <a:gradFill>
            <a:gsLst>
              <a:gs pos="0">
                <a:srgbClr val="CDD2DE"/>
              </a:gs>
              <a:gs pos="100000">
                <a:srgbClr val="F3F5FA"/>
              </a:gs>
            </a:gsLst>
            <a:lin ang="16200000" scaled="0"/>
          </a:gradFill>
          <a:ln cap="flat" cmpd="sng" w="25400">
            <a:solidFill>
              <a:srgbClr val="205867">
                <a:alpha val="57647"/>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14" name="Shape 14"/>
          <p:cNvSpPr/>
          <p:nvPr/>
        </p:nvSpPr>
        <p:spPr>
          <a:xfrm>
            <a:off x="33164746" y="5257798"/>
            <a:ext cx="10180063" cy="26736674"/>
          </a:xfrm>
          <a:prstGeom prst="roundRect">
            <a:avLst>
              <a:gd fmla="val 9229" name="adj"/>
            </a:avLst>
          </a:prstGeom>
          <a:gradFill>
            <a:gsLst>
              <a:gs pos="0">
                <a:srgbClr val="CDD2DE"/>
              </a:gs>
              <a:gs pos="100000">
                <a:srgbClr val="F3F5FA"/>
              </a:gs>
            </a:gsLst>
            <a:lin ang="16200000" scaled="0"/>
          </a:gradFill>
          <a:ln cap="flat" cmpd="sng" w="25400">
            <a:solidFill>
              <a:srgbClr val="205867">
                <a:alpha val="57647"/>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15" name="Shape 15"/>
          <p:cNvSpPr/>
          <p:nvPr/>
        </p:nvSpPr>
        <p:spPr>
          <a:xfrm>
            <a:off x="11233150" y="5257798"/>
            <a:ext cx="21428073" cy="26736674"/>
          </a:xfrm>
          <a:prstGeom prst="roundRect">
            <a:avLst>
              <a:gd fmla="val 4574" name="adj"/>
            </a:avLst>
          </a:prstGeom>
          <a:gradFill>
            <a:gsLst>
              <a:gs pos="0">
                <a:srgbClr val="CDD2DE"/>
              </a:gs>
              <a:gs pos="100000">
                <a:srgbClr val="F3F5FA"/>
              </a:gs>
            </a:gsLst>
            <a:lin ang="16200000" scaled="0"/>
          </a:gradFill>
          <a:ln cap="flat" cmpd="sng" w="25400">
            <a:solidFill>
              <a:srgbClr val="205867">
                <a:alpha val="57647"/>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grpSp>
        <p:nvGrpSpPr>
          <p:cNvPr id="16" name="Shape 16"/>
          <p:cNvGrpSpPr/>
          <p:nvPr/>
        </p:nvGrpSpPr>
        <p:grpSpPr>
          <a:xfrm>
            <a:off x="-11225189" y="0"/>
            <a:ext cx="11018865" cy="32918400"/>
            <a:chOff x="-11225189" y="0"/>
            <a:chExt cx="11018865" cy="32918400"/>
          </a:xfrm>
        </p:grpSpPr>
        <p:sp>
          <p:nvSpPr>
            <p:cNvPr id="17" name="Shape 17"/>
            <p:cNvSpPr/>
            <p:nvPr/>
          </p:nvSpPr>
          <p:spPr>
            <a:xfrm>
              <a:off x="-11216135" y="0"/>
              <a:ext cx="11009812" cy="32918400"/>
            </a:xfrm>
            <a:prstGeom prst="rect">
              <a:avLst/>
            </a:prstGeom>
            <a:solidFill>
              <a:srgbClr val="0C0C0C"/>
            </a:solidFill>
            <a:ln>
              <a:noFill/>
            </a:ln>
          </p:spPr>
          <p:txBody>
            <a:bodyPr anchorCtr="0" anchor="t" bIns="0" lIns="457200" rIns="457200" tIns="457200">
              <a:noAutofit/>
            </a:bodyPr>
            <a:lstStyle/>
            <a:p>
              <a:pPr indent="0" lvl="0" marL="0" marR="0" rtl="0" algn="ctr">
                <a:lnSpc>
                  <a:spcPct val="100000"/>
                </a:lnSpc>
                <a:spcBef>
                  <a:spcPts val="0"/>
                </a:spcBef>
                <a:spcAft>
                  <a:spcPts val="0"/>
                </a:spcAft>
                <a:buClr>
                  <a:srgbClr val="FF0000"/>
                </a:buClr>
                <a:buSzPct val="25000"/>
                <a:buFont typeface="Trebuchet MS"/>
                <a:buNone/>
              </a:pPr>
              <a:r>
                <a:rPr b="1" i="0" lang="en-US" sz="3200" u="none" cap="none" strike="noStrike">
                  <a:solidFill>
                    <a:srgbClr val="FF0000"/>
                  </a:solidFill>
                  <a:latin typeface="Trebuchet MS"/>
                  <a:ea typeface="Trebuchet MS"/>
                  <a:cs typeface="Trebuchet MS"/>
                  <a:sym typeface="Trebuchet MS"/>
                </a:rPr>
                <a:t>(—THIS SIDEBAR DOES NOT PRINT—)</a:t>
              </a:r>
            </a:p>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DESIGN GUIDE</a:t>
              </a:r>
            </a:p>
            <a:p>
              <a:pPr indent="0" lvl="0" marL="0" marR="0" rtl="0" algn="ctr">
                <a:spcBef>
                  <a:spcPts val="0"/>
                </a:spcBef>
                <a:buNone/>
              </a:pPr>
              <a:r>
                <a:t/>
              </a:r>
              <a:endParaRPr b="1"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This PowerPoint 2007 template produces a 36”x48” trifold presentation poster. You can use it to create your research poster and save valuable time placing titles, subtitles, text, and graphics. </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b="1" i="0" lang="en-US" sz="2800" u="none" cap="none" strike="noStrike">
                  <a:solidFill>
                    <a:srgbClr val="FFC000"/>
                  </a:solidFill>
                  <a:latin typeface="Trebuchet MS"/>
                  <a:ea typeface="Trebuchet MS"/>
                  <a:cs typeface="Trebuchet MS"/>
                  <a:sym typeface="Trebuchet MS"/>
                </a:rPr>
                <a:t>PosterPresentations.com</a:t>
              </a:r>
              <a:r>
                <a:rPr b="1" i="0" lang="en-US" sz="2800" u="none" cap="none" strike="noStrike">
                  <a:solidFill>
                    <a:schemeClr val="lt1"/>
                  </a:solidFill>
                  <a:latin typeface="Trebuchet MS"/>
                  <a:ea typeface="Trebuchet MS"/>
                  <a:cs typeface="Trebuchet MS"/>
                  <a:sym typeface="Trebuchet MS"/>
                </a:rPr>
                <a:t> </a:t>
              </a:r>
              <a:r>
                <a:rPr b="0" i="0" lang="en-US" sz="2800" u="none" cap="none" strike="noStrike">
                  <a:solidFill>
                    <a:schemeClr val="lt1"/>
                  </a:solidFill>
                  <a:latin typeface="Trebuchet MS"/>
                  <a:ea typeface="Trebuchet MS"/>
                  <a:cs typeface="Trebuchet MS"/>
                  <a:sym typeface="Trebuchet MS"/>
                </a:rPr>
                <a:t>and click on HELP DESK.</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When you are ready to print your poster, go online to PosterPresentations.com</a:t>
              </a:r>
              <a:br>
                <a:rPr b="0" i="0" lang="en-US" sz="2800" u="none" cap="none" strike="noStrike">
                  <a:solidFill>
                    <a:schemeClr val="lt1"/>
                  </a:solidFill>
                  <a:latin typeface="Trebuchet MS"/>
                  <a:ea typeface="Trebuchet MS"/>
                  <a:cs typeface="Trebuchet MS"/>
                  <a:sym typeface="Trebuchet MS"/>
                </a:rPr>
              </a:b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Need assistance? Call us at </a:t>
              </a:r>
              <a:r>
                <a:rPr b="0" i="0" lang="en-US" sz="2800" u="none" cap="none" strike="noStrike">
                  <a:solidFill>
                    <a:srgbClr val="FFC000"/>
                  </a:solidFill>
                  <a:latin typeface="Trebuchet MS"/>
                  <a:ea typeface="Trebuchet MS"/>
                  <a:cs typeface="Trebuchet MS"/>
                  <a:sym typeface="Trebuchet MS"/>
                </a:rPr>
                <a:t>1.510.649.3001</a:t>
              </a:r>
            </a:p>
            <a:p>
              <a:pPr indent="0" lvl="0" marL="0" marR="0" rtl="0" algn="l">
                <a:spcBef>
                  <a:spcPts val="0"/>
                </a:spcBef>
                <a:buNone/>
              </a:pPr>
              <a:r>
                <a:t/>
              </a:r>
              <a:endParaRPr b="1" i="0" sz="3600" u="none" cap="none" strike="noStrike">
                <a:solidFill>
                  <a:srgbClr val="FFFF00"/>
                </a:solidFill>
                <a:latin typeface="Trebuchet MS"/>
                <a:ea typeface="Trebuchet MS"/>
                <a:cs typeface="Trebuchet MS"/>
                <a:sym typeface="Trebuchet MS"/>
              </a:endParaRPr>
            </a:p>
            <a:p>
              <a:pPr indent="0" lvl="0" marL="0" marR="0" rtl="0" algn="ctr">
                <a:spcBef>
                  <a:spcPts val="0"/>
                </a:spcBef>
                <a:buNone/>
              </a:pPr>
              <a:r>
                <a:t/>
              </a:r>
              <a:endParaRPr b="1" i="0" sz="24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QUICK START</a:t>
              </a:r>
            </a:p>
            <a:p>
              <a:pPr indent="0" lvl="0" marL="0" marR="0" rtl="0" algn="ctr">
                <a:spcBef>
                  <a:spcPts val="0"/>
                </a:spcBef>
                <a:buNone/>
              </a:pPr>
              <a:r>
                <a:t/>
              </a:r>
              <a:endParaRPr b="1" i="0" sz="32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Zoom in and out</a:t>
              </a:r>
            </a:p>
            <a:p>
              <a:pPr indent="-1892300" lvl="0" marL="1892300" marR="0" rtl="0" algn="l">
                <a:spcBef>
                  <a:spcPts val="0"/>
                </a:spcBef>
                <a:buSzPct val="25000"/>
                <a:buNone/>
              </a:pPr>
              <a:r>
                <a:rPr b="0" i="0" lang="en-US" sz="2400" u="none" cap="none" strike="noStrike">
                  <a:solidFill>
                    <a:schemeClr val="lt1"/>
                  </a:solidFill>
                  <a:latin typeface="Trebuchet MS"/>
                  <a:ea typeface="Trebuchet MS"/>
                  <a:cs typeface="Trebuchet MS"/>
                  <a:sym typeface="Trebuchet MS"/>
                </a:rPr>
                <a:t>	</a:t>
              </a:r>
              <a:r>
                <a:rPr b="0" i="0" lang="en-US" sz="2400" u="none" cap="none" strike="noStrike">
                  <a:solidFill>
                    <a:srgbClr val="BFBFBF"/>
                  </a:solidFill>
                  <a:latin typeface="Trebuchet MS"/>
                  <a:ea typeface="Trebuchet MS"/>
                  <a:cs typeface="Trebuchet MS"/>
                  <a:sym typeface="Trebuchet MS"/>
                </a:rPr>
                <a:t>As you work on your poster zoom in and out to the level that is more comfortable to you. </a:t>
              </a:r>
            </a:p>
            <a:p>
              <a:pPr indent="-1892300" lvl="0" marL="1892300" marR="0" rtl="0" algn="l">
                <a:spcBef>
                  <a:spcPts val="0"/>
                </a:spcBef>
                <a:buSzPct val="25000"/>
                <a:buNone/>
              </a:pPr>
              <a:r>
                <a:rPr b="1" i="0" lang="en-US" sz="2400" u="none" cap="none" strike="noStrike">
                  <a:solidFill>
                    <a:srgbClr val="BFBFBF"/>
                  </a:solidFill>
                  <a:latin typeface="Trebuchet MS"/>
                  <a:ea typeface="Trebuchet MS"/>
                  <a:cs typeface="Trebuchet MS"/>
                  <a:sym typeface="Trebuchet MS"/>
                </a:rPr>
                <a:t>	</a:t>
              </a:r>
              <a:r>
                <a:rPr b="0" i="0" lang="en-US" sz="2400" u="none" cap="none" strike="noStrike">
                  <a:solidFill>
                    <a:srgbClr val="BFBFBF"/>
                  </a:solidFill>
                  <a:latin typeface="Trebuchet MS"/>
                  <a:ea typeface="Trebuchet MS"/>
                  <a:cs typeface="Trebuchet MS"/>
                  <a:sym typeface="Trebuchet MS"/>
                </a:rPr>
                <a:t>Go to VIEW &gt; ZOOM.</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Title, Authors, and Affiliations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1" i="0" lang="en-US" sz="2400" u="none" cap="none" strike="noStrike">
                  <a:solidFill>
                    <a:srgbClr val="FFC000"/>
                  </a:solidFill>
                  <a:latin typeface="Trebuchet MS"/>
                  <a:ea typeface="Trebuchet MS"/>
                  <a:cs typeface="Trebuchet MS"/>
                  <a:sym typeface="Trebuchet MS"/>
                </a:rPr>
                <a:t>TIP: </a:t>
              </a:r>
              <a:r>
                <a:rPr b="0" i="0" lang="en-US" sz="2400" u="none" cap="none" strike="noStrike">
                  <a:solidFill>
                    <a:srgbClr val="BFBFBF"/>
                  </a:solidFill>
                  <a:latin typeface="Trebuchet MS"/>
                  <a:ea typeface="Trebuchet MS"/>
                  <a:cs typeface="Trebuchet MS"/>
                  <a:sym typeface="Trebuchet MS"/>
                </a:rPr>
                <a:t>The font size of your title should be bigger than your name(s) and institution name(s).</a:t>
              </a:r>
            </a:p>
            <a:p>
              <a:pPr indent="0" lvl="0" marL="0" marR="0" rtl="0" algn="l">
                <a:spcBef>
                  <a:spcPts val="0"/>
                </a:spcBef>
                <a:buSzPct val="25000"/>
                <a:buNone/>
              </a:pPr>
              <a:br>
                <a:rPr b="1" i="0" lang="en-US" sz="2800" u="none" cap="none" strike="noStrike">
                  <a:solidFill>
                    <a:schemeClr val="lt1"/>
                  </a:solidFill>
                  <a:latin typeface="Trebuchet MS"/>
                  <a:ea typeface="Trebuchet MS"/>
                  <a:cs typeface="Trebuchet MS"/>
                  <a:sym typeface="Trebuchet MS"/>
                </a:rPr>
              </a:b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Adding Logos / Seals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1" i="0" lang="en-US" sz="2400" u="none" cap="none" strike="noStrike">
                  <a:solidFill>
                    <a:srgbClr val="FFC000"/>
                  </a:solidFill>
                  <a:latin typeface="Trebuchet MS"/>
                  <a:ea typeface="Trebuchet MS"/>
                  <a:cs typeface="Trebuchet MS"/>
                  <a:sym typeface="Trebuchet MS"/>
                </a:rPr>
                <a:t>TIP: </a:t>
              </a:r>
              <a:r>
                <a:rPr b="0" i="0" lang="en-US" sz="2400" u="none" cap="none" strike="noStrike">
                  <a:solidFill>
                    <a:srgbClr val="BFBFBF"/>
                  </a:solidFill>
                  <a:latin typeface="Trebuchet MS"/>
                  <a:ea typeface="Trebuchet MS"/>
                  <a:cs typeface="Trebuchet MS"/>
                  <a:sym typeface="Trebuchet MS"/>
                </a:rPr>
                <a:t>See if your school’s logo is available on our free poster templates page.</a:t>
              </a:r>
            </a:p>
            <a:p>
              <a:pPr indent="0" lvl="0" marL="0" marR="0" rtl="0" algn="l">
                <a:spcBef>
                  <a:spcPts val="0"/>
                </a:spcBef>
                <a:buNone/>
              </a:pPr>
              <a:r>
                <a:t/>
              </a:r>
              <a:endParaRPr b="0" i="0" sz="24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Photographs / Graphics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indent="0" lvl="0" marL="0" marR="0" rtl="0" algn="l">
                <a:spcBef>
                  <a:spcPts val="0"/>
                </a:spcBef>
                <a:buNone/>
              </a:pPr>
              <a:r>
                <a:t/>
              </a:r>
              <a:endParaRPr b="0" i="0" sz="2400" u="none" cap="none" strike="noStrike">
                <a:solidFill>
                  <a:schemeClr val="lt1"/>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Image Quality Check</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8" name="Shape 18"/>
            <p:cNvCxnSpPr/>
            <p:nvPr/>
          </p:nvCxnSpPr>
          <p:spPr>
            <a:xfrm>
              <a:off x="-11225189" y="8422500"/>
              <a:ext cx="10999746" cy="3341"/>
            </a:xfrm>
            <a:prstGeom prst="straightConnector1">
              <a:avLst/>
            </a:prstGeom>
            <a:noFill/>
            <a:ln cap="flat" cmpd="sng" w="9525">
              <a:solidFill>
                <a:srgbClr val="FFC000"/>
              </a:solidFill>
              <a:prstDash val="solid"/>
              <a:round/>
              <a:headEnd len="med" w="med" type="none"/>
              <a:tailEnd len="med" w="med" type="none"/>
            </a:ln>
          </p:spPr>
        </p:cxnSp>
        <p:pic>
          <p:nvPicPr>
            <p:cNvPr id="19" name="Shape 19"/>
            <p:cNvPicPr preferRelativeResize="0"/>
            <p:nvPr/>
          </p:nvPicPr>
          <p:blipFill rotWithShape="1">
            <a:blip r:embed="rId1">
              <a:alphaModFix/>
            </a:blip>
            <a:srcRect b="0" l="0" r="0" t="0"/>
            <a:stretch/>
          </p:blipFill>
          <p:spPr>
            <a:xfrm>
              <a:off x="-10740739" y="10261717"/>
              <a:ext cx="1597666" cy="1201934"/>
            </a:xfrm>
            <a:prstGeom prst="rect">
              <a:avLst/>
            </a:prstGeom>
            <a:noFill/>
            <a:ln>
              <a:noFill/>
            </a:ln>
          </p:spPr>
        </p:pic>
        <p:pic>
          <p:nvPicPr>
            <p:cNvPr id="20" name="Shape 20"/>
            <p:cNvPicPr preferRelativeResize="0"/>
            <p:nvPr/>
          </p:nvPicPr>
          <p:blipFill rotWithShape="1">
            <a:blip r:embed="rId2">
              <a:alphaModFix/>
            </a:blip>
            <a:srcRect b="0" l="0" r="0" t="0"/>
            <a:stretch/>
          </p:blipFill>
          <p:spPr>
            <a:xfrm>
              <a:off x="-10732764" y="15696926"/>
              <a:ext cx="9986808" cy="1053596"/>
            </a:xfrm>
            <a:prstGeom prst="rect">
              <a:avLst/>
            </a:prstGeom>
            <a:noFill/>
            <a:ln>
              <a:noFill/>
            </a:ln>
          </p:spPr>
        </p:pic>
        <p:grpSp>
          <p:nvGrpSpPr>
            <p:cNvPr id="21" name="Shape 21"/>
            <p:cNvGrpSpPr/>
            <p:nvPr/>
          </p:nvGrpSpPr>
          <p:grpSpPr>
            <a:xfrm>
              <a:off x="-9744992" y="23540955"/>
              <a:ext cx="7531181" cy="2120440"/>
              <a:chOff x="-4470426" y="11016657"/>
              <a:chExt cx="3470784" cy="974220"/>
            </a:xfrm>
          </p:grpSpPr>
          <p:grpSp>
            <p:nvGrpSpPr>
              <p:cNvPr id="22" name="Shape 22"/>
              <p:cNvGrpSpPr/>
              <p:nvPr/>
            </p:nvGrpSpPr>
            <p:grpSpPr>
              <a:xfrm>
                <a:off x="-2783494" y="11060886"/>
                <a:ext cx="624430" cy="893534"/>
                <a:chOff x="-3958696" y="11117435"/>
                <a:chExt cx="779337" cy="1280429"/>
              </a:xfrm>
            </p:grpSpPr>
            <p:pic>
              <p:nvPicPr>
                <p:cNvPr id="23" name="Shape 23"/>
                <p:cNvPicPr preferRelativeResize="0"/>
                <p:nvPr/>
              </p:nvPicPr>
              <p:blipFill rotWithShape="1">
                <a:blip r:embed="rId3">
                  <a:alphaModFix/>
                </a:blip>
                <a:srcRect b="0" l="0" r="0" t="0"/>
                <a:stretch/>
              </p:blipFill>
              <p:spPr>
                <a:xfrm>
                  <a:off x="-3948160" y="11117435"/>
                  <a:ext cx="768801" cy="1090856"/>
                </a:xfrm>
                <a:prstGeom prst="rect">
                  <a:avLst/>
                </a:prstGeom>
                <a:noFill/>
                <a:ln>
                  <a:noFill/>
                </a:ln>
              </p:spPr>
            </p:pic>
            <p:sp>
              <p:nvSpPr>
                <p:cNvPr id="24" name="Shape 24"/>
                <p:cNvSpPr txBox="1"/>
                <p:nvPr/>
              </p:nvSpPr>
              <p:spPr>
                <a:xfrm>
                  <a:off x="-3958696" y="12114178"/>
                  <a:ext cx="779337" cy="283687"/>
                </a:xfrm>
                <a:prstGeom prst="rect">
                  <a:avLst/>
                </a:prstGeom>
                <a:solidFill>
                  <a:schemeClr val="accent1"/>
                </a:solidFill>
                <a:ln>
                  <a:noFill/>
                </a:ln>
              </p:spPr>
              <p:txBody>
                <a:bodyPr anchorCtr="0" anchor="t" bIns="91425" lIns="91425" rIns="91425" tIns="91425">
                  <a:noAutofit/>
                </a:bodyPr>
                <a:lstStyle/>
                <a:p>
                  <a:pPr indent="0" lvl="0" marL="0" marR="0" rtl="0" algn="ctr">
                    <a:spcBef>
                      <a:spcPts val="0"/>
                    </a:spcBef>
                    <a:buSzPct val="25000"/>
                    <a:buNone/>
                  </a:pPr>
                  <a:r>
                    <a:rPr b="1" i="0" lang="en-US" sz="1600" u="none" cap="none" strike="noStrike">
                      <a:solidFill>
                        <a:schemeClr val="dk1"/>
                      </a:solidFill>
                      <a:latin typeface="Calibri"/>
                      <a:ea typeface="Calibri"/>
                      <a:cs typeface="Calibri"/>
                      <a:sym typeface="Calibri"/>
                    </a:rPr>
                    <a:t>ORIGINAL</a:t>
                  </a:r>
                </a:p>
              </p:txBody>
            </p:sp>
          </p:grpSp>
          <p:grpSp>
            <p:nvGrpSpPr>
              <p:cNvPr id="25" name="Shape 25"/>
              <p:cNvGrpSpPr/>
              <p:nvPr/>
            </p:nvGrpSpPr>
            <p:grpSpPr>
              <a:xfrm>
                <a:off x="-2033158" y="11060889"/>
                <a:ext cx="1033517" cy="893528"/>
                <a:chOff x="-2921738" y="11200127"/>
                <a:chExt cx="1420279" cy="1227903"/>
              </a:xfrm>
            </p:grpSpPr>
            <p:pic>
              <p:nvPicPr>
                <p:cNvPr id="26" name="Shape 26"/>
                <p:cNvPicPr preferRelativeResize="0"/>
                <p:nvPr/>
              </p:nvPicPr>
              <p:blipFill rotWithShape="1">
                <a:blip r:embed="rId3">
                  <a:alphaModFix/>
                </a:blip>
                <a:srcRect b="0" l="0" r="0" t="0"/>
                <a:stretch/>
              </p:blipFill>
              <p:spPr>
                <a:xfrm>
                  <a:off x="-2921738" y="11200127"/>
                  <a:ext cx="1420279" cy="1029693"/>
                </a:xfrm>
                <a:prstGeom prst="rect">
                  <a:avLst/>
                </a:prstGeom>
                <a:noFill/>
                <a:ln>
                  <a:noFill/>
                </a:ln>
              </p:spPr>
            </p:pic>
            <p:sp>
              <p:nvSpPr>
                <p:cNvPr id="27" name="Shape 27"/>
                <p:cNvSpPr txBox="1"/>
                <p:nvPr/>
              </p:nvSpPr>
              <p:spPr>
                <a:xfrm>
                  <a:off x="-2918991" y="12175417"/>
                  <a:ext cx="1417531" cy="252612"/>
                </a:xfrm>
                <a:prstGeom prst="rect">
                  <a:avLst/>
                </a:prstGeom>
                <a:solidFill>
                  <a:srgbClr val="FF0000"/>
                </a:solidFill>
                <a:ln>
                  <a:noFill/>
                </a:ln>
              </p:spPr>
              <p:txBody>
                <a:bodyPr anchorCtr="0" anchor="t" bIns="91425" lIns="457200" rIns="457200" tIns="91425">
                  <a:noAutofit/>
                </a:bodyPr>
                <a:lstStyle/>
                <a:p>
                  <a:pPr indent="0" lvl="0" marL="0" marR="0" rtl="0" algn="ctr">
                    <a:spcBef>
                      <a:spcPts val="0"/>
                    </a:spcBef>
                    <a:buSzPct val="25000"/>
                    <a:buNone/>
                  </a:pPr>
                  <a:r>
                    <a:rPr b="1" i="0" lang="en-US" sz="1400" u="none" cap="none" strike="noStrike">
                      <a:solidFill>
                        <a:schemeClr val="lt1"/>
                      </a:solidFill>
                      <a:latin typeface="Calibri"/>
                      <a:ea typeface="Calibri"/>
                      <a:cs typeface="Calibri"/>
                      <a:sym typeface="Calibri"/>
                    </a:rPr>
                    <a:t>DISTORTED</a:t>
                  </a:r>
                </a:p>
              </p:txBody>
            </p:sp>
          </p:grpSp>
          <p:pic>
            <p:nvPicPr>
              <p:cNvPr id="28" name="Shape 28"/>
              <p:cNvPicPr preferRelativeResize="0"/>
              <p:nvPr/>
            </p:nvPicPr>
            <p:blipFill rotWithShape="1">
              <a:blip r:embed="rId4">
                <a:alphaModFix/>
              </a:blip>
              <a:srcRect b="0" l="0" r="0" t="0"/>
              <a:stretch/>
            </p:blipFill>
            <p:spPr>
              <a:xfrm>
                <a:off x="-4470426" y="11016657"/>
                <a:ext cx="1098741" cy="847760"/>
              </a:xfrm>
              <a:prstGeom prst="rect">
                <a:avLst/>
              </a:prstGeom>
              <a:noFill/>
              <a:ln>
                <a:noFill/>
              </a:ln>
            </p:spPr>
          </p:pic>
          <p:sp>
            <p:nvSpPr>
              <p:cNvPr id="29" name="Shape 29"/>
              <p:cNvSpPr txBox="1"/>
              <p:nvPr/>
            </p:nvSpPr>
            <p:spPr>
              <a:xfrm>
                <a:off x="-4440600" y="11665645"/>
                <a:ext cx="1035685" cy="325232"/>
              </a:xfrm>
              <a:prstGeom prst="rect">
                <a:avLst/>
              </a:prstGeom>
              <a:noFill/>
              <a:ln>
                <a:noFill/>
              </a:ln>
            </p:spPr>
            <p:txBody>
              <a:bodyPr anchorCtr="0" anchor="t" bIns="0" lIns="457200" rIns="457200" tIns="457200">
                <a:noAutofit/>
              </a:bodyPr>
              <a:lstStyle/>
              <a:p>
                <a:pPr indent="0" lvl="0" marL="0" marR="0" rtl="0" algn="ctr">
                  <a:spcBef>
                    <a:spcPts val="0"/>
                  </a:spcBef>
                  <a:buSzPct val="25000"/>
                  <a:buNone/>
                </a:pPr>
                <a:r>
                  <a:rPr b="0" i="0" lang="en-US" sz="1600" u="none" cap="none" strike="noStrike">
                    <a:solidFill>
                      <a:schemeClr val="lt1"/>
                    </a:solidFill>
                    <a:latin typeface="Calibri"/>
                    <a:ea typeface="Calibri"/>
                    <a:cs typeface="Calibri"/>
                    <a:sym typeface="Calibri"/>
                  </a:rPr>
                  <a:t>Corner handles</a:t>
                </a:r>
              </a:p>
            </p:txBody>
          </p:sp>
        </p:grpSp>
        <p:grpSp>
          <p:nvGrpSpPr>
            <p:cNvPr id="30" name="Shape 30"/>
            <p:cNvGrpSpPr/>
            <p:nvPr/>
          </p:nvGrpSpPr>
          <p:grpSpPr>
            <a:xfrm>
              <a:off x="-10398793" y="27751409"/>
              <a:ext cx="9323011" cy="2453250"/>
              <a:chOff x="-4754996" y="12734136"/>
              <a:chExt cx="4296558" cy="1127127"/>
            </a:xfrm>
          </p:grpSpPr>
          <p:pic>
            <p:nvPicPr>
              <p:cNvPr id="31" name="Shape 31"/>
              <p:cNvPicPr preferRelativeResize="0"/>
              <p:nvPr/>
            </p:nvPicPr>
            <p:blipFill rotWithShape="1">
              <a:blip r:embed="rId5">
                <a:alphaModFix/>
              </a:blip>
              <a:srcRect b="0" l="0" r="0" t="0"/>
              <a:stretch/>
            </p:blipFill>
            <p:spPr>
              <a:xfrm>
                <a:off x="-4533346" y="12734142"/>
                <a:ext cx="1828800" cy="1117599"/>
              </a:xfrm>
              <a:prstGeom prst="rect">
                <a:avLst/>
              </a:prstGeom>
              <a:noFill/>
              <a:ln>
                <a:noFill/>
              </a:ln>
            </p:spPr>
          </p:pic>
          <p:pic>
            <p:nvPicPr>
              <p:cNvPr id="32" name="Shape 32"/>
              <p:cNvPicPr preferRelativeResize="0"/>
              <p:nvPr/>
            </p:nvPicPr>
            <p:blipFill rotWithShape="1">
              <a:blip r:embed="rId6">
                <a:alphaModFix/>
              </a:blip>
              <a:srcRect b="0" l="0" r="0" t="0"/>
              <a:stretch/>
            </p:blipFill>
            <p:spPr>
              <a:xfrm>
                <a:off x="-2456641" y="12737835"/>
                <a:ext cx="1828800" cy="1117599"/>
              </a:xfrm>
              <a:prstGeom prst="rect">
                <a:avLst/>
              </a:prstGeom>
              <a:noFill/>
              <a:ln>
                <a:noFill/>
              </a:ln>
            </p:spPr>
          </p:pic>
          <p:sp>
            <p:nvSpPr>
              <p:cNvPr id="33" name="Shape 33"/>
              <p:cNvSpPr txBox="1"/>
              <p:nvPr/>
            </p:nvSpPr>
            <p:spPr>
              <a:xfrm rot="-5400000">
                <a:off x="-5235785" y="13214924"/>
                <a:ext cx="1117601" cy="156023"/>
              </a:xfrm>
              <a:prstGeom prst="rect">
                <a:avLst/>
              </a:prstGeom>
              <a:noFill/>
              <a:ln>
                <a:noFill/>
              </a:ln>
            </p:spPr>
            <p:txBody>
              <a:bodyPr anchorCtr="0" anchor="t" bIns="0" lIns="91425" rIns="91425" tIns="91425">
                <a:noAutofit/>
              </a:bodyPr>
              <a:lstStyle/>
              <a:p>
                <a:pPr indent="0" lvl="0" marL="0" marR="0" rtl="0" algn="ctr">
                  <a:spcBef>
                    <a:spcPts val="0"/>
                  </a:spcBef>
                  <a:buSzPct val="25000"/>
                  <a:buNone/>
                </a:pPr>
                <a:r>
                  <a:rPr b="0" i="0" lang="en-US" sz="1600" u="none" cap="none" strike="noStrike">
                    <a:solidFill>
                      <a:srgbClr val="92D050"/>
                    </a:solidFill>
                    <a:latin typeface="Calibri"/>
                    <a:ea typeface="Calibri"/>
                    <a:cs typeface="Calibri"/>
                    <a:sym typeface="Calibri"/>
                  </a:rPr>
                  <a:t>Good </a:t>
                </a:r>
                <a:r>
                  <a:rPr b="0" i="0" lang="en-US" sz="1600" u="none" cap="none" strike="noStrike">
                    <a:solidFill>
                      <a:schemeClr val="lt1"/>
                    </a:solidFill>
                    <a:latin typeface="Calibri"/>
                    <a:ea typeface="Calibri"/>
                    <a:cs typeface="Calibri"/>
                    <a:sym typeface="Calibri"/>
                  </a:rPr>
                  <a:t>printing quality</a:t>
                </a:r>
              </a:p>
            </p:txBody>
          </p:sp>
          <p:sp>
            <p:nvSpPr>
              <p:cNvPr id="34" name="Shape 34"/>
              <p:cNvSpPr txBox="1"/>
              <p:nvPr/>
            </p:nvSpPr>
            <p:spPr>
              <a:xfrm rot="-5400000">
                <a:off x="-1095250" y="13224451"/>
                <a:ext cx="1117601" cy="156023"/>
              </a:xfrm>
              <a:prstGeom prst="rect">
                <a:avLst/>
              </a:prstGeom>
              <a:noFill/>
              <a:ln>
                <a:noFill/>
              </a:ln>
            </p:spPr>
            <p:txBody>
              <a:bodyPr anchorCtr="0" anchor="t" bIns="0" lIns="91425" rIns="91425" tIns="91425">
                <a:noAutofit/>
              </a:bodyPr>
              <a:lstStyle/>
              <a:p>
                <a:pPr indent="0" lvl="0" marL="0" marR="0" rtl="0" algn="ctr">
                  <a:spcBef>
                    <a:spcPts val="0"/>
                  </a:spcBef>
                  <a:buSzPct val="25000"/>
                  <a:buNone/>
                </a:pPr>
                <a:r>
                  <a:rPr b="0" i="0" lang="en-US" sz="1600" u="none" cap="none" strike="noStrike">
                    <a:solidFill>
                      <a:srgbClr val="FF0000"/>
                    </a:solidFill>
                    <a:latin typeface="Calibri"/>
                    <a:ea typeface="Calibri"/>
                    <a:cs typeface="Calibri"/>
                    <a:sym typeface="Calibri"/>
                  </a:rPr>
                  <a:t>Bad </a:t>
                </a:r>
                <a:r>
                  <a:rPr b="0" i="0" lang="en-US" sz="1600" u="none" cap="none" strike="noStrike">
                    <a:solidFill>
                      <a:schemeClr val="lt1"/>
                    </a:solidFill>
                    <a:latin typeface="Calibri"/>
                    <a:ea typeface="Calibri"/>
                    <a:cs typeface="Calibri"/>
                    <a:sym typeface="Calibri"/>
                  </a:rPr>
                  <a:t>printing quality</a:t>
                </a:r>
              </a:p>
            </p:txBody>
          </p:sp>
        </p:grpSp>
      </p:grpSp>
      <p:grpSp>
        <p:nvGrpSpPr>
          <p:cNvPr id="35" name="Shape 35"/>
          <p:cNvGrpSpPr/>
          <p:nvPr/>
        </p:nvGrpSpPr>
        <p:grpSpPr>
          <a:xfrm>
            <a:off x="44157837" y="-55065"/>
            <a:ext cx="11062138" cy="32973464"/>
            <a:chOff x="44157837" y="-55065"/>
            <a:chExt cx="11062138" cy="32973464"/>
          </a:xfrm>
        </p:grpSpPr>
        <p:sp>
          <p:nvSpPr>
            <p:cNvPr id="36" name="Shape 36"/>
            <p:cNvSpPr/>
            <p:nvPr/>
          </p:nvSpPr>
          <p:spPr>
            <a:xfrm>
              <a:off x="44157837" y="-55065"/>
              <a:ext cx="11062138" cy="32973464"/>
            </a:xfrm>
            <a:prstGeom prst="rect">
              <a:avLst/>
            </a:prstGeom>
            <a:solidFill>
              <a:srgbClr val="0C0C0C"/>
            </a:solidFill>
            <a:ln>
              <a:noFill/>
            </a:ln>
          </p:spPr>
          <p:txBody>
            <a:bodyPr anchorCtr="0" anchor="t" bIns="0" lIns="457200" rIns="457200" tIns="457200">
              <a:noAutofit/>
            </a:bodyPr>
            <a:lstStyle/>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QUICK START (cont.)</a:t>
              </a:r>
            </a:p>
            <a:p>
              <a:pPr indent="0" lvl="0" marL="0" marR="0" rtl="0" algn="ctr">
                <a:spcBef>
                  <a:spcPts val="0"/>
                </a:spcBef>
                <a:buNone/>
              </a:pPr>
              <a:r>
                <a:t/>
              </a:r>
              <a:endParaRPr b="1" i="0" sz="36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How to change the template color theme</a:t>
              </a:r>
            </a:p>
            <a:p>
              <a:pPr indent="0" lvl="2"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indent="0" lvl="2"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How to add Text</a:t>
              </a:r>
            </a:p>
            <a:p>
              <a:pPr indent="-1587" lvl="2" marL="3265488"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indent="-7041" lvl="2" marL="1518341"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 </a:t>
              </a:r>
              <a:r>
                <a:rPr b="1" i="0" lang="en-US" sz="3200" u="none" cap="none" strike="noStrike">
                  <a:solidFill>
                    <a:srgbClr val="FFC000"/>
                  </a:solidFill>
                  <a:latin typeface="Trebuchet MS"/>
                  <a:ea typeface="Trebuchet MS"/>
                  <a:cs typeface="Trebuchet MS"/>
                  <a:sym typeface="Trebuchet MS"/>
                </a:rPr>
                <a:t>Text size</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indent="-7041" lvl="2" marL="1518341"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How to add Tables</a:t>
              </a:r>
            </a:p>
            <a:p>
              <a:pPr indent="-3175" lvl="1" marL="1730375"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To add a table from scratch go to the INSERT menu and </a:t>
              </a:r>
              <a:br>
                <a:rPr b="0" i="0" lang="en-US" sz="2400" u="none" cap="none" strike="noStrike">
                  <a:solidFill>
                    <a:srgbClr val="BFBFBF"/>
                  </a:solidFill>
                  <a:latin typeface="Trebuchet MS"/>
                  <a:ea typeface="Trebuchet MS"/>
                  <a:cs typeface="Trebuchet MS"/>
                  <a:sym typeface="Trebuchet MS"/>
                </a:rPr>
              </a:br>
              <a:r>
                <a:rPr b="0" i="0" lang="en-US" sz="2400" u="none" cap="none" strike="noStrike">
                  <a:solidFill>
                    <a:srgbClr val="BFBFBF"/>
                  </a:solidFill>
                  <a:latin typeface="Trebuchet MS"/>
                  <a:ea typeface="Trebuchet MS"/>
                  <a:cs typeface="Trebuchet MS"/>
                  <a:sym typeface="Trebuchet MS"/>
                </a:rPr>
                <a:t>click on TABLE. A drop-down box will help you select rows and columns. </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Graphs / Charts</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How to change the column configuration</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indent="0" lvl="0" marL="0" marR="0" rtl="0" algn="ctr">
                <a:lnSpc>
                  <a:spcPct val="100000"/>
                </a:lnSpc>
                <a:spcBef>
                  <a:spcPts val="0"/>
                </a:spcBef>
                <a:spcAft>
                  <a:spcPts val="0"/>
                </a:spcAft>
                <a:buClr>
                  <a:schemeClr val="lt1"/>
                </a:buClr>
                <a:buFont typeface="Calibri"/>
                <a:buNone/>
              </a:pPr>
              <a:r>
                <a:t/>
              </a:r>
              <a:endParaRPr b="1" i="0" sz="32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How to remove the info bars</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Save your work</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Save your template as a PowerPoint document. For printing, save as PowerPoint of “Print-quality” PDF.</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Print your poster</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indent="0" lvl="0" marL="0" marR="0" rtl="0" algn="l">
                <a:lnSpc>
                  <a:spcPct val="100000"/>
                </a:lnSpc>
                <a:spcBef>
                  <a:spcPts val="0"/>
                </a:spcBef>
                <a:spcAft>
                  <a:spcPts val="0"/>
                </a:spcAft>
                <a:buClr>
                  <a:schemeClr val="lt1"/>
                </a:buClr>
                <a:buFont typeface="Calibri"/>
                <a:buNone/>
              </a:pPr>
              <a:r>
                <a:t/>
              </a:r>
              <a:endParaRPr b="0" i="0" sz="2800" u="none" cap="none" strike="noStrike">
                <a:solidFill>
                  <a:srgbClr val="BFBFBF"/>
                </a:solidFill>
                <a:latin typeface="Trebuchet MS"/>
                <a:ea typeface="Trebuchet MS"/>
                <a:cs typeface="Trebuchet MS"/>
                <a:sym typeface="Trebuchet MS"/>
              </a:endParaRPr>
            </a:p>
          </p:txBody>
        </p:sp>
        <p:pic>
          <p:nvPicPr>
            <p:cNvPr id="37" name="Shape 37"/>
            <p:cNvPicPr preferRelativeResize="0"/>
            <p:nvPr/>
          </p:nvPicPr>
          <p:blipFill rotWithShape="1">
            <a:blip r:embed="rId7">
              <a:alphaModFix/>
            </a:blip>
            <a:srcRect b="0" l="0" r="0" t="0"/>
            <a:stretch/>
          </p:blipFill>
          <p:spPr>
            <a:xfrm>
              <a:off x="46915678" y="3349444"/>
              <a:ext cx="5586150" cy="2063772"/>
            </a:xfrm>
            <a:prstGeom prst="rect">
              <a:avLst/>
            </a:prstGeom>
            <a:noFill/>
            <a:ln>
              <a:noFill/>
            </a:ln>
          </p:spPr>
        </p:pic>
        <p:pic>
          <p:nvPicPr>
            <p:cNvPr id="38" name="Shape 38"/>
            <p:cNvPicPr preferRelativeResize="0"/>
            <p:nvPr/>
          </p:nvPicPr>
          <p:blipFill rotWithShape="1">
            <a:blip r:embed="rId8">
              <a:alphaModFix/>
            </a:blip>
            <a:srcRect b="0" l="0" r="0" t="0"/>
            <a:stretch/>
          </p:blipFill>
          <p:spPr>
            <a:xfrm>
              <a:off x="44621818" y="7740039"/>
              <a:ext cx="2969583" cy="1370576"/>
            </a:xfrm>
            <a:prstGeom prst="rect">
              <a:avLst/>
            </a:prstGeom>
            <a:noFill/>
            <a:ln>
              <a:noFill/>
            </a:ln>
          </p:spPr>
        </p:pic>
        <p:pic>
          <p:nvPicPr>
            <p:cNvPr id="39" name="Shape 39"/>
            <p:cNvPicPr preferRelativeResize="0"/>
            <p:nvPr/>
          </p:nvPicPr>
          <p:blipFill rotWithShape="1">
            <a:blip r:embed="rId9">
              <a:alphaModFix/>
            </a:blip>
            <a:srcRect b="0" l="0" r="0" t="0"/>
            <a:stretch/>
          </p:blipFill>
          <p:spPr>
            <a:xfrm>
              <a:off x="44629618" y="12347263"/>
              <a:ext cx="1482266" cy="992161"/>
            </a:xfrm>
            <a:prstGeom prst="rect">
              <a:avLst/>
            </a:prstGeom>
            <a:noFill/>
            <a:ln>
              <a:noFill/>
            </a:ln>
          </p:spPr>
        </p:pic>
        <p:grpSp>
          <p:nvGrpSpPr>
            <p:cNvPr id="40" name="Shape 40"/>
            <p:cNvGrpSpPr/>
            <p:nvPr/>
          </p:nvGrpSpPr>
          <p:grpSpPr>
            <a:xfrm>
              <a:off x="44487209" y="29414562"/>
              <a:ext cx="10354212" cy="1265612"/>
              <a:chOff x="44200453" y="28362387"/>
              <a:chExt cx="9771398" cy="1090622"/>
            </a:xfrm>
          </p:grpSpPr>
          <p:sp>
            <p:nvSpPr>
              <p:cNvPr id="41" name="Shape 41"/>
              <p:cNvSpPr/>
              <p:nvPr/>
            </p:nvSpPr>
            <p:spPr>
              <a:xfrm>
                <a:off x="44200453" y="28362387"/>
                <a:ext cx="9771398" cy="1090622"/>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pic>
            <p:nvPicPr>
              <p:cNvPr id="42" name="Shape 42"/>
              <p:cNvPicPr preferRelativeResize="0"/>
              <p:nvPr/>
            </p:nvPicPr>
            <p:blipFill rotWithShape="1">
              <a:blip r:embed="rId10">
                <a:alphaModFix/>
              </a:blip>
              <a:srcRect b="0" l="0" r="0" t="0"/>
              <a:stretch/>
            </p:blipFill>
            <p:spPr>
              <a:xfrm>
                <a:off x="44326393" y="28460718"/>
                <a:ext cx="914400" cy="914399"/>
              </a:xfrm>
              <a:prstGeom prst="rect">
                <a:avLst/>
              </a:prstGeom>
              <a:noFill/>
              <a:ln>
                <a:noFill/>
              </a:ln>
            </p:spPr>
          </p:pic>
          <p:sp>
            <p:nvSpPr>
              <p:cNvPr id="43" name="Shape 43"/>
              <p:cNvSpPr txBox="1"/>
              <p:nvPr/>
            </p:nvSpPr>
            <p:spPr>
              <a:xfrm>
                <a:off x="45300662" y="28552306"/>
                <a:ext cx="8671189" cy="7160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chemeClr val="dk2"/>
                    </a:solidFill>
                    <a:latin typeface="Trebuchet MS"/>
                    <a:ea typeface="Trebuchet MS"/>
                    <a:cs typeface="Trebuchet MS"/>
                    <a:sym typeface="Trebuchet MS"/>
                  </a:rPr>
                  <a:t>Student discounts are available on our Facebook page.</a:t>
                </a:r>
                <a:br>
                  <a:rPr b="0" i="0" lang="en-US" sz="2400" u="none" cap="none" strike="noStrike">
                    <a:solidFill>
                      <a:schemeClr val="dk2"/>
                    </a:solidFill>
                    <a:latin typeface="Trebuchet MS"/>
                    <a:ea typeface="Trebuchet MS"/>
                    <a:cs typeface="Trebuchet MS"/>
                    <a:sym typeface="Trebuchet MS"/>
                  </a:rPr>
                </a:br>
                <a:r>
                  <a:rPr b="0" i="0" lang="en-US" sz="2400" u="none" cap="none" strike="noStrike">
                    <a:solidFill>
                      <a:schemeClr val="dk2"/>
                    </a:solidFill>
                    <a:latin typeface="Trebuchet MS"/>
                    <a:ea typeface="Trebuchet MS"/>
                    <a:cs typeface="Trebuchet MS"/>
                    <a:sym typeface="Trebuchet MS"/>
                  </a:rPr>
                  <a:t>Go to </a:t>
                </a:r>
                <a:r>
                  <a:rPr b="0" i="0" lang="en-US" sz="2400" u="sng" cap="none" strike="noStrike">
                    <a:solidFill>
                      <a:schemeClr val="dk2"/>
                    </a:solidFill>
                    <a:latin typeface="Trebuchet MS"/>
                    <a:ea typeface="Trebuchet MS"/>
                    <a:cs typeface="Trebuchet MS"/>
                    <a:sym typeface="Trebuchet MS"/>
                  </a:rPr>
                  <a:t>PosterPresentations.com</a:t>
                </a:r>
                <a:r>
                  <a:rPr b="0" i="0" lang="en-US" sz="2400" u="none" cap="none" strike="noStrike">
                    <a:solidFill>
                      <a:schemeClr val="dk2"/>
                    </a:solidFill>
                    <a:latin typeface="Trebuchet MS"/>
                    <a:ea typeface="Trebuchet MS"/>
                    <a:cs typeface="Trebuchet MS"/>
                    <a:sym typeface="Trebuchet MS"/>
                  </a:rPr>
                  <a:t> and click on the FB icon. </a:t>
                </a:r>
              </a:p>
            </p:txBody>
          </p:sp>
        </p:grpSp>
        <p:sp>
          <p:nvSpPr>
            <p:cNvPr id="44" name="Shape 44"/>
            <p:cNvSpPr txBox="1"/>
            <p:nvPr/>
          </p:nvSpPr>
          <p:spPr>
            <a:xfrm>
              <a:off x="44262809" y="31169781"/>
              <a:ext cx="6870215" cy="1399637"/>
            </a:xfrm>
            <a:prstGeom prst="rect">
              <a:avLst/>
            </a:prstGeom>
            <a:noFill/>
            <a:ln>
              <a:noFill/>
            </a:ln>
          </p:spPr>
          <p:txBody>
            <a:bodyPr anchorCtr="0" anchor="t" bIns="32650" lIns="65300" rIns="65300" tIns="32650">
              <a:noAutofit/>
            </a:bodyPr>
            <a:lstStyle/>
            <a:p>
              <a:pPr indent="0" lvl="0" marL="0" marR="0" rtl="0" algn="l">
                <a:lnSpc>
                  <a:spcPct val="92857"/>
                </a:lnSpc>
                <a:spcBef>
                  <a:spcPts val="0"/>
                </a:spcBef>
                <a:buSzPct val="25000"/>
                <a:buNone/>
              </a:pPr>
              <a:r>
                <a:rPr b="0" i="0" lang="en-US" sz="2800" u="none" cap="none" strike="noStrike">
                  <a:solidFill>
                    <a:schemeClr val="lt1"/>
                  </a:solidFill>
                  <a:latin typeface="Calibri"/>
                  <a:ea typeface="Calibri"/>
                  <a:cs typeface="Calibri"/>
                  <a:sym typeface="Calibri"/>
                </a:rPr>
                <a:t>© 2013 PosterPresentations.com</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a:t>
              </a:r>
              <a:r>
                <a:rPr b="0" i="0" lang="en-US" sz="2400" u="none" cap="none" strike="noStrike">
                  <a:solidFill>
                    <a:schemeClr val="lt1"/>
                  </a:solidFill>
                  <a:latin typeface="Calibri"/>
                  <a:ea typeface="Calibri"/>
                  <a:cs typeface="Calibri"/>
                  <a:sym typeface="Calibri"/>
                </a:rPr>
                <a:t>2117 Fourth Street , Unit C        </a:t>
              </a:r>
            </a:p>
            <a:p>
              <a:pPr indent="0" lvl="0" marL="0" marR="0" rtl="0" algn="l">
                <a:lnSpc>
                  <a:spcPct val="108333"/>
                </a:lnSpc>
                <a:spcBef>
                  <a:spcPts val="0"/>
                </a:spcBef>
                <a:buSzPct val="25000"/>
                <a:buNone/>
              </a:pPr>
              <a:r>
                <a:rPr b="0" i="0" lang="en-US" sz="2400" u="none" cap="none" strike="noStrike">
                  <a:solidFill>
                    <a:schemeClr val="lt1"/>
                  </a:solidFill>
                  <a:latin typeface="Calibri"/>
                  <a:ea typeface="Calibri"/>
                  <a:cs typeface="Calibri"/>
                  <a:sym typeface="Calibri"/>
                </a:rPr>
                <a:t>     Berkeley CA </a:t>
              </a:r>
              <a:r>
                <a:rPr b="0" i="0" lang="en-US" sz="2000" u="none" cap="none" strike="noStrike">
                  <a:solidFill>
                    <a:schemeClr val="lt1"/>
                  </a:solidFill>
                  <a:latin typeface="Calibri"/>
                  <a:ea typeface="Calibri"/>
                  <a:cs typeface="Calibri"/>
                  <a:sym typeface="Calibri"/>
                </a:rPr>
                <a:t>94710</a:t>
              </a:r>
              <a:br>
                <a:rPr b="0" i="0" lang="en-US" sz="2400" u="none" cap="none" strike="noStrike">
                  <a:solidFill>
                    <a:schemeClr val="lt1"/>
                  </a:solidFill>
                  <a:latin typeface="Calibri"/>
                  <a:ea typeface="Calibri"/>
                  <a:cs typeface="Calibri"/>
                  <a:sym typeface="Calibri"/>
                </a:rPr>
              </a:br>
              <a:r>
                <a:rPr b="0" i="0" lang="en-US" sz="2400" u="none" cap="none" strike="noStrike">
                  <a:solidFill>
                    <a:schemeClr val="lt1"/>
                  </a:solidFill>
                  <a:latin typeface="Calibri"/>
                  <a:ea typeface="Calibri"/>
                  <a:cs typeface="Calibri"/>
                  <a:sym typeface="Calibri"/>
                </a:rPr>
                <a:t>    </a:t>
              </a:r>
              <a:r>
                <a:rPr b="1" i="0" lang="en-US" sz="2400" u="none" cap="none" strike="noStrike">
                  <a:solidFill>
                    <a:srgbClr val="FFFF00"/>
                  </a:solidFill>
                  <a:latin typeface="Calibri"/>
                  <a:ea typeface="Calibri"/>
                  <a:cs typeface="Calibri"/>
                  <a:sym typeface="Calibri"/>
                </a:rPr>
                <a:t>posterpresenter@gmail.com</a:t>
              </a:r>
            </a:p>
          </p:txBody>
        </p:sp>
      </p:grpSp>
    </p:spTree>
  </p:cSld>
  <p:clrMap accent1="accent1" accent2="accent2" accent3="accent3" accent4="accent4" accent5="accent5" accent6="accent6" bg1="lt1" bg2="dk2" tx1="dk1" tx2="lt2" folHlink="folHlink" hlink="hlink"/>
  <p:sldLayoutIdLst>
    <p:sldLayoutId id="214748364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cees.iupui.edu/research/algal-toxicology/bloomfactors" TargetMode="External"/><Relationship Id="rId10" Type="http://schemas.openxmlformats.org/officeDocument/2006/relationships/hyperlink" Target="http://water.usgs.gov/edu/nitrogen.html" TargetMode="External"/><Relationship Id="rId13" Type="http://schemas.openxmlformats.org/officeDocument/2006/relationships/image" Target="../media/image12.png"/><Relationship Id="rId12" Type="http://schemas.openxmlformats.org/officeDocument/2006/relationships/image" Target="../media/image0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hyperlink" Target="http://www.dec.ny.gov/lands/77105.html" TargetMode="External"/><Relationship Id="rId15" Type="http://schemas.openxmlformats.org/officeDocument/2006/relationships/image" Target="../media/image10.jpg"/><Relationship Id="rId14" Type="http://schemas.openxmlformats.org/officeDocument/2006/relationships/image" Target="../media/image15.png"/><Relationship Id="rId5" Type="http://schemas.openxmlformats.org/officeDocument/2006/relationships/image" Target="../media/image09.jpg"/><Relationship Id="rId6" Type="http://schemas.openxmlformats.org/officeDocument/2006/relationships/image" Target="../media/image06.jpg"/><Relationship Id="rId7" Type="http://schemas.openxmlformats.org/officeDocument/2006/relationships/hyperlink" Target="http://www.dec.ny.gov/docs/remediation_hudson_pdf/hresoh15p04.pdf" TargetMode="External"/><Relationship Id="rId8" Type="http://schemas.openxmlformats.org/officeDocument/2006/relationships/hyperlink" Target="http://plantnet.rbgsyd.nsw.gov.au/PlantNet/fwalgae/Introduction/preserve.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2" type="body"/>
          </p:nvPr>
        </p:nvSpPr>
        <p:spPr>
          <a:xfrm>
            <a:off x="555750" y="14152625"/>
            <a:ext cx="10196400" cy="1280100"/>
          </a:xfrm>
          <a:prstGeom prst="rect">
            <a:avLst/>
          </a:prstGeom>
          <a:noFill/>
          <a:ln>
            <a:noFill/>
          </a:ln>
        </p:spPr>
        <p:txBody>
          <a:bodyPr anchorCtr="0" anchor="ctr" bIns="91425" lIns="91425" rIns="91425" tIns="91425">
            <a:noAutofit/>
          </a:bodyPr>
          <a:lstStyle/>
          <a:p>
            <a:pPr indent="457200" lvl="0" marL="2286000" marR="0" rtl="0" algn="l">
              <a:spcBef>
                <a:spcPts val="0"/>
              </a:spcBef>
              <a:buClr>
                <a:srgbClr val="205867"/>
              </a:buClr>
              <a:buSzPct val="25000"/>
              <a:buFont typeface="Arial"/>
              <a:buNone/>
            </a:pPr>
            <a:r>
              <a:rPr b="1" i="0" lang="en-US" sz="3700" u="sng" cap="none" strike="noStrike">
                <a:solidFill>
                  <a:srgbClr val="205867"/>
                </a:solidFill>
                <a:latin typeface="Times New Roman"/>
                <a:ea typeface="Times New Roman"/>
                <a:cs typeface="Times New Roman"/>
                <a:sym typeface="Times New Roman"/>
              </a:rPr>
              <a:t>INTRODUCTION</a:t>
            </a:r>
          </a:p>
        </p:txBody>
      </p:sp>
      <p:sp>
        <p:nvSpPr>
          <p:cNvPr id="69" name="Shape 69"/>
          <p:cNvSpPr txBox="1"/>
          <p:nvPr>
            <p:ph idx="4" type="body"/>
          </p:nvPr>
        </p:nvSpPr>
        <p:spPr>
          <a:xfrm>
            <a:off x="11229900" y="5505976"/>
            <a:ext cx="21431400" cy="753900"/>
          </a:xfrm>
          <a:prstGeom prst="rect">
            <a:avLst/>
          </a:prstGeom>
          <a:noFill/>
          <a:ln>
            <a:noFill/>
          </a:ln>
        </p:spPr>
        <p:txBody>
          <a:bodyPr anchorCtr="0" anchor="ctr" bIns="91425" lIns="91425" rIns="91425" tIns="91425">
            <a:noAutofit/>
          </a:bodyPr>
          <a:lstStyle/>
          <a:p>
            <a:pPr indent="457200" lvl="0" marL="8686800" marR="0" rtl="0" algn="l">
              <a:spcBef>
                <a:spcPts val="0"/>
              </a:spcBef>
              <a:buClr>
                <a:srgbClr val="205867"/>
              </a:buClr>
              <a:buSzPct val="25000"/>
              <a:buFont typeface="Arial"/>
              <a:buNone/>
            </a:pPr>
            <a:r>
              <a:rPr b="1" lang="en-US" sz="3700" u="sng">
                <a:solidFill>
                  <a:srgbClr val="205867"/>
                </a:solidFill>
                <a:latin typeface="Times New Roman"/>
                <a:ea typeface="Times New Roman"/>
                <a:cs typeface="Times New Roman"/>
                <a:sym typeface="Times New Roman"/>
              </a:rPr>
              <a:t>HYPOTHESIS</a:t>
            </a:r>
          </a:p>
        </p:txBody>
      </p:sp>
      <p:sp>
        <p:nvSpPr>
          <p:cNvPr id="70" name="Shape 70"/>
          <p:cNvSpPr txBox="1"/>
          <p:nvPr>
            <p:ph idx="5" type="body"/>
          </p:nvPr>
        </p:nvSpPr>
        <p:spPr>
          <a:xfrm>
            <a:off x="11731825" y="8905275"/>
            <a:ext cx="16290000" cy="6845100"/>
          </a:xfrm>
          <a:prstGeom prst="rect">
            <a:avLst/>
          </a:prstGeom>
          <a:noFill/>
          <a:ln>
            <a:noFill/>
          </a:ln>
        </p:spPr>
        <p:txBody>
          <a:bodyPr anchorCtr="0" anchor="t" bIns="228575" lIns="228575" rIns="228575" tIns="228575">
            <a:noAutofit/>
          </a:bodyPr>
          <a:lstStyle/>
          <a:p>
            <a:pPr lvl="0" rtl="0" algn="l">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	We collected samples along the New Jersey side of the Hudson River in 10ml test tubes. Once we collected our samples, we observed them under microscopes and preserved them with Lugol’s solution, which is comprised of one gram of iodine crystals and two grams of potassium iodide for every 300 ml of water. Three drops of the solution were used per 100 ml.</a:t>
            </a:r>
          </a:p>
          <a:p>
            <a:pPr indent="-69850" lvl="0" marL="0" rtl="0" algn="l">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gn="l">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We then extracted and sequenced our samples, following standard procedures. After extracting the DNA we began the process of amplifying by PCR using rbcL primer. We placed our test tubes in a thermal cycler which amplified the DNA. Once the DNA was amplified, we analyzed the product by gel electrophoresis to see which samples</a:t>
            </a:r>
            <a:r>
              <a:rPr i="1" lang="en-US" sz="30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were successfully extracted. Next, we sent our samples out for sequencing and analyzed the results using bioinformatics. At this point we were able to identify which species we had collected. We did not get the results we expected from our sequences; consequently, we used GenBank to import sequences of algae obtained with the use of rbcL and compared them to the sequences we had obtained.</a:t>
            </a:r>
          </a:p>
          <a:p>
            <a:pPr indent="387350" lvl="0" rtl="0" algn="l">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Due to our original results, we resequenced our samples using the tufA algal primer but did not get any results. Instead, we recollected samples from the Piermont pier in New York. We chose to do so because we believed our erroneous results were caused by the rbcL primer not being specific enough and picking up other plant life in our samples, thus skewing our results. </a:t>
            </a:r>
          </a:p>
          <a:p>
            <a:pPr lvl="0" rtl="0" algn="l">
              <a:spcBef>
                <a:spcPts val="0"/>
              </a:spcBef>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indent="387350" lvl="0" rtl="0" algn="l">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gn="l">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p:txBody>
      </p:sp>
      <p:sp>
        <p:nvSpPr>
          <p:cNvPr id="71" name="Shape 71"/>
          <p:cNvSpPr txBox="1"/>
          <p:nvPr>
            <p:ph idx="6" type="body"/>
          </p:nvPr>
        </p:nvSpPr>
        <p:spPr>
          <a:xfrm>
            <a:off x="10775550" y="7683037"/>
            <a:ext cx="22340100" cy="846300"/>
          </a:xfrm>
          <a:prstGeom prst="rect">
            <a:avLst/>
          </a:prstGeom>
          <a:noFill/>
          <a:ln>
            <a:noFill/>
          </a:ln>
        </p:spPr>
        <p:txBody>
          <a:bodyPr anchorCtr="0" anchor="ctr" bIns="91425" lIns="91425" rIns="91425" tIns="91425">
            <a:noAutofit/>
          </a:bodyPr>
          <a:lstStyle/>
          <a:p>
            <a:pPr indent="0" lvl="0" marL="0" marR="0" rtl="0" algn="ctr">
              <a:spcBef>
                <a:spcPts val="0"/>
              </a:spcBef>
              <a:buClr>
                <a:srgbClr val="205867"/>
              </a:buClr>
              <a:buSzPct val="25000"/>
              <a:buFont typeface="Arial"/>
              <a:buNone/>
            </a:pPr>
            <a:r>
              <a:rPr b="1" lang="en-US" sz="3700" u="sng">
                <a:solidFill>
                  <a:srgbClr val="205867"/>
                </a:solidFill>
                <a:latin typeface="Times New Roman"/>
                <a:ea typeface="Times New Roman"/>
                <a:cs typeface="Times New Roman"/>
                <a:sym typeface="Times New Roman"/>
              </a:rPr>
              <a:t>METHODOLOGY</a:t>
            </a:r>
          </a:p>
        </p:txBody>
      </p:sp>
      <p:sp>
        <p:nvSpPr>
          <p:cNvPr id="72" name="Shape 72"/>
          <p:cNvSpPr txBox="1"/>
          <p:nvPr>
            <p:ph idx="7" type="body"/>
          </p:nvPr>
        </p:nvSpPr>
        <p:spPr>
          <a:xfrm>
            <a:off x="11234700" y="18544650"/>
            <a:ext cx="214218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05867"/>
              </a:buClr>
              <a:buSzPct val="25000"/>
              <a:buFont typeface="Arial"/>
              <a:buNone/>
            </a:pPr>
            <a:r>
              <a:rPr b="1" lang="en-US" sz="3700" u="sng">
                <a:solidFill>
                  <a:srgbClr val="205867"/>
                </a:solidFill>
                <a:latin typeface="Times New Roman"/>
                <a:ea typeface="Times New Roman"/>
                <a:cs typeface="Times New Roman"/>
                <a:sym typeface="Times New Roman"/>
              </a:rPr>
              <a:t>RESULTS</a:t>
            </a:r>
          </a:p>
        </p:txBody>
      </p:sp>
      <p:sp>
        <p:nvSpPr>
          <p:cNvPr id="73" name="Shape 73"/>
          <p:cNvSpPr txBox="1"/>
          <p:nvPr>
            <p:ph idx="8" type="body"/>
          </p:nvPr>
        </p:nvSpPr>
        <p:spPr>
          <a:xfrm>
            <a:off x="553350" y="5459744"/>
            <a:ext cx="10201200" cy="846300"/>
          </a:xfrm>
          <a:prstGeom prst="rect">
            <a:avLst/>
          </a:prstGeom>
          <a:noFill/>
          <a:ln>
            <a:noFill/>
          </a:ln>
        </p:spPr>
        <p:txBody>
          <a:bodyPr anchorCtr="0" anchor="t" bIns="228575" lIns="228575" rIns="228575" tIns="228575">
            <a:noAutofit/>
          </a:bodyPr>
          <a:lstStyle/>
          <a:p>
            <a:pPr indent="457200" lvl="0" marL="3200400" marR="0" rtl="0" algn="l">
              <a:spcBef>
                <a:spcPts val="0"/>
              </a:spcBef>
              <a:buClr>
                <a:schemeClr val="dk1"/>
              </a:buClr>
              <a:buSzPct val="25000"/>
              <a:buFont typeface="Arial"/>
              <a:buNone/>
            </a:pPr>
            <a:r>
              <a:rPr b="1" lang="en-US" sz="3700" u="sng">
                <a:solidFill>
                  <a:srgbClr val="205867"/>
                </a:solidFill>
                <a:latin typeface="Times New Roman"/>
                <a:ea typeface="Times New Roman"/>
                <a:cs typeface="Times New Roman"/>
                <a:sym typeface="Times New Roman"/>
              </a:rPr>
              <a:t>ABSTRACT</a:t>
            </a:r>
          </a:p>
        </p:txBody>
      </p:sp>
      <p:sp>
        <p:nvSpPr>
          <p:cNvPr id="74" name="Shape 74"/>
          <p:cNvSpPr txBox="1"/>
          <p:nvPr>
            <p:ph idx="9" type="body"/>
          </p:nvPr>
        </p:nvSpPr>
        <p:spPr>
          <a:xfrm>
            <a:off x="33136650" y="5670948"/>
            <a:ext cx="102012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05867"/>
              </a:buClr>
              <a:buSzPct val="25000"/>
              <a:buFont typeface="Arial"/>
              <a:buNone/>
            </a:pPr>
            <a:r>
              <a:rPr b="1" lang="en-US" sz="3700" u="sng">
                <a:solidFill>
                  <a:srgbClr val="205867"/>
                </a:solidFill>
                <a:latin typeface="Times New Roman"/>
                <a:ea typeface="Times New Roman"/>
                <a:cs typeface="Times New Roman"/>
                <a:sym typeface="Times New Roman"/>
              </a:rPr>
              <a:t>DISCUSSION</a:t>
            </a:r>
          </a:p>
        </p:txBody>
      </p:sp>
      <p:sp>
        <p:nvSpPr>
          <p:cNvPr id="75" name="Shape 75"/>
          <p:cNvSpPr txBox="1"/>
          <p:nvPr>
            <p:ph idx="13" type="body"/>
          </p:nvPr>
        </p:nvSpPr>
        <p:spPr>
          <a:xfrm>
            <a:off x="33626225" y="6284625"/>
            <a:ext cx="8899800" cy="8223300"/>
          </a:xfrm>
          <a:prstGeom prst="rect">
            <a:avLst/>
          </a:prstGeom>
          <a:noFill/>
          <a:ln>
            <a:noFill/>
          </a:ln>
        </p:spPr>
        <p:txBody>
          <a:bodyPr anchorCtr="0" anchor="t" bIns="228575" lIns="228575" rIns="228575" tIns="228575">
            <a:noAutofit/>
          </a:bodyPr>
          <a:lstStyle/>
          <a:p>
            <a:pPr indent="457200" lvl="0" rtl="0" algn="l">
              <a:spcBef>
                <a:spcPts val="0"/>
              </a:spcBef>
              <a:buClr>
                <a:srgbClr val="205867"/>
              </a:buClr>
              <a:buSzPct val="25000"/>
              <a:buFont typeface="Arial"/>
              <a:buNone/>
            </a:pPr>
            <a:r>
              <a:rPr lang="en-US" sz="3000">
                <a:solidFill>
                  <a:schemeClr val="dk1"/>
                </a:solidFill>
                <a:latin typeface="Times New Roman"/>
                <a:ea typeface="Times New Roman"/>
                <a:cs typeface="Times New Roman"/>
                <a:sym typeface="Times New Roman"/>
              </a:rPr>
              <a:t>The species found in the </a:t>
            </a:r>
            <a:r>
              <a:rPr i="1" lang="en-US" sz="3000">
                <a:solidFill>
                  <a:schemeClr val="dk1"/>
                </a:solidFill>
                <a:latin typeface="Times New Roman"/>
                <a:ea typeface="Times New Roman"/>
                <a:cs typeface="Times New Roman"/>
                <a:sym typeface="Times New Roman"/>
              </a:rPr>
              <a:t>Senna </a:t>
            </a:r>
            <a:r>
              <a:rPr lang="en-US" sz="3000">
                <a:solidFill>
                  <a:schemeClr val="dk1"/>
                </a:solidFill>
                <a:latin typeface="Times New Roman"/>
                <a:ea typeface="Times New Roman"/>
                <a:cs typeface="Times New Roman"/>
                <a:sym typeface="Times New Roman"/>
              </a:rPr>
              <a:t>genus were flowers rather than algae. They are not common to the NYC metropolitan area. In fact, they are naturally found in Australia, eastern Africa, and southeastern United States. </a:t>
            </a:r>
            <a:r>
              <a:rPr i="1" lang="en-US" sz="3000">
                <a:solidFill>
                  <a:schemeClr val="dk1"/>
                </a:solidFill>
                <a:latin typeface="Times New Roman"/>
                <a:ea typeface="Times New Roman"/>
                <a:cs typeface="Times New Roman"/>
                <a:sym typeface="Times New Roman"/>
              </a:rPr>
              <a:t>Senna occidentalis, </a:t>
            </a:r>
            <a:r>
              <a:rPr lang="en-US" sz="3000">
                <a:solidFill>
                  <a:schemeClr val="dk1"/>
                </a:solidFill>
                <a:latin typeface="Times New Roman"/>
                <a:ea typeface="Times New Roman"/>
                <a:cs typeface="Times New Roman"/>
                <a:sym typeface="Times New Roman"/>
              </a:rPr>
              <a:t>nicknamed Coffee Senna, is a small slender shrub. </a:t>
            </a:r>
            <a:r>
              <a:rPr i="1" lang="en-US" sz="3000">
                <a:solidFill>
                  <a:schemeClr val="dk1"/>
                </a:solidFill>
                <a:latin typeface="Times New Roman"/>
                <a:ea typeface="Times New Roman"/>
                <a:cs typeface="Times New Roman"/>
                <a:sym typeface="Times New Roman"/>
              </a:rPr>
              <a:t>Senna auriculata</a:t>
            </a:r>
            <a:r>
              <a:rPr lang="en-US" sz="3000">
                <a:solidFill>
                  <a:schemeClr val="dk1"/>
                </a:solidFill>
                <a:latin typeface="Times New Roman"/>
                <a:ea typeface="Times New Roman"/>
                <a:cs typeface="Times New Roman"/>
                <a:sym typeface="Times New Roman"/>
              </a:rPr>
              <a:t>, used to make tea., is a legume tree that </a:t>
            </a:r>
            <a:r>
              <a:rPr lang="en-US" sz="3000">
                <a:latin typeface="Times New Roman"/>
                <a:ea typeface="Times New Roman"/>
                <a:cs typeface="Times New Roman"/>
                <a:sym typeface="Times New Roman"/>
              </a:rPr>
              <a:t>occurs in the dry regions of India and Sri Lanka. The deviations in terms of habitat and characteristics led us to the assumption that our resilts were unrealistic.</a:t>
            </a:r>
          </a:p>
        </p:txBody>
      </p:sp>
      <p:sp>
        <p:nvSpPr>
          <p:cNvPr id="76" name="Shape 76"/>
          <p:cNvSpPr txBox="1"/>
          <p:nvPr>
            <p:ph idx="14" type="body"/>
          </p:nvPr>
        </p:nvSpPr>
        <p:spPr>
          <a:xfrm>
            <a:off x="33472950" y="16542450"/>
            <a:ext cx="9444300" cy="4758300"/>
          </a:xfrm>
          <a:prstGeom prst="rect">
            <a:avLst/>
          </a:prstGeom>
          <a:noFill/>
          <a:ln>
            <a:noFill/>
          </a:ln>
        </p:spPr>
        <p:txBody>
          <a:bodyPr anchorCtr="0" anchor="ctr" bIns="91425" lIns="91425" rIns="91425" tIns="91425">
            <a:noAutofit/>
          </a:bodyPr>
          <a:lstStyle/>
          <a:p>
            <a:pPr indent="457200" lvl="0" marL="0" marR="0" rtl="0">
              <a:lnSpc>
                <a:spcPct val="115000"/>
              </a:lnSpc>
              <a:spcBef>
                <a:spcPts val="0"/>
              </a:spcBef>
              <a:buClr>
                <a:srgbClr val="205867"/>
              </a:buClr>
              <a:buSzPct val="25000"/>
              <a:buFont typeface="Arial"/>
              <a:buNone/>
            </a:pPr>
            <a:r>
              <a:rPr lang="en-US" sz="3000">
                <a:latin typeface="Times New Roman"/>
                <a:ea typeface="Times New Roman"/>
                <a:cs typeface="Times New Roman"/>
                <a:sym typeface="Times New Roman"/>
              </a:rPr>
              <a:t>The use of the rbcL primer with our samples led us to overall unrealistic results.  </a:t>
            </a:r>
            <a:r>
              <a:rPr lang="en-US" sz="3000">
                <a:solidFill>
                  <a:schemeClr val="dk1"/>
                </a:solidFill>
                <a:latin typeface="Times New Roman"/>
                <a:ea typeface="Times New Roman"/>
                <a:cs typeface="Times New Roman"/>
                <a:sym typeface="Times New Roman"/>
              </a:rPr>
              <a:t>However, our recollected samples which were analyzed using tufA primer did not yield results. We now think they may have been contaminated with pollen due to the time of collection. In the future, we will recollect and resequence our samples using algal primers.</a:t>
            </a:r>
          </a:p>
        </p:txBody>
      </p:sp>
      <p:sp>
        <p:nvSpPr>
          <p:cNvPr id="77" name="Shape 77"/>
          <p:cNvSpPr txBox="1"/>
          <p:nvPr>
            <p:ph idx="15" type="body"/>
          </p:nvPr>
        </p:nvSpPr>
        <p:spPr>
          <a:xfrm>
            <a:off x="33353975" y="14849175"/>
            <a:ext cx="9444300" cy="2376600"/>
          </a:xfrm>
          <a:prstGeom prst="rect">
            <a:avLst/>
          </a:prstGeom>
          <a:noFill/>
          <a:ln>
            <a:noFill/>
          </a:ln>
        </p:spPr>
        <p:txBody>
          <a:bodyPr anchorCtr="0" anchor="t" bIns="228575" lIns="228575" rIns="228575" tIns="228575">
            <a:noAutofit/>
          </a:bodyPr>
          <a:lstStyle/>
          <a:p>
            <a:pPr indent="-69850" lvl="0" marL="0" marR="0" rtl="0" algn="l">
              <a:spcBef>
                <a:spcPts val="0"/>
              </a:spcBef>
              <a:buClr>
                <a:schemeClr val="dk1"/>
              </a:buClr>
              <a:buSzPct val="32352"/>
              <a:buFont typeface="Arial"/>
              <a:buNone/>
            </a:pPr>
            <a:r>
              <a:t/>
            </a:r>
            <a:endParaRPr sz="3400">
              <a:solidFill>
                <a:schemeClr val="dk1"/>
              </a:solidFill>
              <a:latin typeface="Times New Roman"/>
              <a:ea typeface="Times New Roman"/>
              <a:cs typeface="Times New Roman"/>
              <a:sym typeface="Times New Roman"/>
            </a:endParaRPr>
          </a:p>
          <a:p>
            <a:pPr indent="-69850" lvl="0" marL="0" marR="0" rtl="0">
              <a:spcBef>
                <a:spcPts val="0"/>
              </a:spcBef>
              <a:buClr>
                <a:schemeClr val="dk1"/>
              </a:buClr>
              <a:buSzPct val="29729"/>
              <a:buFont typeface="Arial"/>
              <a:buNone/>
            </a:pPr>
            <a:r>
              <a:t/>
            </a:r>
            <a:endParaRPr b="1" sz="3700" u="sng">
              <a:solidFill>
                <a:srgbClr val="205867"/>
              </a:solidFill>
              <a:latin typeface="Times New Roman"/>
              <a:ea typeface="Times New Roman"/>
              <a:cs typeface="Times New Roman"/>
              <a:sym typeface="Times New Roman"/>
            </a:endParaRPr>
          </a:p>
          <a:p>
            <a:pPr indent="-69850" lvl="0" marL="0" marR="0" rtl="0">
              <a:spcBef>
                <a:spcPts val="0"/>
              </a:spcBef>
              <a:buClr>
                <a:schemeClr val="dk1"/>
              </a:buClr>
              <a:buSzPct val="29729"/>
              <a:buFont typeface="Arial"/>
              <a:buNone/>
            </a:pPr>
            <a:r>
              <a:rPr b="1" lang="en-US" sz="3700" u="sng">
                <a:solidFill>
                  <a:srgbClr val="205867"/>
                </a:solidFill>
                <a:latin typeface="Times New Roman"/>
                <a:ea typeface="Times New Roman"/>
                <a:cs typeface="Times New Roman"/>
                <a:sym typeface="Times New Roman"/>
              </a:rPr>
              <a:t>CONCLUSION</a:t>
            </a:r>
          </a:p>
          <a:p>
            <a:pPr indent="0" lvl="0" marL="0" marR="0" rtl="0" algn="l">
              <a:spcBef>
                <a:spcPts val="0"/>
              </a:spcBef>
              <a:buClr>
                <a:schemeClr val="dk1"/>
              </a:buClr>
              <a:buSzPct val="25000"/>
              <a:buFont typeface="Arial"/>
              <a:buNone/>
            </a:pPr>
            <a:r>
              <a:t/>
            </a:r>
            <a:endParaRPr sz="3400">
              <a:solidFill>
                <a:schemeClr val="dk1"/>
              </a:solidFill>
              <a:latin typeface="Times New Roman"/>
              <a:ea typeface="Times New Roman"/>
              <a:cs typeface="Times New Roman"/>
              <a:sym typeface="Times New Roman"/>
            </a:endParaRPr>
          </a:p>
        </p:txBody>
      </p:sp>
      <p:sp>
        <p:nvSpPr>
          <p:cNvPr id="78" name="Shape 78"/>
          <p:cNvSpPr txBox="1"/>
          <p:nvPr>
            <p:ph idx="19" type="body"/>
          </p:nvPr>
        </p:nvSpPr>
        <p:spPr>
          <a:xfrm>
            <a:off x="11234700" y="0"/>
            <a:ext cx="21421800" cy="4758299"/>
          </a:xfrm>
          <a:prstGeom prst="rect">
            <a:avLst/>
          </a:prstGeom>
          <a:noFill/>
          <a:ln>
            <a:noFill/>
          </a:ln>
        </p:spPr>
        <p:txBody>
          <a:bodyPr anchorCtr="0" anchor="t" bIns="45700" lIns="91425" rIns="91425" tIns="45700">
            <a:noAutofit/>
          </a:bodyPr>
          <a:lstStyle/>
          <a:p>
            <a:pPr indent="-69850" lvl="0" marL="0" marR="0" rtl="0" algn="ctr">
              <a:lnSpc>
                <a:spcPct val="90000"/>
              </a:lnSpc>
              <a:spcBef>
                <a:spcPts val="0"/>
              </a:spcBef>
              <a:buClr>
                <a:schemeClr val="dk1"/>
              </a:buClr>
              <a:buSzPct val="25000"/>
              <a:buFont typeface="Arial"/>
              <a:buNone/>
            </a:pPr>
            <a:r>
              <a:t/>
            </a:r>
            <a:endParaRPr b="1" sz="6500">
              <a:solidFill>
                <a:srgbClr val="FFFFFF"/>
              </a:solidFill>
              <a:latin typeface="Times New Roman"/>
              <a:ea typeface="Times New Roman"/>
              <a:cs typeface="Times New Roman"/>
              <a:sym typeface="Times New Roman"/>
            </a:endParaRPr>
          </a:p>
          <a:p>
            <a:pPr indent="-69850" lvl="0" marL="0" marR="0" rtl="0" algn="ctr">
              <a:lnSpc>
                <a:spcPct val="90000"/>
              </a:lnSpc>
              <a:spcBef>
                <a:spcPts val="0"/>
              </a:spcBef>
              <a:buClr>
                <a:schemeClr val="dk1"/>
              </a:buClr>
              <a:buSzPct val="25000"/>
              <a:buFont typeface="Arial"/>
              <a:buNone/>
            </a:pPr>
            <a:r>
              <a:rPr b="1" lang="en-US" sz="6500">
                <a:solidFill>
                  <a:srgbClr val="FFFFFF"/>
                </a:solidFill>
                <a:latin typeface="Times New Roman"/>
                <a:ea typeface="Times New Roman"/>
                <a:cs typeface="Times New Roman"/>
                <a:sym typeface="Times New Roman"/>
              </a:rPr>
              <a:t>Harmful Algal Blooms in the Hudson River: an analysis of the use of rbcL primer on algae </a:t>
            </a:r>
          </a:p>
          <a:p>
            <a:pPr lvl="0" rtl="0">
              <a:lnSpc>
                <a:spcPct val="115000"/>
              </a:lnSpc>
              <a:spcBef>
                <a:spcPts val="700"/>
              </a:spcBef>
              <a:buClr>
                <a:schemeClr val="dk1"/>
              </a:buClr>
              <a:buSzPct val="29729"/>
              <a:buFont typeface="Arial"/>
              <a:buNone/>
            </a:pPr>
            <a:r>
              <a:rPr lang="en-US" sz="3700">
                <a:solidFill>
                  <a:srgbClr val="FFFFFF"/>
                </a:solidFill>
                <a:latin typeface="Times New Roman"/>
                <a:ea typeface="Times New Roman"/>
                <a:cs typeface="Times New Roman"/>
                <a:sym typeface="Times New Roman"/>
              </a:rPr>
              <a:t>Maya Amitai, Vivian Kim, and Dr. Christine Marizzi</a:t>
            </a:r>
          </a:p>
          <a:p>
            <a:pPr indent="-69850" lvl="0" marL="0" marR="0" rtl="0" algn="ctr">
              <a:lnSpc>
                <a:spcPct val="90000"/>
              </a:lnSpc>
              <a:spcBef>
                <a:spcPts val="0"/>
              </a:spcBef>
              <a:buClr>
                <a:schemeClr val="dk1"/>
              </a:buClr>
              <a:buSzPct val="25000"/>
              <a:buFont typeface="Arial"/>
              <a:buNone/>
            </a:pPr>
            <a:r>
              <a:t/>
            </a:r>
            <a:endParaRPr b="1" sz="5000">
              <a:solidFill>
                <a:srgbClr val="FFFFFF"/>
              </a:solidFill>
              <a:latin typeface="Times New Roman"/>
              <a:ea typeface="Times New Roman"/>
              <a:cs typeface="Times New Roman"/>
              <a:sym typeface="Times New Roman"/>
            </a:endParaRPr>
          </a:p>
          <a:p>
            <a:pPr indent="0" lvl="0" marL="0" marR="0" rtl="0" algn="ctr">
              <a:lnSpc>
                <a:spcPct val="90000"/>
              </a:lnSpc>
              <a:spcBef>
                <a:spcPts val="0"/>
              </a:spcBef>
              <a:buClr>
                <a:schemeClr val="lt1"/>
              </a:buClr>
              <a:buSzPct val="25000"/>
              <a:buFont typeface="Arial"/>
              <a:buNone/>
            </a:pPr>
            <a:r>
              <a:t/>
            </a:r>
            <a:endParaRPr b="1" sz="5000">
              <a:solidFill>
                <a:srgbClr val="FFFFFF"/>
              </a:solidFill>
              <a:latin typeface="Times New Roman"/>
              <a:ea typeface="Times New Roman"/>
              <a:cs typeface="Times New Roman"/>
              <a:sym typeface="Times New Roman"/>
            </a:endParaRPr>
          </a:p>
        </p:txBody>
      </p:sp>
      <p:sp>
        <p:nvSpPr>
          <p:cNvPr id="79" name="Shape 79"/>
          <p:cNvSpPr txBox="1"/>
          <p:nvPr/>
        </p:nvSpPr>
        <p:spPr>
          <a:xfrm>
            <a:off x="11731825" y="6424850"/>
            <a:ext cx="19584600" cy="1093200"/>
          </a:xfrm>
          <a:prstGeom prst="rect">
            <a:avLst/>
          </a:prstGeom>
          <a:noFill/>
          <a:ln>
            <a:noFill/>
          </a:ln>
        </p:spPr>
        <p:txBody>
          <a:bodyPr anchorCtr="0" anchor="t" bIns="91425" lIns="91425" rIns="91425" tIns="91425">
            <a:noAutofit/>
          </a:bodyPr>
          <a:lstStyle/>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We hypothesize that we will find a diverse range of algae species but no evidence of harmful algal blooms.</a:t>
            </a:r>
          </a:p>
        </p:txBody>
      </p:sp>
      <p:sp>
        <p:nvSpPr>
          <p:cNvPr id="80" name="Shape 80"/>
          <p:cNvSpPr txBox="1"/>
          <p:nvPr/>
        </p:nvSpPr>
        <p:spPr>
          <a:xfrm>
            <a:off x="1073275" y="6610725"/>
            <a:ext cx="9191700" cy="75711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US" sz="3000">
                <a:latin typeface="Times New Roman"/>
                <a:ea typeface="Times New Roman"/>
                <a:cs typeface="Times New Roman"/>
                <a:sym typeface="Times New Roman"/>
              </a:rPr>
              <a:t>Algal blooms are rapid increases in the population of algae in an aquatic system. Harmful algal blooms (HABs) are toxic algal blooms that damage the ecosystem of marine environments generally caused by dinoflagellates. HABs are colloquially known as red tides. In 2010, the Hudson River experienced a red tide outbreak. Due to recent progress made by environmental advocacy groups in the area, we sequenced algae samples in various locations in the Hudson River. Upon coming up with unrealistic results, we compared our data with imported sequences of algal species that are common to the Hudson River; we did this in order to gauge the effectiveness of the rbcL primer used to sequence our samples. We then used tufA algal primer to sequence different samples.</a:t>
            </a:r>
          </a:p>
        </p:txBody>
      </p:sp>
      <p:pic>
        <p:nvPicPr>
          <p:cNvPr id="81" name="Shape 81"/>
          <p:cNvPicPr preferRelativeResize="0"/>
          <p:nvPr/>
        </p:nvPicPr>
        <p:blipFill>
          <a:blip r:embed="rId3">
            <a:alphaModFix/>
          </a:blip>
          <a:stretch>
            <a:fillRect/>
          </a:stretch>
        </p:blipFill>
        <p:spPr>
          <a:xfrm>
            <a:off x="1073225" y="23279300"/>
            <a:ext cx="4153593" cy="3049800"/>
          </a:xfrm>
          <a:prstGeom prst="rect">
            <a:avLst/>
          </a:prstGeom>
          <a:noFill/>
          <a:ln>
            <a:noFill/>
          </a:ln>
        </p:spPr>
      </p:pic>
      <p:sp>
        <p:nvSpPr>
          <p:cNvPr id="82" name="Shape 82"/>
          <p:cNvSpPr txBox="1"/>
          <p:nvPr/>
        </p:nvSpPr>
        <p:spPr>
          <a:xfrm>
            <a:off x="981475" y="25843100"/>
            <a:ext cx="4337100" cy="486000"/>
          </a:xfrm>
          <a:prstGeom prst="rect">
            <a:avLst/>
          </a:prstGeom>
          <a:noFill/>
          <a:ln>
            <a:noFill/>
          </a:ln>
        </p:spPr>
        <p:txBody>
          <a:bodyPr anchorCtr="0" anchor="t" bIns="91425" lIns="91425" rIns="91425" tIns="91425">
            <a:noAutofit/>
          </a:bodyPr>
          <a:lstStyle/>
          <a:p>
            <a:pPr lvl="0">
              <a:spcBef>
                <a:spcPts val="0"/>
              </a:spcBef>
              <a:buNone/>
            </a:pPr>
            <a:r>
              <a:rPr lang="en-US" sz="1200">
                <a:latin typeface="Times New Roman"/>
                <a:ea typeface="Times New Roman"/>
                <a:cs typeface="Times New Roman"/>
                <a:sym typeface="Times New Roman"/>
              </a:rPr>
              <a:t>http://hermannfall2015ohs4100.blogspot.com/2015/11/harmful-algae-blooms.html</a:t>
            </a:r>
          </a:p>
        </p:txBody>
      </p:sp>
      <p:sp>
        <p:nvSpPr>
          <p:cNvPr id="83" name="Shape 83"/>
          <p:cNvSpPr txBox="1"/>
          <p:nvPr>
            <p:ph idx="1" type="body"/>
          </p:nvPr>
        </p:nvSpPr>
        <p:spPr>
          <a:xfrm>
            <a:off x="889650" y="14849175"/>
            <a:ext cx="9528600" cy="17258400"/>
          </a:xfrm>
          <a:prstGeom prst="rect">
            <a:avLst/>
          </a:prstGeom>
          <a:noFill/>
          <a:ln>
            <a:noFill/>
          </a:ln>
        </p:spPr>
        <p:txBody>
          <a:bodyPr anchorCtr="0" anchor="t" bIns="228575" lIns="228575" rIns="228575" tIns="228575">
            <a:noAutofit/>
          </a:bodyPr>
          <a:lstStyle/>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Algal blooms are rapid increases in the population of algae in an aquatic system. Though blooms can occur naturally, they can also be caused by an excess of nutrients, such as nitrogen and phosphorous, which can be linked to pollution.  Harmful algal blooms (HABs) are toxic algal blooms that damage the ecosystem of marine environments and are colloquially known as red tides. These red tides have been associated with large-scale mortality events in marine environments; they produce neurotoxins which kill fish, sea turtles, and seabirds. Humans can be killed by ingesting seafood contaminated by algal blooms. In the United States, HABs have occurred in multiple geographic regions.</a:t>
            </a: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36666"/>
              <a:buFont typeface="Arial"/>
              <a:buNone/>
            </a:pPr>
            <a:r>
              <a:t/>
            </a:r>
            <a:endParaRPr sz="3000">
              <a:solidFill>
                <a:schemeClr val="dk1"/>
              </a:solidFill>
              <a:latin typeface="Times New Roman"/>
              <a:ea typeface="Times New Roman"/>
              <a:cs typeface="Times New Roman"/>
              <a:sym typeface="Times New Roman"/>
            </a:endParaRPr>
          </a:p>
          <a:p>
            <a:pPr indent="387350" lvl="0" rtl="0">
              <a:lnSpc>
                <a:spcPct val="115000"/>
              </a:lnSpc>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In 2010, the Hudson River experienced a red tide outbreak, and all boaters and swimmers were encouraged to stay away from the water. We sequenced algae samples from the Hudson River, and used our results to generate a better understanding of the health of the river.</a:t>
            </a:r>
          </a:p>
          <a:p>
            <a:pPr indent="0" lvl="0" marL="0" marR="0" rtl="0" algn="l">
              <a:lnSpc>
                <a:spcPct val="115000"/>
              </a:lnSpc>
              <a:spcBef>
                <a:spcPts val="500"/>
              </a:spcBef>
              <a:buClr>
                <a:schemeClr val="dk1"/>
              </a:buClr>
              <a:buSzPct val="25000"/>
              <a:buFont typeface="Arial"/>
              <a:buNone/>
            </a:pPr>
            <a:r>
              <a:t/>
            </a:r>
            <a:endParaRPr b="0" i="0" sz="3000" u="none" cap="none" strike="noStrike">
              <a:solidFill>
                <a:schemeClr val="dk1"/>
              </a:solidFill>
              <a:latin typeface="Times New Roman"/>
              <a:ea typeface="Times New Roman"/>
              <a:cs typeface="Times New Roman"/>
              <a:sym typeface="Times New Roman"/>
            </a:endParaRPr>
          </a:p>
        </p:txBody>
      </p:sp>
      <p:sp>
        <p:nvSpPr>
          <p:cNvPr id="84" name="Shape 84"/>
          <p:cNvSpPr txBox="1"/>
          <p:nvPr/>
        </p:nvSpPr>
        <p:spPr>
          <a:xfrm>
            <a:off x="2384975" y="26329100"/>
            <a:ext cx="1853700" cy="4860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US" sz="2400">
                <a:latin typeface="Times New Roman"/>
                <a:ea typeface="Times New Roman"/>
                <a:cs typeface="Times New Roman"/>
                <a:sym typeface="Times New Roman"/>
              </a:rPr>
              <a:t>Figure 1.1</a:t>
            </a:r>
          </a:p>
        </p:txBody>
      </p:sp>
      <p:sp>
        <p:nvSpPr>
          <p:cNvPr id="85" name="Shape 85"/>
          <p:cNvSpPr txBox="1"/>
          <p:nvPr/>
        </p:nvSpPr>
        <p:spPr>
          <a:xfrm>
            <a:off x="1073275" y="27180400"/>
            <a:ext cx="4153500" cy="10932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This figure shows a green </a:t>
            </a:r>
          </a:p>
          <a:p>
            <a:pPr lvl="0" rtl="0">
              <a:lnSpc>
                <a:spcPct val="115000"/>
              </a:lnSpc>
              <a:spcBef>
                <a:spcPts val="0"/>
              </a:spcBef>
              <a:buNone/>
            </a:pPr>
            <a:r>
              <a:rPr lang="en-US" sz="2400">
                <a:solidFill>
                  <a:schemeClr val="dk1"/>
                </a:solidFill>
                <a:latin typeface="Times New Roman"/>
                <a:ea typeface="Times New Roman"/>
                <a:cs typeface="Times New Roman"/>
                <a:sym typeface="Times New Roman"/>
              </a:rPr>
              <a:t>algal bloom in the Ohio River in 2015.</a:t>
            </a:r>
          </a:p>
          <a:p>
            <a:pPr lvl="0" rtl="0">
              <a:lnSpc>
                <a:spcPct val="115000"/>
              </a:lnSpc>
              <a:spcBef>
                <a:spcPts val="0"/>
              </a:spcBef>
              <a:buNone/>
            </a:pPr>
            <a:r>
              <a:t/>
            </a:r>
            <a:endParaRPr sz="30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t/>
            </a:r>
            <a:endParaRPr sz="3000">
              <a:solidFill>
                <a:schemeClr val="dk1"/>
              </a:solidFill>
              <a:latin typeface="Times New Roman"/>
              <a:ea typeface="Times New Roman"/>
              <a:cs typeface="Times New Roman"/>
              <a:sym typeface="Times New Roman"/>
            </a:endParaRPr>
          </a:p>
        </p:txBody>
      </p:sp>
      <p:pic>
        <p:nvPicPr>
          <p:cNvPr id="86" name="Shape 86"/>
          <p:cNvPicPr preferRelativeResize="0"/>
          <p:nvPr/>
        </p:nvPicPr>
        <p:blipFill>
          <a:blip r:embed="rId4">
            <a:alphaModFix/>
          </a:blip>
          <a:stretch>
            <a:fillRect/>
          </a:stretch>
        </p:blipFill>
        <p:spPr>
          <a:xfrm>
            <a:off x="5705450" y="23279299"/>
            <a:ext cx="4559599" cy="3049800"/>
          </a:xfrm>
          <a:prstGeom prst="rect">
            <a:avLst/>
          </a:prstGeom>
          <a:noFill/>
          <a:ln>
            <a:noFill/>
          </a:ln>
        </p:spPr>
      </p:pic>
      <p:sp>
        <p:nvSpPr>
          <p:cNvPr id="87" name="Shape 87"/>
          <p:cNvSpPr txBox="1"/>
          <p:nvPr/>
        </p:nvSpPr>
        <p:spPr>
          <a:xfrm>
            <a:off x="6088475" y="26430375"/>
            <a:ext cx="3787500" cy="1986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US" sz="2400">
                <a:latin typeface="Times New Roman"/>
                <a:ea typeface="Times New Roman"/>
                <a:cs typeface="Times New Roman"/>
                <a:sym typeface="Times New Roman"/>
              </a:rPr>
              <a:t>		Figure 1.2</a:t>
            </a:r>
          </a:p>
          <a:p>
            <a:pPr lvl="0" rtl="0">
              <a:lnSpc>
                <a:spcPct val="115000"/>
              </a:lnSpc>
              <a:spcBef>
                <a:spcPts val="0"/>
              </a:spcBef>
              <a:buNone/>
            </a:pPr>
            <a:r>
              <a:t/>
            </a:r>
            <a:endParaRPr sz="2400">
              <a:latin typeface="Times New Roman"/>
              <a:ea typeface="Times New Roman"/>
              <a:cs typeface="Times New Roman"/>
              <a:sym typeface="Times New Roman"/>
            </a:endParaRPr>
          </a:p>
          <a:p>
            <a:pPr lvl="0">
              <a:lnSpc>
                <a:spcPct val="115000"/>
              </a:lnSpc>
              <a:spcBef>
                <a:spcPts val="0"/>
              </a:spcBef>
              <a:buNone/>
            </a:pPr>
            <a:r>
              <a:rPr lang="en-US" sz="2400">
                <a:latin typeface="Times New Roman"/>
                <a:ea typeface="Times New Roman"/>
                <a:cs typeface="Times New Roman"/>
                <a:sym typeface="Times New Roman"/>
              </a:rPr>
              <a:t>This figure shows sites where HABs have directly caused fish kills. </a:t>
            </a:r>
          </a:p>
        </p:txBody>
      </p:sp>
      <p:sp>
        <p:nvSpPr>
          <p:cNvPr id="88" name="Shape 88"/>
          <p:cNvSpPr txBox="1"/>
          <p:nvPr/>
        </p:nvSpPr>
        <p:spPr>
          <a:xfrm>
            <a:off x="27575675" y="16384150"/>
            <a:ext cx="4337100" cy="27690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US" sz="2400">
                <a:latin typeface="Times New Roman"/>
                <a:ea typeface="Times New Roman"/>
                <a:cs typeface="Times New Roman"/>
                <a:sym typeface="Times New Roman"/>
              </a:rPr>
              <a:t>Figures 1.3, 1.4</a:t>
            </a:r>
          </a:p>
          <a:p>
            <a:pPr lvl="0" algn="ctr">
              <a:lnSpc>
                <a:spcPct val="115000"/>
              </a:lnSpc>
              <a:spcBef>
                <a:spcPts val="0"/>
              </a:spcBef>
              <a:buNone/>
            </a:pPr>
            <a:r>
              <a:rPr lang="en-US" sz="2400">
                <a:latin typeface="Times New Roman"/>
                <a:ea typeface="Times New Roman"/>
                <a:cs typeface="Times New Roman"/>
                <a:sym typeface="Times New Roman"/>
              </a:rPr>
              <a:t>These figures show </a:t>
            </a:r>
            <a:r>
              <a:rPr lang="en-US" sz="2400">
                <a:latin typeface="Times New Roman"/>
                <a:ea typeface="Times New Roman"/>
                <a:cs typeface="Times New Roman"/>
                <a:sym typeface="Times New Roman"/>
              </a:rPr>
              <a:t>our samples  under 40x magnification.</a:t>
            </a:r>
          </a:p>
        </p:txBody>
      </p:sp>
      <p:sp>
        <p:nvSpPr>
          <p:cNvPr id="89" name="Shape 89"/>
          <p:cNvSpPr txBox="1"/>
          <p:nvPr/>
        </p:nvSpPr>
        <p:spPr>
          <a:xfrm>
            <a:off x="12202550" y="19298550"/>
            <a:ext cx="19816800" cy="28107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US" sz="3000">
                <a:latin typeface="Times New Roman"/>
                <a:ea typeface="Times New Roman"/>
                <a:cs typeface="Times New Roman"/>
                <a:sym typeface="Times New Roman"/>
              </a:rPr>
              <a:t>	Nine out of our ten samples were identified using rbcL. However, contrary to expectations, all results produced were in the </a:t>
            </a:r>
            <a:r>
              <a:rPr i="1" lang="en-US" sz="3000">
                <a:latin typeface="Times New Roman"/>
                <a:ea typeface="Times New Roman"/>
                <a:cs typeface="Times New Roman"/>
                <a:sym typeface="Times New Roman"/>
              </a:rPr>
              <a:t>Senna </a:t>
            </a:r>
            <a:r>
              <a:rPr lang="en-US" sz="3000">
                <a:latin typeface="Times New Roman"/>
                <a:ea typeface="Times New Roman"/>
                <a:cs typeface="Times New Roman"/>
                <a:sym typeface="Times New Roman"/>
              </a:rPr>
              <a:t>genus, a genus of flowering plants common in tropical regions. We compared our results using Phylip ML in DNA Subway with two species found in the Hudson River: </a:t>
            </a:r>
            <a:r>
              <a:rPr i="1" lang="en-US" sz="3000">
                <a:latin typeface="Times New Roman"/>
                <a:ea typeface="Times New Roman"/>
                <a:cs typeface="Times New Roman"/>
                <a:sym typeface="Times New Roman"/>
              </a:rPr>
              <a:t>Spirogyra elongata</a:t>
            </a:r>
            <a:r>
              <a:rPr lang="en-US" sz="3000">
                <a:latin typeface="Times New Roman"/>
                <a:ea typeface="Times New Roman"/>
                <a:cs typeface="Times New Roman"/>
                <a:sym typeface="Times New Roman"/>
              </a:rPr>
              <a:t>, a unicellular green algae, and </a:t>
            </a:r>
            <a:r>
              <a:rPr i="1" lang="en-US" sz="3000">
                <a:latin typeface="Times New Roman"/>
                <a:ea typeface="Times New Roman"/>
                <a:cs typeface="Times New Roman"/>
                <a:sym typeface="Times New Roman"/>
              </a:rPr>
              <a:t>Aureococcus anophagefferens</a:t>
            </a:r>
            <a:r>
              <a:rPr lang="en-US" sz="3000">
                <a:latin typeface="Times New Roman"/>
                <a:ea typeface="Times New Roman"/>
                <a:cs typeface="Times New Roman"/>
                <a:sym typeface="Times New Roman"/>
              </a:rPr>
              <a:t>, the first known species to cause an algal bloom in the Hudson River using GenBank to create a phylogenetic tree.</a:t>
            </a:r>
          </a:p>
        </p:txBody>
      </p:sp>
      <p:sp>
        <p:nvSpPr>
          <p:cNvPr id="90" name="Shape 90"/>
          <p:cNvSpPr txBox="1"/>
          <p:nvPr/>
        </p:nvSpPr>
        <p:spPr>
          <a:xfrm>
            <a:off x="11901200" y="24939987"/>
            <a:ext cx="7208400" cy="10932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US" sz="2400">
                <a:latin typeface="Times New Roman"/>
                <a:ea typeface="Times New Roman"/>
                <a:cs typeface="Times New Roman"/>
                <a:sym typeface="Times New Roman"/>
              </a:rPr>
              <a:t>Figure 2.1</a:t>
            </a:r>
          </a:p>
          <a:p>
            <a:pPr lvl="0" algn="ctr">
              <a:lnSpc>
                <a:spcPct val="115000"/>
              </a:lnSpc>
              <a:spcBef>
                <a:spcPts val="0"/>
              </a:spcBef>
              <a:buNone/>
            </a:pPr>
            <a:r>
              <a:rPr lang="en-US" sz="2400">
                <a:latin typeface="Times New Roman"/>
                <a:ea typeface="Times New Roman"/>
                <a:cs typeface="Times New Roman"/>
                <a:sym typeface="Times New Roman"/>
              </a:rPr>
              <a:t>This figure shows a phylogenetic tree comparing our samples to </a:t>
            </a:r>
            <a:r>
              <a:rPr i="1" lang="en-US" sz="2400">
                <a:latin typeface="Times New Roman"/>
                <a:ea typeface="Times New Roman"/>
                <a:cs typeface="Times New Roman"/>
                <a:sym typeface="Times New Roman"/>
              </a:rPr>
              <a:t>Aureococcus anophageferens</a:t>
            </a:r>
            <a:r>
              <a:rPr lang="en-US" sz="2400">
                <a:latin typeface="Times New Roman"/>
                <a:ea typeface="Times New Roman"/>
                <a:cs typeface="Times New Roman"/>
                <a:sym typeface="Times New Roman"/>
              </a:rPr>
              <a:t>, a species of algae prevalent in HABs. </a:t>
            </a:r>
          </a:p>
        </p:txBody>
      </p:sp>
      <p:sp>
        <p:nvSpPr>
          <p:cNvPr id="91" name="Shape 91"/>
          <p:cNvSpPr txBox="1"/>
          <p:nvPr/>
        </p:nvSpPr>
        <p:spPr>
          <a:xfrm>
            <a:off x="21677100" y="28019250"/>
            <a:ext cx="8191500" cy="1986600"/>
          </a:xfrm>
          <a:prstGeom prst="rect">
            <a:avLst/>
          </a:prstGeom>
          <a:noFill/>
          <a:ln>
            <a:noFill/>
          </a:ln>
        </p:spPr>
        <p:txBody>
          <a:bodyPr anchorCtr="0" anchor="t" bIns="91425" lIns="91425" rIns="91425" tIns="91425">
            <a:noAutofit/>
          </a:bodyPr>
          <a:lstStyle/>
          <a:p>
            <a:pPr lvl="0" rtl="0" algn="ctr">
              <a:spcBef>
                <a:spcPts val="0"/>
              </a:spcBef>
              <a:buNone/>
            </a:pPr>
            <a:r>
              <a:rPr lang="en-US" sz="2400">
                <a:latin typeface="Times New Roman"/>
                <a:ea typeface="Times New Roman"/>
                <a:cs typeface="Times New Roman"/>
                <a:sym typeface="Times New Roman"/>
              </a:rPr>
              <a:t>Figure 2.3</a:t>
            </a:r>
          </a:p>
          <a:p>
            <a:pPr lvl="0" rtl="0" algn="ctr">
              <a:spcBef>
                <a:spcPts val="0"/>
              </a:spcBef>
              <a:buNone/>
            </a:pPr>
            <a:r>
              <a:t/>
            </a:r>
            <a:endParaRPr sz="2400">
              <a:latin typeface="Times New Roman"/>
              <a:ea typeface="Times New Roman"/>
              <a:cs typeface="Times New Roman"/>
              <a:sym typeface="Times New Roman"/>
            </a:endParaRPr>
          </a:p>
          <a:p>
            <a:pPr lvl="0" algn="ctr">
              <a:spcBef>
                <a:spcPts val="0"/>
              </a:spcBef>
              <a:buNone/>
            </a:pPr>
            <a:r>
              <a:rPr lang="en-US" sz="2400">
                <a:latin typeface="Times New Roman"/>
                <a:ea typeface="Times New Roman"/>
                <a:cs typeface="Times New Roman"/>
                <a:sym typeface="Times New Roman"/>
              </a:rPr>
              <a:t>This figure shows a phylogenetic tree comparing our samples to both </a:t>
            </a:r>
            <a:r>
              <a:rPr i="1" lang="en-US" sz="2400">
                <a:solidFill>
                  <a:schemeClr val="dk1"/>
                </a:solidFill>
                <a:latin typeface="Times New Roman"/>
                <a:ea typeface="Times New Roman"/>
                <a:cs typeface="Times New Roman"/>
                <a:sym typeface="Times New Roman"/>
              </a:rPr>
              <a:t>Aureococcus anophageferen</a:t>
            </a:r>
            <a:r>
              <a:rPr lang="en-US" sz="2400">
                <a:solidFill>
                  <a:schemeClr val="dk1"/>
                </a:solidFill>
                <a:latin typeface="Times New Roman"/>
                <a:ea typeface="Times New Roman"/>
                <a:cs typeface="Times New Roman"/>
                <a:sym typeface="Times New Roman"/>
              </a:rPr>
              <a:t> and </a:t>
            </a:r>
            <a:r>
              <a:rPr i="1" lang="en-US" sz="2400">
                <a:solidFill>
                  <a:schemeClr val="dk1"/>
                </a:solidFill>
                <a:latin typeface="Times New Roman"/>
                <a:ea typeface="Times New Roman"/>
                <a:cs typeface="Times New Roman"/>
                <a:sym typeface="Times New Roman"/>
              </a:rPr>
              <a:t>Spirogyra elongata.</a:t>
            </a:r>
          </a:p>
        </p:txBody>
      </p:sp>
      <p:sp>
        <p:nvSpPr>
          <p:cNvPr id="92" name="Shape 92"/>
          <p:cNvSpPr txBox="1"/>
          <p:nvPr/>
        </p:nvSpPr>
        <p:spPr>
          <a:xfrm>
            <a:off x="11504000" y="30005850"/>
            <a:ext cx="8002800" cy="1986600"/>
          </a:xfrm>
          <a:prstGeom prst="rect">
            <a:avLst/>
          </a:prstGeom>
          <a:noFill/>
          <a:ln>
            <a:noFill/>
          </a:ln>
        </p:spPr>
        <p:txBody>
          <a:bodyPr anchorCtr="0" anchor="t" bIns="91425" lIns="91425" rIns="91425" tIns="91425">
            <a:noAutofit/>
          </a:bodyPr>
          <a:lstStyle/>
          <a:p>
            <a:pPr lvl="0" rtl="0" algn="ctr">
              <a:lnSpc>
                <a:spcPct val="115000"/>
              </a:lnSpc>
              <a:spcBef>
                <a:spcPts val="0"/>
              </a:spcBef>
              <a:buNone/>
            </a:pPr>
            <a:r>
              <a:rPr lang="en-US" sz="2400">
                <a:latin typeface="Times New Roman"/>
                <a:ea typeface="Times New Roman"/>
                <a:cs typeface="Times New Roman"/>
                <a:sym typeface="Times New Roman"/>
              </a:rPr>
              <a:t>Figure 2.2</a:t>
            </a:r>
          </a:p>
          <a:p>
            <a:pPr lvl="0" algn="ctr">
              <a:lnSpc>
                <a:spcPct val="115000"/>
              </a:lnSpc>
              <a:spcBef>
                <a:spcPts val="0"/>
              </a:spcBef>
              <a:buNone/>
            </a:pPr>
            <a:r>
              <a:rPr lang="en-US" sz="2400">
                <a:latin typeface="Times New Roman"/>
                <a:ea typeface="Times New Roman"/>
                <a:cs typeface="Times New Roman"/>
                <a:sym typeface="Times New Roman"/>
              </a:rPr>
              <a:t>This figure shows the phylogenetic tree compar our samples to </a:t>
            </a:r>
            <a:r>
              <a:rPr i="1" lang="en-US" sz="2400">
                <a:latin typeface="Times New Roman"/>
                <a:ea typeface="Times New Roman"/>
                <a:cs typeface="Times New Roman"/>
                <a:sym typeface="Times New Roman"/>
              </a:rPr>
              <a:t>Spirogyra elongata</a:t>
            </a:r>
            <a:r>
              <a:rPr lang="en-US" sz="2400">
                <a:latin typeface="Times New Roman"/>
                <a:ea typeface="Times New Roman"/>
                <a:cs typeface="Times New Roman"/>
                <a:sym typeface="Times New Roman"/>
              </a:rPr>
              <a:t>, a species of algae commonly found in the Hudson River.</a:t>
            </a:r>
          </a:p>
        </p:txBody>
      </p:sp>
      <p:pic>
        <p:nvPicPr>
          <p:cNvPr id="93" name="Shape 93"/>
          <p:cNvPicPr preferRelativeResize="0"/>
          <p:nvPr/>
        </p:nvPicPr>
        <p:blipFill>
          <a:blip r:embed="rId5">
            <a:alphaModFix/>
          </a:blip>
          <a:stretch>
            <a:fillRect/>
          </a:stretch>
        </p:blipFill>
        <p:spPr>
          <a:xfrm>
            <a:off x="34296325" y="11236774"/>
            <a:ext cx="4574711" cy="3049799"/>
          </a:xfrm>
          <a:prstGeom prst="rect">
            <a:avLst/>
          </a:prstGeom>
          <a:noFill/>
          <a:ln>
            <a:noFill/>
          </a:ln>
        </p:spPr>
      </p:pic>
      <p:sp>
        <p:nvSpPr>
          <p:cNvPr id="94" name="Shape 94"/>
          <p:cNvSpPr txBox="1"/>
          <p:nvPr/>
        </p:nvSpPr>
        <p:spPr>
          <a:xfrm>
            <a:off x="39239825" y="11687783"/>
            <a:ext cx="3286200" cy="1280100"/>
          </a:xfrm>
          <a:prstGeom prst="rect">
            <a:avLst/>
          </a:prstGeom>
          <a:noFill/>
          <a:ln>
            <a:noFill/>
          </a:ln>
        </p:spPr>
        <p:txBody>
          <a:bodyPr anchorCtr="0" anchor="t" bIns="91425" lIns="91425" rIns="91425" tIns="91425">
            <a:noAutofit/>
          </a:bodyPr>
          <a:lstStyle/>
          <a:p>
            <a:pPr lvl="0" rtl="0" algn="ctr">
              <a:spcBef>
                <a:spcPts val="0"/>
              </a:spcBef>
              <a:buNone/>
            </a:pPr>
            <a:r>
              <a:rPr lang="en-US" sz="2400">
                <a:latin typeface="Times New Roman"/>
                <a:ea typeface="Times New Roman"/>
                <a:cs typeface="Times New Roman"/>
                <a:sym typeface="Times New Roman"/>
              </a:rPr>
              <a:t>Figure 3.1</a:t>
            </a:r>
          </a:p>
          <a:p>
            <a:pPr lvl="0" algn="ctr">
              <a:spcBef>
                <a:spcPts val="0"/>
              </a:spcBef>
              <a:buNone/>
            </a:pPr>
            <a:r>
              <a:rPr lang="en-US" sz="2400">
                <a:latin typeface="Times New Roman"/>
                <a:ea typeface="Times New Roman"/>
                <a:cs typeface="Times New Roman"/>
                <a:sym typeface="Times New Roman"/>
              </a:rPr>
              <a:t>This photo displays a </a:t>
            </a:r>
            <a:r>
              <a:rPr i="1" lang="en-US" sz="2400">
                <a:latin typeface="Times New Roman"/>
                <a:ea typeface="Times New Roman"/>
                <a:cs typeface="Times New Roman"/>
                <a:sym typeface="Times New Roman"/>
              </a:rPr>
              <a:t>Senna occidentalis </a:t>
            </a:r>
            <a:r>
              <a:rPr lang="en-US" sz="2400">
                <a:latin typeface="Times New Roman"/>
                <a:ea typeface="Times New Roman"/>
                <a:cs typeface="Times New Roman"/>
                <a:sym typeface="Times New Roman"/>
              </a:rPr>
              <a:t>flower.</a:t>
            </a:r>
          </a:p>
        </p:txBody>
      </p:sp>
      <p:pic>
        <p:nvPicPr>
          <p:cNvPr id="95" name="Shape 95"/>
          <p:cNvPicPr preferRelativeResize="0"/>
          <p:nvPr/>
        </p:nvPicPr>
        <p:blipFill rotWithShape="1">
          <a:blip r:embed="rId6">
            <a:alphaModFix/>
          </a:blip>
          <a:srcRect b="2640" l="29755" r="0" t="31504"/>
          <a:stretch/>
        </p:blipFill>
        <p:spPr>
          <a:xfrm>
            <a:off x="28101125" y="11765725"/>
            <a:ext cx="3286200" cy="3542549"/>
          </a:xfrm>
          <a:prstGeom prst="rect">
            <a:avLst/>
          </a:prstGeom>
          <a:noFill/>
          <a:ln>
            <a:noFill/>
          </a:ln>
        </p:spPr>
      </p:pic>
      <p:sp>
        <p:nvSpPr>
          <p:cNvPr id="96" name="Shape 96"/>
          <p:cNvSpPr txBox="1"/>
          <p:nvPr>
            <p:ph idx="15" type="body"/>
          </p:nvPr>
        </p:nvSpPr>
        <p:spPr>
          <a:xfrm>
            <a:off x="33643275" y="21673825"/>
            <a:ext cx="9444300" cy="1280100"/>
          </a:xfrm>
          <a:prstGeom prst="rect">
            <a:avLst/>
          </a:prstGeom>
          <a:noFill/>
          <a:ln>
            <a:noFill/>
          </a:ln>
        </p:spPr>
        <p:txBody>
          <a:bodyPr anchorCtr="0" anchor="t" bIns="228575" lIns="228575" rIns="228575" tIns="228575">
            <a:noAutofit/>
          </a:bodyPr>
          <a:lstStyle/>
          <a:p>
            <a:pPr indent="-69850" lvl="0" marL="0" marR="0" rtl="0">
              <a:spcBef>
                <a:spcPts val="0"/>
              </a:spcBef>
              <a:buClr>
                <a:schemeClr val="dk1"/>
              </a:buClr>
              <a:buSzPct val="29729"/>
              <a:buFont typeface="Arial"/>
              <a:buNone/>
            </a:pPr>
            <a:r>
              <a:rPr b="1" lang="en-US" sz="3700" u="sng">
                <a:solidFill>
                  <a:srgbClr val="205867"/>
                </a:solidFill>
                <a:latin typeface="Times New Roman"/>
                <a:ea typeface="Times New Roman"/>
                <a:cs typeface="Times New Roman"/>
                <a:sym typeface="Times New Roman"/>
              </a:rPr>
              <a:t>REFERENCES</a:t>
            </a:r>
          </a:p>
          <a:p>
            <a:pPr indent="0" lvl="0" marL="0" marR="0" rtl="0" algn="l">
              <a:spcBef>
                <a:spcPts val="0"/>
              </a:spcBef>
              <a:buClr>
                <a:schemeClr val="dk1"/>
              </a:buClr>
              <a:buSzPct val="25000"/>
              <a:buFont typeface="Arial"/>
              <a:buNone/>
            </a:pPr>
            <a:r>
              <a:t/>
            </a:r>
            <a:endParaRPr sz="3400">
              <a:solidFill>
                <a:schemeClr val="dk1"/>
              </a:solidFill>
              <a:latin typeface="Times New Roman"/>
              <a:ea typeface="Times New Roman"/>
              <a:cs typeface="Times New Roman"/>
              <a:sym typeface="Times New Roman"/>
            </a:endParaRPr>
          </a:p>
        </p:txBody>
      </p:sp>
      <p:sp>
        <p:nvSpPr>
          <p:cNvPr id="97" name="Shape 97"/>
          <p:cNvSpPr txBox="1"/>
          <p:nvPr/>
        </p:nvSpPr>
        <p:spPr>
          <a:xfrm>
            <a:off x="33643275" y="22953925"/>
            <a:ext cx="9444300" cy="89079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36666"/>
              <a:buFont typeface="Arial"/>
              <a:buNone/>
            </a:pPr>
            <a:r>
              <a:rPr lang="en-US" sz="3000">
                <a:solidFill>
                  <a:srgbClr val="333333"/>
                </a:solidFill>
                <a:latin typeface="Times New Roman"/>
                <a:ea typeface="Times New Roman"/>
                <a:cs typeface="Times New Roman"/>
                <a:sym typeface="Times New Roman"/>
              </a:rPr>
              <a:t>Bastin, P. (n.d.). Water Quality - Running Cleaner? Retrieved October 10, 2015. </a:t>
            </a:r>
            <a:r>
              <a:rPr lang="en-US" sz="3000" u="sng">
                <a:solidFill>
                  <a:srgbClr val="1155CC"/>
                </a:solidFill>
                <a:latin typeface="Times New Roman"/>
                <a:ea typeface="Times New Roman"/>
                <a:cs typeface="Times New Roman"/>
                <a:sym typeface="Times New Roman"/>
                <a:hlinkClick r:id="rId7"/>
              </a:rPr>
              <a:t>http://www.dec.ny.gov/docs/remediation_hudson_pdf/hresoh15p04.pdf</a:t>
            </a:r>
          </a:p>
          <a:p>
            <a:pPr lvl="0" rtl="0">
              <a:lnSpc>
                <a:spcPct val="115000"/>
              </a:lnSpc>
              <a:spcBef>
                <a:spcPts val="0"/>
              </a:spcBef>
              <a:buClr>
                <a:schemeClr val="dk1"/>
              </a:buClr>
              <a:buSzPct val="36666"/>
              <a:buFont typeface="Arial"/>
              <a:buNone/>
            </a:pPr>
            <a:r>
              <a:rPr lang="en-US" sz="3000">
                <a:solidFill>
                  <a:srgbClr val="333333"/>
                </a:solidFill>
                <a:latin typeface="Times New Roman"/>
                <a:ea typeface="Times New Roman"/>
                <a:cs typeface="Times New Roman"/>
                <a:sym typeface="Times New Roman"/>
              </a:rPr>
              <a:t>Entwisle, T., &amp; Nairn, L. (Eds.). (n.d.). How to Preserve FW Algae. Retrieved October 4, 2015.</a:t>
            </a:r>
          </a:p>
          <a:p>
            <a:pPr lvl="0" rtl="0">
              <a:lnSpc>
                <a:spcPct val="115000"/>
              </a:lnSpc>
              <a:spcBef>
                <a:spcPts val="0"/>
              </a:spcBef>
              <a:buClr>
                <a:schemeClr val="dk1"/>
              </a:buClr>
              <a:buSzPct val="36666"/>
              <a:buFont typeface="Arial"/>
              <a:buNone/>
            </a:pPr>
            <a:r>
              <a:rPr lang="en-US" sz="3000" u="sng">
                <a:solidFill>
                  <a:srgbClr val="1155CC"/>
                </a:solidFill>
                <a:latin typeface="Times New Roman"/>
                <a:ea typeface="Times New Roman"/>
                <a:cs typeface="Times New Roman"/>
                <a:sym typeface="Times New Roman"/>
                <a:hlinkClick r:id="rId8"/>
              </a:rPr>
              <a:t>http://plantnet.rbgsyd.nsw.gov.au/PlantNet/fwalgae/Introduction/preserve.htm</a:t>
            </a:r>
          </a:p>
          <a:p>
            <a:pPr lvl="0" rtl="0">
              <a:lnSpc>
                <a:spcPct val="115000"/>
              </a:lnSpc>
              <a:spcBef>
                <a:spcPts val="0"/>
              </a:spcBef>
              <a:buClr>
                <a:schemeClr val="dk1"/>
              </a:buClr>
              <a:buSzPct val="36666"/>
              <a:buFont typeface="Arial"/>
              <a:buNone/>
            </a:pPr>
            <a:r>
              <a:rPr lang="en-US" sz="3000">
                <a:solidFill>
                  <a:srgbClr val="333333"/>
                </a:solidFill>
                <a:latin typeface="Times New Roman"/>
                <a:ea typeface="Times New Roman"/>
                <a:cs typeface="Times New Roman"/>
                <a:sym typeface="Times New Roman"/>
              </a:rPr>
              <a:t>How is the Hudson Doing? (n.d.). Retrieved October 8, 2015.</a:t>
            </a:r>
          </a:p>
          <a:p>
            <a:pPr lvl="0" rtl="0">
              <a:lnSpc>
                <a:spcPct val="115000"/>
              </a:lnSpc>
              <a:spcBef>
                <a:spcPts val="0"/>
              </a:spcBef>
              <a:buClr>
                <a:schemeClr val="dk1"/>
              </a:buClr>
              <a:buSzPct val="36666"/>
              <a:buFont typeface="Arial"/>
              <a:buNone/>
            </a:pPr>
            <a:r>
              <a:rPr lang="en-US" sz="3000" u="sng">
                <a:solidFill>
                  <a:srgbClr val="1155CC"/>
                </a:solidFill>
                <a:latin typeface="Times New Roman"/>
                <a:ea typeface="Times New Roman"/>
                <a:cs typeface="Times New Roman"/>
                <a:sym typeface="Times New Roman"/>
                <a:hlinkClick r:id="rId9"/>
              </a:rPr>
              <a:t>http://www.dec.ny.gov/lands/77105.html</a:t>
            </a:r>
          </a:p>
          <a:p>
            <a:pPr lvl="0" rtl="0">
              <a:lnSpc>
                <a:spcPct val="115000"/>
              </a:lnSpc>
              <a:spcBef>
                <a:spcPts val="0"/>
              </a:spcBef>
              <a:buClr>
                <a:schemeClr val="dk1"/>
              </a:buClr>
              <a:buSzPct val="36666"/>
              <a:buFont typeface="Arial"/>
              <a:buNone/>
            </a:pPr>
            <a:r>
              <a:rPr lang="en-US" sz="3000">
                <a:solidFill>
                  <a:srgbClr val="333333"/>
                </a:solidFill>
                <a:latin typeface="Times New Roman"/>
                <a:ea typeface="Times New Roman"/>
                <a:cs typeface="Times New Roman"/>
                <a:sym typeface="Times New Roman"/>
              </a:rPr>
              <a:t>Perlman, H. (n.d.). Nitrogen and Water. Retrieved October 13, 2015 </a:t>
            </a:r>
            <a:r>
              <a:rPr lang="en-US" sz="3000" u="sng">
                <a:solidFill>
                  <a:srgbClr val="1155CC"/>
                </a:solidFill>
                <a:latin typeface="Times New Roman"/>
                <a:ea typeface="Times New Roman"/>
                <a:cs typeface="Times New Roman"/>
                <a:sym typeface="Times New Roman"/>
                <a:hlinkClick r:id="rId10"/>
              </a:rPr>
              <a:t>http://water.usgs.gov/edu/nitrogen.html</a:t>
            </a:r>
          </a:p>
          <a:p>
            <a:pPr lvl="0" rtl="0">
              <a:lnSpc>
                <a:spcPct val="115000"/>
              </a:lnSpc>
              <a:spcBef>
                <a:spcPts val="0"/>
              </a:spcBef>
              <a:buClr>
                <a:schemeClr val="dk1"/>
              </a:buClr>
              <a:buSzPct val="36666"/>
              <a:buFont typeface="Arial"/>
              <a:buNone/>
            </a:pPr>
            <a:r>
              <a:rPr lang="en-US" sz="3000">
                <a:solidFill>
                  <a:srgbClr val="333333"/>
                </a:solidFill>
                <a:latin typeface="Times New Roman"/>
                <a:ea typeface="Times New Roman"/>
                <a:cs typeface="Times New Roman"/>
                <a:sym typeface="Times New Roman"/>
              </a:rPr>
              <a:t>What causes algal blooms? (n.d.). Retrieved October 3, 2015</a:t>
            </a:r>
          </a:p>
          <a:p>
            <a:pPr lvl="0" rtl="0">
              <a:lnSpc>
                <a:spcPct val="115000"/>
              </a:lnSpc>
              <a:spcBef>
                <a:spcPts val="0"/>
              </a:spcBef>
              <a:buClr>
                <a:schemeClr val="dk1"/>
              </a:buClr>
              <a:buSzPct val="36666"/>
              <a:buFont typeface="Arial"/>
              <a:buNone/>
            </a:pPr>
            <a:r>
              <a:rPr lang="en-US" sz="3000" u="sng">
                <a:solidFill>
                  <a:srgbClr val="1155CC"/>
                </a:solidFill>
                <a:latin typeface="Times New Roman"/>
                <a:ea typeface="Times New Roman"/>
                <a:cs typeface="Times New Roman"/>
                <a:sym typeface="Times New Roman"/>
                <a:hlinkClick r:id="rId11"/>
              </a:rPr>
              <a:t>http://www.cees.iupui.edu/research/algal-toxicology/bloomfactors</a:t>
            </a:r>
          </a:p>
          <a:p>
            <a:pPr lvl="0">
              <a:spcBef>
                <a:spcPts val="0"/>
              </a:spcBef>
              <a:buNone/>
            </a:pPr>
            <a:r>
              <a:t/>
            </a:r>
            <a:endParaRPr/>
          </a:p>
        </p:txBody>
      </p:sp>
      <p:pic>
        <p:nvPicPr>
          <p:cNvPr id="98" name="Shape 98"/>
          <p:cNvPicPr preferRelativeResize="0"/>
          <p:nvPr/>
        </p:nvPicPr>
        <p:blipFill>
          <a:blip r:embed="rId12">
            <a:alphaModFix/>
          </a:blip>
          <a:stretch>
            <a:fillRect/>
          </a:stretch>
        </p:blipFill>
        <p:spPr>
          <a:xfrm>
            <a:off x="21115224" y="22534937"/>
            <a:ext cx="10201199" cy="5219212"/>
          </a:xfrm>
          <a:prstGeom prst="rect">
            <a:avLst/>
          </a:prstGeom>
          <a:noFill/>
          <a:ln>
            <a:noFill/>
          </a:ln>
        </p:spPr>
      </p:pic>
      <p:pic>
        <p:nvPicPr>
          <p:cNvPr id="99" name="Shape 99"/>
          <p:cNvPicPr preferRelativeResize="0"/>
          <p:nvPr/>
        </p:nvPicPr>
        <p:blipFill>
          <a:blip r:embed="rId13">
            <a:alphaModFix/>
          </a:blip>
          <a:stretch>
            <a:fillRect/>
          </a:stretch>
        </p:blipFill>
        <p:spPr>
          <a:xfrm>
            <a:off x="12138537" y="21931897"/>
            <a:ext cx="6649842" cy="3092950"/>
          </a:xfrm>
          <a:prstGeom prst="rect">
            <a:avLst/>
          </a:prstGeom>
          <a:noFill/>
          <a:ln>
            <a:noFill/>
          </a:ln>
        </p:spPr>
      </p:pic>
      <p:pic>
        <p:nvPicPr>
          <p:cNvPr id="100" name="Shape 100"/>
          <p:cNvPicPr preferRelativeResize="0"/>
          <p:nvPr/>
        </p:nvPicPr>
        <p:blipFill>
          <a:blip r:embed="rId14">
            <a:alphaModFix/>
          </a:blip>
          <a:stretch>
            <a:fillRect/>
          </a:stretch>
        </p:blipFill>
        <p:spPr>
          <a:xfrm>
            <a:off x="12138525" y="26815096"/>
            <a:ext cx="6649848" cy="3092953"/>
          </a:xfrm>
          <a:prstGeom prst="rect">
            <a:avLst/>
          </a:prstGeom>
          <a:noFill/>
          <a:ln>
            <a:noFill/>
          </a:ln>
        </p:spPr>
      </p:pic>
      <p:pic>
        <p:nvPicPr>
          <p:cNvPr id="101" name="Shape 101"/>
          <p:cNvPicPr preferRelativeResize="0"/>
          <p:nvPr/>
        </p:nvPicPr>
        <p:blipFill rotWithShape="1">
          <a:blip r:embed="rId15">
            <a:alphaModFix/>
          </a:blip>
          <a:srcRect b="797" l="9139" r="13801" t="33856"/>
          <a:stretch/>
        </p:blipFill>
        <p:spPr>
          <a:xfrm>
            <a:off x="28284720" y="7991587"/>
            <a:ext cx="2919001" cy="3300597"/>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PosterPresentations.com-36x48_Trifold_Template-V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