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2"/>
  </p:sldMasterIdLst>
  <p:notesMasterIdLst>
    <p:notesMasterId r:id="rId4"/>
  </p:notesMasterIdLst>
  <p:handoutMasterIdLst>
    <p:handoutMasterId r:id="rId5"/>
  </p:handoutMasterIdLst>
  <p:sldIdLst>
    <p:sldId id="256" r:id="rId3"/>
  </p:sldIdLst>
  <p:sldSz cx="43891200" cy="32918400"/>
  <p:notesSz cx="6858000" cy="9313863"/>
  <p:defaultTextStyle>
    <a:defPPr>
      <a:defRPr lang="en-US"/>
    </a:defPPr>
    <a:lvl1pPr marL="0" algn="l" defTabSz="3686861" rtl="0" eaLnBrk="1" latinLnBrk="0" hangingPunct="1">
      <a:defRPr sz="7258" kern="1200">
        <a:solidFill>
          <a:schemeClr val="tx1"/>
        </a:solidFill>
        <a:latin typeface="+mn-lt"/>
        <a:ea typeface="+mn-ea"/>
        <a:cs typeface="+mn-cs"/>
      </a:defRPr>
    </a:lvl1pPr>
    <a:lvl2pPr marL="1843430" algn="l" defTabSz="3686861" rtl="0" eaLnBrk="1" latinLnBrk="0" hangingPunct="1">
      <a:defRPr sz="7258" kern="1200">
        <a:solidFill>
          <a:schemeClr val="tx1"/>
        </a:solidFill>
        <a:latin typeface="+mn-lt"/>
        <a:ea typeface="+mn-ea"/>
        <a:cs typeface="+mn-cs"/>
      </a:defRPr>
    </a:lvl2pPr>
    <a:lvl3pPr marL="3686861" algn="l" defTabSz="3686861" rtl="0" eaLnBrk="1" latinLnBrk="0" hangingPunct="1">
      <a:defRPr sz="7258" kern="1200">
        <a:solidFill>
          <a:schemeClr val="tx1"/>
        </a:solidFill>
        <a:latin typeface="+mn-lt"/>
        <a:ea typeface="+mn-ea"/>
        <a:cs typeface="+mn-cs"/>
      </a:defRPr>
    </a:lvl3pPr>
    <a:lvl4pPr marL="5530291" algn="l" defTabSz="3686861" rtl="0" eaLnBrk="1" latinLnBrk="0" hangingPunct="1">
      <a:defRPr sz="7258" kern="1200">
        <a:solidFill>
          <a:schemeClr val="tx1"/>
        </a:solidFill>
        <a:latin typeface="+mn-lt"/>
        <a:ea typeface="+mn-ea"/>
        <a:cs typeface="+mn-cs"/>
      </a:defRPr>
    </a:lvl4pPr>
    <a:lvl5pPr marL="7373722" algn="l" defTabSz="3686861" rtl="0" eaLnBrk="1" latinLnBrk="0" hangingPunct="1">
      <a:defRPr sz="7258" kern="1200">
        <a:solidFill>
          <a:schemeClr val="tx1"/>
        </a:solidFill>
        <a:latin typeface="+mn-lt"/>
        <a:ea typeface="+mn-ea"/>
        <a:cs typeface="+mn-cs"/>
      </a:defRPr>
    </a:lvl5pPr>
    <a:lvl6pPr marL="9217152" algn="l" defTabSz="3686861" rtl="0" eaLnBrk="1" latinLnBrk="0" hangingPunct="1">
      <a:defRPr sz="7258" kern="1200">
        <a:solidFill>
          <a:schemeClr val="tx1"/>
        </a:solidFill>
        <a:latin typeface="+mn-lt"/>
        <a:ea typeface="+mn-ea"/>
        <a:cs typeface="+mn-cs"/>
      </a:defRPr>
    </a:lvl6pPr>
    <a:lvl7pPr marL="11060582" algn="l" defTabSz="3686861" rtl="0" eaLnBrk="1" latinLnBrk="0" hangingPunct="1">
      <a:defRPr sz="7258" kern="1200">
        <a:solidFill>
          <a:schemeClr val="tx1"/>
        </a:solidFill>
        <a:latin typeface="+mn-lt"/>
        <a:ea typeface="+mn-ea"/>
        <a:cs typeface="+mn-cs"/>
      </a:defRPr>
    </a:lvl7pPr>
    <a:lvl8pPr marL="12904013" algn="l" defTabSz="3686861" rtl="0" eaLnBrk="1" latinLnBrk="0" hangingPunct="1">
      <a:defRPr sz="7258" kern="1200">
        <a:solidFill>
          <a:schemeClr val="tx1"/>
        </a:solidFill>
        <a:latin typeface="+mn-lt"/>
        <a:ea typeface="+mn-ea"/>
        <a:cs typeface="+mn-cs"/>
      </a:defRPr>
    </a:lvl8pPr>
    <a:lvl9pPr marL="14747443" algn="l" defTabSz="3686861" rtl="0" eaLnBrk="1" latinLnBrk="0" hangingPunct="1">
      <a:defRPr sz="7258" kern="1200">
        <a:solidFill>
          <a:schemeClr val="tx1"/>
        </a:solidFill>
        <a:latin typeface="+mn-lt"/>
        <a:ea typeface="+mn-ea"/>
        <a:cs typeface="+mn-cs"/>
      </a:defRPr>
    </a:lvl9pPr>
  </p:defaultTextStyle>
  <p:extLst>
    <p:ext uri="{EFAFB233-063F-42B5-8137-9DF3F51BA10A}">
      <p15:sldGuideLst xmlns:p15="http://schemas.microsoft.com/office/powerpoint/2012/main" xmlns=""/>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32" d="100"/>
          <a:sy n="32" d="100"/>
        </p:scale>
        <p:origin x="-3792" y="-1528"/>
      </p:cViewPr>
      <p:guideLst>
        <p:guide orient="horz" pos="10368"/>
        <p:guide pos="13824"/>
      </p:guideLst>
    </p:cSldViewPr>
  </p:slideViewPr>
  <p:notesTextViewPr>
    <p:cViewPr>
      <p:scale>
        <a:sx n="1" d="1"/>
        <a:sy n="1" d="1"/>
      </p:scale>
      <p:origin x="0" y="0"/>
    </p:cViewPr>
  </p:notesTextViewPr>
  <p:notesViewPr>
    <p:cSldViewPr snapToGrid="0" showGuides="1">
      <p:cViewPr varScale="1">
        <p:scale>
          <a:sx n="65" d="100"/>
          <a:sy n="65" d="100"/>
        </p:scale>
        <p:origin x="2796" y="60"/>
      </p:cViewPr>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4" Type="http://schemas.openxmlformats.org/officeDocument/2006/relationships/notesMaster" Target="notesMasters/notesMaster1.xml"/><Relationship Id="rId5" Type="http://schemas.openxmlformats.org/officeDocument/2006/relationships/handoutMaster" Target="handoutMasters/handoutMaster1.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customXml" Target="../customXml/item1.xml"/><Relationship Id="rId2"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73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7311"/>
          </a:xfrm>
          <a:prstGeom prst="rect">
            <a:avLst/>
          </a:prstGeom>
        </p:spPr>
        <p:txBody>
          <a:bodyPr vert="horz" lIns="91440" tIns="45720" rIns="91440" bIns="45720" rtlCol="0"/>
          <a:lstStyle>
            <a:lvl1pPr algn="r">
              <a:defRPr sz="1200"/>
            </a:lvl1pPr>
          </a:lstStyle>
          <a:p>
            <a:fld id="{F1C0B079-A316-4C9B-B165-DF9EA8325D2C}" type="datetimeFigureOut">
              <a:rPr lang="en-US" smtClean="0"/>
              <a:t>5/31/16</a:t>
            </a:fld>
            <a:endParaRPr lang="en-US"/>
          </a:p>
        </p:txBody>
      </p:sp>
      <p:sp>
        <p:nvSpPr>
          <p:cNvPr id="4" name="Footer Placeholder 3"/>
          <p:cNvSpPr>
            <a:spLocks noGrp="1"/>
          </p:cNvSpPr>
          <p:nvPr>
            <p:ph type="ftr" sz="quarter" idx="2"/>
          </p:nvPr>
        </p:nvSpPr>
        <p:spPr>
          <a:xfrm>
            <a:off x="0" y="8846554"/>
            <a:ext cx="2971800" cy="46731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6554"/>
            <a:ext cx="2971800" cy="467310"/>
          </a:xfrm>
          <a:prstGeom prst="rect">
            <a:avLst/>
          </a:prstGeom>
        </p:spPr>
        <p:txBody>
          <a:bodyPr vert="horz" lIns="91440" tIns="45720" rIns="91440" bIns="45720" rtlCol="0" anchor="b"/>
          <a:lstStyle>
            <a:lvl1pPr algn="r">
              <a:defRPr sz="1200"/>
            </a:lvl1pPr>
          </a:lstStyle>
          <a:p>
            <a:fld id="{6BA0EAE6-B4B6-49B7-9049-B371250BE0F4}" type="slidenum">
              <a:rPr lang="en-US" smtClean="0"/>
              <a:t>‹#›</a:t>
            </a:fld>
            <a:endParaRPr lang="en-US"/>
          </a:p>
        </p:txBody>
      </p:sp>
    </p:spTree>
    <p:extLst>
      <p:ext uri="{BB962C8B-B14F-4D97-AF65-F5344CB8AC3E}">
        <p14:creationId xmlns:p14="http://schemas.microsoft.com/office/powerpoint/2010/main" val="14724663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731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7311"/>
          </a:xfrm>
          <a:prstGeom prst="rect">
            <a:avLst/>
          </a:prstGeom>
        </p:spPr>
        <p:txBody>
          <a:bodyPr vert="horz" lIns="91440" tIns="45720" rIns="91440" bIns="45720" rtlCol="0"/>
          <a:lstStyle>
            <a:lvl1pPr algn="r">
              <a:defRPr sz="1200"/>
            </a:lvl1pPr>
          </a:lstStyle>
          <a:p>
            <a:fld id="{38F28AB8-57D1-494F-9851-055AD867E790}" type="datetimeFigureOut">
              <a:rPr lang="en-US" smtClean="0"/>
              <a:t>5/31/16</a:t>
            </a:fld>
            <a:endParaRPr lang="en-US"/>
          </a:p>
        </p:txBody>
      </p:sp>
      <p:sp>
        <p:nvSpPr>
          <p:cNvPr id="4" name="Slide Image Placeholder 3"/>
          <p:cNvSpPr>
            <a:spLocks noGrp="1" noRot="1" noChangeAspect="1"/>
          </p:cNvSpPr>
          <p:nvPr>
            <p:ph type="sldImg" idx="2"/>
          </p:nvPr>
        </p:nvSpPr>
        <p:spPr>
          <a:xfrm>
            <a:off x="1333500" y="1163638"/>
            <a:ext cx="4191000" cy="31432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82296"/>
            <a:ext cx="5486400" cy="366733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6554"/>
            <a:ext cx="2971800" cy="46731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4"/>
            <a:ext cx="2971800" cy="467310"/>
          </a:xfrm>
          <a:prstGeom prst="rect">
            <a:avLst/>
          </a:prstGeom>
        </p:spPr>
        <p:txBody>
          <a:bodyPr vert="horz" lIns="91440" tIns="45720" rIns="91440" bIns="45720" rtlCol="0" anchor="b"/>
          <a:lstStyle>
            <a:lvl1pPr algn="r">
              <a:defRPr sz="1200"/>
            </a:lvl1pPr>
          </a:lstStyle>
          <a:p>
            <a:fld id="{37C7F044-5458-4B2E-BFA0-52AAA1C529D4}" type="slidenum">
              <a:rPr lang="en-US" smtClean="0"/>
              <a:t>‹#›</a:t>
            </a:fld>
            <a:endParaRPr lang="en-US"/>
          </a:p>
        </p:txBody>
      </p:sp>
    </p:spTree>
    <p:extLst>
      <p:ext uri="{BB962C8B-B14F-4D97-AF65-F5344CB8AC3E}">
        <p14:creationId xmlns:p14="http://schemas.microsoft.com/office/powerpoint/2010/main" val="1624808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Poster">
    <p:spTree>
      <p:nvGrpSpPr>
        <p:cNvPr id="1" name=""/>
        <p:cNvGrpSpPr/>
        <p:nvPr/>
      </p:nvGrpSpPr>
      <p:grpSpPr>
        <a:xfrm>
          <a:off x="0" y="0"/>
          <a:ext cx="0" cy="0"/>
          <a:chOff x="0" y="0"/>
          <a:chExt cx="0" cy="0"/>
        </a:xfrm>
      </p:grpSpPr>
      <p:sp>
        <p:nvSpPr>
          <p:cNvPr id="2" name="Title 1"/>
          <p:cNvSpPr>
            <a:spLocks noGrp="1"/>
          </p:cNvSpPr>
          <p:nvPr>
            <p:ph type="title"/>
          </p:nvPr>
        </p:nvSpPr>
        <p:spPr>
          <a:xfrm>
            <a:off x="6400800" y="990600"/>
            <a:ext cx="31089600" cy="2514540"/>
          </a:xfrm>
        </p:spPr>
        <p:txBody>
          <a:bodyPr/>
          <a:lstStyle/>
          <a:p>
            <a:r>
              <a:rPr lang="en-US" smtClean="0"/>
              <a:t>Click to edit Master title style</a:t>
            </a:r>
            <a:endParaRPr lang="en-US"/>
          </a:p>
        </p:txBody>
      </p:sp>
      <p:sp>
        <p:nvSpPr>
          <p:cNvPr id="31" name="Text Placeholder 6"/>
          <p:cNvSpPr>
            <a:spLocks noGrp="1"/>
          </p:cNvSpPr>
          <p:nvPr>
            <p:ph type="body" sz="quarter" idx="36"/>
          </p:nvPr>
        </p:nvSpPr>
        <p:spPr bwMode="auto">
          <a:xfrm>
            <a:off x="6400800" y="3588603"/>
            <a:ext cx="31089600" cy="830997"/>
          </a:xfrm>
        </p:spPr>
        <p:txBody>
          <a:bodyPr>
            <a:noAutofit/>
          </a:bodyPr>
          <a:lstStyle>
            <a:lvl1pPr marL="0" indent="0">
              <a:spcBef>
                <a:spcPts val="0"/>
              </a:spcBef>
              <a:buNone/>
              <a:defRPr sz="2400">
                <a:solidFill>
                  <a:schemeClr val="bg1"/>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smtClean="0"/>
              <a:t>Edit Master text styles</a:t>
            </a:r>
          </a:p>
        </p:txBody>
      </p:sp>
      <p:sp>
        <p:nvSpPr>
          <p:cNvPr id="3" name="Date Placeholder 2"/>
          <p:cNvSpPr>
            <a:spLocks noGrp="1"/>
          </p:cNvSpPr>
          <p:nvPr>
            <p:ph type="dt" sz="half" idx="10"/>
          </p:nvPr>
        </p:nvSpPr>
        <p:spPr/>
        <p:txBody>
          <a:bodyPr/>
          <a:lstStyle/>
          <a:p>
            <a:fld id="{ECAA57DF-1C19-4726-AB84-014692BAD8F5}" type="datetimeFigureOut">
              <a:rPr lang="en-US" smtClean="0"/>
              <a:t>5/31/16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1B4C631-C489-4C11-812F-2172FBEAE82B}" type="slidenum">
              <a:rPr lang="en-US" smtClean="0"/>
              <a:t>‹#›</a:t>
            </a:fld>
            <a:endParaRPr lang="en-US"/>
          </a:p>
        </p:txBody>
      </p:sp>
      <p:sp>
        <p:nvSpPr>
          <p:cNvPr id="7" name="Text Placeholder 6"/>
          <p:cNvSpPr>
            <a:spLocks noGrp="1"/>
          </p:cNvSpPr>
          <p:nvPr>
            <p:ph type="body" sz="quarter" idx="13" hasCustomPrompt="1"/>
          </p:nvPr>
        </p:nvSpPr>
        <p:spPr>
          <a:xfrm>
            <a:off x="1143000" y="5852160"/>
            <a:ext cx="12801600" cy="1219200"/>
          </a:xfrm>
          <a:prstGeom prst="round1Rect">
            <a:avLst/>
          </a:prstGeom>
          <a:solidFill>
            <a:schemeClr val="accent2"/>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19" name="Content Placeholder 17"/>
          <p:cNvSpPr>
            <a:spLocks noGrp="1"/>
          </p:cNvSpPr>
          <p:nvPr>
            <p:ph sz="quarter" idx="24" hasCustomPrompt="1"/>
          </p:nvPr>
        </p:nvSpPr>
        <p:spPr>
          <a:xfrm>
            <a:off x="1143000" y="7071360"/>
            <a:ext cx="12801600" cy="68580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1" name="Text Placeholder 6"/>
          <p:cNvSpPr>
            <a:spLocks noGrp="1"/>
          </p:cNvSpPr>
          <p:nvPr>
            <p:ph type="body" sz="quarter" idx="17" hasCustomPrompt="1"/>
          </p:nvPr>
        </p:nvSpPr>
        <p:spPr>
          <a:xfrm>
            <a:off x="1143000" y="15032736"/>
            <a:ext cx="12801600" cy="1219200"/>
          </a:xfrm>
          <a:prstGeom prst="round1Rect">
            <a:avLst/>
          </a:prstGeom>
          <a:solidFill>
            <a:schemeClr val="accent3"/>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0" name="Content Placeholder 17"/>
          <p:cNvSpPr>
            <a:spLocks noGrp="1"/>
          </p:cNvSpPr>
          <p:nvPr>
            <p:ph sz="quarter" idx="25" hasCustomPrompt="1"/>
          </p:nvPr>
        </p:nvSpPr>
        <p:spPr>
          <a:xfrm>
            <a:off x="1143000" y="16251936"/>
            <a:ext cx="12801600" cy="9088165"/>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3" name="Text Placeholder 6"/>
          <p:cNvSpPr>
            <a:spLocks noGrp="1"/>
          </p:cNvSpPr>
          <p:nvPr>
            <p:ph type="body" sz="quarter" idx="19" hasCustomPrompt="1"/>
          </p:nvPr>
        </p:nvSpPr>
        <p:spPr>
          <a:xfrm>
            <a:off x="1143000" y="25831800"/>
            <a:ext cx="12801600" cy="1219200"/>
          </a:xfrm>
          <a:prstGeom prst="round1Rect">
            <a:avLst/>
          </a:prstGeom>
          <a:solidFill>
            <a:schemeClr val="accent4"/>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1" name="Content Placeholder 17"/>
          <p:cNvSpPr>
            <a:spLocks noGrp="1"/>
          </p:cNvSpPr>
          <p:nvPr>
            <p:ph sz="quarter" idx="26" hasCustomPrompt="1"/>
          </p:nvPr>
        </p:nvSpPr>
        <p:spPr>
          <a:xfrm>
            <a:off x="11430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5" name="Text Placeholder 6"/>
          <p:cNvSpPr>
            <a:spLocks noGrp="1"/>
          </p:cNvSpPr>
          <p:nvPr>
            <p:ph type="body" sz="quarter" idx="21" hasCustomPrompt="1"/>
          </p:nvPr>
        </p:nvSpPr>
        <p:spPr>
          <a:xfrm>
            <a:off x="15544800" y="5852160"/>
            <a:ext cx="12801600" cy="1219200"/>
          </a:xfrm>
          <a:prstGeom prst="round1Rect">
            <a:avLst/>
          </a:prstGeom>
          <a:solidFill>
            <a:schemeClr val="accent5"/>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2" name="Content Placeholder 17"/>
          <p:cNvSpPr>
            <a:spLocks noGrp="1"/>
          </p:cNvSpPr>
          <p:nvPr>
            <p:ph sz="quarter" idx="27" hasCustomPrompt="1"/>
          </p:nvPr>
        </p:nvSpPr>
        <p:spPr>
          <a:xfrm>
            <a:off x="15544800" y="7071360"/>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18" name="Content Placeholder 17"/>
          <p:cNvSpPr>
            <a:spLocks noGrp="1"/>
          </p:cNvSpPr>
          <p:nvPr>
            <p:ph sz="quarter" idx="23" hasCustomPrompt="1"/>
          </p:nvPr>
        </p:nvSpPr>
        <p:spPr>
          <a:xfrm>
            <a:off x="15544800" y="11948160"/>
            <a:ext cx="12801600" cy="61722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3" name="Content Placeholder 17"/>
          <p:cNvSpPr>
            <a:spLocks noGrp="1"/>
          </p:cNvSpPr>
          <p:nvPr>
            <p:ph sz="quarter" idx="28" hasCustomPrompt="1"/>
          </p:nvPr>
        </p:nvSpPr>
        <p:spPr>
          <a:xfrm>
            <a:off x="15544800" y="23469600"/>
            <a:ext cx="12801600" cy="1752600"/>
          </a:xfrm>
        </p:spPr>
        <p:txBody>
          <a:bodyPr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p:txBody>
      </p:sp>
      <p:sp>
        <p:nvSpPr>
          <p:cNvPr id="24" name="Text Placeholder 6"/>
          <p:cNvSpPr>
            <a:spLocks noGrp="1"/>
          </p:cNvSpPr>
          <p:nvPr>
            <p:ph type="body" sz="quarter" idx="29" hasCustomPrompt="1"/>
          </p:nvPr>
        </p:nvSpPr>
        <p:spPr>
          <a:xfrm>
            <a:off x="15544800" y="2583180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5" name="Content Placeholder 17"/>
          <p:cNvSpPr>
            <a:spLocks noGrp="1"/>
          </p:cNvSpPr>
          <p:nvPr>
            <p:ph sz="quarter" idx="30" hasCustomPrompt="1"/>
          </p:nvPr>
        </p:nvSpPr>
        <p:spPr>
          <a:xfrm>
            <a:off x="1554480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6" name="Text Placeholder 6"/>
          <p:cNvSpPr>
            <a:spLocks noGrp="1"/>
          </p:cNvSpPr>
          <p:nvPr>
            <p:ph type="body" sz="quarter" idx="31" hasCustomPrompt="1"/>
          </p:nvPr>
        </p:nvSpPr>
        <p:spPr>
          <a:xfrm>
            <a:off x="29900880" y="5852160"/>
            <a:ext cx="12801600" cy="1219200"/>
          </a:xfrm>
          <a:prstGeom prst="round1Rect">
            <a:avLst/>
          </a:prstGeom>
          <a:solidFill>
            <a:schemeClr val="accent6"/>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27" name="Content Placeholder 17"/>
          <p:cNvSpPr>
            <a:spLocks noGrp="1"/>
          </p:cNvSpPr>
          <p:nvPr>
            <p:ph sz="quarter" idx="32" hasCustomPrompt="1"/>
          </p:nvPr>
        </p:nvSpPr>
        <p:spPr>
          <a:xfrm>
            <a:off x="29900880" y="7071360"/>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8" name="Content Placeholder 17"/>
          <p:cNvSpPr>
            <a:spLocks noGrp="1"/>
          </p:cNvSpPr>
          <p:nvPr>
            <p:ph sz="quarter" idx="33" hasCustomPrompt="1"/>
          </p:nvPr>
        </p:nvSpPr>
        <p:spPr>
          <a:xfrm>
            <a:off x="29900880" y="15837408"/>
            <a:ext cx="12801600" cy="73152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29" name="Text Placeholder 6"/>
          <p:cNvSpPr>
            <a:spLocks noGrp="1"/>
          </p:cNvSpPr>
          <p:nvPr>
            <p:ph type="body" sz="quarter" idx="34" hasCustomPrompt="1"/>
          </p:nvPr>
        </p:nvSpPr>
        <p:spPr>
          <a:xfrm>
            <a:off x="29900880" y="25831800"/>
            <a:ext cx="12801600" cy="1219200"/>
          </a:xfrm>
          <a:prstGeom prst="round1Rect">
            <a:avLst/>
          </a:prstGeom>
          <a:solidFill>
            <a:schemeClr val="accent1"/>
          </a:solidFill>
        </p:spPr>
        <p:txBody>
          <a:bodyPr lIns="365760" anchor="ctr">
            <a:noAutofit/>
          </a:bodyPr>
          <a:lstStyle>
            <a:lvl1pPr marL="0" indent="0">
              <a:spcBef>
                <a:spcPts val="0"/>
              </a:spcBef>
              <a:buNone/>
              <a:defRPr sz="6000" cap="all" baseline="0">
                <a:solidFill>
                  <a:schemeClr val="bg1"/>
                </a:solidFill>
                <a:latin typeface="+mj-lt"/>
              </a:defRPr>
            </a:lvl1pPr>
            <a:lvl2pPr marL="0" indent="0">
              <a:spcBef>
                <a:spcPts val="0"/>
              </a:spcBef>
              <a:buNone/>
              <a:defRPr sz="6000" cap="all" baseline="0">
                <a:solidFill>
                  <a:schemeClr val="bg1"/>
                </a:solidFill>
                <a:latin typeface="+mj-lt"/>
              </a:defRPr>
            </a:lvl2pPr>
            <a:lvl3pPr marL="0" indent="0">
              <a:spcBef>
                <a:spcPts val="0"/>
              </a:spcBef>
              <a:buNone/>
              <a:defRPr sz="6000" cap="all" baseline="0">
                <a:solidFill>
                  <a:schemeClr val="bg1"/>
                </a:solidFill>
                <a:latin typeface="+mj-lt"/>
              </a:defRPr>
            </a:lvl3pPr>
            <a:lvl4pPr marL="0" indent="0">
              <a:spcBef>
                <a:spcPts val="0"/>
              </a:spcBef>
              <a:buNone/>
              <a:defRPr sz="6000" cap="all" baseline="0">
                <a:solidFill>
                  <a:schemeClr val="bg1"/>
                </a:solidFill>
                <a:latin typeface="+mj-lt"/>
              </a:defRPr>
            </a:lvl4pPr>
            <a:lvl5pPr marL="0" indent="0">
              <a:spcBef>
                <a:spcPts val="0"/>
              </a:spcBef>
              <a:buNone/>
              <a:defRPr sz="6000" cap="all" baseline="0">
                <a:solidFill>
                  <a:schemeClr val="bg1"/>
                </a:solidFill>
                <a:latin typeface="+mj-lt"/>
              </a:defRPr>
            </a:lvl5pPr>
            <a:lvl6pPr marL="0" indent="0">
              <a:spcBef>
                <a:spcPts val="0"/>
              </a:spcBef>
              <a:buNone/>
              <a:defRPr sz="6000" cap="all" baseline="0">
                <a:solidFill>
                  <a:schemeClr val="bg1"/>
                </a:solidFill>
                <a:latin typeface="+mj-lt"/>
              </a:defRPr>
            </a:lvl6pPr>
            <a:lvl7pPr marL="0" indent="0">
              <a:spcBef>
                <a:spcPts val="0"/>
              </a:spcBef>
              <a:buNone/>
              <a:defRPr sz="6000" cap="all" baseline="0">
                <a:solidFill>
                  <a:schemeClr val="bg1"/>
                </a:solidFill>
                <a:latin typeface="+mj-lt"/>
              </a:defRPr>
            </a:lvl7pPr>
            <a:lvl8pPr marL="0" indent="0">
              <a:spcBef>
                <a:spcPts val="0"/>
              </a:spcBef>
              <a:buNone/>
              <a:defRPr sz="6000" cap="all" baseline="0">
                <a:solidFill>
                  <a:schemeClr val="bg1"/>
                </a:solidFill>
                <a:latin typeface="+mj-lt"/>
              </a:defRPr>
            </a:lvl8pPr>
            <a:lvl9pPr marL="0" indent="0">
              <a:spcBef>
                <a:spcPts val="0"/>
              </a:spcBef>
              <a:buNone/>
              <a:defRPr sz="6000" cap="all" baseline="0">
                <a:solidFill>
                  <a:schemeClr val="bg1"/>
                </a:solidFill>
                <a:latin typeface="+mj-lt"/>
              </a:defRPr>
            </a:lvl9pPr>
          </a:lstStyle>
          <a:p>
            <a:pPr lvl="0"/>
            <a:r>
              <a:rPr lang="en-US" dirty="0" smtClean="0"/>
              <a:t>Heading</a:t>
            </a:r>
            <a:endParaRPr lang="en-US" dirty="0"/>
          </a:p>
        </p:txBody>
      </p:sp>
      <p:sp>
        <p:nvSpPr>
          <p:cNvPr id="30" name="Content Placeholder 17"/>
          <p:cNvSpPr>
            <a:spLocks noGrp="1"/>
          </p:cNvSpPr>
          <p:nvPr>
            <p:ph sz="quarter" idx="35" hasCustomPrompt="1"/>
          </p:nvPr>
        </p:nvSpPr>
        <p:spPr>
          <a:xfrm>
            <a:off x="29900880" y="27057096"/>
            <a:ext cx="12801600" cy="4572000"/>
          </a:xfrm>
        </p:spPr>
        <p:txBody>
          <a:bodyPr lIns="365760" tIns="182880"/>
          <a:lstStyle>
            <a:lvl1pPr>
              <a:defRPr baseline="0"/>
            </a:lvl1pPr>
            <a:lvl5pPr>
              <a:defRPr/>
            </a:lvl5pPr>
            <a:lvl6pPr>
              <a:defRPr/>
            </a:lvl6pPr>
            <a:lvl7pPr>
              <a:defRPr/>
            </a:lvl7pPr>
            <a:lvl8pPr>
              <a:defRPr/>
            </a:lvl8pPr>
            <a:lvl9pPr>
              <a:defRPr/>
            </a:lvl9pPr>
          </a:lstStyle>
          <a:p>
            <a:pPr lvl="0"/>
            <a:r>
              <a:rPr lang="en-US" dirty="0" smtClean="0"/>
              <a:t>Use this placeholder to add text or other content</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a:p>
            <a:pPr lvl="5"/>
            <a:r>
              <a:rPr lang="en-US" dirty="0" smtClean="0"/>
              <a:t>Six</a:t>
            </a:r>
          </a:p>
          <a:p>
            <a:pPr lvl="6"/>
            <a:r>
              <a:rPr lang="en-US" dirty="0" smtClean="0"/>
              <a:t>Seven</a:t>
            </a:r>
          </a:p>
          <a:p>
            <a:pPr lvl="7"/>
            <a:r>
              <a:rPr lang="en-US" dirty="0" smtClean="0"/>
              <a:t>Eight</a:t>
            </a:r>
          </a:p>
          <a:p>
            <a:pPr lvl="8"/>
            <a:r>
              <a:rPr lang="en-US" dirty="0" smtClean="0"/>
              <a:t>Nine</a:t>
            </a:r>
            <a:endParaRPr lang="en-US" dirty="0"/>
          </a:p>
        </p:txBody>
      </p:sp>
      <p:sp>
        <p:nvSpPr>
          <p:cNvPr id="32" name="Instructions"/>
          <p:cNvSpPr/>
          <p:nvPr userDrawn="1"/>
        </p:nvSpPr>
        <p:spPr>
          <a:xfrm>
            <a:off x="43891200" y="2552699"/>
            <a:ext cx="12447270" cy="32918400"/>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74320" rIns="274320" rtlCol="0" anchor="t"/>
          <a:lstStyle/>
          <a:p>
            <a:pPr lvl="0">
              <a:spcBef>
                <a:spcPts val="1200"/>
              </a:spcBef>
            </a:pPr>
            <a:r>
              <a:rPr sz="9600" dirty="0">
                <a:solidFill>
                  <a:prstClr val="white">
                    <a:lumMod val="50000"/>
                  </a:prstClr>
                </a:solidFill>
                <a:latin typeface="Calibri Light" panose="020F0302020204030204" pitchFamily="34" charset="0"/>
                <a:cs typeface="Calibri" panose="020F0502020204030204" pitchFamily="34" charset="0"/>
              </a:rPr>
              <a:t>Printing:</a:t>
            </a:r>
          </a:p>
          <a:p>
            <a:pPr lvl="0">
              <a:spcBef>
                <a:spcPts val="1200"/>
              </a:spcBef>
            </a:pPr>
            <a:r>
              <a:rPr lang="en-US" sz="6600" dirty="0" smtClean="0">
                <a:solidFill>
                  <a:prstClr val="white">
                    <a:lumMod val="50000"/>
                  </a:prstClr>
                </a:solidFill>
                <a:latin typeface="Calibri Light" panose="020F0302020204030204" pitchFamily="34" charset="0"/>
                <a:cs typeface="Calibri" panose="020F0502020204030204" pitchFamily="34" charset="0"/>
              </a:rPr>
              <a:t>This poster is 48” wide by 36” high. It’s designed to be printed on a large-format printer.</a:t>
            </a:r>
          </a:p>
          <a:p>
            <a:pPr lvl="0">
              <a:spcBef>
                <a:spcPts val="300"/>
              </a:spcBef>
            </a:pPr>
            <a:endParaRPr sz="6000" dirty="0">
              <a:solidFill>
                <a:prstClr val="white">
                  <a:lumMod val="50000"/>
                </a:prstClr>
              </a:solidFill>
              <a:latin typeface="Calibri Light" panose="020F0302020204030204" pitchFamily="34" charset="0"/>
              <a:cs typeface="Calibri" panose="020F0502020204030204" pitchFamily="34" charset="0"/>
            </a:endParaRPr>
          </a:p>
          <a:p>
            <a:pPr lvl="0">
              <a:spcBef>
                <a:spcPts val="1200"/>
              </a:spcBef>
            </a:pPr>
            <a:r>
              <a:rPr sz="8800" dirty="0">
                <a:solidFill>
                  <a:prstClr val="white">
                    <a:lumMod val="50000"/>
                  </a:prstClr>
                </a:solidFill>
                <a:latin typeface="Calibri Light" panose="020F0302020204030204" pitchFamily="34" charset="0"/>
                <a:cs typeface="Calibri" panose="020F0502020204030204" pitchFamily="34" charset="0"/>
              </a:rPr>
              <a:t>Customizing the Content:</a:t>
            </a:r>
          </a:p>
          <a:p>
            <a:pPr lvl="0">
              <a:spcBef>
                <a:spcPts val="1200"/>
              </a:spcBef>
            </a:pPr>
            <a:r>
              <a:rPr sz="6600" dirty="0">
                <a:solidFill>
                  <a:prstClr val="white">
                    <a:lumMod val="50000"/>
                  </a:prstClr>
                </a:solidFill>
                <a:latin typeface="Calibri Light" panose="020F0302020204030204" pitchFamily="34" charset="0"/>
                <a:cs typeface="Calibri" panose="020F0502020204030204" pitchFamily="34" charset="0"/>
              </a:rPr>
              <a:t>The placeholders in this </a:t>
            </a:r>
            <a:r>
              <a:rPr lang="en-US" sz="6600" dirty="0" smtClean="0">
                <a:solidFill>
                  <a:prstClr val="white">
                    <a:lumMod val="50000"/>
                  </a:prstClr>
                </a:solidFill>
                <a:latin typeface="Calibri Light" panose="020F0302020204030204" pitchFamily="34" charset="0"/>
                <a:cs typeface="Calibri" panose="020F0502020204030204" pitchFamily="34" charset="0"/>
              </a:rPr>
              <a:t>poster </a:t>
            </a:r>
            <a:r>
              <a:rPr sz="6600" dirty="0" smtClean="0">
                <a:solidFill>
                  <a:prstClr val="white">
                    <a:lumMod val="50000"/>
                  </a:prstClr>
                </a:solidFill>
                <a:latin typeface="Calibri Light" panose="020F0302020204030204" pitchFamily="34" charset="0"/>
                <a:cs typeface="Calibri" panose="020F0502020204030204" pitchFamily="34" charset="0"/>
              </a:rPr>
              <a:t>are </a:t>
            </a:r>
            <a:r>
              <a:rPr sz="6600" dirty="0">
                <a:solidFill>
                  <a:prstClr val="white">
                    <a:lumMod val="50000"/>
                  </a:prstClr>
                </a:solidFill>
                <a:latin typeface="Calibri Light" panose="020F0302020204030204" pitchFamily="34" charset="0"/>
                <a:cs typeface="Calibri" panose="020F0502020204030204" pitchFamily="34" charset="0"/>
              </a:rPr>
              <a:t>formatted for you. </a:t>
            </a:r>
            <a:r>
              <a:rPr lang="en-US" sz="6600" dirty="0" smtClean="0">
                <a:solidFill>
                  <a:prstClr val="white">
                    <a:lumMod val="50000"/>
                  </a:prstClr>
                </a:solidFill>
                <a:latin typeface="Calibri Light" panose="020F0302020204030204" pitchFamily="34" charset="0"/>
                <a:cs typeface="Calibri" panose="020F0502020204030204" pitchFamily="34" charset="0"/>
              </a:rPr>
              <a:t>Type</a:t>
            </a:r>
            <a:r>
              <a:rPr lang="en-US" sz="6600" baseline="0" dirty="0" smtClean="0">
                <a:solidFill>
                  <a:prstClr val="white">
                    <a:lumMod val="50000"/>
                  </a:prstClr>
                </a:solidFill>
                <a:latin typeface="Calibri Light" panose="020F0302020204030204" pitchFamily="34" charset="0"/>
                <a:cs typeface="Calibri" panose="020F0502020204030204" pitchFamily="34" charset="0"/>
              </a:rPr>
              <a:t> in the placeholders </a:t>
            </a:r>
            <a:r>
              <a:rPr lang="en-US" sz="6600" dirty="0" smtClean="0">
                <a:solidFill>
                  <a:prstClr val="white">
                    <a:lumMod val="50000"/>
                  </a:prstClr>
                </a:solidFill>
                <a:latin typeface="Calibri Light" panose="020F0302020204030204" pitchFamily="34" charset="0"/>
                <a:cs typeface="Calibri" panose="020F0502020204030204" pitchFamily="34" charset="0"/>
              </a:rPr>
              <a:t>to add text, or c</a:t>
            </a:r>
            <a:r>
              <a:rPr lang="en-US" sz="6600" baseline="0" dirty="0" smtClean="0">
                <a:solidFill>
                  <a:prstClr val="white">
                    <a:lumMod val="50000"/>
                  </a:prstClr>
                </a:solidFill>
                <a:latin typeface="Calibri Light" panose="020F0302020204030204" pitchFamily="34" charset="0"/>
                <a:cs typeface="Calibri" panose="020F0502020204030204" pitchFamily="34" charset="0"/>
              </a:rPr>
              <a:t>lick an icon to add a table, chart, SmartArt graphic, picture or multimedia file.</a:t>
            </a:r>
          </a:p>
          <a:p>
            <a:pPr lvl="0">
              <a:spcBef>
                <a:spcPts val="2400"/>
              </a:spcBef>
            </a:pPr>
            <a:r>
              <a:rPr lang="en-US" sz="6600" dirty="0" smtClean="0">
                <a:solidFill>
                  <a:prstClr val="white">
                    <a:lumMod val="50000"/>
                  </a:prstClr>
                </a:solidFill>
                <a:latin typeface="Calibri Light" panose="020F0302020204030204" pitchFamily="34" charset="0"/>
                <a:cs typeface="Calibri" panose="020F0502020204030204" pitchFamily="34" charset="0"/>
              </a:rPr>
              <a:t>T</a:t>
            </a:r>
            <a:r>
              <a:rPr sz="6600" dirty="0" smtClean="0">
                <a:solidFill>
                  <a:prstClr val="white">
                    <a:lumMod val="50000"/>
                  </a:prstClr>
                </a:solidFill>
                <a:latin typeface="Calibri Light" panose="020F0302020204030204" pitchFamily="34" charset="0"/>
                <a:cs typeface="Calibri" panose="020F0502020204030204" pitchFamily="34" charset="0"/>
              </a:rPr>
              <a:t>o </a:t>
            </a:r>
            <a:r>
              <a:rPr sz="6600" dirty="0">
                <a:solidFill>
                  <a:prstClr val="white">
                    <a:lumMod val="50000"/>
                  </a:prstClr>
                </a:solidFill>
                <a:latin typeface="Calibri Light" panose="020F0302020204030204" pitchFamily="34" charset="0"/>
                <a:cs typeface="Calibri" panose="020F0502020204030204" pitchFamily="34" charset="0"/>
              </a:rPr>
              <a:t>add or remove bullet points from text, just click the Bullets button on the Home tab.</a:t>
            </a:r>
          </a:p>
          <a:p>
            <a:pPr lvl="0">
              <a:spcBef>
                <a:spcPts val="2400"/>
              </a:spcBef>
            </a:pPr>
            <a:r>
              <a:rPr sz="6600" dirty="0">
                <a:solidFill>
                  <a:prstClr val="white">
                    <a:lumMod val="50000"/>
                  </a:prstClr>
                </a:solidFill>
                <a:latin typeface="Calibri Light" panose="020F0302020204030204" pitchFamily="34" charset="0"/>
                <a:cs typeface="Calibri" panose="020F0502020204030204" pitchFamily="34" charset="0"/>
              </a:rPr>
              <a:t>If you need more placeholders for titles, </a:t>
            </a:r>
            <a:r>
              <a:rPr lang="en-US" sz="6600" dirty="0" smtClean="0">
                <a:solidFill>
                  <a:prstClr val="white">
                    <a:lumMod val="50000"/>
                  </a:prstClr>
                </a:solidFill>
                <a:latin typeface="Calibri Light" panose="020F0302020204030204" pitchFamily="34" charset="0"/>
                <a:cs typeface="Calibri" panose="020F0502020204030204" pitchFamily="34" charset="0"/>
              </a:rPr>
              <a:t>content</a:t>
            </a:r>
            <a:r>
              <a:rPr sz="6600" dirty="0" smtClean="0">
                <a:solidFill>
                  <a:prstClr val="white">
                    <a:lumMod val="50000"/>
                  </a:prstClr>
                </a:solidFill>
                <a:latin typeface="Calibri Light" panose="020F0302020204030204" pitchFamily="34" charset="0"/>
                <a:cs typeface="Calibri" panose="020F0502020204030204" pitchFamily="34" charset="0"/>
              </a:rPr>
              <a:t> </a:t>
            </a:r>
            <a:r>
              <a:rPr sz="6600" dirty="0">
                <a:solidFill>
                  <a:prstClr val="white">
                    <a:lumMod val="50000"/>
                  </a:prstClr>
                </a:solidFill>
                <a:latin typeface="Calibri Light" panose="020F0302020204030204" pitchFamily="34" charset="0"/>
                <a:cs typeface="Calibri" panose="020F0502020204030204" pitchFamily="34" charset="0"/>
              </a:rPr>
              <a:t>or body text, just make a copy of what you need and drag it into place. PowerPoint’s Smart Guides will help you align it with everything else.</a:t>
            </a:r>
          </a:p>
          <a:p>
            <a:pPr lvl="0">
              <a:spcBef>
                <a:spcPts val="2400"/>
              </a:spcBef>
            </a:pPr>
            <a:r>
              <a:rPr sz="6600" dirty="0">
                <a:solidFill>
                  <a:prstClr val="white">
                    <a:lumMod val="50000"/>
                  </a:prstClr>
                </a:solidFill>
                <a:latin typeface="Calibri Light" panose="020F0302020204030204" pitchFamily="34" charset="0"/>
                <a:cs typeface="Calibri" panose="020F0502020204030204" pitchFamily="34" charset="0"/>
              </a:rPr>
              <a:t>Want to use your own pictures instead of ours? No problem! Just </a:t>
            </a:r>
            <a:r>
              <a:rPr lang="en-US" sz="6600" dirty="0" smtClean="0">
                <a:solidFill>
                  <a:prstClr val="white">
                    <a:lumMod val="50000"/>
                  </a:prstClr>
                </a:solidFill>
                <a:latin typeface="Calibri Light" panose="020F0302020204030204" pitchFamily="34" charset="0"/>
                <a:cs typeface="Calibri" panose="020F0502020204030204" pitchFamily="34" charset="0"/>
              </a:rPr>
              <a:t>right-</a:t>
            </a:r>
            <a:r>
              <a:rPr sz="6600" dirty="0" smtClean="0">
                <a:solidFill>
                  <a:prstClr val="white">
                    <a:lumMod val="50000"/>
                  </a:prstClr>
                </a:solidFill>
                <a:latin typeface="Calibri Light" panose="020F0302020204030204" pitchFamily="34" charset="0"/>
                <a:cs typeface="Calibri" panose="020F0502020204030204" pitchFamily="34" charset="0"/>
              </a:rPr>
              <a:t>click </a:t>
            </a:r>
            <a:r>
              <a:rPr sz="6600" dirty="0">
                <a:solidFill>
                  <a:prstClr val="white">
                    <a:lumMod val="50000"/>
                  </a:prstClr>
                </a:solidFill>
                <a:latin typeface="Calibri Light" panose="020F0302020204030204" pitchFamily="34" charset="0"/>
                <a:cs typeface="Calibri" panose="020F0502020204030204" pitchFamily="34" charset="0"/>
              </a:rPr>
              <a:t>a </a:t>
            </a:r>
            <a:r>
              <a:rPr sz="6600" dirty="0" smtClean="0">
                <a:solidFill>
                  <a:prstClr val="white">
                    <a:lumMod val="50000"/>
                  </a:prstClr>
                </a:solidFill>
                <a:latin typeface="Calibri Light" panose="020F0302020204030204" pitchFamily="34" charset="0"/>
                <a:cs typeface="Calibri" panose="020F0502020204030204" pitchFamily="34" charset="0"/>
              </a:rPr>
              <a:t>picture</a:t>
            </a:r>
            <a:r>
              <a:rPr lang="en-US" sz="6600" dirty="0" smtClean="0">
                <a:solidFill>
                  <a:prstClr val="white">
                    <a:lumMod val="50000"/>
                  </a:prstClr>
                </a:solidFill>
                <a:latin typeface="Calibri Light" panose="020F0302020204030204" pitchFamily="34" charset="0"/>
                <a:cs typeface="Calibri" panose="020F0502020204030204" pitchFamily="34" charset="0"/>
              </a:rPr>
              <a:t> and choose Change Picture. Maintain the</a:t>
            </a:r>
            <a:r>
              <a:rPr lang="en-US" sz="6600" baseline="0" dirty="0" smtClean="0">
                <a:solidFill>
                  <a:prstClr val="white">
                    <a:lumMod val="50000"/>
                  </a:prstClr>
                </a:solidFill>
                <a:latin typeface="Calibri Light" panose="020F0302020204030204" pitchFamily="34" charset="0"/>
                <a:cs typeface="Calibri" panose="020F0502020204030204" pitchFamily="34" charset="0"/>
              </a:rPr>
              <a:t> proportion of pictures as you r</a:t>
            </a:r>
            <a:r>
              <a:rPr lang="en-US" sz="6600" dirty="0" smtClean="0">
                <a:solidFill>
                  <a:prstClr val="white">
                    <a:lumMod val="50000"/>
                  </a:prstClr>
                </a:solidFill>
                <a:latin typeface="Calibri Light" panose="020F0302020204030204" pitchFamily="34" charset="0"/>
                <a:cs typeface="Calibri" panose="020F0502020204030204" pitchFamily="34" charset="0"/>
              </a:rPr>
              <a:t>esize</a:t>
            </a:r>
            <a:r>
              <a:rPr lang="en-US" sz="6600" baseline="0" dirty="0" smtClean="0">
                <a:solidFill>
                  <a:prstClr val="white">
                    <a:lumMod val="50000"/>
                  </a:prstClr>
                </a:solidFill>
                <a:latin typeface="Calibri Light" panose="020F0302020204030204" pitchFamily="34" charset="0"/>
                <a:cs typeface="Calibri" panose="020F0502020204030204" pitchFamily="34" charset="0"/>
              </a:rPr>
              <a:t> by dragging a corner.</a:t>
            </a:r>
            <a:endParaRPr sz="6600" dirty="0">
              <a:solidFill>
                <a:prstClr val="white">
                  <a:lumMod val="50000"/>
                </a:prstClr>
              </a:solidFill>
              <a:latin typeface="Calibri Light" panose="020F0302020204030204" pitchFamily="34" charset="0"/>
              <a:cs typeface="Calibri" panose="020F0502020204030204" pitchFamily="34" charset="0"/>
            </a:endParaRPr>
          </a:p>
        </p:txBody>
      </p:sp>
    </p:spTree>
    <p:extLst>
      <p:ext uri="{BB962C8B-B14F-4D97-AF65-F5344CB8AC3E}">
        <p14:creationId xmlns:p14="http://schemas.microsoft.com/office/powerpoint/2010/main" val="145907722"/>
      </p:ext>
    </p:extLst>
  </p:cSld>
  <p:clrMapOvr>
    <a:masterClrMapping/>
  </p:clrMapOvr>
  <p:extLst mod="1">
    <p:ext uri="{DCECCB84-F9BA-43D5-87BE-67443E8EF086}">
      <p15:sldGuideLst xmlns:p15="http://schemas.microsoft.com/office/powerpoint/2012/main" xmlns="">
        <p15:guide id="1" pos="9168" userDrawn="1">
          <p15:clr>
            <a:srgbClr val="A4A3A4"/>
          </p15:clr>
        </p15:guide>
        <p15:guide id="2" pos="18480" userDrawn="1">
          <p15:clr>
            <a:srgbClr val="A4A3A4"/>
          </p15:clr>
        </p15:guide>
      </p15:sldGuideLst>
    </p:ext>
  </p:extLs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bwMode="invGray">
          <a:xfrm>
            <a:off x="0" y="0"/>
            <a:ext cx="43891200" cy="50292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bwMode="auto">
          <a:xfrm>
            <a:off x="6400800" y="990600"/>
            <a:ext cx="31089600" cy="251454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400800" y="6019800"/>
            <a:ext cx="31089600" cy="2362962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143000" y="32114698"/>
            <a:ext cx="9875520" cy="457200"/>
          </a:xfrm>
          <a:prstGeom prst="rect">
            <a:avLst/>
          </a:prstGeom>
        </p:spPr>
        <p:txBody>
          <a:bodyPr vert="horz" lIns="91440" tIns="45720" rIns="91440" bIns="45720" rtlCol="0" anchor="ctr"/>
          <a:lstStyle>
            <a:lvl1pPr algn="l">
              <a:defRPr sz="1600">
                <a:solidFill>
                  <a:schemeClr val="tx1">
                    <a:tint val="75000"/>
                  </a:schemeClr>
                </a:solidFill>
              </a:defRPr>
            </a:lvl1pPr>
          </a:lstStyle>
          <a:p>
            <a:fld id="{ECAA57DF-1C19-4726-AB84-014692BAD8F5}" type="datetimeFigureOut">
              <a:rPr lang="en-US" smtClean="0"/>
              <a:pPr/>
              <a:t>5/31/16</a:t>
            </a:fld>
            <a:endParaRPr lang="en-US"/>
          </a:p>
        </p:txBody>
      </p:sp>
      <p:sp>
        <p:nvSpPr>
          <p:cNvPr id="5" name="Footer Placeholder 4"/>
          <p:cNvSpPr>
            <a:spLocks noGrp="1"/>
          </p:cNvSpPr>
          <p:nvPr>
            <p:ph type="ftr" sz="quarter" idx="3"/>
          </p:nvPr>
        </p:nvSpPr>
        <p:spPr>
          <a:xfrm>
            <a:off x="11018520" y="32114698"/>
            <a:ext cx="21854160" cy="457200"/>
          </a:xfrm>
          <a:prstGeom prst="rect">
            <a:avLst/>
          </a:prstGeom>
        </p:spPr>
        <p:txBody>
          <a:bodyPr vert="horz" lIns="91440" tIns="45720" rIns="91440" bIns="45720" rtlCol="0" anchor="ctr"/>
          <a:lstStyle>
            <a:lvl1pPr algn="ctr">
              <a:defRPr sz="16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2872680" y="32114698"/>
            <a:ext cx="9875520" cy="457200"/>
          </a:xfrm>
          <a:prstGeom prst="rect">
            <a:avLst/>
          </a:prstGeom>
        </p:spPr>
        <p:txBody>
          <a:bodyPr vert="horz" lIns="91440" tIns="45720" rIns="91440" bIns="45720" rtlCol="0" anchor="ctr"/>
          <a:lstStyle>
            <a:lvl1pPr algn="r">
              <a:defRPr sz="1600">
                <a:solidFill>
                  <a:schemeClr val="tx1">
                    <a:tint val="75000"/>
                  </a:schemeClr>
                </a:solidFill>
              </a:defRPr>
            </a:lvl1pPr>
          </a:lstStyle>
          <a:p>
            <a:fld id="{91B4C631-C489-4C11-812F-2172FBEAE82B}" type="slidenum">
              <a:rPr lang="en-US" smtClean="0"/>
              <a:pPr/>
              <a:t>‹#›</a:t>
            </a:fld>
            <a:endParaRPr lang="en-US"/>
          </a:p>
        </p:txBody>
      </p:sp>
    </p:spTree>
    <p:extLst>
      <p:ext uri="{BB962C8B-B14F-4D97-AF65-F5344CB8AC3E}">
        <p14:creationId xmlns:p14="http://schemas.microsoft.com/office/powerpoint/2010/main" val="2508807471"/>
      </p:ext>
    </p:extLst>
  </p:cSld>
  <p:clrMap bg1="lt1" tx1="dk1" bg2="lt2" tx2="dk2" accent1="accent1" accent2="accent2" accent3="accent3" accent4="accent4" accent5="accent5" accent6="accent6" hlink="hlink" folHlink="folHlink"/>
  <p:sldLayoutIdLst>
    <p:sldLayoutId id="2147483672" r:id="rId1"/>
  </p:sldLayoutIdLst>
  <p:txStyles>
    <p:titleStyle>
      <a:lvl1pPr algn="l" defTabSz="4389120" rtl="0" eaLnBrk="1" latinLnBrk="0" hangingPunct="1">
        <a:lnSpc>
          <a:spcPct val="90000"/>
        </a:lnSpc>
        <a:spcBef>
          <a:spcPct val="0"/>
        </a:spcBef>
        <a:buNone/>
        <a:defRPr sz="8800" b="1" kern="1200">
          <a:solidFill>
            <a:schemeClr val="bg1"/>
          </a:solidFill>
          <a:latin typeface="+mj-lt"/>
          <a:ea typeface="+mj-ea"/>
          <a:cs typeface="+mj-cs"/>
        </a:defRPr>
      </a:lvl1pPr>
    </p:titleStyle>
    <p:bodyStyle>
      <a:lvl1pPr marL="457200" indent="-457200" algn="l" defTabSz="4389120" rtl="0" eaLnBrk="1" latinLnBrk="0" hangingPunct="1">
        <a:lnSpc>
          <a:spcPct val="100000"/>
        </a:lnSpc>
        <a:spcBef>
          <a:spcPts val="1200"/>
        </a:spcBef>
        <a:buClr>
          <a:schemeClr val="accent2"/>
        </a:buClr>
        <a:buFont typeface="Arial" panose="020B0604020202020204" pitchFamily="34" charset="0"/>
        <a:buChar char="•"/>
        <a:defRPr sz="2800" kern="1200">
          <a:solidFill>
            <a:schemeClr val="tx1"/>
          </a:solidFill>
          <a:latin typeface="+mn-lt"/>
          <a:ea typeface="+mn-ea"/>
          <a:cs typeface="+mn-cs"/>
        </a:defRPr>
      </a:lvl1pPr>
      <a:lvl2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2pPr>
      <a:lvl3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3pPr>
      <a:lvl4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4pPr>
      <a:lvl5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5pPr>
      <a:lvl6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6pPr>
      <a:lvl7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7pPr>
      <a:lvl8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8pPr>
      <a:lvl9pPr marL="1097280" indent="-457200" algn="l" defTabSz="4389120" rtl="0" eaLnBrk="1" latinLnBrk="0" hangingPunct="1">
        <a:lnSpc>
          <a:spcPct val="100000"/>
        </a:lnSpc>
        <a:spcBef>
          <a:spcPts val="1200"/>
        </a:spcBef>
        <a:buClr>
          <a:schemeClr val="accent2"/>
        </a:buClr>
        <a:buFont typeface="Arial" panose="020B0604020202020204" pitchFamily="34" charset="0"/>
        <a:buChar char="•"/>
        <a:defRPr sz="240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10368" userDrawn="1">
          <p15:clr>
            <a:srgbClr val="A4A3A4"/>
          </p15:clr>
        </p15:guide>
        <p15:guide id="2" pos="720" userDrawn="1">
          <p15:clr>
            <a:srgbClr val="A4A3A4"/>
          </p15:clr>
        </p15:guide>
        <p15:guide id="3" pos="26928" userDrawn="1">
          <p15:clr>
            <a:srgbClr val="A4A3A4"/>
          </p15:clr>
        </p15:guide>
        <p15:guide id="4" pos="13824"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4" Type="http://schemas.openxmlformats.org/officeDocument/2006/relationships/image" Target="../media/image3.jpg"/><Relationship Id="rId5" Type="http://schemas.openxmlformats.org/officeDocument/2006/relationships/image" Target="../media/image4.jpg"/><Relationship Id="rId6" Type="http://schemas.openxmlformats.org/officeDocument/2006/relationships/image" Target="../media/image5.jpg"/><Relationship Id="rId7" Type="http://schemas.openxmlformats.org/officeDocument/2006/relationships/image" Target="../media/image6.jpg"/><Relationship Id="rId8" Type="http://schemas.openxmlformats.org/officeDocument/2006/relationships/image" Target="../media/image7.jpg"/><Relationship Id="rId9" Type="http://schemas.openxmlformats.org/officeDocument/2006/relationships/image" Target="../media/image8.jpg"/><Relationship Id="rId10" Type="http://schemas.openxmlformats.org/officeDocument/2006/relationships/image" Target="../media/image9.png"/><Relationship Id="rId11" Type="http://schemas.openxmlformats.org/officeDocument/2006/relationships/image" Target="../media/image10.png"/><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5" name="Picture 34" descr="Logo" title="Sample Picture"/>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7280" y="1463040"/>
            <a:ext cx="3365284" cy="2200847"/>
          </a:xfrm>
          <a:prstGeom prst="rect">
            <a:avLst/>
          </a:prstGeom>
        </p:spPr>
      </p:pic>
      <p:sp>
        <p:nvSpPr>
          <p:cNvPr id="4" name="Title 3"/>
          <p:cNvSpPr>
            <a:spLocks noGrp="1"/>
          </p:cNvSpPr>
          <p:nvPr>
            <p:ph type="title"/>
          </p:nvPr>
        </p:nvSpPr>
        <p:spPr/>
        <p:txBody>
          <a:bodyPr>
            <a:normAutofit/>
          </a:bodyPr>
          <a:lstStyle/>
          <a:p>
            <a:r>
              <a:rPr lang="en-US" sz="4900" dirty="0"/>
              <a:t>Tardigrades of New York City: </a:t>
            </a:r>
            <a:r>
              <a:rPr lang="en-US" sz="4900" dirty="0" smtClean="0"/>
              <a:t>Decline </a:t>
            </a:r>
            <a:r>
              <a:rPr lang="en-US" sz="4900" dirty="0"/>
              <a:t>of </a:t>
            </a:r>
            <a:r>
              <a:rPr lang="en-US" sz="4900" dirty="0" err="1"/>
              <a:t>Polyextremophile</a:t>
            </a:r>
            <a:r>
              <a:rPr lang="en-US" sz="4900" dirty="0"/>
              <a:t> Diversity in an Urban Ecosystem   </a:t>
            </a:r>
            <a:br>
              <a:rPr lang="en-US" sz="4900" dirty="0"/>
            </a:br>
            <a:r>
              <a:rPr lang="en-US" sz="3600" b="0" dirty="0"/>
              <a:t>Authors: </a:t>
            </a:r>
            <a:r>
              <a:rPr lang="en-US" sz="3600" b="0" dirty="0" smtClean="0"/>
              <a:t>Edwin Lin</a:t>
            </a:r>
            <a:r>
              <a:rPr lang="en-US" sz="3600" b="0" baseline="30000" dirty="0"/>
              <a:t>1</a:t>
            </a:r>
            <a:r>
              <a:rPr lang="en-US" sz="3600" b="0" dirty="0" smtClean="0"/>
              <a:t> &amp; </a:t>
            </a:r>
            <a:r>
              <a:rPr lang="en-US" sz="3600" b="0" dirty="0"/>
              <a:t>Patricia </a:t>
            </a:r>
            <a:r>
              <a:rPr lang="en-US" sz="3600" b="0" dirty="0" smtClean="0"/>
              <a:t>Weinstein</a:t>
            </a:r>
            <a:r>
              <a:rPr lang="en-US" sz="3600" b="0" baseline="30000" dirty="0" smtClean="0"/>
              <a:t>2</a:t>
            </a:r>
            <a:r>
              <a:rPr lang="en-US" sz="3600" b="0" dirty="0" smtClean="0"/>
              <a:t> </a:t>
            </a:r>
            <a:r>
              <a:rPr lang="en-US" sz="3600" b="0" dirty="0"/>
              <a:t/>
            </a:r>
            <a:br>
              <a:rPr lang="en-US" sz="3600" b="0" dirty="0"/>
            </a:br>
            <a:r>
              <a:rPr lang="en-US" sz="3600" b="0" dirty="0"/>
              <a:t>Mentor: David </a:t>
            </a:r>
            <a:r>
              <a:rPr lang="en-US" sz="3600" b="0" dirty="0" smtClean="0"/>
              <a:t>Kizirian</a:t>
            </a:r>
            <a:r>
              <a:rPr lang="en-US" sz="3600" b="0" baseline="30000" dirty="0" smtClean="0"/>
              <a:t>3</a:t>
            </a:r>
            <a:r>
              <a:rPr lang="en-US" dirty="0"/>
              <a:t/>
            </a:r>
            <a:br>
              <a:rPr lang="en-US" dirty="0"/>
            </a:br>
            <a:endParaRPr lang="en-US" sz="2800" dirty="0"/>
          </a:p>
        </p:txBody>
      </p:sp>
      <p:sp>
        <p:nvSpPr>
          <p:cNvPr id="23" name="Text Placeholder 22"/>
          <p:cNvSpPr>
            <a:spLocks noGrp="1"/>
          </p:cNvSpPr>
          <p:nvPr>
            <p:ph type="body" sz="quarter" idx="36"/>
          </p:nvPr>
        </p:nvSpPr>
        <p:spPr/>
        <p:txBody>
          <a:bodyPr/>
          <a:lstStyle/>
          <a:p>
            <a:r>
              <a:rPr lang="en-US" sz="3600" baseline="30000" dirty="0" smtClean="0"/>
              <a:t>1</a:t>
            </a:r>
            <a:r>
              <a:rPr lang="en-US" sz="3600" dirty="0" smtClean="0"/>
              <a:t>Bronx High School of Science, </a:t>
            </a:r>
            <a:r>
              <a:rPr lang="en-US" sz="3600" baseline="30000" dirty="0" smtClean="0"/>
              <a:t>2</a:t>
            </a:r>
            <a:r>
              <a:rPr lang="en-US" sz="3600" dirty="0" smtClean="0"/>
              <a:t>Fiorello H. LaGuardia </a:t>
            </a:r>
            <a:r>
              <a:rPr lang="en-US" sz="3600" dirty="0"/>
              <a:t>High </a:t>
            </a:r>
            <a:r>
              <a:rPr lang="en-US" sz="3600" dirty="0" smtClean="0"/>
              <a:t>School of Music &amp; Art and Performing Arts</a:t>
            </a:r>
            <a:br>
              <a:rPr lang="en-US" sz="3600" dirty="0" smtClean="0"/>
            </a:br>
            <a:r>
              <a:rPr lang="en-US" sz="3600" baseline="30000" dirty="0" smtClean="0"/>
              <a:t>3</a:t>
            </a:r>
            <a:r>
              <a:rPr lang="en-US" sz="3600" dirty="0" smtClean="0"/>
              <a:t>The American Museum of Natural History</a:t>
            </a:r>
          </a:p>
          <a:p>
            <a:endParaRPr lang="en-US" sz="3600" dirty="0"/>
          </a:p>
        </p:txBody>
      </p:sp>
      <p:sp>
        <p:nvSpPr>
          <p:cNvPr id="5" name="Text Placeholder 4"/>
          <p:cNvSpPr>
            <a:spLocks noGrp="1"/>
          </p:cNvSpPr>
          <p:nvPr>
            <p:ph type="body" sz="quarter" idx="13"/>
          </p:nvPr>
        </p:nvSpPr>
        <p:spPr/>
        <p:txBody>
          <a:bodyPr/>
          <a:lstStyle/>
          <a:p>
            <a:r>
              <a:rPr lang="en-US" dirty="0" smtClean="0"/>
              <a:t>abstract</a:t>
            </a:r>
            <a:endParaRPr lang="en-US" dirty="0"/>
          </a:p>
        </p:txBody>
      </p:sp>
      <p:sp>
        <p:nvSpPr>
          <p:cNvPr id="11" name="Content Placeholder 10"/>
          <p:cNvSpPr>
            <a:spLocks noGrp="1"/>
          </p:cNvSpPr>
          <p:nvPr>
            <p:ph sz="quarter" idx="24"/>
          </p:nvPr>
        </p:nvSpPr>
        <p:spPr/>
        <p:txBody>
          <a:bodyPr>
            <a:normAutofit/>
          </a:bodyPr>
          <a:lstStyle/>
          <a:p>
            <a:pPr marL="0" indent="0">
              <a:buNone/>
            </a:pPr>
            <a:r>
              <a:rPr lang="en-US" dirty="0"/>
              <a:t>Tardigrades are incredibly resilient micro metazoans that can survive in environments inhospitable for most organisms. With these amazing abilities to endure the extremes, it would seem logical then to live in New York City despite the high pollution. Our main goal was to determine if there were any populations of these tiny creatures in or around the city, and if there were any to see how large those groups were. We collected samples at the </a:t>
            </a:r>
            <a:r>
              <a:rPr lang="en-US" dirty="0" err="1"/>
              <a:t>Thain</a:t>
            </a:r>
            <a:r>
              <a:rPr lang="en-US" dirty="0"/>
              <a:t> Family Forest in the New York Botanical Garden and in several other city parks. Samples were also collected in New Jersey to test the success of our sampling techniques. No tardigrades were found in any of the city localities where samples were collected, but one was found in the New Jersey sample. Therefore, it could be concluded that the techniques used to sift through the samples and separate tardigrades were successful.  Furthermore, there were just none to be found. There are various reasons why no tardigrades were found in New York City samples, such as the weather or pollution.  However, it is possible for the areas of the city where we collected samples to not have large tardigrades populations. </a:t>
            </a:r>
          </a:p>
          <a:p>
            <a:pPr marL="0" indent="0">
              <a:buNone/>
            </a:pPr>
            <a:endParaRPr lang="en-US" sz="2400" dirty="0"/>
          </a:p>
        </p:txBody>
      </p:sp>
      <p:sp>
        <p:nvSpPr>
          <p:cNvPr id="7" name="Text Placeholder 6"/>
          <p:cNvSpPr>
            <a:spLocks noGrp="1"/>
          </p:cNvSpPr>
          <p:nvPr>
            <p:ph type="body" sz="quarter" idx="17"/>
          </p:nvPr>
        </p:nvSpPr>
        <p:spPr/>
        <p:txBody>
          <a:bodyPr/>
          <a:lstStyle/>
          <a:p>
            <a:r>
              <a:rPr lang="en-US" dirty="0" smtClean="0"/>
              <a:t>INTRODUCTION</a:t>
            </a:r>
            <a:endParaRPr lang="en-US" dirty="0"/>
          </a:p>
        </p:txBody>
      </p:sp>
      <p:sp>
        <p:nvSpPr>
          <p:cNvPr id="12" name="Content Placeholder 11"/>
          <p:cNvSpPr>
            <a:spLocks noGrp="1"/>
          </p:cNvSpPr>
          <p:nvPr>
            <p:ph sz="quarter" idx="25"/>
          </p:nvPr>
        </p:nvSpPr>
        <p:spPr>
          <a:xfrm>
            <a:off x="1143000" y="16251937"/>
            <a:ext cx="12801600" cy="11088624"/>
          </a:xfrm>
        </p:spPr>
        <p:txBody>
          <a:bodyPr/>
          <a:lstStyle/>
          <a:p>
            <a:pPr lvl="1"/>
            <a:r>
              <a:rPr lang="en-US" sz="2800" dirty="0" smtClean="0"/>
              <a:t>Tardigrades </a:t>
            </a:r>
            <a:r>
              <a:rPr lang="en-US" sz="2800" dirty="0"/>
              <a:t>are micro metazoans, or tiny multicellular creatures from mesic habitats worldwide are known for their capacity to withstand extreme environmental conditions.  </a:t>
            </a:r>
            <a:endParaRPr lang="en-US" sz="2800" dirty="0" smtClean="0"/>
          </a:p>
          <a:p>
            <a:pPr lvl="1"/>
            <a:r>
              <a:rPr lang="en-US" sz="2800" dirty="0"/>
              <a:t>Some species can survive without water in a state called </a:t>
            </a:r>
            <a:r>
              <a:rPr lang="en-US" sz="2800" dirty="0" err="1"/>
              <a:t>cryptobiosis</a:t>
            </a:r>
            <a:r>
              <a:rPr lang="en-US" sz="2800" dirty="0"/>
              <a:t> for up to 10 years. </a:t>
            </a:r>
            <a:endParaRPr lang="en-US" sz="2800" dirty="0" smtClean="0"/>
          </a:p>
          <a:p>
            <a:pPr lvl="1"/>
            <a:r>
              <a:rPr lang="en-US" sz="2800" dirty="0"/>
              <a:t>While in this </a:t>
            </a:r>
            <a:r>
              <a:rPr lang="en-US" sz="2800" dirty="0" err="1"/>
              <a:t>cryptobiotic</a:t>
            </a:r>
            <a:r>
              <a:rPr lang="en-US" sz="2800" dirty="0"/>
              <a:t> state, tardigrades are able to withstand temperatures of over 300 degrees Fahrenheit and under -400 degrees Fahrenheit, as well as high levels of radiation, and low levels of water. </a:t>
            </a:r>
            <a:endParaRPr lang="en-US" sz="2800" dirty="0" smtClean="0"/>
          </a:p>
          <a:p>
            <a:pPr lvl="1"/>
            <a:r>
              <a:rPr lang="en-US" sz="2800" dirty="0"/>
              <a:t>Because of their capacity for tolerance of extreme habitats, it is possible some species exist in urbanized environments (</a:t>
            </a:r>
            <a:r>
              <a:rPr lang="en-US" sz="2800" dirty="0" err="1"/>
              <a:t>Bordenstein</a:t>
            </a:r>
            <a:r>
              <a:rPr lang="en-US" sz="2800" dirty="0"/>
              <a:t>, 2014).</a:t>
            </a:r>
          </a:p>
          <a:p>
            <a:pPr lvl="1"/>
            <a:r>
              <a:rPr lang="en-US" sz="2800" dirty="0"/>
              <a:t>Perhaps they can be used for further studies on their genome in “hopes of uncovering the most basic of underpinnings of the creature’s extreme survival strategies.”</a:t>
            </a:r>
          </a:p>
          <a:p>
            <a:pPr lvl="1"/>
            <a:r>
              <a:rPr lang="en-US" sz="2800" dirty="0"/>
              <a:t>Past research showed that on a beach on Rockaway Point, Queens County, where tardigrades were found in 1972 (Martinez, 1975).  </a:t>
            </a:r>
            <a:r>
              <a:rPr lang="en-US" sz="2800" dirty="0" smtClean="0"/>
              <a:t> </a:t>
            </a:r>
          </a:p>
          <a:p>
            <a:pPr lvl="1"/>
            <a:r>
              <a:rPr lang="en-US" sz="2800" dirty="0"/>
              <a:t>The question we focused on was, “Have tardigrades remained in New York City after 1970?”.  </a:t>
            </a:r>
            <a:endParaRPr lang="en-US" sz="2800" dirty="0" smtClean="0"/>
          </a:p>
          <a:p>
            <a:pPr lvl="1"/>
            <a:r>
              <a:rPr lang="en-US" sz="2800" dirty="0"/>
              <a:t>The proposed hypothesis was that if tardigrades had been found in the city in the past, then they could still remain in reasonably sized populations because they are incredibly durable and resilient creatures.</a:t>
            </a:r>
          </a:p>
          <a:p>
            <a:pPr marL="640080" lvl="1" indent="0">
              <a:buNone/>
            </a:pPr>
            <a:endParaRPr lang="en-US" sz="2800" dirty="0"/>
          </a:p>
          <a:p>
            <a:pPr lvl="1"/>
            <a:endParaRPr lang="en-US" dirty="0"/>
          </a:p>
          <a:p>
            <a:pPr marL="640080" lvl="1" indent="0">
              <a:buNone/>
            </a:pPr>
            <a:endParaRPr lang="en-US" dirty="0"/>
          </a:p>
          <a:p>
            <a:pPr marL="640080" lvl="1" indent="0">
              <a:buNone/>
            </a:pPr>
            <a:endParaRPr lang="en-US" dirty="0" smtClean="0"/>
          </a:p>
          <a:p>
            <a:pPr lvl="1"/>
            <a:endParaRPr lang="en-US" dirty="0" smtClean="0"/>
          </a:p>
          <a:p>
            <a:endParaRPr lang="en-US" dirty="0"/>
          </a:p>
        </p:txBody>
      </p:sp>
      <p:sp>
        <p:nvSpPr>
          <p:cNvPr id="9" name="Text Placeholder 8"/>
          <p:cNvSpPr>
            <a:spLocks noGrp="1"/>
          </p:cNvSpPr>
          <p:nvPr>
            <p:ph type="body" sz="quarter" idx="21"/>
          </p:nvPr>
        </p:nvSpPr>
        <p:spPr/>
        <p:txBody>
          <a:bodyPr/>
          <a:lstStyle/>
          <a:p>
            <a:r>
              <a:rPr lang="en-US" dirty="0" smtClean="0"/>
              <a:t>Materials and methods</a:t>
            </a:r>
            <a:endParaRPr lang="en-US" dirty="0"/>
          </a:p>
        </p:txBody>
      </p:sp>
      <p:sp>
        <p:nvSpPr>
          <p:cNvPr id="14" name="Content Placeholder 13"/>
          <p:cNvSpPr>
            <a:spLocks noGrp="1"/>
          </p:cNvSpPr>
          <p:nvPr>
            <p:ph sz="quarter" idx="27"/>
          </p:nvPr>
        </p:nvSpPr>
        <p:spPr>
          <a:xfrm>
            <a:off x="15544800" y="7071359"/>
            <a:ext cx="12801600" cy="12942873"/>
          </a:xfrm>
        </p:spPr>
        <p:txBody>
          <a:bodyPr/>
          <a:lstStyle/>
          <a:p>
            <a:r>
              <a:rPr lang="en-US" dirty="0"/>
              <a:t>The materials used in this study included knives, plastic bags, Petri Dishes, pipettes, spring water, microscopes, PCR machine, pestles, test tubes, water bath, centrifuge, UV light box, buffer, and silicon. </a:t>
            </a:r>
            <a:endParaRPr lang="en-US" dirty="0" smtClean="0"/>
          </a:p>
          <a:p>
            <a:r>
              <a:rPr lang="en-US" dirty="0" smtClean="0"/>
              <a:t>The </a:t>
            </a:r>
            <a:r>
              <a:rPr lang="en-US" dirty="0"/>
              <a:t>specific places we collected samples were in the </a:t>
            </a:r>
            <a:r>
              <a:rPr lang="en-US" dirty="0" err="1"/>
              <a:t>Thain</a:t>
            </a:r>
            <a:r>
              <a:rPr lang="en-US" dirty="0"/>
              <a:t> Family Forest in the Botanical </a:t>
            </a:r>
            <a:r>
              <a:rPr lang="en-US" dirty="0" smtClean="0"/>
              <a:t>Garden, Central Park in Manhattan, several parks in Queens, a suburb of New Jersey (see the map in the Results).</a:t>
            </a:r>
          </a:p>
          <a:p>
            <a:r>
              <a:rPr lang="en-US" dirty="0"/>
              <a:t>All of our samples were collected between the hours of 11 am and 4 pm throughout the </a:t>
            </a:r>
            <a:r>
              <a:rPr lang="en-US" dirty="0" smtClean="0"/>
              <a:t>year (see the table in the Results for the collection dates).</a:t>
            </a:r>
          </a:p>
          <a:p>
            <a:r>
              <a:rPr lang="en-US" dirty="0"/>
              <a:t>Samples would be collected by either scraping with a knife (for lichens) or softly removing moss using gloved hands in large amounts on trees and rocks. </a:t>
            </a:r>
            <a:endParaRPr lang="en-US" dirty="0" smtClean="0"/>
          </a:p>
          <a:p>
            <a:r>
              <a:rPr lang="en-US" dirty="0"/>
              <a:t>The moss or lichens would each be placed in separate plastic bags each labeled in </a:t>
            </a:r>
            <a:r>
              <a:rPr lang="en-US" dirty="0" smtClean="0"/>
              <a:t>marker, and then </a:t>
            </a:r>
            <a:r>
              <a:rPr lang="en-US" dirty="0"/>
              <a:t>stored in a refrigerator in closed bags before analysis. </a:t>
            </a:r>
            <a:endParaRPr lang="en-US" dirty="0" smtClean="0"/>
          </a:p>
          <a:p>
            <a:r>
              <a:rPr lang="en-US" dirty="0"/>
              <a:t>During analysis, the samples would then be placed in spring water to sit for 10 to 15 minutes.  After this time, the moss or lichen would be squeezed tightly over the water multiple times and removed. </a:t>
            </a:r>
            <a:endParaRPr lang="en-US" dirty="0" smtClean="0"/>
          </a:p>
          <a:p>
            <a:r>
              <a:rPr lang="en-US" dirty="0"/>
              <a:t>The water containing smaller debris would then be poured into Petri Dishes to be analyzed under a microscope. </a:t>
            </a:r>
            <a:endParaRPr lang="en-US" dirty="0" smtClean="0"/>
          </a:p>
          <a:p>
            <a:r>
              <a:rPr lang="en-US" dirty="0"/>
              <a:t>Once the tardigrades were identified under the microscopes, the samples were collected into small tubes. </a:t>
            </a:r>
            <a:endParaRPr lang="en-US" dirty="0" smtClean="0"/>
          </a:p>
          <a:p>
            <a:r>
              <a:rPr lang="en-US" dirty="0"/>
              <a:t>After that, we used the DNA Barcoding Procedure to separate and analyze any DNA of tag found in our samples</a:t>
            </a:r>
            <a:r>
              <a:rPr lang="en-US" dirty="0" smtClean="0"/>
              <a:t>.</a:t>
            </a:r>
          </a:p>
          <a:p>
            <a:r>
              <a:rPr lang="en-US" dirty="0"/>
              <a:t>T</a:t>
            </a:r>
            <a:r>
              <a:rPr lang="en-US" dirty="0" smtClean="0"/>
              <a:t>he </a:t>
            </a:r>
            <a:r>
              <a:rPr lang="en-US" dirty="0"/>
              <a:t>final steps involved using PCR to amplify the tardigrade genetic sequences and running a Gel Electrophoresis to sort out the DNA fragments. </a:t>
            </a:r>
            <a:endParaRPr lang="en-US" dirty="0" smtClean="0"/>
          </a:p>
          <a:p>
            <a:r>
              <a:rPr lang="en-US" dirty="0"/>
              <a:t>At the end, the samples were sent for sequencing to a bio-technology company receive the bioinformatics results back from the company, to analyze the biodiversity of tardigrades in New York City. </a:t>
            </a:r>
            <a:endParaRPr lang="en-US" dirty="0" smtClean="0"/>
          </a:p>
          <a:p>
            <a:endParaRPr lang="en-US" dirty="0" smtClean="0"/>
          </a:p>
          <a:p>
            <a:endParaRPr lang="en-US" dirty="0" smtClean="0"/>
          </a:p>
          <a:p>
            <a:endParaRPr lang="en-US" dirty="0"/>
          </a:p>
        </p:txBody>
      </p:sp>
      <p:sp>
        <p:nvSpPr>
          <p:cNvPr id="15" name="Content Placeholder 14"/>
          <p:cNvSpPr>
            <a:spLocks noGrp="1"/>
          </p:cNvSpPr>
          <p:nvPr>
            <p:ph sz="quarter" idx="28"/>
          </p:nvPr>
        </p:nvSpPr>
        <p:spPr>
          <a:xfrm>
            <a:off x="15601792" y="21304736"/>
            <a:ext cx="12801600" cy="8038359"/>
          </a:xfrm>
        </p:spPr>
        <p:txBody>
          <a:bodyPr/>
          <a:lstStyle/>
          <a:p>
            <a:r>
              <a:rPr lang="en-US" dirty="0"/>
              <a:t>The table and map </a:t>
            </a:r>
            <a:r>
              <a:rPr lang="en-US" dirty="0" smtClean="0"/>
              <a:t>show </a:t>
            </a:r>
            <a:r>
              <a:rPr lang="en-US" dirty="0"/>
              <a:t>the 10 sites where and when the samples were collected. </a:t>
            </a:r>
            <a:endParaRPr lang="en-US" dirty="0" smtClean="0"/>
          </a:p>
          <a:p>
            <a:r>
              <a:rPr lang="en-US" dirty="0"/>
              <a:t>The sites were distributed across Queens, Manhattan, Bronx, and New Jersey.  Several bags were collected at each of the sites. </a:t>
            </a:r>
            <a:endParaRPr lang="en-US" dirty="0" smtClean="0"/>
          </a:p>
          <a:p>
            <a:r>
              <a:rPr lang="en-US" dirty="0"/>
              <a:t>Out of these 10 sites, only the Thain Family Forest in the Bronx Botanical Garden and Ramsey, New Jersey showed possible presence of tardigrades. </a:t>
            </a:r>
            <a:endParaRPr lang="en-US" dirty="0" smtClean="0"/>
          </a:p>
          <a:p>
            <a:r>
              <a:rPr lang="en-US" dirty="0"/>
              <a:t>Those samples were sent to a bio-technology company for sequencing to see if these samples do contain tardigrade DNA.  We are currently waiting for the results to come back. </a:t>
            </a:r>
            <a:endParaRPr lang="en-US" dirty="0" smtClean="0"/>
          </a:p>
          <a:p>
            <a:r>
              <a:rPr lang="en-US" dirty="0"/>
              <a:t>On the contrary, the rest of the 8 sites in Manhattan and Queens showed no presence, but there were plenty of other microorganisms such as diverse worms and bacteria, and plant matter.  </a:t>
            </a:r>
          </a:p>
          <a:p>
            <a:endParaRPr lang="en-US" dirty="0" smtClean="0"/>
          </a:p>
          <a:p>
            <a:endParaRPr lang="en-US" dirty="0"/>
          </a:p>
        </p:txBody>
      </p:sp>
      <p:sp>
        <p:nvSpPr>
          <p:cNvPr id="16" name="Text Placeholder 15"/>
          <p:cNvSpPr>
            <a:spLocks noGrp="1"/>
          </p:cNvSpPr>
          <p:nvPr>
            <p:ph type="body" sz="quarter" idx="29"/>
          </p:nvPr>
        </p:nvSpPr>
        <p:spPr>
          <a:xfrm>
            <a:off x="15601792" y="20014233"/>
            <a:ext cx="12801600" cy="1219200"/>
          </a:xfrm>
        </p:spPr>
        <p:txBody>
          <a:bodyPr/>
          <a:lstStyle/>
          <a:p>
            <a:r>
              <a:rPr lang="en-US" dirty="0" smtClean="0"/>
              <a:t>results</a:t>
            </a:r>
            <a:endParaRPr lang="en-US" dirty="0"/>
          </a:p>
        </p:txBody>
      </p:sp>
      <p:sp>
        <p:nvSpPr>
          <p:cNvPr id="18" name="Text Placeholder 17"/>
          <p:cNvSpPr>
            <a:spLocks noGrp="1"/>
          </p:cNvSpPr>
          <p:nvPr>
            <p:ph type="body" sz="quarter" idx="31"/>
          </p:nvPr>
        </p:nvSpPr>
        <p:spPr>
          <a:xfrm>
            <a:off x="29900880" y="17047150"/>
            <a:ext cx="12801600" cy="1219200"/>
          </a:xfrm>
        </p:spPr>
        <p:txBody>
          <a:bodyPr/>
          <a:lstStyle/>
          <a:p>
            <a:r>
              <a:rPr lang="en-US" dirty="0" smtClean="0"/>
              <a:t>DISCUSSION</a:t>
            </a:r>
            <a:endParaRPr lang="en-US" dirty="0"/>
          </a:p>
        </p:txBody>
      </p:sp>
      <p:sp>
        <p:nvSpPr>
          <p:cNvPr id="21" name="Text Placeholder 20"/>
          <p:cNvSpPr>
            <a:spLocks noGrp="1"/>
          </p:cNvSpPr>
          <p:nvPr>
            <p:ph type="body" sz="quarter" idx="34"/>
          </p:nvPr>
        </p:nvSpPr>
        <p:spPr>
          <a:xfrm>
            <a:off x="29866747" y="27060701"/>
            <a:ext cx="12801600" cy="1123022"/>
          </a:xfrm>
        </p:spPr>
        <p:txBody>
          <a:bodyPr/>
          <a:lstStyle/>
          <a:p>
            <a:r>
              <a:rPr lang="en-US" dirty="0" smtClean="0"/>
              <a:t>REFERENCES</a:t>
            </a:r>
            <a:endParaRPr lang="en-US" dirty="0"/>
          </a:p>
        </p:txBody>
      </p:sp>
      <p:sp>
        <p:nvSpPr>
          <p:cNvPr id="22" name="Content Placeholder 21"/>
          <p:cNvSpPr>
            <a:spLocks noGrp="1"/>
          </p:cNvSpPr>
          <p:nvPr>
            <p:ph sz="quarter" idx="35"/>
          </p:nvPr>
        </p:nvSpPr>
        <p:spPr>
          <a:xfrm>
            <a:off x="29900880" y="28117800"/>
            <a:ext cx="12801600" cy="3511295"/>
          </a:xfrm>
        </p:spPr>
        <p:txBody>
          <a:bodyPr>
            <a:normAutofit/>
          </a:bodyPr>
          <a:lstStyle/>
          <a:p>
            <a:pPr marL="0" indent="0">
              <a:buNone/>
            </a:pPr>
            <a:r>
              <a:rPr lang="en-US" dirty="0" err="1"/>
              <a:t>Bordenstein</a:t>
            </a:r>
            <a:r>
              <a:rPr lang="en-US" dirty="0"/>
              <a:t>, Sarah. 2014. Tardigrades (Water Bears). Marine Biological Laboratory. </a:t>
            </a:r>
          </a:p>
          <a:p>
            <a:pPr marL="0" indent="0">
              <a:buNone/>
            </a:pPr>
            <a:r>
              <a:rPr lang="en-US" dirty="0"/>
              <a:t>Dean, Cornelia. 2015. “The Tardigrade: Practically Invisible, Indestructible ‘Water Bears”. NY Times.</a:t>
            </a:r>
          </a:p>
          <a:p>
            <a:pPr marL="0" indent="0">
              <a:buNone/>
            </a:pPr>
            <a:r>
              <a:rPr lang="en-US" dirty="0"/>
              <a:t>Martinez, E. 1975. Marine </a:t>
            </a:r>
            <a:r>
              <a:rPr lang="en-US" dirty="0" err="1"/>
              <a:t>meiofauna</a:t>
            </a:r>
            <a:r>
              <a:rPr lang="en-US" dirty="0"/>
              <a:t> of a New York City beach, with particular reference to </a:t>
            </a:r>
            <a:r>
              <a:rPr lang="en-US" dirty="0" err="1"/>
              <a:t>tardigrada</a:t>
            </a:r>
            <a:r>
              <a:rPr lang="en-US" dirty="0"/>
              <a:t>. Estuarine and Coastal Marine Science 3:336-348.</a:t>
            </a:r>
          </a:p>
          <a:p>
            <a:pPr marL="0" indent="0">
              <a:buNone/>
            </a:pPr>
            <a:endParaRPr lang="en-US" dirty="0" smtClean="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97280" y="920863"/>
            <a:ext cx="3365284" cy="3365284"/>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124799" y="890042"/>
            <a:ext cx="3520532" cy="3340586"/>
          </a:xfrm>
          <a:prstGeom prst="rect">
            <a:avLst/>
          </a:prstGeom>
        </p:spPr>
      </p:pic>
      <p:pic>
        <p:nvPicPr>
          <p:cNvPr id="10" name="Picture 9"/>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8951096" y="890042"/>
            <a:ext cx="3385624" cy="3340586"/>
          </a:xfrm>
          <a:prstGeom prst="rect">
            <a:avLst/>
          </a:prstGeom>
        </p:spPr>
      </p:pic>
      <p:pic>
        <p:nvPicPr>
          <p:cNvPr id="13" name="Picture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416627" y="26784299"/>
            <a:ext cx="4789547" cy="3007326"/>
          </a:xfrm>
          <a:prstGeom prst="rect">
            <a:avLst/>
          </a:prstGeom>
        </p:spPr>
      </p:pic>
      <p:pic>
        <p:nvPicPr>
          <p:cNvPr id="19" name="Picture 18"/>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635850" y="26832830"/>
            <a:ext cx="4464124" cy="2958794"/>
          </a:xfrm>
          <a:prstGeom prst="rect">
            <a:avLst/>
          </a:prstGeom>
        </p:spPr>
      </p:pic>
      <p:pic>
        <p:nvPicPr>
          <p:cNvPr id="20" name="Picture 19"/>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7726521" y="26784299"/>
            <a:ext cx="4789014" cy="3007325"/>
          </a:xfrm>
          <a:prstGeom prst="rect">
            <a:avLst/>
          </a:prstGeom>
        </p:spPr>
      </p:pic>
      <p:pic>
        <p:nvPicPr>
          <p:cNvPr id="30" name="Picture 2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6024198" y="26803757"/>
            <a:ext cx="4464124" cy="2987867"/>
          </a:xfrm>
          <a:prstGeom prst="rect">
            <a:avLst/>
          </a:prstGeom>
        </p:spPr>
      </p:pic>
      <p:pic>
        <p:nvPicPr>
          <p:cNvPr id="26" name="Picture 25"/>
          <p:cNvPicPr>
            <a:picLocks noChangeAspect="1"/>
          </p:cNvPicPr>
          <p:nvPr/>
        </p:nvPicPr>
        <p:blipFill>
          <a:blip r:embed="rId10"/>
          <a:stretch>
            <a:fillRect/>
          </a:stretch>
        </p:blipFill>
        <p:spPr>
          <a:xfrm>
            <a:off x="32669818" y="10429457"/>
            <a:ext cx="7195457" cy="6611597"/>
          </a:xfrm>
          <a:prstGeom prst="rect">
            <a:avLst/>
          </a:prstGeom>
        </p:spPr>
      </p:pic>
      <p:pic>
        <p:nvPicPr>
          <p:cNvPr id="2" name="Picture 1"/>
          <p:cNvPicPr>
            <a:picLocks noChangeAspect="1"/>
          </p:cNvPicPr>
          <p:nvPr/>
        </p:nvPicPr>
        <p:blipFill>
          <a:blip r:embed="rId11"/>
          <a:stretch>
            <a:fillRect/>
          </a:stretch>
        </p:blipFill>
        <p:spPr>
          <a:xfrm>
            <a:off x="29900880" y="5824101"/>
            <a:ext cx="13192125" cy="4452013"/>
          </a:xfrm>
          <a:prstGeom prst="rect">
            <a:avLst/>
          </a:prstGeom>
        </p:spPr>
      </p:pic>
      <p:sp>
        <p:nvSpPr>
          <p:cNvPr id="32" name="TextBox 31"/>
          <p:cNvSpPr txBox="1"/>
          <p:nvPr/>
        </p:nvSpPr>
        <p:spPr>
          <a:xfrm>
            <a:off x="29866747" y="18419693"/>
            <a:ext cx="13273885" cy="9202519"/>
          </a:xfrm>
          <a:prstGeom prst="rect">
            <a:avLst/>
          </a:prstGeom>
          <a:noFill/>
        </p:spPr>
        <p:txBody>
          <a:bodyPr wrap="square" rtlCol="0">
            <a:spAutoFit/>
          </a:bodyPr>
          <a:lstStyle/>
          <a:p>
            <a:pPr marL="457200" indent="-457200" defTabSz="4389120">
              <a:spcBef>
                <a:spcPts val="1200"/>
              </a:spcBef>
              <a:buClr>
                <a:schemeClr val="accent2"/>
              </a:buClr>
              <a:buFont typeface="Arial" panose="020B0604020202020204" pitchFamily="34" charset="0"/>
              <a:buChar char="•"/>
            </a:pPr>
            <a:r>
              <a:rPr lang="en-US" sz="2800" dirty="0" smtClean="0"/>
              <a:t>Several </a:t>
            </a:r>
            <a:r>
              <a:rPr lang="en-US" sz="2800" dirty="0"/>
              <a:t>possible reasons why there were only a few samples that potentially contain tardigrades.</a:t>
            </a:r>
          </a:p>
          <a:p>
            <a:pPr marL="457200" indent="-457200" defTabSz="4389120">
              <a:spcBef>
                <a:spcPts val="1200"/>
              </a:spcBef>
              <a:buClr>
                <a:schemeClr val="accent2"/>
              </a:buClr>
              <a:buFont typeface="Arial" panose="020B0604020202020204" pitchFamily="34" charset="0"/>
              <a:buChar char="•"/>
            </a:pPr>
            <a:r>
              <a:rPr lang="en-US" sz="2800" dirty="0"/>
              <a:t>There were both time and area limits to collecting the </a:t>
            </a:r>
            <a:r>
              <a:rPr lang="en-US" sz="2800" dirty="0" smtClean="0"/>
              <a:t>samples.</a:t>
            </a:r>
          </a:p>
          <a:p>
            <a:pPr marL="457200" indent="-457200" defTabSz="4389120">
              <a:spcBef>
                <a:spcPts val="1200"/>
              </a:spcBef>
              <a:buClr>
                <a:schemeClr val="accent2"/>
              </a:buClr>
              <a:buFont typeface="Arial" panose="020B0604020202020204" pitchFamily="34" charset="0"/>
              <a:buChar char="•"/>
            </a:pPr>
            <a:r>
              <a:rPr lang="en-US" sz="2800" dirty="0"/>
              <a:t>After collecting samples from the Thain Family Forest in the Bronx Botanical Garden, the park staff reported that there was an unusual growth spike in lichens inside the forest.  This could have been caused by our unintentional disturbance of that environment that changed its ecology. </a:t>
            </a:r>
          </a:p>
          <a:p>
            <a:pPr marL="457200" indent="-457200" defTabSz="4389120">
              <a:spcBef>
                <a:spcPts val="1200"/>
              </a:spcBef>
              <a:buClr>
                <a:schemeClr val="accent2"/>
              </a:buClr>
              <a:buFont typeface="Arial" panose="020B0604020202020204" pitchFamily="34" charset="0"/>
              <a:buChar char="•"/>
            </a:pPr>
            <a:r>
              <a:rPr lang="en-US" sz="2800" dirty="0"/>
              <a:t>The Thain Family Forest in the Bronx Botanical Garden and Ramsey, New Jersey are more likely to have tardigrades because at these sites, the land is less developed and thus remain close to their pristine condition.</a:t>
            </a:r>
          </a:p>
          <a:p>
            <a:pPr marL="457200" indent="-457200" defTabSz="4389120">
              <a:spcBef>
                <a:spcPts val="1200"/>
              </a:spcBef>
              <a:buClr>
                <a:schemeClr val="accent2"/>
              </a:buClr>
              <a:buFont typeface="Arial" panose="020B0604020202020204" pitchFamily="34" charset="0"/>
              <a:buChar char="•"/>
            </a:pPr>
            <a:r>
              <a:rPr lang="en-US" sz="2800" dirty="0" smtClean="0"/>
              <a:t>We </a:t>
            </a:r>
            <a:r>
              <a:rPr lang="en-US" sz="2800" dirty="0"/>
              <a:t>didn’t find samples of tardigrades in the other 8 sites in Manhattan and Queens, possibly because they are located in more developed environments with relatively higher levels of pollution than the Bronx and New Jersey sites.  Since these samples were collected from city parks, which contain smaller areas of vegetation</a:t>
            </a:r>
            <a:r>
              <a:rPr lang="en-US" sz="2800" dirty="0" smtClean="0"/>
              <a:t>.</a:t>
            </a:r>
          </a:p>
          <a:p>
            <a:pPr marL="457200" indent="-457200" defTabSz="4389120">
              <a:spcBef>
                <a:spcPts val="1200"/>
              </a:spcBef>
              <a:buClr>
                <a:schemeClr val="accent2"/>
              </a:buClr>
              <a:buFont typeface="Arial" panose="020B0604020202020204" pitchFamily="34" charset="0"/>
              <a:buChar char="•"/>
            </a:pPr>
            <a:r>
              <a:rPr lang="en-US" sz="2800" dirty="0"/>
              <a:t>Compared with the presence of tardigrades in New York City in 1972 (Martinez, 1975), none were found in this project during the 2015-2016-time period.  The reasoning behind this difference can be explained by the growing human development of the areas previously mentioned.</a:t>
            </a:r>
          </a:p>
          <a:p>
            <a:pPr marL="457200" indent="-457200" defTabSz="4389120">
              <a:spcBef>
                <a:spcPts val="1200"/>
              </a:spcBef>
              <a:buClr>
                <a:schemeClr val="accent2"/>
              </a:buClr>
              <a:buFont typeface="Arial" panose="020B0604020202020204" pitchFamily="34" charset="0"/>
              <a:buChar char="•"/>
            </a:pPr>
            <a:endParaRPr lang="en-US" sz="2800" dirty="0"/>
          </a:p>
        </p:txBody>
      </p:sp>
    </p:spTree>
    <p:extLst>
      <p:ext uri="{BB962C8B-B14F-4D97-AF65-F5344CB8AC3E}">
        <p14:creationId xmlns:p14="http://schemas.microsoft.com/office/powerpoint/2010/main" val="931198942"/>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Medical Poster">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sz="6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28575">
          <a:solidFill>
            <a:schemeClr val="accent4"/>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6000" dirty="0" err="1" smtClean="0"/>
        </a:defPPr>
      </a:lstStyle>
    </a:txDef>
  </a:objectDefaults>
  <a:extraClrSchemeLst/>
  <a:extLst>
    <a:ext uri="{05A4C25C-085E-4340-85A3-A5531E510DB2}">
      <thm15:themeFamily xmlns:thm15="http://schemas.microsoft.com/office/thememl/2012/main" xmlns="" name="Presentation1" id="{55A68E73-61CB-4542-8C48-DCBB2482A3D5}" vid="{6A3CA63D-1E3C-4681-8668-89277FEB3FEB}"/>
    </a:ext>
  </a:extLst>
</a:theme>
</file>

<file path=ppt/theme/theme2.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4C5A6A"/>
      </a:hlink>
      <a:folHlink>
        <a:srgbClr val="808DA0"/>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A1110015-E380-4C53-980C-698226C61C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Poster (blue and brown design)</Template>
  <TotalTime>0</TotalTime>
  <Words>845</Words>
  <Application>Microsoft Macintosh PowerPoint</Application>
  <PresentationFormat>Custom</PresentationFormat>
  <Paragraphs>47</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Medical Poster</vt:lpstr>
      <vt:lpstr>Tardigrades of New York City: Decline of Polyextremophile Diversity in an Urban Ecosystem    Authors: Edwin Lin1 &amp; Patricia Weinstein2  Mentor: David Kizirian3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2016-05-28T03:38:47Z</dcterms:created>
  <dcterms:modified xsi:type="dcterms:W3CDTF">2016-05-31T17:51:07Z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TC040015519991</vt:lpwstr>
  </property>
</Properties>
</file>