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Lst>
  <p:sldSz cx="43891200" cy="32918400"/>
  <p:notesSz cx="6858000" cy="9144000"/>
  <p:defaultText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1" autoAdjust="0"/>
    <p:restoredTop sz="94682" autoAdjust="0"/>
  </p:normalViewPr>
  <p:slideViewPr>
    <p:cSldViewPr snapToGrid="0" snapToObjects="1">
      <p:cViewPr varScale="1">
        <p:scale>
          <a:sx n="22" d="100"/>
          <a:sy n="22" d="100"/>
        </p:scale>
        <p:origin x="-702" y="-102"/>
      </p:cViewPr>
      <p:guideLst>
        <p:guide orient="horz" pos="20412"/>
        <p:guide orient="horz" pos="324"/>
        <p:guide pos="313"/>
        <p:guide pos="2733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406" indent="0" algn="ctr">
              <a:buNone/>
              <a:defRPr>
                <a:solidFill>
                  <a:schemeClr val="tx1">
                    <a:tint val="75000"/>
                  </a:schemeClr>
                </a:solidFill>
              </a:defRPr>
            </a:lvl2pPr>
            <a:lvl3pPr marL="4388811" indent="0" algn="ctr">
              <a:buNone/>
              <a:defRPr>
                <a:solidFill>
                  <a:schemeClr val="tx1">
                    <a:tint val="75000"/>
                  </a:schemeClr>
                </a:solidFill>
              </a:defRPr>
            </a:lvl3pPr>
            <a:lvl4pPr marL="6583217" indent="0" algn="ctr">
              <a:buNone/>
              <a:defRPr>
                <a:solidFill>
                  <a:schemeClr val="tx1">
                    <a:tint val="75000"/>
                  </a:schemeClr>
                </a:solidFill>
              </a:defRPr>
            </a:lvl4pPr>
            <a:lvl5pPr marL="8777623" indent="0" algn="ctr">
              <a:buNone/>
              <a:defRPr>
                <a:solidFill>
                  <a:schemeClr val="tx1">
                    <a:tint val="75000"/>
                  </a:schemeClr>
                </a:solidFill>
              </a:defRPr>
            </a:lvl5pPr>
            <a:lvl6pPr marL="10972029" indent="0" algn="ctr">
              <a:buNone/>
              <a:defRPr>
                <a:solidFill>
                  <a:schemeClr val="tx1">
                    <a:tint val="75000"/>
                  </a:schemeClr>
                </a:solidFill>
              </a:defRPr>
            </a:lvl6pPr>
            <a:lvl7pPr marL="13166434" indent="0" algn="ctr">
              <a:buNone/>
              <a:defRPr>
                <a:solidFill>
                  <a:schemeClr val="tx1">
                    <a:tint val="75000"/>
                  </a:schemeClr>
                </a:solidFill>
              </a:defRPr>
            </a:lvl7pPr>
            <a:lvl8pPr marL="15360840" indent="0" algn="ctr">
              <a:buNone/>
              <a:defRPr>
                <a:solidFill>
                  <a:schemeClr val="tx1">
                    <a:tint val="75000"/>
                  </a:schemeClr>
                </a:solidFill>
              </a:defRPr>
            </a:lvl8pPr>
            <a:lvl9pPr marL="1755524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6"/>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406" indent="0">
              <a:buNone/>
              <a:defRPr sz="8600">
                <a:solidFill>
                  <a:schemeClr val="tx1">
                    <a:tint val="75000"/>
                  </a:schemeClr>
                </a:solidFill>
              </a:defRPr>
            </a:lvl2pPr>
            <a:lvl3pPr marL="4388811" indent="0">
              <a:buNone/>
              <a:defRPr sz="7600">
                <a:solidFill>
                  <a:schemeClr val="tx1">
                    <a:tint val="75000"/>
                  </a:schemeClr>
                </a:solidFill>
              </a:defRPr>
            </a:lvl3pPr>
            <a:lvl4pPr marL="6583217" indent="0">
              <a:buNone/>
              <a:defRPr sz="6700">
                <a:solidFill>
                  <a:schemeClr val="tx1">
                    <a:tint val="75000"/>
                  </a:schemeClr>
                </a:solidFill>
              </a:defRPr>
            </a:lvl4pPr>
            <a:lvl5pPr marL="8777623" indent="0">
              <a:buNone/>
              <a:defRPr sz="6700">
                <a:solidFill>
                  <a:schemeClr val="tx1">
                    <a:tint val="75000"/>
                  </a:schemeClr>
                </a:solidFill>
              </a:defRPr>
            </a:lvl5pPr>
            <a:lvl6pPr marL="10972029" indent="0">
              <a:buNone/>
              <a:defRPr sz="6700">
                <a:solidFill>
                  <a:schemeClr val="tx1">
                    <a:tint val="75000"/>
                  </a:schemeClr>
                </a:solidFill>
              </a:defRPr>
            </a:lvl6pPr>
            <a:lvl7pPr marL="13166434" indent="0">
              <a:buNone/>
              <a:defRPr sz="6700">
                <a:solidFill>
                  <a:schemeClr val="tx1">
                    <a:tint val="75000"/>
                  </a:schemeClr>
                </a:solidFill>
              </a:defRPr>
            </a:lvl7pPr>
            <a:lvl8pPr marL="15360840" indent="0">
              <a:buNone/>
              <a:defRPr sz="6700">
                <a:solidFill>
                  <a:schemeClr val="tx1">
                    <a:tint val="75000"/>
                  </a:schemeClr>
                </a:solidFill>
              </a:defRPr>
            </a:lvl8pPr>
            <a:lvl9pPr marL="17555245"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8DA9FA-688F-B042-A36A-9CF7AA496E45}" type="datetimeFigureOut">
              <a:rPr lang="en-US" smtClean="0"/>
              <a:pPr/>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1" y="7368544"/>
            <a:ext cx="19392902"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smtClean="0"/>
              <a:t>Click to edit Master text styles</a:t>
            </a:r>
          </a:p>
        </p:txBody>
      </p:sp>
      <p:sp>
        <p:nvSpPr>
          <p:cNvPr id="4" name="Content Placeholder 3"/>
          <p:cNvSpPr>
            <a:spLocks noGrp="1"/>
          </p:cNvSpPr>
          <p:nvPr>
            <p:ph sz="half" idx="2"/>
          </p:nvPr>
        </p:nvSpPr>
        <p:spPr>
          <a:xfrm>
            <a:off x="2194561" y="10439401"/>
            <a:ext cx="19392902"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4"/>
            <a:ext cx="19400520"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smtClean="0"/>
              <a:t>Click to edit Master text styles</a:t>
            </a:r>
          </a:p>
        </p:txBody>
      </p:sp>
      <p:sp>
        <p:nvSpPr>
          <p:cNvPr id="6" name="Content Placeholder 5"/>
          <p:cNvSpPr>
            <a:spLocks noGrp="1"/>
          </p:cNvSpPr>
          <p:nvPr>
            <p:ph sz="quarter" idx="4"/>
          </p:nvPr>
        </p:nvSpPr>
        <p:spPr>
          <a:xfrm>
            <a:off x="22296122" y="10439401"/>
            <a:ext cx="19400520"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8DA9FA-688F-B042-A36A-9CF7AA496E45}" type="datetimeFigureOut">
              <a:rPr lang="en-US" smtClean="0"/>
              <a:pPr/>
              <a:t>5/21/2017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8DA9FA-688F-B042-A36A-9CF7AA496E45}" type="datetimeFigureOut">
              <a:rPr lang="en-US" smtClean="0"/>
              <a:pPr/>
              <a:t>5/21/2017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5/21/2017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5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406" indent="0">
              <a:buNone/>
              <a:defRPr sz="13500"/>
            </a:lvl2pPr>
            <a:lvl3pPr marL="4388811" indent="0">
              <a:buNone/>
              <a:defRPr sz="11500"/>
            </a:lvl3pPr>
            <a:lvl4pPr marL="6583217" indent="0">
              <a:buNone/>
              <a:defRPr sz="9600"/>
            </a:lvl4pPr>
            <a:lvl5pPr marL="8777623" indent="0">
              <a:buNone/>
              <a:defRPr sz="9600"/>
            </a:lvl5pPr>
            <a:lvl6pPr marL="10972029" indent="0">
              <a:buNone/>
              <a:defRPr sz="9600"/>
            </a:lvl6pPr>
            <a:lvl7pPr marL="13166434" indent="0">
              <a:buNone/>
              <a:defRPr sz="9600"/>
            </a:lvl7pPr>
            <a:lvl8pPr marL="15360840" indent="0">
              <a:buNone/>
              <a:defRPr sz="9600"/>
            </a:lvl8pPr>
            <a:lvl9pPr marL="17555245"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38882" tIns="219441" rIns="438882" bIns="21944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882" tIns="219441" rIns="438882" bIns="2194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3"/>
            <a:ext cx="10241280" cy="1752600"/>
          </a:xfrm>
          <a:prstGeom prst="rect">
            <a:avLst/>
          </a:prstGeom>
        </p:spPr>
        <p:txBody>
          <a:bodyPr vert="horz" lIns="438882" tIns="219441" rIns="438882" bIns="219441" rtlCol="0" anchor="ctr"/>
          <a:lstStyle>
            <a:lvl1pPr algn="l">
              <a:defRPr sz="5700">
                <a:solidFill>
                  <a:schemeClr val="tx1">
                    <a:tint val="75000"/>
                  </a:schemeClr>
                </a:solidFill>
              </a:defRPr>
            </a:lvl1pPr>
          </a:lstStyle>
          <a:p>
            <a:fld id="{9A8DA9FA-688F-B042-A36A-9CF7AA496E45}" type="datetimeFigureOut">
              <a:rPr lang="en-US" smtClean="0"/>
              <a:pPr/>
              <a:t>5/21/2017</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438882" tIns="219441" rIns="438882" bIns="219441" rtlCol="0" anchor="ctr"/>
          <a:lstStyle>
            <a:lvl1pPr algn="ctr">
              <a:defRPr sz="5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438882" tIns="219441" rIns="438882" bIns="219441" rtlCol="0" anchor="ctr"/>
          <a:lstStyle>
            <a:lvl1pPr algn="r">
              <a:defRPr sz="57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406" rtl="0" eaLnBrk="1" latinLnBrk="0" hangingPunct="1">
        <a:spcBef>
          <a:spcPct val="0"/>
        </a:spcBef>
        <a:buNone/>
        <a:defRPr sz="21100" kern="1200">
          <a:solidFill>
            <a:schemeClr val="tx1"/>
          </a:solidFill>
          <a:latin typeface="+mj-lt"/>
          <a:ea typeface="+mj-ea"/>
          <a:cs typeface="+mj-cs"/>
        </a:defRPr>
      </a:lvl1pPr>
    </p:titleStyle>
    <p:bodyStyle>
      <a:lvl1pPr marL="1645804" indent="-1645804" algn="l" defTabSz="2194406" rtl="0" eaLnBrk="1" latinLnBrk="0" hangingPunct="1">
        <a:spcBef>
          <a:spcPct val="20000"/>
        </a:spcBef>
        <a:buFont typeface="Arial"/>
        <a:buChar char="•"/>
        <a:defRPr sz="15400" kern="1200">
          <a:solidFill>
            <a:schemeClr val="tx1"/>
          </a:solidFill>
          <a:latin typeface="+mn-lt"/>
          <a:ea typeface="+mn-ea"/>
          <a:cs typeface="+mn-cs"/>
        </a:defRPr>
      </a:lvl1pPr>
      <a:lvl2pPr marL="3565909" indent="-1371503" algn="l" defTabSz="2194406" rtl="0" eaLnBrk="1" latinLnBrk="0" hangingPunct="1">
        <a:spcBef>
          <a:spcPct val="20000"/>
        </a:spcBef>
        <a:buFont typeface="Arial"/>
        <a:buChar char="–"/>
        <a:defRPr sz="13500" kern="1200">
          <a:solidFill>
            <a:schemeClr val="tx1"/>
          </a:solidFill>
          <a:latin typeface="+mn-lt"/>
          <a:ea typeface="+mn-ea"/>
          <a:cs typeface="+mn-cs"/>
        </a:defRPr>
      </a:lvl2pPr>
      <a:lvl3pPr marL="5486014" indent="-1097203" algn="l" defTabSz="2194406" rtl="0" eaLnBrk="1" latinLnBrk="0" hangingPunct="1">
        <a:spcBef>
          <a:spcPct val="20000"/>
        </a:spcBef>
        <a:buFont typeface="Arial"/>
        <a:buChar char="•"/>
        <a:defRPr sz="11500" kern="1200">
          <a:solidFill>
            <a:schemeClr val="tx1"/>
          </a:solidFill>
          <a:latin typeface="+mn-lt"/>
          <a:ea typeface="+mn-ea"/>
          <a:cs typeface="+mn-cs"/>
        </a:defRPr>
      </a:lvl3pPr>
      <a:lvl4pPr marL="7680421" indent="-1097203" algn="l" defTabSz="2194406" rtl="0" eaLnBrk="1" latinLnBrk="0" hangingPunct="1">
        <a:spcBef>
          <a:spcPct val="20000"/>
        </a:spcBef>
        <a:buFont typeface="Arial"/>
        <a:buChar char="–"/>
        <a:defRPr sz="9600" kern="1200">
          <a:solidFill>
            <a:schemeClr val="tx1"/>
          </a:solidFill>
          <a:latin typeface="+mn-lt"/>
          <a:ea typeface="+mn-ea"/>
          <a:cs typeface="+mn-cs"/>
        </a:defRPr>
      </a:lvl4pPr>
      <a:lvl5pPr marL="9874826" indent="-1097203" algn="l" defTabSz="2194406" rtl="0" eaLnBrk="1" latinLnBrk="0" hangingPunct="1">
        <a:spcBef>
          <a:spcPct val="20000"/>
        </a:spcBef>
        <a:buFont typeface="Arial"/>
        <a:buChar char="»"/>
        <a:defRPr sz="9600" kern="1200">
          <a:solidFill>
            <a:schemeClr val="tx1"/>
          </a:solidFill>
          <a:latin typeface="+mn-lt"/>
          <a:ea typeface="+mn-ea"/>
          <a:cs typeface="+mn-cs"/>
        </a:defRPr>
      </a:lvl5pPr>
      <a:lvl6pPr marL="12069232" indent="-1097203" algn="l" defTabSz="2194406" rtl="0" eaLnBrk="1" latinLnBrk="0" hangingPunct="1">
        <a:spcBef>
          <a:spcPct val="20000"/>
        </a:spcBef>
        <a:buFont typeface="Arial"/>
        <a:buChar char="•"/>
        <a:defRPr sz="9600" kern="1200">
          <a:solidFill>
            <a:schemeClr val="tx1"/>
          </a:solidFill>
          <a:latin typeface="+mn-lt"/>
          <a:ea typeface="+mn-ea"/>
          <a:cs typeface="+mn-cs"/>
        </a:defRPr>
      </a:lvl6pPr>
      <a:lvl7pPr marL="14263637" indent="-1097203" algn="l" defTabSz="2194406" rtl="0" eaLnBrk="1" latinLnBrk="0" hangingPunct="1">
        <a:spcBef>
          <a:spcPct val="20000"/>
        </a:spcBef>
        <a:buFont typeface="Arial"/>
        <a:buChar char="•"/>
        <a:defRPr sz="9600" kern="1200">
          <a:solidFill>
            <a:schemeClr val="tx1"/>
          </a:solidFill>
          <a:latin typeface="+mn-lt"/>
          <a:ea typeface="+mn-ea"/>
          <a:cs typeface="+mn-cs"/>
        </a:defRPr>
      </a:lvl7pPr>
      <a:lvl8pPr marL="16458043" indent="-1097203" algn="l" defTabSz="2194406" rtl="0" eaLnBrk="1" latinLnBrk="0" hangingPunct="1">
        <a:spcBef>
          <a:spcPct val="20000"/>
        </a:spcBef>
        <a:buFont typeface="Arial"/>
        <a:buChar char="•"/>
        <a:defRPr sz="9600" kern="1200">
          <a:solidFill>
            <a:schemeClr val="tx1"/>
          </a:solidFill>
          <a:latin typeface="+mn-lt"/>
          <a:ea typeface="+mn-ea"/>
          <a:cs typeface="+mn-cs"/>
        </a:defRPr>
      </a:lvl8pPr>
      <a:lvl9pPr marL="18652448" indent="-1097203" algn="l" defTabSz="2194406"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3041916" y="21216257"/>
            <a:ext cx="18387827" cy="11247120"/>
          </a:xfrm>
          <a:prstGeom prst="rect">
            <a:avLst/>
          </a:prstGeom>
          <a:solidFill>
            <a:srgbClr val="00FFFF"/>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2" name="Rectangle 11"/>
          <p:cNvSpPr/>
          <p:nvPr/>
        </p:nvSpPr>
        <p:spPr>
          <a:xfrm>
            <a:off x="0" y="0"/>
            <a:ext cx="43891200" cy="6777760"/>
          </a:xfrm>
          <a:prstGeom prst="rect">
            <a:avLst/>
          </a:prstGeom>
          <a:solidFill>
            <a:srgbClr val="00FFF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 name="TextBox 3"/>
          <p:cNvSpPr txBox="1"/>
          <p:nvPr/>
        </p:nvSpPr>
        <p:spPr>
          <a:xfrm>
            <a:off x="5481484" y="862257"/>
            <a:ext cx="31965374" cy="3179813"/>
          </a:xfrm>
          <a:prstGeom prst="rect">
            <a:avLst/>
          </a:prstGeom>
          <a:noFill/>
        </p:spPr>
        <p:txBody>
          <a:bodyPr wrap="square" lIns="101059" tIns="50530" rIns="101059" bIns="50530" rtlCol="0">
            <a:spAutoFit/>
          </a:bodyPr>
          <a:lstStyle/>
          <a:p>
            <a:pPr algn="ctr"/>
            <a:r>
              <a:rPr lang="en-US" sz="10000" b="1" dirty="0">
                <a:latin typeface="Times"/>
                <a:cs typeface="Times"/>
              </a:rPr>
              <a:t>Using DNA Barcodes to Identify Mislabeled Red Snappers Sold in </a:t>
            </a:r>
            <a:r>
              <a:rPr lang="en-US" sz="10000" b="1" dirty="0" smtClean="0">
                <a:latin typeface="Times"/>
                <a:cs typeface="Times"/>
              </a:rPr>
              <a:t>New </a:t>
            </a:r>
            <a:r>
              <a:rPr lang="en-US" sz="10000" b="1" dirty="0">
                <a:latin typeface="Times"/>
                <a:cs typeface="Times"/>
              </a:rPr>
              <a:t>York City Fish Markets </a:t>
            </a:r>
          </a:p>
        </p:txBody>
      </p:sp>
      <p:sp>
        <p:nvSpPr>
          <p:cNvPr id="5" name="TextBox 4"/>
          <p:cNvSpPr txBox="1"/>
          <p:nvPr/>
        </p:nvSpPr>
        <p:spPr>
          <a:xfrm>
            <a:off x="8375679" y="4189095"/>
            <a:ext cx="28857770" cy="2299572"/>
          </a:xfrm>
          <a:prstGeom prst="rect">
            <a:avLst/>
          </a:prstGeom>
          <a:noFill/>
        </p:spPr>
        <p:txBody>
          <a:bodyPr wrap="none" lIns="101059" tIns="50530" rIns="101059" bIns="50530" rtlCol="0">
            <a:spAutoFit/>
          </a:bodyPr>
          <a:lstStyle/>
          <a:p>
            <a:pPr algn="ctr">
              <a:lnSpc>
                <a:spcPct val="115000"/>
              </a:lnSpc>
            </a:pPr>
            <a:r>
              <a:rPr lang="en-US" sz="7200" dirty="0" err="1">
                <a:solidFill>
                  <a:srgbClr val="000000"/>
                </a:solidFill>
                <a:latin typeface="Times New Roman"/>
                <a:ea typeface="Times New Roman"/>
              </a:rPr>
              <a:t>Ajenae</a:t>
            </a:r>
            <a:r>
              <a:rPr lang="en-US" sz="7200" dirty="0">
                <a:solidFill>
                  <a:srgbClr val="000000"/>
                </a:solidFill>
                <a:latin typeface="Times New Roman"/>
                <a:ea typeface="Times New Roman"/>
              </a:rPr>
              <a:t> Jackson</a:t>
            </a:r>
            <a:r>
              <a:rPr lang="en-US" sz="7200" baseline="30000" dirty="0">
                <a:solidFill>
                  <a:srgbClr val="000000"/>
                </a:solidFill>
                <a:latin typeface="Times New Roman"/>
                <a:ea typeface="Times New Roman"/>
              </a:rPr>
              <a:t>1</a:t>
            </a:r>
            <a:r>
              <a:rPr lang="en-US" sz="7200" dirty="0">
                <a:solidFill>
                  <a:srgbClr val="000000"/>
                </a:solidFill>
                <a:latin typeface="Times New Roman"/>
                <a:ea typeface="Times New Roman"/>
              </a:rPr>
              <a:t>, </a:t>
            </a:r>
            <a:r>
              <a:rPr lang="en-US" sz="7200" dirty="0" err="1">
                <a:solidFill>
                  <a:srgbClr val="000000"/>
                </a:solidFill>
                <a:latin typeface="Times New Roman"/>
                <a:ea typeface="Times New Roman"/>
              </a:rPr>
              <a:t>Darvin</a:t>
            </a:r>
            <a:r>
              <a:rPr lang="en-US" sz="7200" dirty="0">
                <a:solidFill>
                  <a:srgbClr val="000000"/>
                </a:solidFill>
                <a:latin typeface="Times New Roman"/>
                <a:ea typeface="Times New Roman"/>
              </a:rPr>
              <a:t> Huang</a:t>
            </a:r>
            <a:r>
              <a:rPr lang="en-US" sz="7200" baseline="30000" dirty="0">
                <a:solidFill>
                  <a:srgbClr val="000000"/>
                </a:solidFill>
                <a:latin typeface="Times New Roman"/>
                <a:ea typeface="Times New Roman"/>
              </a:rPr>
              <a:t>2</a:t>
            </a:r>
            <a:r>
              <a:rPr lang="en-US" sz="7200" dirty="0">
                <a:solidFill>
                  <a:srgbClr val="000000"/>
                </a:solidFill>
                <a:latin typeface="Times New Roman"/>
                <a:ea typeface="Times New Roman"/>
              </a:rPr>
              <a:t>,</a:t>
            </a:r>
            <a:r>
              <a:rPr lang="en-US" sz="7200" baseline="30000" dirty="0">
                <a:solidFill>
                  <a:srgbClr val="000000"/>
                </a:solidFill>
                <a:latin typeface="Times New Roman"/>
                <a:ea typeface="Times New Roman"/>
              </a:rPr>
              <a:t> </a:t>
            </a:r>
            <a:r>
              <a:rPr lang="en-US" sz="7200" dirty="0">
                <a:solidFill>
                  <a:srgbClr val="000000"/>
                </a:solidFill>
                <a:latin typeface="Times New Roman"/>
                <a:ea typeface="Times New Roman"/>
              </a:rPr>
              <a:t>Richard Li</a:t>
            </a:r>
            <a:r>
              <a:rPr lang="en-US" sz="7200" baseline="30000" dirty="0">
                <a:solidFill>
                  <a:srgbClr val="000000"/>
                </a:solidFill>
                <a:latin typeface="Times New Roman"/>
                <a:ea typeface="Times New Roman"/>
              </a:rPr>
              <a:t>3</a:t>
            </a:r>
            <a:endParaRPr lang="en-US" sz="7200" dirty="0">
              <a:solidFill>
                <a:srgbClr val="000000"/>
              </a:solidFill>
              <a:latin typeface="Arial"/>
              <a:ea typeface="Arial"/>
            </a:endParaRPr>
          </a:p>
          <a:p>
            <a:r>
              <a:rPr lang="en-US" sz="6000" baseline="30000" dirty="0">
                <a:latin typeface="Times New Roman"/>
                <a:ea typeface="Times New Roman"/>
              </a:rPr>
              <a:t>1 </a:t>
            </a:r>
            <a:r>
              <a:rPr lang="en-US" sz="6000" dirty="0">
                <a:latin typeface="Times New Roman"/>
                <a:ea typeface="Times New Roman"/>
              </a:rPr>
              <a:t>NYC Museum School,</a:t>
            </a:r>
            <a:r>
              <a:rPr lang="en-US" sz="6000" baseline="30000" dirty="0">
                <a:latin typeface="Times New Roman"/>
                <a:ea typeface="Times New Roman"/>
              </a:rPr>
              <a:t> 2</a:t>
            </a:r>
            <a:r>
              <a:rPr lang="en-US" sz="6000" dirty="0">
                <a:latin typeface="Times New Roman"/>
                <a:ea typeface="Times New Roman"/>
              </a:rPr>
              <a:t>Hunter College High School,</a:t>
            </a:r>
            <a:r>
              <a:rPr lang="en-US" sz="6000" baseline="30000" dirty="0">
                <a:latin typeface="Times New Roman"/>
                <a:ea typeface="Times New Roman"/>
              </a:rPr>
              <a:t> 3</a:t>
            </a:r>
            <a:r>
              <a:rPr lang="en-US" sz="6000" dirty="0">
                <a:latin typeface="Times New Roman"/>
                <a:ea typeface="Times New Roman"/>
              </a:rPr>
              <a:t>John Jay College of Criminal Justice </a:t>
            </a:r>
            <a:endParaRPr lang="en-US" sz="6000" dirty="0">
              <a:latin typeface="Times"/>
              <a:cs typeface="Times"/>
            </a:endParaRPr>
          </a:p>
        </p:txBody>
      </p:sp>
      <p:sp>
        <p:nvSpPr>
          <p:cNvPr id="30" name="TextBox 29"/>
          <p:cNvSpPr txBox="1"/>
          <p:nvPr/>
        </p:nvSpPr>
        <p:spPr>
          <a:xfrm>
            <a:off x="23844501" y="9930899"/>
            <a:ext cx="19326328" cy="934872"/>
          </a:xfrm>
          <a:prstGeom prst="rect">
            <a:avLst/>
          </a:prstGeom>
          <a:noFill/>
        </p:spPr>
        <p:txBody>
          <a:bodyPr wrap="square" rtlCol="0">
            <a:spAutoFit/>
          </a:bodyPr>
          <a:lstStyle/>
          <a:p>
            <a:endParaRPr lang="en-US" sz="5300" dirty="0"/>
          </a:p>
        </p:txBody>
      </p:sp>
      <p:pic>
        <p:nvPicPr>
          <p:cNvPr id="20" name="Picture 19"/>
          <p:cNvPicPr>
            <a:picLocks noChangeAspect="1"/>
          </p:cNvPicPr>
          <p:nvPr/>
        </p:nvPicPr>
        <p:blipFill>
          <a:blip r:embed="rId2"/>
          <a:stretch>
            <a:fillRect/>
          </a:stretch>
        </p:blipFill>
        <p:spPr>
          <a:xfrm>
            <a:off x="357203" y="1651910"/>
            <a:ext cx="5135522" cy="2963470"/>
          </a:xfrm>
          <a:prstGeom prst="rect">
            <a:avLst/>
          </a:prstGeom>
        </p:spPr>
      </p:pic>
      <p:pic>
        <p:nvPicPr>
          <p:cNvPr id="34" name="Shape 242"/>
          <p:cNvPicPr preferRelativeResize="0"/>
          <p:nvPr/>
        </p:nvPicPr>
        <p:blipFill rotWithShape="1">
          <a:blip r:embed="rId3">
            <a:alphaModFix/>
          </a:blip>
          <a:srcRect/>
          <a:stretch/>
        </p:blipFill>
        <p:spPr>
          <a:xfrm>
            <a:off x="37601237" y="3133645"/>
            <a:ext cx="5260258" cy="1238330"/>
          </a:xfrm>
          <a:prstGeom prst="rect">
            <a:avLst/>
          </a:prstGeom>
          <a:noFill/>
          <a:ln>
            <a:noFill/>
          </a:ln>
        </p:spPr>
      </p:pic>
      <p:pic>
        <p:nvPicPr>
          <p:cNvPr id="35" name="Shape 243"/>
          <p:cNvPicPr preferRelativeResize="0"/>
          <p:nvPr/>
        </p:nvPicPr>
        <p:blipFill rotWithShape="1">
          <a:blip r:embed="rId4">
            <a:alphaModFix/>
          </a:blip>
          <a:srcRect/>
          <a:stretch/>
        </p:blipFill>
        <p:spPr>
          <a:xfrm>
            <a:off x="37545819" y="1742519"/>
            <a:ext cx="5260258" cy="1043543"/>
          </a:xfrm>
          <a:prstGeom prst="rect">
            <a:avLst/>
          </a:prstGeom>
          <a:noFill/>
          <a:ln>
            <a:noFill/>
          </a:ln>
        </p:spPr>
      </p:pic>
      <p:sp>
        <p:nvSpPr>
          <p:cNvPr id="36" name="Rectangle 35"/>
          <p:cNvSpPr/>
          <p:nvPr/>
        </p:nvSpPr>
        <p:spPr>
          <a:xfrm>
            <a:off x="697517" y="27797711"/>
            <a:ext cx="11989784" cy="5103416"/>
          </a:xfrm>
          <a:prstGeom prst="rect">
            <a:avLst/>
          </a:prstGeom>
        </p:spPr>
        <p:txBody>
          <a:bodyPr wrap="square" lIns="101059" tIns="50530" rIns="101059" bIns="50530">
            <a:spAutoFit/>
          </a:bodyPr>
          <a:lstStyle/>
          <a:p>
            <a:pPr>
              <a:spcAft>
                <a:spcPts val="600"/>
              </a:spcAft>
            </a:pPr>
            <a:r>
              <a:rPr lang="en-US" sz="8000" dirty="0" smtClean="0">
                <a:latin typeface="Times"/>
                <a:cs typeface="Times"/>
              </a:rPr>
              <a:t>Results</a:t>
            </a:r>
          </a:p>
          <a:p>
            <a:r>
              <a:rPr lang="en-US" sz="3000" dirty="0">
                <a:latin typeface="Times"/>
                <a:cs typeface="Times"/>
              </a:rPr>
              <a:t>Three fish species were identified among the samples collected (Table </a:t>
            </a:r>
            <a:r>
              <a:rPr lang="en-US" sz="3000" dirty="0" smtClean="0">
                <a:latin typeface="Times"/>
                <a:cs typeface="Times"/>
              </a:rPr>
              <a:t>2). </a:t>
            </a:r>
            <a:r>
              <a:rPr lang="en-US" sz="3000" dirty="0">
                <a:latin typeface="Times"/>
                <a:cs typeface="Times"/>
              </a:rPr>
              <a:t>True red snappers--</a:t>
            </a:r>
            <a:r>
              <a:rPr lang="en-US" sz="3000" i="1" dirty="0">
                <a:latin typeface="Times"/>
                <a:cs typeface="Times"/>
              </a:rPr>
              <a:t>L. </a:t>
            </a:r>
            <a:r>
              <a:rPr lang="en-US" sz="3000" i="1" dirty="0" err="1">
                <a:latin typeface="Times"/>
                <a:cs typeface="Times"/>
              </a:rPr>
              <a:t>campechanus</a:t>
            </a:r>
            <a:r>
              <a:rPr lang="en-US" sz="3000" i="1" dirty="0">
                <a:latin typeface="Times"/>
                <a:cs typeface="Times"/>
              </a:rPr>
              <a:t> </a:t>
            </a:r>
            <a:r>
              <a:rPr lang="en-US" sz="3000" dirty="0">
                <a:latin typeface="Times"/>
                <a:cs typeface="Times"/>
              </a:rPr>
              <a:t>were found (18% of sample collected). Additionally, mislabeled fishes were found: </a:t>
            </a:r>
            <a:r>
              <a:rPr lang="en-US" sz="3000" i="1" dirty="0" smtClean="0">
                <a:latin typeface="Times"/>
                <a:cs typeface="Times"/>
              </a:rPr>
              <a:t>L. </a:t>
            </a:r>
            <a:r>
              <a:rPr lang="en-US" sz="3000" i="1" dirty="0" err="1">
                <a:latin typeface="Times"/>
                <a:cs typeface="Times"/>
              </a:rPr>
              <a:t>peru</a:t>
            </a:r>
            <a:r>
              <a:rPr lang="en-US" sz="3000" i="1" dirty="0">
                <a:latin typeface="Times"/>
                <a:cs typeface="Times"/>
              </a:rPr>
              <a:t> </a:t>
            </a:r>
            <a:r>
              <a:rPr lang="en-US" sz="3000" dirty="0">
                <a:latin typeface="Times"/>
                <a:cs typeface="Times"/>
              </a:rPr>
              <a:t>(pacific red snappers; 55% of sample collected) and </a:t>
            </a:r>
            <a:r>
              <a:rPr lang="en-US" sz="3000" i="1" dirty="0" smtClean="0">
                <a:latin typeface="Times"/>
                <a:cs typeface="Times"/>
              </a:rPr>
              <a:t>L. </a:t>
            </a:r>
            <a:r>
              <a:rPr lang="en-US" sz="3000" i="1" dirty="0" err="1">
                <a:latin typeface="Times"/>
                <a:cs typeface="Times"/>
              </a:rPr>
              <a:t>synagris</a:t>
            </a:r>
            <a:r>
              <a:rPr lang="en-US" sz="3000" i="1" dirty="0">
                <a:latin typeface="Times"/>
                <a:cs typeface="Times"/>
              </a:rPr>
              <a:t> </a:t>
            </a:r>
            <a:r>
              <a:rPr lang="en-US" sz="3000" dirty="0">
                <a:latin typeface="Times"/>
                <a:cs typeface="Times"/>
              </a:rPr>
              <a:t>(lane snappers; 27% of sample collected). Barcoding results using two primer sets also were compared. The success rates of barding using the Baldwin primers were higher than that of the </a:t>
            </a:r>
            <a:r>
              <a:rPr lang="en-US" sz="3000" dirty="0" err="1">
                <a:latin typeface="Times"/>
                <a:cs typeface="Times"/>
              </a:rPr>
              <a:t>Fishcocktail</a:t>
            </a:r>
            <a:r>
              <a:rPr lang="en-US" sz="3000" dirty="0">
                <a:latin typeface="Times"/>
                <a:cs typeface="Times"/>
              </a:rPr>
              <a:t> primers in all three fish species (Table </a:t>
            </a:r>
            <a:r>
              <a:rPr lang="en-US" sz="3000" dirty="0" smtClean="0">
                <a:latin typeface="Times"/>
                <a:cs typeface="Times"/>
              </a:rPr>
              <a:t>3).</a:t>
            </a:r>
          </a:p>
          <a:p>
            <a:pPr>
              <a:spcAft>
                <a:spcPts val="600"/>
              </a:spcAft>
            </a:pPr>
            <a:endParaRPr lang="en-US" sz="3000" dirty="0">
              <a:latin typeface="Times"/>
              <a:cs typeface="Times"/>
            </a:endParaRPr>
          </a:p>
        </p:txBody>
      </p:sp>
      <p:sp>
        <p:nvSpPr>
          <p:cNvPr id="37" name="TextBox 36"/>
          <p:cNvSpPr txBox="1"/>
          <p:nvPr/>
        </p:nvSpPr>
        <p:spPr>
          <a:xfrm>
            <a:off x="717830" y="6851420"/>
            <a:ext cx="11969470" cy="15542716"/>
          </a:xfrm>
          <a:prstGeom prst="rect">
            <a:avLst/>
          </a:prstGeom>
          <a:noFill/>
        </p:spPr>
        <p:txBody>
          <a:bodyPr wrap="square" rtlCol="0">
            <a:spAutoFit/>
          </a:bodyPr>
          <a:lstStyle/>
          <a:p>
            <a:pPr>
              <a:spcAft>
                <a:spcPts val="1200"/>
              </a:spcAft>
            </a:pPr>
            <a:r>
              <a:rPr lang="en-US" sz="8000" dirty="0">
                <a:latin typeface="Times"/>
                <a:cs typeface="Times"/>
              </a:rPr>
              <a:t>Abstract</a:t>
            </a:r>
          </a:p>
          <a:p>
            <a:r>
              <a:rPr lang="en-US" sz="3000" dirty="0">
                <a:latin typeface="Times"/>
                <a:cs typeface="Times"/>
              </a:rPr>
              <a:t>The practice of substituting species of fish can have an economic impact on consumers. Namely, more expensive fish are substituted by cheaper ones. Red snapper is one of the most common fish related to seafood </a:t>
            </a:r>
            <a:r>
              <a:rPr lang="en-US" sz="3000" dirty="0" err="1">
                <a:latin typeface="Times"/>
                <a:cs typeface="Times"/>
              </a:rPr>
              <a:t>mis</a:t>
            </a:r>
            <a:r>
              <a:rPr lang="en-US" sz="3000" dirty="0">
                <a:latin typeface="Times"/>
                <a:cs typeface="Times"/>
              </a:rPr>
              <a:t>-labeling. In this study, the species of substituted fishes were successfully identified utilizing </a:t>
            </a:r>
            <a:r>
              <a:rPr lang="en-US" sz="3000" i="1" dirty="0">
                <a:latin typeface="Times"/>
                <a:cs typeface="Times"/>
              </a:rPr>
              <a:t>CO1 </a:t>
            </a:r>
            <a:r>
              <a:rPr lang="en-US" sz="3000" dirty="0">
                <a:latin typeface="Times"/>
                <a:cs typeface="Times"/>
              </a:rPr>
              <a:t>barcoding technique. Our findings were consistent with our previous studies in our laboratory. To improve the success rate of </a:t>
            </a:r>
            <a:r>
              <a:rPr lang="en-US" sz="3000" i="1" dirty="0">
                <a:latin typeface="Times"/>
                <a:cs typeface="Times"/>
              </a:rPr>
              <a:t>CO1</a:t>
            </a:r>
            <a:r>
              <a:rPr lang="en-US" sz="3000" dirty="0">
                <a:latin typeface="Times"/>
                <a:cs typeface="Times"/>
              </a:rPr>
              <a:t> DNA barcoding technique, two fish barcoding primer sets were compared for the identification of red snappers. Among all three </a:t>
            </a:r>
            <a:r>
              <a:rPr lang="en-US" sz="3000" i="1" dirty="0" err="1">
                <a:latin typeface="Times"/>
                <a:cs typeface="Times"/>
              </a:rPr>
              <a:t>Lutjanus</a:t>
            </a:r>
            <a:r>
              <a:rPr lang="en-US" sz="3000" dirty="0">
                <a:latin typeface="Times"/>
                <a:cs typeface="Times"/>
              </a:rPr>
              <a:t> species, our results showed that the Baldwin primers performed better than the </a:t>
            </a:r>
            <a:r>
              <a:rPr lang="en-US" sz="3000" dirty="0" err="1">
                <a:latin typeface="Times"/>
                <a:cs typeface="Times"/>
              </a:rPr>
              <a:t>Fishcocktail</a:t>
            </a:r>
            <a:r>
              <a:rPr lang="en-US" sz="3000" dirty="0">
                <a:latin typeface="Times"/>
                <a:cs typeface="Times"/>
              </a:rPr>
              <a:t> primers in barcoding results</a:t>
            </a:r>
            <a:r>
              <a:rPr lang="en-US" sz="3000" dirty="0" smtClean="0">
                <a:latin typeface="Times"/>
                <a:cs typeface="Times"/>
              </a:rPr>
              <a:t>.</a:t>
            </a:r>
          </a:p>
          <a:p>
            <a:endParaRPr lang="en-US" sz="3000" dirty="0">
              <a:latin typeface="Times"/>
              <a:cs typeface="Times"/>
            </a:endParaRPr>
          </a:p>
          <a:p>
            <a:r>
              <a:rPr lang="en-US" sz="8000" dirty="0" smtClean="0">
                <a:latin typeface="Times"/>
                <a:cs typeface="Times"/>
              </a:rPr>
              <a:t>Introduction</a:t>
            </a:r>
            <a:endParaRPr lang="en-US" sz="8000" dirty="0">
              <a:latin typeface="Times"/>
              <a:cs typeface="Times"/>
            </a:endParaRPr>
          </a:p>
          <a:p>
            <a:r>
              <a:rPr lang="en-US" sz="3000" dirty="0">
                <a:latin typeface="Times"/>
                <a:cs typeface="Times"/>
              </a:rPr>
              <a:t>Mislabeled fish were often found in New York City fish markets (Wong &amp; Hanner, 2008). Usually more expensive fish are substituted by cheaper ones. Previously, a pilot study carried out in our laboratory suggested that red snapper is a common fish related to seafood </a:t>
            </a:r>
            <a:r>
              <a:rPr lang="en-US" sz="3000" dirty="0" err="1">
                <a:latin typeface="Times"/>
                <a:cs typeface="Times"/>
              </a:rPr>
              <a:t>mis</a:t>
            </a:r>
            <a:r>
              <a:rPr lang="en-US" sz="3000" dirty="0">
                <a:latin typeface="Times"/>
                <a:cs typeface="Times"/>
              </a:rPr>
              <a:t>-labeling in New York City fish markets (Chan </a:t>
            </a:r>
            <a:r>
              <a:rPr lang="en-US" sz="3000" i="1" dirty="0">
                <a:latin typeface="Times"/>
                <a:cs typeface="Times"/>
              </a:rPr>
              <a:t>et al</a:t>
            </a:r>
            <a:r>
              <a:rPr lang="en-US" sz="3000" dirty="0">
                <a:latin typeface="Times"/>
                <a:cs typeface="Times"/>
              </a:rPr>
              <a:t>., 2014). In the States, the only species that can be officially considered the red snapper is </a:t>
            </a:r>
            <a:r>
              <a:rPr lang="en-US" sz="3000" i="1" dirty="0" err="1">
                <a:latin typeface="Times"/>
                <a:cs typeface="Times"/>
              </a:rPr>
              <a:t>Lutjanus</a:t>
            </a:r>
            <a:r>
              <a:rPr lang="en-US" sz="3000" dirty="0">
                <a:latin typeface="Times"/>
                <a:cs typeface="Times"/>
              </a:rPr>
              <a:t> </a:t>
            </a:r>
            <a:r>
              <a:rPr lang="en-US" sz="3000" i="1" dirty="0" err="1">
                <a:latin typeface="Times"/>
                <a:cs typeface="Times"/>
              </a:rPr>
              <a:t>campechanus</a:t>
            </a:r>
            <a:r>
              <a:rPr lang="en-US" sz="3000" dirty="0">
                <a:latin typeface="Times"/>
                <a:cs typeface="Times"/>
              </a:rPr>
              <a:t> (Gomes </a:t>
            </a:r>
            <a:r>
              <a:rPr lang="en-US" sz="3000" i="1" dirty="0">
                <a:latin typeface="Times"/>
                <a:cs typeface="Times"/>
              </a:rPr>
              <a:t>et al., </a:t>
            </a:r>
            <a:r>
              <a:rPr lang="en-US" sz="3000" dirty="0">
                <a:latin typeface="Times"/>
                <a:cs typeface="Times"/>
              </a:rPr>
              <a:t>2008). </a:t>
            </a:r>
            <a:r>
              <a:rPr lang="en-US" sz="3000" i="1" dirty="0">
                <a:latin typeface="Times"/>
                <a:cs typeface="Times"/>
              </a:rPr>
              <a:t>L. </a:t>
            </a:r>
            <a:r>
              <a:rPr lang="en-US" sz="3000" i="1" dirty="0" err="1">
                <a:latin typeface="Times"/>
                <a:cs typeface="Times"/>
              </a:rPr>
              <a:t>campechanus</a:t>
            </a:r>
            <a:r>
              <a:rPr lang="en-US" sz="3000" i="1" dirty="0">
                <a:latin typeface="Times"/>
                <a:cs typeface="Times"/>
              </a:rPr>
              <a:t> </a:t>
            </a:r>
            <a:r>
              <a:rPr lang="en-US" sz="3000" dirty="0">
                <a:latin typeface="Times"/>
                <a:cs typeface="Times"/>
              </a:rPr>
              <a:t>is a reef fish found in the Western Atlantic off the Southern U.S. coast and the Gulf of Mexico (Rasmussen and Morrissey, 2008). </a:t>
            </a:r>
            <a:r>
              <a:rPr lang="en-US" sz="3000" i="1" dirty="0">
                <a:latin typeface="Times"/>
                <a:cs typeface="Times"/>
              </a:rPr>
              <a:t>L. </a:t>
            </a:r>
            <a:r>
              <a:rPr lang="en-US" sz="3000" i="1" dirty="0" err="1">
                <a:latin typeface="Times"/>
                <a:cs typeface="Times"/>
              </a:rPr>
              <a:t>campechanus</a:t>
            </a:r>
            <a:r>
              <a:rPr lang="en-US" sz="3000" i="1" dirty="0">
                <a:latin typeface="Times"/>
                <a:cs typeface="Times"/>
              </a:rPr>
              <a:t> </a:t>
            </a:r>
            <a:r>
              <a:rPr lang="en-US" sz="3000" dirty="0">
                <a:latin typeface="Times"/>
                <a:cs typeface="Times"/>
              </a:rPr>
              <a:t>is often substituted by the less expensive fishes in the </a:t>
            </a:r>
            <a:r>
              <a:rPr lang="en-US" sz="3000" i="1" dirty="0" err="1">
                <a:latin typeface="Times"/>
                <a:cs typeface="Times"/>
              </a:rPr>
              <a:t>Lutjanus</a:t>
            </a:r>
            <a:r>
              <a:rPr lang="en-US" sz="3000" dirty="0">
                <a:latin typeface="Times"/>
                <a:cs typeface="Times"/>
              </a:rPr>
              <a:t> family. Visual examination is not easy to distinguish these closely related species. </a:t>
            </a:r>
          </a:p>
          <a:p>
            <a:r>
              <a:rPr lang="en-US" sz="3000" dirty="0">
                <a:latin typeface="Times"/>
                <a:cs typeface="Times"/>
              </a:rPr>
              <a:t>In this study, we carried out additional studies to confirm if the substitution of red snapper was an on-going problem. Additionally, to improve the success rate of </a:t>
            </a:r>
            <a:r>
              <a:rPr lang="en-US" sz="3000" i="1" dirty="0">
                <a:latin typeface="Times"/>
                <a:cs typeface="Times"/>
              </a:rPr>
              <a:t>CO1</a:t>
            </a:r>
            <a:r>
              <a:rPr lang="en-US" sz="3000" dirty="0">
                <a:latin typeface="Times"/>
                <a:cs typeface="Times"/>
              </a:rPr>
              <a:t> DNA barcoding technique, two fish barcoding primer sets were compared for the identification of red snappers. </a:t>
            </a:r>
            <a:endParaRPr lang="en-US" sz="5400" dirty="0" smtClean="0">
              <a:latin typeface="Times"/>
              <a:cs typeface="Times"/>
            </a:endParaRPr>
          </a:p>
          <a:p>
            <a:pPr>
              <a:spcAft>
                <a:spcPts val="600"/>
              </a:spcAft>
            </a:pPr>
            <a:endParaRPr lang="en-US" sz="5400" dirty="0" smtClean="0">
              <a:latin typeface="Times"/>
              <a:cs typeface="Times"/>
            </a:endParaRPr>
          </a:p>
        </p:txBody>
      </p:sp>
      <p:sp>
        <p:nvSpPr>
          <p:cNvPr id="38" name="TextBox 37"/>
          <p:cNvSpPr txBox="1"/>
          <p:nvPr/>
        </p:nvSpPr>
        <p:spPr>
          <a:xfrm>
            <a:off x="31807895" y="7121045"/>
            <a:ext cx="11475847" cy="24175849"/>
          </a:xfrm>
          <a:prstGeom prst="rect">
            <a:avLst/>
          </a:prstGeom>
          <a:noFill/>
        </p:spPr>
        <p:txBody>
          <a:bodyPr wrap="square" rtlCol="0">
            <a:spAutoFit/>
          </a:bodyPr>
          <a:lstStyle/>
          <a:p>
            <a:pPr>
              <a:spcAft>
                <a:spcPts val="600"/>
              </a:spcAft>
            </a:pPr>
            <a:r>
              <a:rPr lang="en-US" sz="8000" dirty="0">
                <a:latin typeface="Times"/>
                <a:cs typeface="Times"/>
              </a:rPr>
              <a:t>Discussion </a:t>
            </a:r>
          </a:p>
          <a:p>
            <a:r>
              <a:rPr lang="en-US" sz="3000" dirty="0">
                <a:latin typeface="Times"/>
                <a:cs typeface="Times"/>
              </a:rPr>
              <a:t>Our results revealed that mislabeled red snappers were found in local fish markets. Our findings were broadly consistent with our previous studies. Often, more expensive fish, </a:t>
            </a:r>
            <a:r>
              <a:rPr lang="en-US" sz="3000" i="1" dirty="0">
                <a:latin typeface="Times"/>
                <a:cs typeface="Times"/>
              </a:rPr>
              <a:t>L. </a:t>
            </a:r>
            <a:r>
              <a:rPr lang="en-US" sz="3000" i="1" dirty="0" err="1">
                <a:latin typeface="Times"/>
                <a:cs typeface="Times"/>
              </a:rPr>
              <a:t>campechanus</a:t>
            </a:r>
            <a:r>
              <a:rPr lang="en-US" sz="3000" dirty="0">
                <a:latin typeface="Times"/>
                <a:cs typeface="Times"/>
              </a:rPr>
              <a:t>, was substituted by cheaper ones: </a:t>
            </a:r>
            <a:r>
              <a:rPr lang="en-US" sz="3000" i="1" dirty="0">
                <a:latin typeface="Times"/>
                <a:cs typeface="Times"/>
              </a:rPr>
              <a:t>L. </a:t>
            </a:r>
            <a:r>
              <a:rPr lang="en-US" sz="3000" i="1" dirty="0" err="1">
                <a:latin typeface="Times"/>
                <a:cs typeface="Times"/>
              </a:rPr>
              <a:t>peru</a:t>
            </a:r>
            <a:r>
              <a:rPr lang="en-US" sz="3000" i="1" dirty="0">
                <a:latin typeface="Times"/>
                <a:cs typeface="Times"/>
              </a:rPr>
              <a:t> </a:t>
            </a:r>
            <a:r>
              <a:rPr lang="en-US" sz="3000" dirty="0">
                <a:latin typeface="Times"/>
                <a:cs typeface="Times"/>
              </a:rPr>
              <a:t>(pacific red snappers) and </a:t>
            </a:r>
            <a:r>
              <a:rPr lang="en-US" sz="3000" i="1" dirty="0">
                <a:latin typeface="Times"/>
                <a:cs typeface="Times"/>
              </a:rPr>
              <a:t>L. </a:t>
            </a:r>
            <a:r>
              <a:rPr lang="en-US" sz="3000" i="1" dirty="0" err="1">
                <a:latin typeface="Times"/>
                <a:cs typeface="Times"/>
              </a:rPr>
              <a:t>synagris</a:t>
            </a:r>
            <a:r>
              <a:rPr lang="en-US" sz="3000" i="1" dirty="0">
                <a:latin typeface="Times"/>
                <a:cs typeface="Times"/>
              </a:rPr>
              <a:t> </a:t>
            </a:r>
            <a:r>
              <a:rPr lang="en-US" sz="3000" dirty="0">
                <a:latin typeface="Times"/>
                <a:cs typeface="Times"/>
              </a:rPr>
              <a:t>(lane snappers). Our sequence analysis confirmed that they were closely related species in </a:t>
            </a:r>
            <a:r>
              <a:rPr lang="en-US" sz="3000" i="1" dirty="0" err="1">
                <a:latin typeface="Times"/>
                <a:cs typeface="Times"/>
              </a:rPr>
              <a:t>Lutjanus</a:t>
            </a:r>
            <a:r>
              <a:rPr lang="en-US" sz="3000" dirty="0">
                <a:latin typeface="Times"/>
                <a:cs typeface="Times"/>
              </a:rPr>
              <a:t> </a:t>
            </a:r>
            <a:r>
              <a:rPr lang="en-US" sz="3000" dirty="0" smtClean="0">
                <a:latin typeface="Times"/>
                <a:cs typeface="Times"/>
              </a:rPr>
              <a:t>family (Figure 1). </a:t>
            </a:r>
            <a:r>
              <a:rPr lang="en-US" sz="3000" dirty="0">
                <a:latin typeface="Times"/>
                <a:cs typeface="Times"/>
              </a:rPr>
              <a:t>Additionally, these species exhibited similar morphological </a:t>
            </a:r>
            <a:r>
              <a:rPr lang="en-US" sz="3000" dirty="0" smtClean="0">
                <a:latin typeface="Times"/>
                <a:cs typeface="Times"/>
              </a:rPr>
              <a:t>characteristics (Figure 2); </a:t>
            </a:r>
            <a:r>
              <a:rPr lang="en-US" sz="3000" dirty="0">
                <a:latin typeface="Times"/>
                <a:cs typeface="Times"/>
              </a:rPr>
              <a:t>thus it was difficult to distinguish them visually. Additionally, two primer sets for fish barding were compared in our experiments. Among all three </a:t>
            </a:r>
            <a:r>
              <a:rPr lang="en-US" sz="3000" i="1" dirty="0" err="1">
                <a:latin typeface="Times"/>
                <a:cs typeface="Times"/>
              </a:rPr>
              <a:t>Lutjanus</a:t>
            </a:r>
            <a:r>
              <a:rPr lang="en-US" sz="3000" dirty="0">
                <a:latin typeface="Times"/>
                <a:cs typeface="Times"/>
              </a:rPr>
              <a:t> species, our results suggested that the Baldwin primers performed better than the </a:t>
            </a:r>
            <a:r>
              <a:rPr lang="en-US" sz="3000" dirty="0" err="1">
                <a:latin typeface="Times"/>
                <a:cs typeface="Times"/>
              </a:rPr>
              <a:t>Fishcocktail</a:t>
            </a:r>
            <a:r>
              <a:rPr lang="en-US" sz="3000" dirty="0">
                <a:latin typeface="Times"/>
                <a:cs typeface="Times"/>
              </a:rPr>
              <a:t> primers in barcoding results. This study can potentially make a contribution to the field of food forensic science and to the investigation of a wide variety of cases involving illegal seafood </a:t>
            </a:r>
            <a:r>
              <a:rPr lang="en-US" sz="3000" dirty="0" err="1">
                <a:latin typeface="Times"/>
                <a:cs typeface="Times"/>
              </a:rPr>
              <a:t>mis</a:t>
            </a:r>
            <a:r>
              <a:rPr lang="en-US" sz="3000" dirty="0">
                <a:latin typeface="Times"/>
                <a:cs typeface="Times"/>
              </a:rPr>
              <a:t>-labeling. </a:t>
            </a:r>
            <a:endParaRPr lang="en-US" sz="3000" dirty="0" smtClean="0">
              <a:latin typeface="Times"/>
              <a:cs typeface="Times"/>
            </a:endParaRPr>
          </a:p>
          <a:p>
            <a:endParaRPr lang="en-US" sz="3000" dirty="0">
              <a:latin typeface="Times"/>
              <a:cs typeface="Times"/>
            </a:endParaRPr>
          </a:p>
          <a:p>
            <a:r>
              <a:rPr lang="en-US" sz="8000" dirty="0" smtClean="0">
                <a:latin typeface="Times"/>
                <a:cs typeface="Times"/>
              </a:rPr>
              <a:t>References</a:t>
            </a:r>
            <a:endParaRPr lang="en-US" sz="8000" dirty="0">
              <a:latin typeface="Times"/>
              <a:cs typeface="Times"/>
            </a:endParaRPr>
          </a:p>
          <a:p>
            <a:endParaRPr lang="en-US" sz="3000" dirty="0">
              <a:latin typeface="Times"/>
              <a:cs typeface="Times"/>
            </a:endParaRPr>
          </a:p>
          <a:p>
            <a:r>
              <a:rPr lang="en-US" sz="3000" dirty="0">
                <a:latin typeface="Times"/>
                <a:cs typeface="Times"/>
              </a:rPr>
              <a:t>Baldwin C, Mounts J, Smith D, </a:t>
            </a:r>
            <a:r>
              <a:rPr lang="en-US" sz="3000" dirty="0" err="1">
                <a:latin typeface="Times"/>
                <a:cs typeface="Times"/>
              </a:rPr>
              <a:t>Weigt</a:t>
            </a:r>
            <a:r>
              <a:rPr lang="en-US" sz="3000" dirty="0">
                <a:latin typeface="Times"/>
                <a:cs typeface="Times"/>
              </a:rPr>
              <a:t> L (2009) Genetic identification and color descriptions of early life-history stages of Belizean </a:t>
            </a:r>
            <a:r>
              <a:rPr lang="en-US" sz="3000" dirty="0" err="1">
                <a:latin typeface="Times"/>
                <a:cs typeface="Times"/>
              </a:rPr>
              <a:t>Phaeoptyx</a:t>
            </a:r>
            <a:r>
              <a:rPr lang="en-US" sz="3000" dirty="0">
                <a:latin typeface="Times"/>
                <a:cs typeface="Times"/>
              </a:rPr>
              <a:t> and </a:t>
            </a:r>
            <a:r>
              <a:rPr lang="en-US" sz="3000" dirty="0" err="1">
                <a:latin typeface="Times"/>
                <a:cs typeface="Times"/>
              </a:rPr>
              <a:t>Astrapogon</a:t>
            </a:r>
            <a:r>
              <a:rPr lang="en-US" sz="3000" dirty="0">
                <a:latin typeface="Times"/>
                <a:cs typeface="Times"/>
              </a:rPr>
              <a:t> (</a:t>
            </a:r>
            <a:r>
              <a:rPr lang="en-US" sz="3000" dirty="0" err="1">
                <a:latin typeface="Times"/>
                <a:cs typeface="Times"/>
              </a:rPr>
              <a:t>Teleostei</a:t>
            </a:r>
            <a:r>
              <a:rPr lang="en-US" sz="3000" dirty="0">
                <a:latin typeface="Times"/>
                <a:cs typeface="Times"/>
              </a:rPr>
              <a:t>: </a:t>
            </a:r>
            <a:r>
              <a:rPr lang="en-US" sz="3000" dirty="0" err="1">
                <a:latin typeface="Times"/>
                <a:cs typeface="Times"/>
              </a:rPr>
              <a:t>Apogonidae</a:t>
            </a:r>
            <a:r>
              <a:rPr lang="en-US" sz="3000" dirty="0">
                <a:latin typeface="Times"/>
                <a:cs typeface="Times"/>
              </a:rPr>
              <a:t>) with comments on identification of adult </a:t>
            </a:r>
            <a:r>
              <a:rPr lang="en-US" sz="3000" dirty="0" err="1">
                <a:latin typeface="Times"/>
                <a:cs typeface="Times"/>
              </a:rPr>
              <a:t>Phaeoptyx</a:t>
            </a:r>
            <a:r>
              <a:rPr lang="en-US" sz="3000" dirty="0">
                <a:latin typeface="Times"/>
                <a:cs typeface="Times"/>
              </a:rPr>
              <a:t>. </a:t>
            </a:r>
            <a:r>
              <a:rPr lang="en-US" sz="3000" dirty="0" err="1">
                <a:latin typeface="Times"/>
                <a:cs typeface="Times"/>
              </a:rPr>
              <a:t>Zootaxa</a:t>
            </a:r>
            <a:r>
              <a:rPr lang="en-US" sz="3000" dirty="0">
                <a:latin typeface="Times"/>
                <a:cs typeface="Times"/>
              </a:rPr>
              <a:t>: 1-22</a:t>
            </a:r>
          </a:p>
          <a:p>
            <a:endParaRPr lang="en-US" sz="3000" dirty="0">
              <a:latin typeface="Times"/>
              <a:cs typeface="Times"/>
            </a:endParaRPr>
          </a:p>
          <a:p>
            <a:r>
              <a:rPr lang="en-US" sz="3000" dirty="0">
                <a:latin typeface="Times"/>
                <a:cs typeface="Times"/>
              </a:rPr>
              <a:t>Chan L, </a:t>
            </a:r>
            <a:r>
              <a:rPr lang="en-US" sz="3000" dirty="0" err="1">
                <a:latin typeface="Times"/>
                <a:cs typeface="Times"/>
              </a:rPr>
              <a:t>Arteage</a:t>
            </a:r>
            <a:r>
              <a:rPr lang="en-US" sz="3000" dirty="0">
                <a:latin typeface="Times"/>
                <a:cs typeface="Times"/>
              </a:rPr>
              <a:t> R, Li R. (2014) Mislabeled Red Tailed: DNA Barcoding of Red Snappers Found in New York City Fish Market. Urban Barcode Research Program, Cold Spring Harbor Laboratory, Summary Report.</a:t>
            </a:r>
          </a:p>
          <a:p>
            <a:endParaRPr lang="en-US" sz="3000" dirty="0">
              <a:latin typeface="Times"/>
              <a:cs typeface="Times"/>
            </a:endParaRPr>
          </a:p>
          <a:p>
            <a:r>
              <a:rPr lang="en-US" sz="3000" dirty="0">
                <a:latin typeface="Times"/>
                <a:cs typeface="Times"/>
              </a:rPr>
              <a:t>Gomes G, Santos S, </a:t>
            </a:r>
            <a:r>
              <a:rPr lang="en-US" sz="3000" dirty="0" err="1">
                <a:latin typeface="Times"/>
                <a:cs typeface="Times"/>
              </a:rPr>
              <a:t>Vallinoto</a:t>
            </a:r>
            <a:r>
              <a:rPr lang="en-US" sz="3000" dirty="0">
                <a:latin typeface="Times"/>
                <a:cs typeface="Times"/>
              </a:rPr>
              <a:t> M, Schneider H, </a:t>
            </a:r>
            <a:r>
              <a:rPr lang="en-US" sz="3000" dirty="0" err="1">
                <a:latin typeface="Times"/>
                <a:cs typeface="Times"/>
              </a:rPr>
              <a:t>Orti</a:t>
            </a:r>
            <a:r>
              <a:rPr lang="en-US" sz="3000" dirty="0">
                <a:latin typeface="Times"/>
                <a:cs typeface="Times"/>
              </a:rPr>
              <a:t> G, I S (2008) Can </a:t>
            </a:r>
            <a:r>
              <a:rPr lang="en-US" sz="3000" dirty="0" err="1">
                <a:latin typeface="Times"/>
                <a:cs typeface="Times"/>
              </a:rPr>
              <a:t>Lutjanus</a:t>
            </a:r>
            <a:r>
              <a:rPr lang="en-US" sz="3000" dirty="0">
                <a:latin typeface="Times"/>
                <a:cs typeface="Times"/>
              </a:rPr>
              <a:t> </a:t>
            </a:r>
            <a:r>
              <a:rPr lang="en-US" sz="3000" dirty="0" err="1">
                <a:latin typeface="Times"/>
                <a:cs typeface="Times"/>
              </a:rPr>
              <a:t>purpureus</a:t>
            </a:r>
            <a:r>
              <a:rPr lang="en-US" sz="3000" dirty="0">
                <a:latin typeface="Times"/>
                <a:cs typeface="Times"/>
              </a:rPr>
              <a:t> (South red snapper) be “legally” considered a red snapper (</a:t>
            </a:r>
            <a:r>
              <a:rPr lang="en-US" sz="3000" dirty="0" err="1">
                <a:latin typeface="Times"/>
                <a:cs typeface="Times"/>
              </a:rPr>
              <a:t>Lutjanus</a:t>
            </a:r>
            <a:r>
              <a:rPr lang="en-US" sz="3000" dirty="0">
                <a:latin typeface="Times"/>
                <a:cs typeface="Times"/>
              </a:rPr>
              <a:t> </a:t>
            </a:r>
            <a:r>
              <a:rPr lang="en-US" sz="3000" dirty="0" err="1">
                <a:latin typeface="Times"/>
                <a:cs typeface="Times"/>
              </a:rPr>
              <a:t>campechanus</a:t>
            </a:r>
            <a:r>
              <a:rPr lang="en-US" sz="3000" dirty="0">
                <a:latin typeface="Times"/>
                <a:cs typeface="Times"/>
              </a:rPr>
              <a:t>)? Genet </a:t>
            </a:r>
            <a:r>
              <a:rPr lang="en-US" sz="3000" dirty="0" err="1">
                <a:latin typeface="Times"/>
                <a:cs typeface="Times"/>
              </a:rPr>
              <a:t>Mol</a:t>
            </a:r>
            <a:r>
              <a:rPr lang="en-US" sz="3000" dirty="0">
                <a:latin typeface="Times"/>
                <a:cs typeface="Times"/>
              </a:rPr>
              <a:t> </a:t>
            </a:r>
            <a:r>
              <a:rPr lang="en-US" sz="3000" dirty="0" err="1">
                <a:latin typeface="Times"/>
                <a:cs typeface="Times"/>
              </a:rPr>
              <a:t>Biol</a:t>
            </a:r>
            <a:r>
              <a:rPr lang="en-US" sz="3000" dirty="0">
                <a:latin typeface="Times"/>
                <a:cs typeface="Times"/>
              </a:rPr>
              <a:t> 31(Suppl. 1): 372-376</a:t>
            </a:r>
          </a:p>
          <a:p>
            <a:endParaRPr lang="en-US" sz="3000" dirty="0">
              <a:latin typeface="Times"/>
              <a:cs typeface="Times"/>
            </a:endParaRPr>
          </a:p>
          <a:p>
            <a:r>
              <a:rPr lang="en-US" sz="3000" dirty="0">
                <a:latin typeface="Times"/>
                <a:cs typeface="Times"/>
              </a:rPr>
              <a:t>Rasmussen RS, Morrissey MT (2008) Application of DNA-Based Methods to Identify</a:t>
            </a:r>
          </a:p>
          <a:p>
            <a:r>
              <a:rPr lang="en-US" sz="3000" dirty="0">
                <a:latin typeface="Times"/>
                <a:cs typeface="Times"/>
              </a:rPr>
              <a:t>Fish and Seafood Substitution on the Commercial Market. Comprehensive Reviews in Food Science and Safety 8: 118-154</a:t>
            </a:r>
          </a:p>
          <a:p>
            <a:endParaRPr lang="en-US" sz="3000" dirty="0">
              <a:latin typeface="Times"/>
              <a:cs typeface="Times"/>
            </a:endParaRPr>
          </a:p>
          <a:p>
            <a:r>
              <a:rPr lang="en-US" sz="3000" dirty="0">
                <a:latin typeface="Times"/>
                <a:cs typeface="Times"/>
              </a:rPr>
              <a:t>Wong E, Hanner R (2008) DNA barcoding detects market substitution in North American seafood. Food Res </a:t>
            </a:r>
            <a:r>
              <a:rPr lang="en-US" sz="3000" dirty="0" err="1">
                <a:latin typeface="Times"/>
                <a:cs typeface="Times"/>
              </a:rPr>
              <a:t>Int</a:t>
            </a:r>
            <a:r>
              <a:rPr lang="en-US" sz="3000" dirty="0">
                <a:latin typeface="Times"/>
                <a:cs typeface="Times"/>
              </a:rPr>
              <a:t> 41: 828–837</a:t>
            </a:r>
          </a:p>
          <a:p>
            <a:endParaRPr lang="en-US" sz="3000" dirty="0" smtClean="0">
              <a:latin typeface="Times"/>
              <a:cs typeface="Times"/>
            </a:endParaRPr>
          </a:p>
          <a:p>
            <a:endParaRPr lang="en-US" sz="3000" dirty="0">
              <a:latin typeface="Times"/>
              <a:cs typeface="Times"/>
            </a:endParaRPr>
          </a:p>
          <a:p>
            <a:pPr>
              <a:spcAft>
                <a:spcPts val="600"/>
              </a:spcAft>
            </a:pPr>
            <a:endParaRPr lang="en-US" sz="8000" dirty="0" smtClean="0">
              <a:latin typeface="Times"/>
              <a:cs typeface="Times"/>
            </a:endParaRPr>
          </a:p>
          <a:p>
            <a:pPr>
              <a:spcAft>
                <a:spcPts val="600"/>
              </a:spcAft>
            </a:pPr>
            <a:r>
              <a:rPr lang="en-US" sz="8000" dirty="0" smtClean="0">
                <a:latin typeface="Times"/>
                <a:cs typeface="Times"/>
              </a:rPr>
              <a:t>Acknowledgements</a:t>
            </a:r>
            <a:endParaRPr lang="en-US" sz="8000" dirty="0">
              <a:latin typeface="Times"/>
              <a:cs typeface="Times"/>
            </a:endParaRPr>
          </a:p>
          <a:p>
            <a:r>
              <a:rPr lang="en-US" sz="3000" dirty="0">
                <a:latin typeface="Times"/>
                <a:cs typeface="Times"/>
              </a:rPr>
              <a:t>This project was supported by Urban Barcode Research Program. We thank Dr. Christine </a:t>
            </a:r>
            <a:r>
              <a:rPr lang="en-US" sz="3000" dirty="0" err="1">
                <a:latin typeface="Times"/>
                <a:cs typeface="Times"/>
              </a:rPr>
              <a:t>Marizzi</a:t>
            </a:r>
            <a:r>
              <a:rPr lang="en-US" sz="3000" dirty="0">
                <a:latin typeface="Times"/>
                <a:cs typeface="Times"/>
              </a:rPr>
              <a:t> (DNA Learning Center, Cold Spring Harbor Laboratory) for helpful assistance. </a:t>
            </a:r>
          </a:p>
        </p:txBody>
      </p:sp>
      <p:sp>
        <p:nvSpPr>
          <p:cNvPr id="3" name="TextBox 2"/>
          <p:cNvSpPr txBox="1"/>
          <p:nvPr/>
        </p:nvSpPr>
        <p:spPr>
          <a:xfrm>
            <a:off x="717831" y="21830254"/>
            <a:ext cx="11969470" cy="5893921"/>
          </a:xfrm>
          <a:prstGeom prst="rect">
            <a:avLst/>
          </a:prstGeom>
          <a:noFill/>
        </p:spPr>
        <p:txBody>
          <a:bodyPr wrap="square" rtlCol="0">
            <a:spAutoFit/>
          </a:bodyPr>
          <a:lstStyle/>
          <a:p>
            <a:pPr>
              <a:spcAft>
                <a:spcPts val="600"/>
              </a:spcAft>
            </a:pPr>
            <a:r>
              <a:rPr lang="en-US" sz="7200" dirty="0" smtClean="0">
                <a:latin typeface="Times"/>
                <a:cs typeface="Times"/>
              </a:rPr>
              <a:t>Materials &amp; Methods </a:t>
            </a:r>
          </a:p>
          <a:p>
            <a:r>
              <a:rPr lang="en-US" sz="3000" dirty="0">
                <a:latin typeface="Times"/>
                <a:cs typeface="Times"/>
              </a:rPr>
              <a:t>Fish samples were randomly collected from fish markets in the New York City boroughs. The DNA was extracted from approximately 0.1 g of specimen using the </a:t>
            </a:r>
            <a:r>
              <a:rPr lang="en-US" sz="3000" dirty="0" err="1">
                <a:latin typeface="Times"/>
                <a:cs typeface="Times"/>
              </a:rPr>
              <a:t>QIAamp</a:t>
            </a:r>
            <a:r>
              <a:rPr lang="en-US" sz="3000" dirty="0">
                <a:latin typeface="Times"/>
                <a:cs typeface="Times"/>
              </a:rPr>
              <a:t> DNA Micro Kit (QIAGEN) according to the manufacturer’s protocols. The extracted DNA was amplified with the </a:t>
            </a:r>
            <a:r>
              <a:rPr lang="en-US" sz="3000" i="1" dirty="0">
                <a:latin typeface="Times"/>
                <a:cs typeface="Times"/>
              </a:rPr>
              <a:t>CO1</a:t>
            </a:r>
            <a:r>
              <a:rPr lang="en-US" sz="3000" dirty="0">
                <a:latin typeface="Times"/>
                <a:cs typeface="Times"/>
              </a:rPr>
              <a:t> primers. Two sets of primers were </a:t>
            </a:r>
            <a:r>
              <a:rPr lang="en-US" sz="3000" dirty="0" smtClean="0">
                <a:latin typeface="Times"/>
                <a:cs typeface="Times"/>
              </a:rPr>
              <a:t>used (Table 1): </a:t>
            </a:r>
            <a:r>
              <a:rPr lang="en-US" sz="3000" dirty="0">
                <a:latin typeface="Times"/>
                <a:cs typeface="Times"/>
              </a:rPr>
              <a:t>Baldwin primers according to Baldwin </a:t>
            </a:r>
            <a:r>
              <a:rPr lang="en-US" sz="3000" i="1" dirty="0">
                <a:latin typeface="Times"/>
                <a:cs typeface="Times"/>
              </a:rPr>
              <a:t>et al</a:t>
            </a:r>
            <a:r>
              <a:rPr lang="en-US" sz="3000" dirty="0">
                <a:latin typeface="Times"/>
                <a:cs typeface="Times"/>
              </a:rPr>
              <a:t>. (2009) and </a:t>
            </a:r>
            <a:r>
              <a:rPr lang="en-US" sz="3000" dirty="0" err="1">
                <a:latin typeface="Times"/>
                <a:cs typeface="Times"/>
              </a:rPr>
              <a:t>Fishcocktail</a:t>
            </a:r>
            <a:r>
              <a:rPr lang="en-US" sz="3000" dirty="0">
                <a:latin typeface="Times"/>
                <a:cs typeface="Times"/>
              </a:rPr>
              <a:t> primers according to UBRP procedures. The amplified products were verified using gel electrophoresis using the UBRP procedures. The samples were then analyzed using Sanger sequencing at GENEWIZ. The sequence analysis was performed using DNA Subway software.</a:t>
            </a:r>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24796" y="27196554"/>
            <a:ext cx="12886099" cy="4974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38168" y="21464193"/>
            <a:ext cx="12875270" cy="4763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6426160" y="27388958"/>
            <a:ext cx="4754879" cy="2400657"/>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Figure 2</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Representative photographs of the fish samples collected. From left to right: </a:t>
            </a:r>
            <a:r>
              <a:rPr lang="en-US" sz="3000" i="1" dirty="0">
                <a:latin typeface="Times New Roman" panose="02020603050405020304" pitchFamily="18" charset="0"/>
                <a:cs typeface="Times New Roman" panose="02020603050405020304" pitchFamily="18" charset="0"/>
              </a:rPr>
              <a:t>L. </a:t>
            </a:r>
            <a:r>
              <a:rPr lang="en-US" sz="3000" i="1" dirty="0" err="1">
                <a:latin typeface="Times New Roman" panose="02020603050405020304" pitchFamily="18" charset="0"/>
                <a:cs typeface="Times New Roman" panose="02020603050405020304" pitchFamily="18" charset="0"/>
              </a:rPr>
              <a:t>campechanus</a:t>
            </a:r>
            <a:r>
              <a:rPr lang="en-US" sz="3000" i="1" dirty="0">
                <a:latin typeface="Times New Roman" panose="02020603050405020304" pitchFamily="18" charset="0"/>
                <a:cs typeface="Times New Roman" panose="02020603050405020304" pitchFamily="18" charset="0"/>
              </a:rPr>
              <a:t>, L. </a:t>
            </a:r>
            <a:r>
              <a:rPr lang="en-US" sz="3000" i="1" dirty="0" err="1">
                <a:latin typeface="Times New Roman" panose="02020603050405020304" pitchFamily="18" charset="0"/>
                <a:cs typeface="Times New Roman" panose="02020603050405020304" pitchFamily="18" charset="0"/>
              </a:rPr>
              <a:t>synagris</a:t>
            </a:r>
            <a:r>
              <a:rPr lang="en-US" sz="3000" i="1" dirty="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and</a:t>
            </a:r>
            <a:r>
              <a:rPr lang="en-US" sz="3000" i="1" dirty="0">
                <a:latin typeface="Times New Roman" panose="02020603050405020304" pitchFamily="18" charset="0"/>
                <a:cs typeface="Times New Roman" panose="02020603050405020304" pitchFamily="18" charset="0"/>
              </a:rPr>
              <a:t>. L. </a:t>
            </a:r>
            <a:r>
              <a:rPr lang="en-US" sz="3000" i="1" dirty="0" err="1">
                <a:latin typeface="Times New Roman" panose="02020603050405020304" pitchFamily="18" charset="0"/>
                <a:cs typeface="Times New Roman" panose="02020603050405020304" pitchFamily="18" charset="0"/>
              </a:rPr>
              <a:t>peru</a:t>
            </a:r>
            <a:r>
              <a:rPr lang="en-US" sz="3000" i="1" dirty="0">
                <a:latin typeface="Times New Roman" panose="02020603050405020304" pitchFamily="18" charset="0"/>
                <a:cs typeface="Times New Roman" panose="02020603050405020304" pitchFamily="18" charset="0"/>
              </a:rPr>
              <a:t>.</a:t>
            </a:r>
          </a:p>
        </p:txBody>
      </p:sp>
      <p:sp>
        <p:nvSpPr>
          <p:cNvPr id="6" name="TextBox 5"/>
          <p:cNvSpPr txBox="1"/>
          <p:nvPr/>
        </p:nvSpPr>
        <p:spPr>
          <a:xfrm>
            <a:off x="13270516" y="21534119"/>
            <a:ext cx="4834604" cy="2467789"/>
          </a:xfrm>
          <a:prstGeom prst="rect">
            <a:avLst/>
          </a:prstGeom>
          <a:noFill/>
        </p:spPr>
        <p:txBody>
          <a:bodyPr wrap="square" rtlCol="0">
            <a:spAutoFit/>
          </a:bodyPr>
          <a:lstStyle/>
          <a:p>
            <a:r>
              <a:rPr lang="en-US" sz="3000" b="1" dirty="0">
                <a:latin typeface="Times New Roman" panose="02020603050405020304" pitchFamily="18" charset="0"/>
                <a:cs typeface="Times New Roman" panose="02020603050405020304" pitchFamily="18" charset="0"/>
              </a:rPr>
              <a:t>Figure </a:t>
            </a:r>
            <a:r>
              <a:rPr lang="en-US" sz="3000" b="1" dirty="0" smtClean="0">
                <a:latin typeface="Times New Roman" panose="02020603050405020304" pitchFamily="18" charset="0"/>
                <a:cs typeface="Times New Roman" panose="02020603050405020304" pitchFamily="18" charset="0"/>
              </a:rPr>
              <a:t>1</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Phylogenetic analysis of the fish samples collected. The </a:t>
            </a:r>
            <a:r>
              <a:rPr lang="en-US" sz="3000" dirty="0" err="1">
                <a:latin typeface="Times New Roman" panose="02020603050405020304" pitchFamily="18" charset="0"/>
                <a:cs typeface="Times New Roman" panose="02020603050405020304" pitchFamily="18" charset="0"/>
              </a:rPr>
              <a:t>DNASubway</a:t>
            </a:r>
            <a:r>
              <a:rPr lang="en-US" sz="3000" dirty="0">
                <a:latin typeface="Times New Roman" panose="02020603050405020304" pitchFamily="18" charset="0"/>
                <a:cs typeface="Times New Roman" panose="02020603050405020304" pitchFamily="18" charset="0"/>
              </a:rPr>
              <a:t> software was used to obtain this phylogenetic analysis.</a:t>
            </a:r>
          </a:p>
        </p:txBody>
      </p:sp>
      <p:graphicFrame>
        <p:nvGraphicFramePr>
          <p:cNvPr id="23" name="Table 22"/>
          <p:cNvGraphicFramePr>
            <a:graphicFrameLocks noGrp="1"/>
          </p:cNvGraphicFramePr>
          <p:nvPr>
            <p:extLst>
              <p:ext uri="{D42A27DB-BD31-4B8C-83A1-F6EECF244321}">
                <p14:modId xmlns:p14="http://schemas.microsoft.com/office/powerpoint/2010/main" val="2981856239"/>
              </p:ext>
            </p:extLst>
          </p:nvPr>
        </p:nvGraphicFramePr>
        <p:xfrm>
          <a:off x="13257439" y="8330739"/>
          <a:ext cx="17836515" cy="3925824"/>
        </p:xfrm>
        <a:graphic>
          <a:graphicData uri="http://schemas.openxmlformats.org/drawingml/2006/table">
            <a:tbl>
              <a:tblPr firstRow="1" firstCol="1" bandRow="1">
                <a:tableStyleId>{5C22544A-7EE6-4342-B048-85BDC9FD1C3A}</a:tableStyleId>
              </a:tblPr>
              <a:tblGrid>
                <a:gridCol w="1943100"/>
                <a:gridCol w="2028825"/>
                <a:gridCol w="2228850"/>
                <a:gridCol w="11635740"/>
              </a:tblGrid>
              <a:tr h="477936">
                <a:tc gridSpan="2">
                  <a:txBody>
                    <a:bodyPr/>
                    <a:lstStyle/>
                    <a:p>
                      <a:pPr marL="0" marR="0" algn="ctr">
                        <a:lnSpc>
                          <a:spcPct val="115000"/>
                        </a:lnSpc>
                        <a:spcBef>
                          <a:spcPts val="0"/>
                        </a:spcBef>
                        <a:spcAft>
                          <a:spcPts val="0"/>
                        </a:spcAft>
                      </a:pPr>
                      <a:r>
                        <a:rPr lang="en-US" sz="3200" dirty="0">
                          <a:effectLst/>
                        </a:rPr>
                        <a:t>Primer Name</a:t>
                      </a:r>
                      <a:endParaRPr lang="en-US" sz="3200" dirty="0">
                        <a:effectLst/>
                        <a:latin typeface="Calibri"/>
                        <a:ea typeface="SimSun"/>
                        <a:cs typeface="Times New Roman"/>
                      </a:endParaRPr>
                    </a:p>
                  </a:txBody>
                  <a:tcPr marL="68580" marR="68580" marT="0" marB="0" anchor="b"/>
                </a:tc>
                <a:tc hMerge="1">
                  <a:txBody>
                    <a:bodyPr/>
                    <a:lstStyle/>
                    <a:p>
                      <a:endParaRPr lang="en-US"/>
                    </a:p>
                  </a:txBody>
                  <a:tcPr/>
                </a:tc>
                <a:tc>
                  <a:txBody>
                    <a:bodyPr/>
                    <a:lstStyle/>
                    <a:p>
                      <a:pPr marL="0" marR="0" algn="ctr">
                        <a:lnSpc>
                          <a:spcPct val="115000"/>
                        </a:lnSpc>
                        <a:spcBef>
                          <a:spcPts val="0"/>
                        </a:spcBef>
                        <a:spcAft>
                          <a:spcPts val="0"/>
                        </a:spcAft>
                      </a:pPr>
                      <a:r>
                        <a:rPr lang="en-US" sz="3200" dirty="0">
                          <a:effectLst/>
                        </a:rPr>
                        <a:t>Direction</a:t>
                      </a:r>
                      <a:endParaRPr lang="en-US" sz="3200" dirty="0">
                        <a:effectLst/>
                        <a:latin typeface="Calibri"/>
                        <a:ea typeface="SimSun"/>
                        <a:cs typeface="Times New Roman"/>
                      </a:endParaRPr>
                    </a:p>
                  </a:txBody>
                  <a:tcPr marL="68580" marR="68580" marT="0" marB="0" anchor="b"/>
                </a:tc>
                <a:tc>
                  <a:txBody>
                    <a:bodyPr/>
                    <a:lstStyle/>
                    <a:p>
                      <a:pPr marL="0" marR="0" algn="ctr">
                        <a:lnSpc>
                          <a:spcPct val="115000"/>
                        </a:lnSpc>
                        <a:spcBef>
                          <a:spcPts val="0"/>
                        </a:spcBef>
                        <a:spcAft>
                          <a:spcPts val="0"/>
                        </a:spcAft>
                      </a:pPr>
                      <a:r>
                        <a:rPr lang="en-US" sz="3200" dirty="0">
                          <a:effectLst/>
                        </a:rPr>
                        <a:t>Sequence</a:t>
                      </a:r>
                      <a:endParaRPr lang="en-US" sz="3200" dirty="0">
                        <a:effectLst/>
                        <a:latin typeface="Calibri"/>
                        <a:ea typeface="SimSun"/>
                        <a:cs typeface="Times New Roman"/>
                      </a:endParaRPr>
                    </a:p>
                  </a:txBody>
                  <a:tcPr marL="68580" marR="68580" marT="0" marB="0" anchor="b"/>
                </a:tc>
              </a:tr>
              <a:tr h="477936">
                <a:tc rowSpan="2">
                  <a:txBody>
                    <a:bodyPr/>
                    <a:lstStyle/>
                    <a:p>
                      <a:pPr marL="0" marR="0">
                        <a:lnSpc>
                          <a:spcPct val="115000"/>
                        </a:lnSpc>
                        <a:spcBef>
                          <a:spcPts val="0"/>
                        </a:spcBef>
                        <a:spcAft>
                          <a:spcPts val="0"/>
                        </a:spcAft>
                      </a:pPr>
                      <a:r>
                        <a:rPr lang="en-US" sz="3200" dirty="0">
                          <a:effectLst/>
                        </a:rPr>
                        <a:t>Baldwin</a:t>
                      </a:r>
                      <a:endParaRPr lang="en-US" sz="3200" dirty="0">
                        <a:effectLst/>
                        <a:latin typeface="Calibri"/>
                        <a:ea typeface="SimSun"/>
                        <a:cs typeface="Times New Roman"/>
                      </a:endParaRPr>
                    </a:p>
                  </a:txBody>
                  <a:tcPr marL="68580" marR="68580" marT="0" marB="0" anchor="ctr"/>
                </a:tc>
                <a:tc>
                  <a:txBody>
                    <a:bodyPr/>
                    <a:lstStyle/>
                    <a:p>
                      <a:pPr marL="0" marR="0">
                        <a:lnSpc>
                          <a:spcPct val="115000"/>
                        </a:lnSpc>
                        <a:spcBef>
                          <a:spcPts val="0"/>
                        </a:spcBef>
                        <a:spcAft>
                          <a:spcPts val="0"/>
                        </a:spcAft>
                      </a:pPr>
                      <a:r>
                        <a:rPr lang="en-US" sz="3200" dirty="0">
                          <a:effectLst/>
                        </a:rPr>
                        <a:t>Fish-BCL</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Forward</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a:effectLst/>
                        </a:rPr>
                        <a:t>5'-TCAACYAATCAYAAAGATATYGGCAC-3' (M13 sequence not shown)</a:t>
                      </a:r>
                      <a:endParaRPr lang="en-US" sz="3200">
                        <a:effectLst/>
                        <a:latin typeface="Calibri"/>
                        <a:ea typeface="SimSun"/>
                        <a:cs typeface="Times New Roman"/>
                      </a:endParaRPr>
                    </a:p>
                  </a:txBody>
                  <a:tcPr marL="68580" marR="68580" marT="0" marB="0" anchor="b"/>
                </a:tc>
              </a:tr>
              <a:tr h="477936">
                <a:tc vMerge="1">
                  <a:txBody>
                    <a:bodyPr/>
                    <a:lstStyle/>
                    <a:p>
                      <a:endParaRPr lang="en-US"/>
                    </a:p>
                  </a:txBody>
                  <a:tcPr/>
                </a:tc>
                <a:tc>
                  <a:txBody>
                    <a:bodyPr/>
                    <a:lstStyle/>
                    <a:p>
                      <a:pPr marL="0" marR="0">
                        <a:lnSpc>
                          <a:spcPct val="115000"/>
                        </a:lnSpc>
                        <a:spcBef>
                          <a:spcPts val="0"/>
                        </a:spcBef>
                        <a:spcAft>
                          <a:spcPts val="0"/>
                        </a:spcAft>
                      </a:pPr>
                      <a:r>
                        <a:rPr lang="en-US" sz="3200" dirty="0">
                          <a:effectLst/>
                        </a:rPr>
                        <a:t>Fish-BCH</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Reverse</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5'-ACTTCYGGGTGRCCRAARAATCA-3' (M13 sequence not shown)</a:t>
                      </a:r>
                      <a:endParaRPr lang="en-US" sz="3200" dirty="0">
                        <a:effectLst/>
                        <a:latin typeface="Calibri"/>
                        <a:ea typeface="SimSun"/>
                        <a:cs typeface="Times New Roman"/>
                      </a:endParaRPr>
                    </a:p>
                  </a:txBody>
                  <a:tcPr marL="68580" marR="68580" marT="0" marB="0" anchor="b"/>
                </a:tc>
              </a:tr>
              <a:tr h="477936">
                <a:tc rowSpan="4">
                  <a:txBody>
                    <a:bodyPr/>
                    <a:lstStyle/>
                    <a:p>
                      <a:pPr marL="0" marR="0">
                        <a:lnSpc>
                          <a:spcPct val="115000"/>
                        </a:lnSpc>
                        <a:spcBef>
                          <a:spcPts val="0"/>
                        </a:spcBef>
                        <a:spcAft>
                          <a:spcPts val="0"/>
                        </a:spcAft>
                      </a:pPr>
                      <a:r>
                        <a:rPr lang="en-US" sz="3200">
                          <a:effectLst/>
                        </a:rPr>
                        <a:t>Fish Cocktail</a:t>
                      </a:r>
                      <a:endParaRPr lang="en-US" sz="3200">
                        <a:effectLst/>
                        <a:latin typeface="Calibri"/>
                        <a:ea typeface="SimSun"/>
                        <a:cs typeface="Times New Roman"/>
                      </a:endParaRPr>
                    </a:p>
                  </a:txBody>
                  <a:tcPr marL="68580" marR="68580" marT="0" marB="0" anchor="ctr"/>
                </a:tc>
                <a:tc>
                  <a:txBody>
                    <a:bodyPr/>
                    <a:lstStyle/>
                    <a:p>
                      <a:pPr marL="0" marR="0">
                        <a:lnSpc>
                          <a:spcPct val="115000"/>
                        </a:lnSpc>
                        <a:spcBef>
                          <a:spcPts val="0"/>
                        </a:spcBef>
                        <a:spcAft>
                          <a:spcPts val="0"/>
                        </a:spcAft>
                      </a:pPr>
                      <a:r>
                        <a:rPr lang="en-US" sz="3200">
                          <a:effectLst/>
                        </a:rPr>
                        <a:t>VF2_t1</a:t>
                      </a:r>
                      <a:endParaRPr lang="en-US" sz="320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Forward</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5'-TGTAAAACGACGGCCAGTCAACCAACCACAAAGACATTGGCAC-3' </a:t>
                      </a:r>
                      <a:endParaRPr lang="en-US" sz="3200" dirty="0">
                        <a:effectLst/>
                        <a:latin typeface="Calibri"/>
                        <a:ea typeface="SimSun"/>
                        <a:cs typeface="Times New Roman"/>
                      </a:endParaRPr>
                    </a:p>
                  </a:txBody>
                  <a:tcPr marL="68580" marR="68580" marT="0" marB="0" anchor="b"/>
                </a:tc>
              </a:tr>
              <a:tr h="477936">
                <a:tc vMerge="1">
                  <a:txBody>
                    <a:bodyPr/>
                    <a:lstStyle/>
                    <a:p>
                      <a:endParaRPr lang="en-US"/>
                    </a:p>
                  </a:txBody>
                  <a:tcPr/>
                </a:tc>
                <a:tc>
                  <a:txBody>
                    <a:bodyPr/>
                    <a:lstStyle/>
                    <a:p>
                      <a:pPr marL="0" marR="0">
                        <a:lnSpc>
                          <a:spcPct val="115000"/>
                        </a:lnSpc>
                        <a:spcBef>
                          <a:spcPts val="0"/>
                        </a:spcBef>
                        <a:spcAft>
                          <a:spcPts val="0"/>
                        </a:spcAft>
                      </a:pPr>
                      <a:r>
                        <a:rPr lang="en-US" sz="3200">
                          <a:effectLst/>
                        </a:rPr>
                        <a:t>FishF2_t1</a:t>
                      </a:r>
                      <a:endParaRPr lang="en-US" sz="320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Forward</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5'-TGTAAAACGACGGCCAGTCGACTAATCATAAAGATATCGGCAC-3' </a:t>
                      </a:r>
                      <a:endParaRPr lang="en-US" sz="3200" dirty="0">
                        <a:effectLst/>
                        <a:latin typeface="Calibri"/>
                        <a:ea typeface="SimSun"/>
                        <a:cs typeface="Times New Roman"/>
                      </a:endParaRPr>
                    </a:p>
                  </a:txBody>
                  <a:tcPr marL="68580" marR="68580" marT="0" marB="0" anchor="b"/>
                </a:tc>
              </a:tr>
              <a:tr h="477936">
                <a:tc vMerge="1">
                  <a:txBody>
                    <a:bodyPr/>
                    <a:lstStyle/>
                    <a:p>
                      <a:endParaRPr lang="en-US"/>
                    </a:p>
                  </a:txBody>
                  <a:tcPr/>
                </a:tc>
                <a:tc>
                  <a:txBody>
                    <a:bodyPr/>
                    <a:lstStyle/>
                    <a:p>
                      <a:pPr marL="0" marR="0">
                        <a:lnSpc>
                          <a:spcPct val="115000"/>
                        </a:lnSpc>
                        <a:spcBef>
                          <a:spcPts val="0"/>
                        </a:spcBef>
                        <a:spcAft>
                          <a:spcPts val="0"/>
                        </a:spcAft>
                      </a:pPr>
                      <a:r>
                        <a:rPr lang="en-US" sz="3200">
                          <a:effectLst/>
                        </a:rPr>
                        <a:t>FishR2_t1</a:t>
                      </a:r>
                      <a:endParaRPr lang="en-US" sz="320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Reverse</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5'-CAGGAAACAGCTATGACACTTCAGGGTGACCGAAGAATCAGAA-3' </a:t>
                      </a:r>
                      <a:endParaRPr lang="en-US" sz="3200" dirty="0">
                        <a:effectLst/>
                        <a:latin typeface="Calibri"/>
                        <a:ea typeface="SimSun"/>
                        <a:cs typeface="Times New Roman"/>
                      </a:endParaRPr>
                    </a:p>
                  </a:txBody>
                  <a:tcPr marL="68580" marR="68580" marT="0" marB="0" anchor="b"/>
                </a:tc>
              </a:tr>
              <a:tr h="477936">
                <a:tc vMerge="1">
                  <a:txBody>
                    <a:bodyPr/>
                    <a:lstStyle/>
                    <a:p>
                      <a:endParaRPr lang="en-US"/>
                    </a:p>
                  </a:txBody>
                  <a:tcPr/>
                </a:tc>
                <a:tc>
                  <a:txBody>
                    <a:bodyPr/>
                    <a:lstStyle/>
                    <a:p>
                      <a:pPr marL="0" marR="0">
                        <a:lnSpc>
                          <a:spcPct val="115000"/>
                        </a:lnSpc>
                        <a:spcBef>
                          <a:spcPts val="0"/>
                        </a:spcBef>
                        <a:spcAft>
                          <a:spcPts val="0"/>
                        </a:spcAft>
                      </a:pPr>
                      <a:r>
                        <a:rPr lang="en-US" sz="3200">
                          <a:effectLst/>
                        </a:rPr>
                        <a:t>FR1d_t1</a:t>
                      </a:r>
                      <a:endParaRPr lang="en-US" sz="320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Reverse</a:t>
                      </a:r>
                      <a:endParaRPr lang="en-US" sz="3200" dirty="0">
                        <a:effectLst/>
                        <a:latin typeface="Calibri"/>
                        <a:ea typeface="SimSun"/>
                        <a:cs typeface="Times New Roman"/>
                      </a:endParaRPr>
                    </a:p>
                  </a:txBody>
                  <a:tcPr marL="68580" marR="68580" marT="0" marB="0" anchor="b"/>
                </a:tc>
                <a:tc>
                  <a:txBody>
                    <a:bodyPr/>
                    <a:lstStyle/>
                    <a:p>
                      <a:pPr marL="0" marR="0">
                        <a:lnSpc>
                          <a:spcPct val="115000"/>
                        </a:lnSpc>
                        <a:spcBef>
                          <a:spcPts val="0"/>
                        </a:spcBef>
                        <a:spcAft>
                          <a:spcPts val="0"/>
                        </a:spcAft>
                      </a:pPr>
                      <a:r>
                        <a:rPr lang="en-US" sz="3200" dirty="0">
                          <a:effectLst/>
                        </a:rPr>
                        <a:t>5'-CAGGAAACAGCTATGACACCTCAGGGTGTCCGAARAAYCARAA-3' </a:t>
                      </a:r>
                      <a:endParaRPr lang="en-US" sz="3200" dirty="0">
                        <a:effectLst/>
                        <a:latin typeface="Calibri"/>
                        <a:ea typeface="SimSun"/>
                        <a:cs typeface="Times New Roman"/>
                      </a:endParaRPr>
                    </a:p>
                  </a:txBody>
                  <a:tcPr marL="68580" marR="68580" marT="0" marB="0" anchor="b"/>
                </a:tc>
              </a:tr>
            </a:tbl>
          </a:graphicData>
        </a:graphic>
      </p:graphicFrame>
      <p:sp>
        <p:nvSpPr>
          <p:cNvPr id="24" name="Rectangle 23"/>
          <p:cNvSpPr/>
          <p:nvPr/>
        </p:nvSpPr>
        <p:spPr>
          <a:xfrm>
            <a:off x="13224797" y="7521691"/>
            <a:ext cx="17321878" cy="553998"/>
          </a:xfrm>
          <a:prstGeom prst="rect">
            <a:avLst/>
          </a:prstGeom>
        </p:spPr>
        <p:txBody>
          <a:bodyPr wrap="square">
            <a:spAutoFit/>
          </a:bodyPr>
          <a:lstStyle/>
          <a:p>
            <a:r>
              <a:rPr lang="en-US" sz="3000" b="1" dirty="0">
                <a:latin typeface="Times New Roman" panose="02020603050405020304" pitchFamily="18" charset="0"/>
                <a:cs typeface="Times New Roman" panose="02020603050405020304" pitchFamily="18" charset="0"/>
              </a:rPr>
              <a:t>Table </a:t>
            </a:r>
            <a:r>
              <a:rPr lang="en-US" sz="3000" b="1" dirty="0" smtClean="0">
                <a:latin typeface="Times New Roman" panose="02020603050405020304" pitchFamily="18" charset="0"/>
                <a:cs typeface="Times New Roman" panose="02020603050405020304" pitchFamily="18" charset="0"/>
              </a:rPr>
              <a:t>1</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Primers used in this study.</a:t>
            </a:r>
          </a:p>
        </p:txBody>
      </p:sp>
      <p:graphicFrame>
        <p:nvGraphicFramePr>
          <p:cNvPr id="9" name="Table 8"/>
          <p:cNvGraphicFramePr>
            <a:graphicFrameLocks noGrp="1"/>
          </p:cNvGraphicFramePr>
          <p:nvPr>
            <p:extLst>
              <p:ext uri="{D42A27DB-BD31-4B8C-83A1-F6EECF244321}">
                <p14:modId xmlns:p14="http://schemas.microsoft.com/office/powerpoint/2010/main" val="1096526959"/>
              </p:ext>
            </p:extLst>
          </p:nvPr>
        </p:nvGraphicFramePr>
        <p:xfrm>
          <a:off x="13337735" y="13830858"/>
          <a:ext cx="17813370" cy="2292096"/>
        </p:xfrm>
        <a:graphic>
          <a:graphicData uri="http://schemas.openxmlformats.org/drawingml/2006/table">
            <a:tbl>
              <a:tblPr bandRow="1">
                <a:tableStyleId>{5C22544A-7EE6-4342-B048-85BDC9FD1C3A}</a:tableStyleId>
              </a:tblPr>
              <a:tblGrid>
                <a:gridCol w="8906685"/>
                <a:gridCol w="8906685"/>
              </a:tblGrid>
              <a:tr h="609600">
                <a:tc>
                  <a:txBody>
                    <a:bodyPr/>
                    <a:lstStyle/>
                    <a:p>
                      <a:pPr marL="0" marR="0" algn="ctr">
                        <a:lnSpc>
                          <a:spcPct val="115000"/>
                        </a:lnSpc>
                        <a:spcBef>
                          <a:spcPts val="0"/>
                        </a:spcBef>
                        <a:spcAft>
                          <a:spcPts val="0"/>
                        </a:spcAft>
                      </a:pPr>
                      <a:r>
                        <a:rPr lang="en-US" sz="3200" b="1" dirty="0">
                          <a:effectLst/>
                          <a:latin typeface="+mn-lt"/>
                          <a:cs typeface="Times New Roman" panose="02020603050405020304" pitchFamily="18" charset="0"/>
                        </a:rPr>
                        <a:t>Species Identified</a:t>
                      </a:r>
                      <a:endParaRPr lang="en-US" sz="3200" b="1" dirty="0">
                        <a:solidFill>
                          <a:srgbClr val="000000"/>
                        </a:solidFill>
                        <a:effectLst/>
                        <a:latin typeface="+mn-lt"/>
                        <a:ea typeface="Arial"/>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3200" b="1" dirty="0">
                          <a:effectLst/>
                          <a:latin typeface="+mn-lt"/>
                          <a:cs typeface="Times New Roman" panose="02020603050405020304" pitchFamily="18" charset="0"/>
                        </a:rPr>
                        <a:t>Number of Sample Sequenced and analyzed</a:t>
                      </a:r>
                      <a:endParaRPr lang="en-US" sz="3200" b="1" dirty="0">
                        <a:solidFill>
                          <a:srgbClr val="000000"/>
                        </a:solidFill>
                        <a:effectLst/>
                        <a:latin typeface="+mn-lt"/>
                        <a:ea typeface="Arial"/>
                        <a:cs typeface="Times New Roman" panose="02020603050405020304" pitchFamily="18" charset="0"/>
                      </a:endParaRPr>
                    </a:p>
                  </a:txBody>
                  <a:tcPr marL="68580" marR="68580" marT="0" marB="0" anchor="ctr"/>
                </a:tc>
              </a:tr>
              <a:tr h="203200">
                <a:tc>
                  <a:txBody>
                    <a:bodyPr/>
                    <a:lstStyle/>
                    <a:p>
                      <a:pPr marL="0" marR="0">
                        <a:lnSpc>
                          <a:spcPct val="115000"/>
                        </a:lnSpc>
                        <a:spcBef>
                          <a:spcPts val="0"/>
                        </a:spcBef>
                        <a:spcAft>
                          <a:spcPts val="0"/>
                        </a:spcAft>
                      </a:pPr>
                      <a:r>
                        <a:rPr lang="en-US" sz="3200" i="1" dirty="0" err="1">
                          <a:effectLst/>
                          <a:latin typeface="+mn-lt"/>
                          <a:cs typeface="Times New Roman" panose="02020603050405020304" pitchFamily="18" charset="0"/>
                        </a:rPr>
                        <a:t>Lutjanus</a:t>
                      </a:r>
                      <a:r>
                        <a:rPr lang="en-US" sz="3200" i="1" dirty="0">
                          <a:effectLst/>
                          <a:latin typeface="+mn-lt"/>
                          <a:cs typeface="Times New Roman" panose="02020603050405020304" pitchFamily="18" charset="0"/>
                        </a:rPr>
                        <a:t> </a:t>
                      </a:r>
                      <a:r>
                        <a:rPr lang="en-US" sz="3200" i="1" dirty="0" err="1">
                          <a:effectLst/>
                          <a:latin typeface="+mn-lt"/>
                          <a:cs typeface="Times New Roman" panose="02020603050405020304" pitchFamily="18" charset="0"/>
                        </a:rPr>
                        <a:t>campechanus</a:t>
                      </a:r>
                      <a:endParaRPr lang="en-US" sz="3200" i="1" dirty="0">
                        <a:solidFill>
                          <a:srgbClr val="000000"/>
                        </a:solidFill>
                        <a:effectLst/>
                        <a:latin typeface="+mn-lt"/>
                        <a:ea typeface="Arial"/>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3200" dirty="0">
                          <a:effectLst/>
                          <a:latin typeface="+mn-lt"/>
                          <a:cs typeface="Times New Roman" panose="02020603050405020304" pitchFamily="18" charset="0"/>
                        </a:rPr>
                        <a:t>4</a:t>
                      </a:r>
                      <a:endParaRPr lang="en-US" sz="3200" dirty="0">
                        <a:solidFill>
                          <a:srgbClr val="000000"/>
                        </a:solidFill>
                        <a:effectLst/>
                        <a:latin typeface="+mn-lt"/>
                        <a:ea typeface="Arial"/>
                        <a:cs typeface="Times New Roman" panose="02020603050405020304" pitchFamily="18" charset="0"/>
                      </a:endParaRPr>
                    </a:p>
                  </a:txBody>
                  <a:tcPr marL="68580" marR="68580" marT="0" marB="0" anchor="ctr"/>
                </a:tc>
              </a:tr>
              <a:tr h="203200">
                <a:tc>
                  <a:txBody>
                    <a:bodyPr/>
                    <a:lstStyle/>
                    <a:p>
                      <a:pPr marL="0" marR="0">
                        <a:lnSpc>
                          <a:spcPct val="115000"/>
                        </a:lnSpc>
                        <a:spcBef>
                          <a:spcPts val="0"/>
                        </a:spcBef>
                        <a:spcAft>
                          <a:spcPts val="0"/>
                        </a:spcAft>
                      </a:pPr>
                      <a:r>
                        <a:rPr lang="en-US" sz="3200" i="1" dirty="0" err="1">
                          <a:effectLst/>
                          <a:latin typeface="+mn-lt"/>
                          <a:cs typeface="Times New Roman" panose="02020603050405020304" pitchFamily="18" charset="0"/>
                        </a:rPr>
                        <a:t>Lutjanus</a:t>
                      </a:r>
                      <a:r>
                        <a:rPr lang="en-US" sz="3200" i="1" dirty="0">
                          <a:effectLst/>
                          <a:latin typeface="+mn-lt"/>
                          <a:cs typeface="Times New Roman" panose="02020603050405020304" pitchFamily="18" charset="0"/>
                        </a:rPr>
                        <a:t> </a:t>
                      </a:r>
                      <a:r>
                        <a:rPr lang="en-US" sz="3200" i="1" dirty="0" err="1">
                          <a:effectLst/>
                          <a:latin typeface="+mn-lt"/>
                          <a:cs typeface="Times New Roman" panose="02020603050405020304" pitchFamily="18" charset="0"/>
                        </a:rPr>
                        <a:t>peru</a:t>
                      </a:r>
                      <a:endParaRPr lang="en-US" sz="3200" i="1" dirty="0">
                        <a:solidFill>
                          <a:srgbClr val="000000"/>
                        </a:solidFill>
                        <a:effectLst/>
                        <a:latin typeface="+mn-lt"/>
                        <a:ea typeface="Arial"/>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3200" dirty="0">
                          <a:effectLst/>
                          <a:latin typeface="+mn-lt"/>
                          <a:cs typeface="Times New Roman" panose="02020603050405020304" pitchFamily="18" charset="0"/>
                        </a:rPr>
                        <a:t>12</a:t>
                      </a:r>
                      <a:endParaRPr lang="en-US" sz="3200" dirty="0">
                        <a:solidFill>
                          <a:srgbClr val="000000"/>
                        </a:solidFill>
                        <a:effectLst/>
                        <a:latin typeface="+mn-lt"/>
                        <a:ea typeface="Arial"/>
                        <a:cs typeface="Times New Roman" panose="02020603050405020304" pitchFamily="18" charset="0"/>
                      </a:endParaRPr>
                    </a:p>
                  </a:txBody>
                  <a:tcPr marL="68580" marR="68580" marT="0" marB="0" anchor="ctr"/>
                </a:tc>
              </a:tr>
              <a:tr h="203200">
                <a:tc>
                  <a:txBody>
                    <a:bodyPr/>
                    <a:lstStyle/>
                    <a:p>
                      <a:pPr marL="0" marR="0">
                        <a:lnSpc>
                          <a:spcPct val="115000"/>
                        </a:lnSpc>
                        <a:spcBef>
                          <a:spcPts val="0"/>
                        </a:spcBef>
                        <a:spcAft>
                          <a:spcPts val="0"/>
                        </a:spcAft>
                      </a:pPr>
                      <a:r>
                        <a:rPr lang="en-US" sz="3200" i="1" dirty="0" err="1">
                          <a:effectLst/>
                          <a:latin typeface="+mn-lt"/>
                          <a:cs typeface="Times New Roman" panose="02020603050405020304" pitchFamily="18" charset="0"/>
                        </a:rPr>
                        <a:t>Lutjanus</a:t>
                      </a:r>
                      <a:r>
                        <a:rPr lang="en-US" sz="3200" i="1" dirty="0">
                          <a:effectLst/>
                          <a:latin typeface="+mn-lt"/>
                          <a:cs typeface="Times New Roman" panose="02020603050405020304" pitchFamily="18" charset="0"/>
                        </a:rPr>
                        <a:t> </a:t>
                      </a:r>
                      <a:r>
                        <a:rPr lang="en-US" sz="3200" i="1" dirty="0" err="1">
                          <a:effectLst/>
                          <a:latin typeface="+mn-lt"/>
                          <a:cs typeface="Times New Roman" panose="02020603050405020304" pitchFamily="18" charset="0"/>
                        </a:rPr>
                        <a:t>synagris</a:t>
                      </a:r>
                      <a:endParaRPr lang="en-US" sz="3200" i="1" dirty="0">
                        <a:solidFill>
                          <a:srgbClr val="000000"/>
                        </a:solidFill>
                        <a:effectLst/>
                        <a:latin typeface="+mn-lt"/>
                        <a:ea typeface="Arial"/>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3200" dirty="0">
                          <a:effectLst/>
                          <a:latin typeface="+mn-lt"/>
                          <a:cs typeface="Times New Roman" panose="02020603050405020304" pitchFamily="18" charset="0"/>
                        </a:rPr>
                        <a:t>6</a:t>
                      </a:r>
                      <a:endParaRPr lang="en-US" sz="3200" dirty="0">
                        <a:solidFill>
                          <a:srgbClr val="000000"/>
                        </a:solidFill>
                        <a:effectLst/>
                        <a:latin typeface="+mn-lt"/>
                        <a:ea typeface="Arial"/>
                        <a:cs typeface="Times New Roman" panose="02020603050405020304" pitchFamily="18" charset="0"/>
                      </a:endParaRPr>
                    </a:p>
                  </a:txBody>
                  <a:tcPr marL="68580" marR="68580" marT="0" marB="0" anchor="ctr"/>
                </a:tc>
              </a:tr>
            </a:tbl>
          </a:graphicData>
        </a:graphic>
      </p:graphicFrame>
      <p:sp>
        <p:nvSpPr>
          <p:cNvPr id="10" name="Rectangle 9"/>
          <p:cNvSpPr/>
          <p:nvPr/>
        </p:nvSpPr>
        <p:spPr>
          <a:xfrm>
            <a:off x="13424821" y="13029474"/>
            <a:ext cx="17888617" cy="553998"/>
          </a:xfrm>
          <a:prstGeom prst="rect">
            <a:avLst/>
          </a:prstGeom>
        </p:spPr>
        <p:txBody>
          <a:bodyPr wrap="square">
            <a:spAutoFit/>
          </a:bodyPr>
          <a:lstStyle/>
          <a:p>
            <a:r>
              <a:rPr lang="en-US" sz="3000" b="1" dirty="0">
                <a:latin typeface="Times New Roman" panose="02020603050405020304" pitchFamily="18" charset="0"/>
                <a:cs typeface="Times New Roman" panose="02020603050405020304" pitchFamily="18" charset="0"/>
              </a:rPr>
              <a:t>Table </a:t>
            </a:r>
            <a:r>
              <a:rPr lang="en-US" sz="3000" b="1" dirty="0" smtClean="0">
                <a:latin typeface="Times New Roman" panose="02020603050405020304" pitchFamily="18" charset="0"/>
                <a:cs typeface="Times New Roman" panose="02020603050405020304" pitchFamily="18" charset="0"/>
              </a:rPr>
              <a:t>2</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The identification of the species of fish samples collected.</a:t>
            </a:r>
          </a:p>
        </p:txBody>
      </p:sp>
      <p:graphicFrame>
        <p:nvGraphicFramePr>
          <p:cNvPr id="15" name="Table 14"/>
          <p:cNvGraphicFramePr>
            <a:graphicFrameLocks noGrp="1"/>
          </p:cNvGraphicFramePr>
          <p:nvPr>
            <p:extLst>
              <p:ext uri="{D42A27DB-BD31-4B8C-83A1-F6EECF244321}">
                <p14:modId xmlns:p14="http://schemas.microsoft.com/office/powerpoint/2010/main" val="3624940973"/>
              </p:ext>
            </p:extLst>
          </p:nvPr>
        </p:nvGraphicFramePr>
        <p:xfrm>
          <a:off x="13270516" y="17763014"/>
          <a:ext cx="17967675" cy="2751328"/>
        </p:xfrm>
        <a:graphic>
          <a:graphicData uri="http://schemas.openxmlformats.org/drawingml/2006/table">
            <a:tbl>
              <a:tblPr>
                <a:tableStyleId>{5C22544A-7EE6-4342-B048-85BDC9FD1C3A}</a:tableStyleId>
              </a:tblPr>
              <a:tblGrid>
                <a:gridCol w="7603876"/>
                <a:gridCol w="5125575"/>
                <a:gridCol w="5238224"/>
              </a:tblGrid>
              <a:tr h="0">
                <a:tc>
                  <a:txBody>
                    <a:bodyPr/>
                    <a:lstStyle/>
                    <a:p>
                      <a:pPr marL="0" marR="0" algn="ctr">
                        <a:lnSpc>
                          <a:spcPct val="115000"/>
                        </a:lnSpc>
                        <a:spcBef>
                          <a:spcPts val="0"/>
                        </a:spcBef>
                        <a:spcAft>
                          <a:spcPts val="0"/>
                        </a:spcAft>
                      </a:pPr>
                      <a:r>
                        <a:rPr lang="en-US" sz="3200" b="1" dirty="0">
                          <a:effectLst/>
                        </a:rPr>
                        <a:t>Fish Species </a:t>
                      </a:r>
                      <a:endParaRPr lang="en-US" sz="3200" b="1" dirty="0">
                        <a:solidFill>
                          <a:srgbClr val="000000"/>
                        </a:solidFill>
                        <a:effectLst/>
                        <a:latin typeface="Arial"/>
                        <a:ea typeface="Arial"/>
                      </a:endParaRPr>
                    </a:p>
                  </a:txBody>
                  <a:tcPr marL="63500" marR="63500" marT="63500" marB="63500"/>
                </a:tc>
                <a:tc>
                  <a:txBody>
                    <a:bodyPr/>
                    <a:lstStyle/>
                    <a:p>
                      <a:pPr marL="0" marR="0" algn="ctr">
                        <a:lnSpc>
                          <a:spcPct val="115000"/>
                        </a:lnSpc>
                        <a:spcBef>
                          <a:spcPts val="0"/>
                        </a:spcBef>
                        <a:spcAft>
                          <a:spcPts val="0"/>
                        </a:spcAft>
                      </a:pPr>
                      <a:r>
                        <a:rPr lang="en-US" sz="3200" b="1" dirty="0">
                          <a:effectLst/>
                        </a:rPr>
                        <a:t>Baldwin Primers</a:t>
                      </a:r>
                      <a:endParaRPr lang="en-US" sz="3200" b="1" dirty="0">
                        <a:solidFill>
                          <a:srgbClr val="000000"/>
                        </a:solidFill>
                        <a:effectLst/>
                        <a:latin typeface="Arial"/>
                        <a:ea typeface="Arial"/>
                      </a:endParaRPr>
                    </a:p>
                  </a:txBody>
                  <a:tcPr marL="63500" marR="63500" marT="63500" marB="63500"/>
                </a:tc>
                <a:tc>
                  <a:txBody>
                    <a:bodyPr/>
                    <a:lstStyle/>
                    <a:p>
                      <a:pPr marL="0" marR="0" algn="ctr">
                        <a:lnSpc>
                          <a:spcPct val="115000"/>
                        </a:lnSpc>
                        <a:spcBef>
                          <a:spcPts val="0"/>
                        </a:spcBef>
                        <a:spcAft>
                          <a:spcPts val="0"/>
                        </a:spcAft>
                      </a:pPr>
                      <a:r>
                        <a:rPr lang="en-US" sz="3200" b="1" dirty="0">
                          <a:effectLst/>
                        </a:rPr>
                        <a:t>Fish Cocktail Primers</a:t>
                      </a:r>
                      <a:endParaRPr lang="en-US" sz="3200" b="1" dirty="0">
                        <a:solidFill>
                          <a:srgbClr val="000000"/>
                        </a:solidFill>
                        <a:effectLst/>
                        <a:latin typeface="Arial"/>
                        <a:ea typeface="Arial"/>
                      </a:endParaRPr>
                    </a:p>
                  </a:txBody>
                  <a:tcPr marL="63500" marR="63500" marT="63500" marB="63500"/>
                </a:tc>
              </a:tr>
              <a:tr h="0">
                <a:tc>
                  <a:txBody>
                    <a:bodyPr/>
                    <a:lstStyle/>
                    <a:p>
                      <a:pPr marL="0" marR="0">
                        <a:lnSpc>
                          <a:spcPct val="115000"/>
                        </a:lnSpc>
                        <a:spcBef>
                          <a:spcPts val="0"/>
                        </a:spcBef>
                        <a:spcAft>
                          <a:spcPts val="0"/>
                        </a:spcAft>
                      </a:pPr>
                      <a:r>
                        <a:rPr lang="en-US" sz="3200" i="1" dirty="0" err="1" smtClean="0">
                          <a:effectLst/>
                        </a:rPr>
                        <a:t>Lutjanus</a:t>
                      </a:r>
                      <a:r>
                        <a:rPr lang="en-US" sz="3200" dirty="0" smtClean="0">
                          <a:effectLst/>
                        </a:rPr>
                        <a:t> </a:t>
                      </a:r>
                      <a:r>
                        <a:rPr lang="en-US" sz="3200" i="1" dirty="0" err="1" smtClean="0">
                          <a:effectLst/>
                        </a:rPr>
                        <a:t>campechanus</a:t>
                      </a:r>
                      <a:r>
                        <a:rPr lang="en-US" sz="3200" dirty="0" smtClean="0">
                          <a:effectLst/>
                        </a:rPr>
                        <a:t> (true red snapper) </a:t>
                      </a:r>
                      <a:endParaRPr lang="en-US" sz="3200" dirty="0">
                        <a:solidFill>
                          <a:srgbClr val="000000"/>
                        </a:solidFill>
                        <a:effectLst/>
                        <a:latin typeface="Arial"/>
                        <a:ea typeface="Arial"/>
                      </a:endParaRPr>
                    </a:p>
                  </a:txBody>
                  <a:tcPr marL="63500" marR="63500" marT="63500" marB="63500"/>
                </a:tc>
                <a:tc>
                  <a:txBody>
                    <a:bodyPr/>
                    <a:lstStyle/>
                    <a:p>
                      <a:pPr marL="0" marR="0" algn="ctr">
                        <a:lnSpc>
                          <a:spcPct val="115000"/>
                        </a:lnSpc>
                        <a:spcBef>
                          <a:spcPts val="0"/>
                        </a:spcBef>
                        <a:spcAft>
                          <a:spcPts val="0"/>
                        </a:spcAft>
                      </a:pPr>
                      <a:r>
                        <a:rPr lang="en-US" sz="3200" dirty="0">
                          <a:effectLst/>
                        </a:rPr>
                        <a:t>100%</a:t>
                      </a:r>
                      <a:endParaRPr lang="en-US" sz="3200" dirty="0">
                        <a:solidFill>
                          <a:srgbClr val="000000"/>
                        </a:solidFill>
                        <a:effectLst/>
                        <a:latin typeface="Arial"/>
                        <a:ea typeface="Arial"/>
                      </a:endParaRPr>
                    </a:p>
                  </a:txBody>
                  <a:tcPr marL="63500" marR="63500" marT="63500" marB="63500"/>
                </a:tc>
                <a:tc>
                  <a:txBody>
                    <a:bodyPr/>
                    <a:lstStyle/>
                    <a:p>
                      <a:pPr marL="0" marR="0" algn="ctr">
                        <a:lnSpc>
                          <a:spcPct val="115000"/>
                        </a:lnSpc>
                        <a:spcBef>
                          <a:spcPts val="0"/>
                        </a:spcBef>
                        <a:spcAft>
                          <a:spcPts val="0"/>
                        </a:spcAft>
                      </a:pPr>
                      <a:r>
                        <a:rPr lang="en-US" sz="3200" dirty="0" smtClean="0">
                          <a:effectLst/>
                        </a:rPr>
                        <a:t>50%</a:t>
                      </a:r>
                      <a:endParaRPr lang="en-US" sz="3200" dirty="0">
                        <a:solidFill>
                          <a:srgbClr val="000000"/>
                        </a:solidFill>
                        <a:effectLst/>
                        <a:latin typeface="Arial"/>
                        <a:ea typeface="Arial"/>
                      </a:endParaRPr>
                    </a:p>
                  </a:txBody>
                  <a:tcPr marL="63500" marR="63500" marT="63500" marB="63500"/>
                </a:tc>
              </a:tr>
              <a:tr h="0">
                <a:tc>
                  <a:txBody>
                    <a:bodyPr/>
                    <a:lstStyle/>
                    <a:p>
                      <a:pPr marL="0" marR="0">
                        <a:lnSpc>
                          <a:spcPct val="115000"/>
                        </a:lnSpc>
                        <a:spcBef>
                          <a:spcPts val="0"/>
                        </a:spcBef>
                        <a:spcAft>
                          <a:spcPts val="0"/>
                        </a:spcAft>
                      </a:pPr>
                      <a:r>
                        <a:rPr lang="en-US" sz="3200" i="1" dirty="0" err="1" smtClean="0">
                          <a:effectLst/>
                        </a:rPr>
                        <a:t>Lutjanus</a:t>
                      </a:r>
                      <a:r>
                        <a:rPr lang="en-US" sz="3200" dirty="0" smtClean="0">
                          <a:effectLst/>
                        </a:rPr>
                        <a:t> </a:t>
                      </a:r>
                      <a:r>
                        <a:rPr lang="en-US" sz="3200" i="1" dirty="0" err="1" smtClean="0">
                          <a:effectLst/>
                        </a:rPr>
                        <a:t>peru</a:t>
                      </a:r>
                      <a:r>
                        <a:rPr lang="en-US" sz="3200" dirty="0" smtClean="0">
                          <a:effectLst/>
                        </a:rPr>
                        <a:t> (pacific red snapper)</a:t>
                      </a:r>
                      <a:endParaRPr lang="en-US" sz="3200" dirty="0">
                        <a:solidFill>
                          <a:srgbClr val="000000"/>
                        </a:solidFill>
                        <a:effectLst/>
                        <a:latin typeface="Arial"/>
                        <a:ea typeface="Arial"/>
                      </a:endParaRPr>
                    </a:p>
                  </a:txBody>
                  <a:tcPr marL="63500" marR="63500" marT="63500" marB="63500"/>
                </a:tc>
                <a:tc>
                  <a:txBody>
                    <a:bodyPr/>
                    <a:lstStyle/>
                    <a:p>
                      <a:pPr marL="0" marR="0" algn="ctr">
                        <a:lnSpc>
                          <a:spcPct val="115000"/>
                        </a:lnSpc>
                        <a:spcBef>
                          <a:spcPts val="0"/>
                        </a:spcBef>
                        <a:spcAft>
                          <a:spcPts val="0"/>
                        </a:spcAft>
                      </a:pPr>
                      <a:r>
                        <a:rPr lang="en-US" sz="3200" dirty="0" smtClean="0">
                          <a:effectLst/>
                        </a:rPr>
                        <a:t>100%</a:t>
                      </a:r>
                      <a:endParaRPr lang="en-US" sz="3200" dirty="0">
                        <a:solidFill>
                          <a:srgbClr val="000000"/>
                        </a:solidFill>
                        <a:effectLst/>
                        <a:latin typeface="Arial"/>
                        <a:ea typeface="Arial"/>
                      </a:endParaRPr>
                    </a:p>
                  </a:txBody>
                  <a:tcPr marL="63500" marR="63500" marT="63500" marB="63500"/>
                </a:tc>
                <a:tc>
                  <a:txBody>
                    <a:bodyPr/>
                    <a:lstStyle/>
                    <a:p>
                      <a:pPr marL="0" marR="0" algn="ctr">
                        <a:lnSpc>
                          <a:spcPct val="115000"/>
                        </a:lnSpc>
                        <a:spcBef>
                          <a:spcPts val="0"/>
                        </a:spcBef>
                        <a:spcAft>
                          <a:spcPts val="0"/>
                        </a:spcAft>
                      </a:pPr>
                      <a:r>
                        <a:rPr lang="en-US" sz="3200" dirty="0" smtClean="0">
                          <a:effectLst/>
                        </a:rPr>
                        <a:t>92%</a:t>
                      </a:r>
                      <a:endParaRPr lang="en-US" sz="3200" dirty="0">
                        <a:solidFill>
                          <a:srgbClr val="000000"/>
                        </a:solidFill>
                        <a:effectLst/>
                        <a:latin typeface="Arial"/>
                        <a:ea typeface="Arial"/>
                      </a:endParaRPr>
                    </a:p>
                  </a:txBody>
                  <a:tcPr marL="63500" marR="63500" marT="63500" marB="63500"/>
                </a:tc>
              </a:tr>
              <a:tr h="0">
                <a:tc>
                  <a:txBody>
                    <a:bodyPr/>
                    <a:lstStyle/>
                    <a:p>
                      <a:pPr marL="0" marR="0">
                        <a:lnSpc>
                          <a:spcPct val="115000"/>
                        </a:lnSpc>
                        <a:spcBef>
                          <a:spcPts val="0"/>
                        </a:spcBef>
                        <a:spcAft>
                          <a:spcPts val="0"/>
                        </a:spcAft>
                      </a:pPr>
                      <a:r>
                        <a:rPr lang="en-US" sz="3200" i="1" dirty="0" err="1">
                          <a:effectLst/>
                        </a:rPr>
                        <a:t>Lutjanus</a:t>
                      </a:r>
                      <a:r>
                        <a:rPr lang="en-US" sz="3200" dirty="0">
                          <a:effectLst/>
                        </a:rPr>
                        <a:t> </a:t>
                      </a:r>
                      <a:r>
                        <a:rPr lang="en-US" sz="3200" i="1" dirty="0" err="1" smtClean="0">
                          <a:effectLst/>
                        </a:rPr>
                        <a:t>synagris</a:t>
                      </a:r>
                      <a:r>
                        <a:rPr lang="en-US" sz="3200" dirty="0" smtClean="0">
                          <a:effectLst/>
                        </a:rPr>
                        <a:t> (lane snapper)</a:t>
                      </a:r>
                      <a:endParaRPr lang="en-US" sz="3200" dirty="0">
                        <a:effectLst/>
                      </a:endParaRPr>
                    </a:p>
                  </a:txBody>
                  <a:tcPr marL="63500" marR="63500" marT="63500" marB="63500"/>
                </a:tc>
                <a:tc>
                  <a:txBody>
                    <a:bodyPr/>
                    <a:lstStyle/>
                    <a:p>
                      <a:pPr marL="0" marR="0" algn="ctr">
                        <a:lnSpc>
                          <a:spcPct val="115000"/>
                        </a:lnSpc>
                        <a:spcBef>
                          <a:spcPts val="0"/>
                        </a:spcBef>
                        <a:spcAft>
                          <a:spcPts val="0"/>
                        </a:spcAft>
                      </a:pPr>
                      <a:r>
                        <a:rPr lang="en-US" sz="3200" dirty="0" smtClean="0">
                          <a:effectLst/>
                        </a:rPr>
                        <a:t>83%</a:t>
                      </a:r>
                      <a:endParaRPr lang="en-US" sz="3200" dirty="0">
                        <a:solidFill>
                          <a:srgbClr val="000000"/>
                        </a:solidFill>
                        <a:effectLst/>
                        <a:latin typeface="Arial"/>
                        <a:ea typeface="Arial"/>
                      </a:endParaRPr>
                    </a:p>
                  </a:txBody>
                  <a:tcPr marL="63500" marR="63500" marT="63500" marB="63500"/>
                </a:tc>
                <a:tc>
                  <a:txBody>
                    <a:bodyPr/>
                    <a:lstStyle/>
                    <a:p>
                      <a:pPr marL="0" marR="0" algn="ctr">
                        <a:lnSpc>
                          <a:spcPct val="115000"/>
                        </a:lnSpc>
                        <a:spcBef>
                          <a:spcPts val="0"/>
                        </a:spcBef>
                        <a:spcAft>
                          <a:spcPts val="0"/>
                        </a:spcAft>
                      </a:pPr>
                      <a:r>
                        <a:rPr lang="en-US" sz="3200" dirty="0" smtClean="0">
                          <a:effectLst/>
                        </a:rPr>
                        <a:t>67%</a:t>
                      </a:r>
                      <a:endParaRPr lang="en-US" sz="3200" dirty="0">
                        <a:solidFill>
                          <a:srgbClr val="000000"/>
                        </a:solidFill>
                        <a:effectLst/>
                        <a:latin typeface="Arial"/>
                        <a:ea typeface="Arial"/>
                      </a:endParaRPr>
                    </a:p>
                  </a:txBody>
                  <a:tcPr marL="63500" marR="63500" marT="63500" marB="63500"/>
                </a:tc>
              </a:tr>
            </a:tbl>
          </a:graphicData>
        </a:graphic>
      </p:graphicFrame>
      <p:sp>
        <p:nvSpPr>
          <p:cNvPr id="16" name="Rectangle 15"/>
          <p:cNvSpPr/>
          <p:nvPr/>
        </p:nvSpPr>
        <p:spPr>
          <a:xfrm>
            <a:off x="13230225" y="16913678"/>
            <a:ext cx="18007966" cy="553998"/>
          </a:xfrm>
          <a:prstGeom prst="rect">
            <a:avLst/>
          </a:prstGeom>
        </p:spPr>
        <p:txBody>
          <a:bodyPr wrap="square">
            <a:spAutoFit/>
          </a:bodyPr>
          <a:lstStyle/>
          <a:p>
            <a:r>
              <a:rPr lang="en-US" sz="3000" b="1" dirty="0">
                <a:latin typeface="Times New Roman" panose="02020603050405020304" pitchFamily="18" charset="0"/>
                <a:cs typeface="Times New Roman" panose="02020603050405020304" pitchFamily="18" charset="0"/>
              </a:rPr>
              <a:t>Table </a:t>
            </a:r>
            <a:r>
              <a:rPr lang="en-US" sz="3000" b="1" dirty="0" smtClean="0">
                <a:latin typeface="Times New Roman" panose="02020603050405020304" pitchFamily="18" charset="0"/>
                <a:cs typeface="Times New Roman" panose="02020603050405020304" pitchFamily="18" charset="0"/>
              </a:rPr>
              <a:t>3</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A comparison of the barcoding success using two sets of primers.</a:t>
            </a:r>
          </a:p>
        </p:txBody>
      </p:sp>
    </p:spTree>
    <p:extLst>
      <p:ext uri="{BB962C8B-B14F-4D97-AF65-F5344CB8AC3E}">
        <p14:creationId xmlns:p14="http://schemas.microsoft.com/office/powerpoint/2010/main" val="365002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nfusion">
      <a:dk1>
        <a:sysClr val="windowText" lastClr="000000"/>
      </a:dk1>
      <a:lt1>
        <a:sysClr val="window" lastClr="FFFFFF"/>
      </a:lt1>
      <a:dk2>
        <a:srgbClr val="2F1F58"/>
      </a:dk2>
      <a:lt2>
        <a:srgbClr val="B7A9E0"/>
      </a:lt2>
      <a:accent1>
        <a:srgbClr val="8C73D0"/>
      </a:accent1>
      <a:accent2>
        <a:srgbClr val="C2E8C4"/>
      </a:accent2>
      <a:accent3>
        <a:srgbClr val="C5A6E8"/>
      </a:accent3>
      <a:accent4>
        <a:srgbClr val="B45EC7"/>
      </a:accent4>
      <a:accent5>
        <a:srgbClr val="9FDAFB"/>
      </a:accent5>
      <a:accent6>
        <a:srgbClr val="95C5B0"/>
      </a:accent6>
      <a:hlink>
        <a:srgbClr val="744AE0"/>
      </a:hlink>
      <a:folHlink>
        <a:srgbClr val="8D8A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2459</TotalTime>
  <Words>1154</Words>
  <PresentationFormat>Custom</PresentationFormat>
  <Paragraphs>81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2016-03-28T20:27:59Z</cp:lastPrinted>
  <dcterms:created xsi:type="dcterms:W3CDTF">2011-05-13T20:15:01Z</dcterms:created>
  <dcterms:modified xsi:type="dcterms:W3CDTF">2017-05-22T00:30:31Z</dcterms:modified>
</cp:coreProperties>
</file>