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43891200" cy="32918400"/>
  <p:notesSz cx="6858000" cy="9144000"/>
  <p:defaultTextStyle>
    <a:defPPr>
      <a:defRPr lang="en-US"/>
    </a:defPPr>
    <a:lvl1pPr marL="0" algn="l" defTabSz="219440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406" algn="l" defTabSz="219440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811" algn="l" defTabSz="219440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217" algn="l" defTabSz="219440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7623" algn="l" defTabSz="219440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029" algn="l" defTabSz="219440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6434" algn="l" defTabSz="219440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0840" algn="l" defTabSz="219440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5245" algn="l" defTabSz="219440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5F85AA-6E4A-4002-BC67-A03BE5373F28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8144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pos="287">
          <p15:clr>
            <a:srgbClr val="A4A3A4"/>
          </p15:clr>
        </p15:guide>
        <p15:guide id="4" pos="2505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weckel" initials="m" lastIdx="1" clrIdx="0"/>
  <p:cmAuthor id="1" name="Nuala Caomhanach" initials="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0" autoAdjust="0"/>
  </p:normalViewPr>
  <p:slideViewPr>
    <p:cSldViewPr snapToGrid="0" snapToObjects="1">
      <p:cViewPr>
        <p:scale>
          <a:sx n="30" d="100"/>
          <a:sy n="30" d="100"/>
        </p:scale>
        <p:origin x="928" y="312"/>
      </p:cViewPr>
      <p:guideLst>
        <p:guide orient="horz" pos="20412"/>
        <p:guide orient="horz" pos="324"/>
        <p:guide pos="313"/>
        <p:guide pos="273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E6F0F-A75F-464B-97FC-8716DFFB661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0C11D-02D1-4F7D-9CE3-D54695013984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Isolation</a:t>
          </a:r>
          <a:endParaRPr lang="en-US" dirty="0">
            <a:latin typeface="Arial"/>
            <a:cs typeface="Arial"/>
          </a:endParaRPr>
        </a:p>
      </dgm:t>
    </dgm:pt>
    <dgm:pt modelId="{97BC68EF-CE12-40E2-B0E8-BDFDB473E689}" type="parTrans" cxnId="{27A4F9DE-1875-4B4C-890C-2D5ECB1AFC80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509DF864-9AD7-4B3D-BC35-436276ACA5CE}" type="sibTrans" cxnId="{27A4F9DE-1875-4B4C-890C-2D5ECB1AFC80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E7CD630C-BBEC-413C-84C1-EE1FECAA545E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Bacterial samples were diluted and plated </a:t>
          </a:r>
          <a:r>
            <a:rPr lang="en-US" dirty="0" smtClean="0">
              <a:latin typeface="Arial"/>
              <a:cs typeface="Arial"/>
            </a:rPr>
            <a:t>onto nutrient LB </a:t>
          </a:r>
          <a:r>
            <a:rPr lang="en-US" dirty="0" smtClean="0">
              <a:latin typeface="Arial"/>
              <a:cs typeface="Arial"/>
            </a:rPr>
            <a:t>medium and </a:t>
          </a:r>
          <a:r>
            <a:rPr lang="en-US" i="1" dirty="0" smtClean="0">
              <a:latin typeface="Arial"/>
              <a:cs typeface="Arial"/>
            </a:rPr>
            <a:t>Lactobacillus</a:t>
          </a:r>
          <a:r>
            <a:rPr lang="en-US" i="0" dirty="0" smtClean="0">
              <a:latin typeface="Arial"/>
              <a:cs typeface="Arial"/>
            </a:rPr>
            <a:t> selective </a:t>
          </a:r>
          <a:r>
            <a:rPr lang="en-US" dirty="0" smtClean="0">
              <a:latin typeface="Arial"/>
              <a:cs typeface="Arial"/>
            </a:rPr>
            <a:t>plates </a:t>
          </a:r>
          <a:r>
            <a:rPr lang="en-US" dirty="0" smtClean="0">
              <a:latin typeface="Arial"/>
              <a:cs typeface="Arial"/>
            </a:rPr>
            <a:t>and </a:t>
          </a:r>
          <a:r>
            <a:rPr lang="en-US" dirty="0" smtClean="0">
              <a:latin typeface="Arial"/>
              <a:cs typeface="Arial"/>
            </a:rPr>
            <a:t>grown </a:t>
          </a:r>
          <a:r>
            <a:rPr lang="en-US" dirty="0" smtClean="0">
              <a:latin typeface="Arial"/>
              <a:cs typeface="Arial"/>
            </a:rPr>
            <a:t>for 24 hours at 37</a:t>
          </a:r>
          <a:r>
            <a:rPr lang="en-US" b="0" i="0" dirty="0" smtClean="0">
              <a:latin typeface="Arial"/>
              <a:cs typeface="Arial"/>
            </a:rPr>
            <a:t>°C.</a:t>
          </a:r>
          <a:endParaRPr lang="en-US" dirty="0">
            <a:latin typeface="Arial"/>
            <a:cs typeface="Arial"/>
          </a:endParaRPr>
        </a:p>
      </dgm:t>
    </dgm:pt>
    <dgm:pt modelId="{3C53126E-8FF4-4C8A-AA8D-E12405C7C45A}" type="parTrans" cxnId="{8576AA32-3A91-4464-B8AF-CB16667BA0C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B1A7A8E-618C-4C81-9509-DF38E2D58FAE}" type="sibTrans" cxnId="{8576AA32-3A91-4464-B8AF-CB16667BA0C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DE60CEB-85E9-476B-931F-BF39E05ECEF3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Genotyping</a:t>
          </a:r>
          <a:endParaRPr lang="en-US" dirty="0">
            <a:latin typeface="Arial"/>
            <a:cs typeface="Arial"/>
          </a:endParaRPr>
        </a:p>
      </dgm:t>
    </dgm:pt>
    <dgm:pt modelId="{3A6A7A7B-516A-4A9D-8D59-9B16ADC4888C}" type="parTrans" cxnId="{E73F44AF-34A5-4877-8A87-4B93D1162D4B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8901D570-DEAE-4BD4-80F9-06BC20B35F0E}" type="sibTrans" cxnId="{E73F44AF-34A5-4877-8A87-4B93D1162D4B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EDF4931A-F934-4840-A4D1-6F43BD5BABB5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DNA was extracted from bacteria using </a:t>
          </a:r>
          <a:r>
            <a:rPr lang="en-US" dirty="0" err="1" smtClean="0">
              <a:latin typeface="Arial"/>
              <a:cs typeface="Arial"/>
            </a:rPr>
            <a:t>QIAmp</a:t>
          </a:r>
          <a:r>
            <a:rPr lang="en-US" dirty="0" smtClean="0">
              <a:latin typeface="Arial"/>
              <a:cs typeface="Arial"/>
            </a:rPr>
            <a:t> DNA Mini Kit</a:t>
          </a:r>
          <a:endParaRPr lang="en-US" dirty="0">
            <a:latin typeface="Arial"/>
            <a:cs typeface="Arial"/>
          </a:endParaRPr>
        </a:p>
      </dgm:t>
    </dgm:pt>
    <dgm:pt modelId="{D328458E-FC56-437A-8DF6-F2AE016CDD79}" type="parTrans" cxnId="{C52D06FE-9138-472D-B304-0904AB43A745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5516BEA9-B754-4AC8-8263-D931C3BFB877}" type="sibTrans" cxnId="{C52D06FE-9138-472D-B304-0904AB43A745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1C4E3C6-DC9F-479B-A407-2664A2A66CB4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Sequencing</a:t>
          </a:r>
          <a:endParaRPr lang="en-US" dirty="0">
            <a:latin typeface="Arial"/>
            <a:cs typeface="Arial"/>
          </a:endParaRPr>
        </a:p>
      </dgm:t>
    </dgm:pt>
    <dgm:pt modelId="{7B4CE0F4-7D14-4B35-B292-FBAD1D5323AA}" type="parTrans" cxnId="{B5AAD75C-63B6-4F74-9893-3679749D5FF4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15F9B8A-4F09-4399-99E7-3346A1A58EBE}" type="sibTrans" cxnId="{B5AAD75C-63B6-4F74-9893-3679749D5FF4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15C55AB-1EA5-44FD-BDFE-6B67C038D409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Amplified DNA was sent to </a:t>
          </a:r>
          <a:r>
            <a:rPr lang="en-US" dirty="0" smtClean="0">
              <a:latin typeface="Arial"/>
              <a:cs typeface="Arial"/>
            </a:rPr>
            <a:t>the </a:t>
          </a:r>
          <a:r>
            <a:rPr lang="en-US" dirty="0" err="1" smtClean="0">
              <a:latin typeface="Arial"/>
              <a:cs typeface="Arial"/>
            </a:rPr>
            <a:t>GeneWiz</a:t>
          </a:r>
          <a:r>
            <a:rPr lang="en-US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company for sequencing</a:t>
          </a:r>
          <a:endParaRPr lang="en-US" dirty="0">
            <a:latin typeface="Arial"/>
            <a:cs typeface="Arial"/>
          </a:endParaRPr>
        </a:p>
      </dgm:t>
    </dgm:pt>
    <dgm:pt modelId="{4E971340-5465-4425-8DCE-FF48A60A72FF}" type="parTrans" cxnId="{3D526862-BF20-4187-A824-C84460BD27C3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EB60DAE-84E2-44EB-AE31-7C21217ECB54}" type="sibTrans" cxnId="{3D526862-BF20-4187-A824-C84460BD27C3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52D775D1-F559-4486-B994-6A906FE4BD13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Extracted DNA was amplified via PCR using two primer sets</a:t>
          </a:r>
          <a:endParaRPr lang="en-US" dirty="0">
            <a:latin typeface="Arial"/>
            <a:cs typeface="Arial"/>
          </a:endParaRPr>
        </a:p>
      </dgm:t>
    </dgm:pt>
    <dgm:pt modelId="{CDA2D4E9-0849-4223-ADBB-01D0A9B348DE}" type="parTrans" cxnId="{F39B61DB-D002-4290-9D0F-6396A68F6888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2D3F3D3F-499B-458C-9C89-8D5AB6C716F0}" type="sibTrans" cxnId="{F39B61DB-D002-4290-9D0F-6396A68F6888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55E27A1-8369-449B-8628-2298550D3C58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DNA was visualized via gel </a:t>
          </a:r>
          <a:r>
            <a:rPr lang="en-US" dirty="0" smtClean="0">
              <a:latin typeface="Arial"/>
              <a:cs typeface="Arial"/>
            </a:rPr>
            <a:t>electrophoresis on 1.0% </a:t>
          </a:r>
          <a:r>
            <a:rPr lang="en-US" dirty="0" err="1" smtClean="0">
              <a:latin typeface="Arial"/>
              <a:cs typeface="Arial"/>
            </a:rPr>
            <a:t>agarose</a:t>
          </a:r>
          <a:r>
            <a:rPr lang="en-US" dirty="0" smtClean="0">
              <a:latin typeface="Arial"/>
              <a:cs typeface="Arial"/>
            </a:rPr>
            <a:t> gels</a:t>
          </a:r>
          <a:endParaRPr lang="en-US" dirty="0">
            <a:latin typeface="Arial"/>
            <a:cs typeface="Arial"/>
          </a:endParaRPr>
        </a:p>
      </dgm:t>
    </dgm:pt>
    <dgm:pt modelId="{3F88B306-57FB-4372-9FAD-8AC4B542E13E}" type="parTrans" cxnId="{D5890F0B-F613-4279-B42C-AA78A215E96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237E4A4-70C5-4F3D-A0DA-FDAB97E32911}" type="sibTrans" cxnId="{D5890F0B-F613-4279-B42C-AA78A215E96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BB9EB48-1406-4419-9D60-35C4390BF001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Sequenced DNA was analyzed using the DNA Subway software</a:t>
          </a:r>
          <a:endParaRPr lang="en-US" dirty="0">
            <a:latin typeface="Arial"/>
            <a:cs typeface="Arial"/>
          </a:endParaRPr>
        </a:p>
      </dgm:t>
    </dgm:pt>
    <dgm:pt modelId="{ABD13BA5-0B10-483A-9280-33C005BA4D3D}" type="parTrans" cxnId="{3CEB04C2-3773-4F9E-B8DE-05600447BAC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EAE7D57-45DA-4A0B-8DD4-FBFB67525394}" type="sibTrans" cxnId="{3CEB04C2-3773-4F9E-B8DE-05600447BAC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B4510A2-7B95-4041-96B0-D54C513EA39A}" type="pres">
      <dgm:prSet presAssocID="{FE7E6F0F-A75F-464B-97FC-8716DFFB661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A5226B-F000-4FC0-9734-B6B14A26E89B}" type="pres">
      <dgm:prSet presAssocID="{AAA0C11D-02D1-4F7D-9CE3-D54695013984}" presName="composite" presStyleCnt="0"/>
      <dgm:spPr/>
    </dgm:pt>
    <dgm:pt modelId="{94190969-350D-47F9-8D0F-F6531419F48F}" type="pres">
      <dgm:prSet presAssocID="{AAA0C11D-02D1-4F7D-9CE3-D54695013984}" presName="parentText" presStyleLbl="alignNode1" presStyleIdx="0" presStyleCnt="3" custLinFactNeighborY="-37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4F11B-CA82-436D-B626-BC62670E2E47}" type="pres">
      <dgm:prSet presAssocID="{AAA0C11D-02D1-4F7D-9CE3-D54695013984}" presName="descendantText" presStyleLbl="alignAcc1" presStyleIdx="0" presStyleCnt="3" custScaleY="105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4FC6D-28DD-48C1-B2B9-3C657806E858}" type="pres">
      <dgm:prSet presAssocID="{509DF864-9AD7-4B3D-BC35-436276ACA5CE}" presName="sp" presStyleCnt="0"/>
      <dgm:spPr/>
    </dgm:pt>
    <dgm:pt modelId="{1C0E7DA1-E842-456C-B2C8-4EE9D6FBBE47}" type="pres">
      <dgm:prSet presAssocID="{CDE60CEB-85E9-476B-931F-BF39E05ECEF3}" presName="composite" presStyleCnt="0"/>
      <dgm:spPr/>
    </dgm:pt>
    <dgm:pt modelId="{2DD7690E-B94C-4E7F-9723-2788D807520F}" type="pres">
      <dgm:prSet presAssocID="{CDE60CEB-85E9-476B-931F-BF39E05ECEF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00083-6E73-4CDF-9A60-D1B41B40783A}" type="pres">
      <dgm:prSet presAssocID="{CDE60CEB-85E9-476B-931F-BF39E05ECEF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0E216-5B5F-4186-8AF7-24C15B1FA489}" type="pres">
      <dgm:prSet presAssocID="{8901D570-DEAE-4BD4-80F9-06BC20B35F0E}" presName="sp" presStyleCnt="0"/>
      <dgm:spPr/>
    </dgm:pt>
    <dgm:pt modelId="{B89DBAFE-94F8-4A2D-A81A-E161734632A2}" type="pres">
      <dgm:prSet presAssocID="{F1C4E3C6-DC9F-479B-A407-2664A2A66CB4}" presName="composite" presStyleCnt="0"/>
      <dgm:spPr/>
    </dgm:pt>
    <dgm:pt modelId="{736AD3C5-7BCC-4013-8314-C08751869C6E}" type="pres">
      <dgm:prSet presAssocID="{F1C4E3C6-DC9F-479B-A407-2664A2A66CB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CC0F9-7DF8-4558-817B-744E92D6D42F}" type="pres">
      <dgm:prSet presAssocID="{F1C4E3C6-DC9F-479B-A407-2664A2A66CB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EB04C2-3773-4F9E-B8DE-05600447BACC}" srcId="{F1C4E3C6-DC9F-479B-A407-2664A2A66CB4}" destId="{ABB9EB48-1406-4419-9D60-35C4390BF001}" srcOrd="1" destOrd="0" parTransId="{ABD13BA5-0B10-483A-9280-33C005BA4D3D}" sibTransId="{0EAE7D57-45DA-4A0B-8DD4-FBFB67525394}"/>
    <dgm:cxn modelId="{C52D06FE-9138-472D-B304-0904AB43A745}" srcId="{CDE60CEB-85E9-476B-931F-BF39E05ECEF3}" destId="{EDF4931A-F934-4840-A4D1-6F43BD5BABB5}" srcOrd="0" destOrd="0" parTransId="{D328458E-FC56-437A-8DF6-F2AE016CDD79}" sibTransId="{5516BEA9-B754-4AC8-8263-D931C3BFB877}"/>
    <dgm:cxn modelId="{BB816E04-6578-4849-AC0B-F055BF493354}" type="presOf" srcId="{FE7E6F0F-A75F-464B-97FC-8716DFFB6611}" destId="{6B4510A2-7B95-4041-96B0-D54C513EA39A}" srcOrd="0" destOrd="0" presId="urn:microsoft.com/office/officeart/2005/8/layout/chevron2"/>
    <dgm:cxn modelId="{B81E5F5B-7E1F-4124-B925-695F05E7E9A1}" type="presOf" srcId="{C15C55AB-1EA5-44FD-BDFE-6B67C038D409}" destId="{E53CC0F9-7DF8-4558-817B-744E92D6D42F}" srcOrd="0" destOrd="0" presId="urn:microsoft.com/office/officeart/2005/8/layout/chevron2"/>
    <dgm:cxn modelId="{B5AAD75C-63B6-4F74-9893-3679749D5FF4}" srcId="{FE7E6F0F-A75F-464B-97FC-8716DFFB6611}" destId="{F1C4E3C6-DC9F-479B-A407-2664A2A66CB4}" srcOrd="2" destOrd="0" parTransId="{7B4CE0F4-7D14-4B35-B292-FBAD1D5323AA}" sibTransId="{A15F9B8A-4F09-4399-99E7-3346A1A58EBE}"/>
    <dgm:cxn modelId="{EC85A1E5-9E28-4921-9F8C-57B90D97A4B4}" type="presOf" srcId="{52D775D1-F559-4486-B994-6A906FE4BD13}" destId="{D7A00083-6E73-4CDF-9A60-D1B41B40783A}" srcOrd="0" destOrd="1" presId="urn:microsoft.com/office/officeart/2005/8/layout/chevron2"/>
    <dgm:cxn modelId="{AD4436C9-AF95-4261-9814-EC11C7A389BB}" type="presOf" srcId="{ABB9EB48-1406-4419-9D60-35C4390BF001}" destId="{E53CC0F9-7DF8-4558-817B-744E92D6D42F}" srcOrd="0" destOrd="1" presId="urn:microsoft.com/office/officeart/2005/8/layout/chevron2"/>
    <dgm:cxn modelId="{DA5A082A-6F83-485A-8D46-26D15973C57B}" type="presOf" srcId="{E7CD630C-BBEC-413C-84C1-EE1FECAA545E}" destId="{1E64F11B-CA82-436D-B626-BC62670E2E47}" srcOrd="0" destOrd="0" presId="urn:microsoft.com/office/officeart/2005/8/layout/chevron2"/>
    <dgm:cxn modelId="{8576AA32-3A91-4464-B8AF-CB16667BA0CE}" srcId="{AAA0C11D-02D1-4F7D-9CE3-D54695013984}" destId="{E7CD630C-BBEC-413C-84C1-EE1FECAA545E}" srcOrd="0" destOrd="0" parTransId="{3C53126E-8FF4-4C8A-AA8D-E12405C7C45A}" sibTransId="{3B1A7A8E-618C-4C81-9509-DF38E2D58FAE}"/>
    <dgm:cxn modelId="{7EC6DDA6-8B81-445A-A5D3-F2D136B1F378}" type="presOf" srcId="{EDF4931A-F934-4840-A4D1-6F43BD5BABB5}" destId="{D7A00083-6E73-4CDF-9A60-D1B41B40783A}" srcOrd="0" destOrd="0" presId="urn:microsoft.com/office/officeart/2005/8/layout/chevron2"/>
    <dgm:cxn modelId="{27A4F9DE-1875-4B4C-890C-2D5ECB1AFC80}" srcId="{FE7E6F0F-A75F-464B-97FC-8716DFFB6611}" destId="{AAA0C11D-02D1-4F7D-9CE3-D54695013984}" srcOrd="0" destOrd="0" parTransId="{97BC68EF-CE12-40E2-B0E8-BDFDB473E689}" sibTransId="{509DF864-9AD7-4B3D-BC35-436276ACA5CE}"/>
    <dgm:cxn modelId="{3AA8BB96-7C07-4886-BBB3-3F9B79FE012A}" type="presOf" srcId="{AAA0C11D-02D1-4F7D-9CE3-D54695013984}" destId="{94190969-350D-47F9-8D0F-F6531419F48F}" srcOrd="0" destOrd="0" presId="urn:microsoft.com/office/officeart/2005/8/layout/chevron2"/>
    <dgm:cxn modelId="{D5890F0B-F613-4279-B42C-AA78A215E969}" srcId="{CDE60CEB-85E9-476B-931F-BF39E05ECEF3}" destId="{755E27A1-8369-449B-8628-2298550D3C58}" srcOrd="2" destOrd="0" parTransId="{3F88B306-57FB-4372-9FAD-8AC4B542E13E}" sibTransId="{4237E4A4-70C5-4F3D-A0DA-FDAB97E32911}"/>
    <dgm:cxn modelId="{3D526862-BF20-4187-A824-C84460BD27C3}" srcId="{F1C4E3C6-DC9F-479B-A407-2664A2A66CB4}" destId="{C15C55AB-1EA5-44FD-BDFE-6B67C038D409}" srcOrd="0" destOrd="0" parTransId="{4E971340-5465-4425-8DCE-FF48A60A72FF}" sibTransId="{CEB60DAE-84E2-44EB-AE31-7C21217ECB54}"/>
    <dgm:cxn modelId="{F39B61DB-D002-4290-9D0F-6396A68F6888}" srcId="{CDE60CEB-85E9-476B-931F-BF39E05ECEF3}" destId="{52D775D1-F559-4486-B994-6A906FE4BD13}" srcOrd="1" destOrd="0" parTransId="{CDA2D4E9-0849-4223-ADBB-01D0A9B348DE}" sibTransId="{2D3F3D3F-499B-458C-9C89-8D5AB6C716F0}"/>
    <dgm:cxn modelId="{E73F44AF-34A5-4877-8A87-4B93D1162D4B}" srcId="{FE7E6F0F-A75F-464B-97FC-8716DFFB6611}" destId="{CDE60CEB-85E9-476B-931F-BF39E05ECEF3}" srcOrd="1" destOrd="0" parTransId="{3A6A7A7B-516A-4A9D-8D59-9B16ADC4888C}" sibTransId="{8901D570-DEAE-4BD4-80F9-06BC20B35F0E}"/>
    <dgm:cxn modelId="{FB3F9240-C360-429E-A3EC-5CD7CCAB0ADC}" type="presOf" srcId="{F1C4E3C6-DC9F-479B-A407-2664A2A66CB4}" destId="{736AD3C5-7BCC-4013-8314-C08751869C6E}" srcOrd="0" destOrd="0" presId="urn:microsoft.com/office/officeart/2005/8/layout/chevron2"/>
    <dgm:cxn modelId="{E2F905D8-F253-4F0E-94D6-4023F4295BC9}" type="presOf" srcId="{CDE60CEB-85E9-476B-931F-BF39E05ECEF3}" destId="{2DD7690E-B94C-4E7F-9723-2788D807520F}" srcOrd="0" destOrd="0" presId="urn:microsoft.com/office/officeart/2005/8/layout/chevron2"/>
    <dgm:cxn modelId="{880A069C-9C73-436F-A20A-8A7E8F4B4838}" type="presOf" srcId="{755E27A1-8369-449B-8628-2298550D3C58}" destId="{D7A00083-6E73-4CDF-9A60-D1B41B40783A}" srcOrd="0" destOrd="2" presId="urn:microsoft.com/office/officeart/2005/8/layout/chevron2"/>
    <dgm:cxn modelId="{ACEE8CA3-9E6E-455F-9021-CBD0F5512DE6}" type="presParOf" srcId="{6B4510A2-7B95-4041-96B0-D54C513EA39A}" destId="{7DA5226B-F000-4FC0-9734-B6B14A26E89B}" srcOrd="0" destOrd="0" presId="urn:microsoft.com/office/officeart/2005/8/layout/chevron2"/>
    <dgm:cxn modelId="{6BC63615-AB7A-4D36-B9F0-EC8551D9852F}" type="presParOf" srcId="{7DA5226B-F000-4FC0-9734-B6B14A26E89B}" destId="{94190969-350D-47F9-8D0F-F6531419F48F}" srcOrd="0" destOrd="0" presId="urn:microsoft.com/office/officeart/2005/8/layout/chevron2"/>
    <dgm:cxn modelId="{36E4163F-8D76-4412-A98C-B0BE3D28F9F7}" type="presParOf" srcId="{7DA5226B-F000-4FC0-9734-B6B14A26E89B}" destId="{1E64F11B-CA82-436D-B626-BC62670E2E47}" srcOrd="1" destOrd="0" presId="urn:microsoft.com/office/officeart/2005/8/layout/chevron2"/>
    <dgm:cxn modelId="{4278B275-0303-4F69-A0B8-26F5C27C6402}" type="presParOf" srcId="{6B4510A2-7B95-4041-96B0-D54C513EA39A}" destId="{D4E4FC6D-28DD-48C1-B2B9-3C657806E858}" srcOrd="1" destOrd="0" presId="urn:microsoft.com/office/officeart/2005/8/layout/chevron2"/>
    <dgm:cxn modelId="{BC2A90BC-EBBC-4DC9-9E25-5828045D6951}" type="presParOf" srcId="{6B4510A2-7B95-4041-96B0-D54C513EA39A}" destId="{1C0E7DA1-E842-456C-B2C8-4EE9D6FBBE47}" srcOrd="2" destOrd="0" presId="urn:microsoft.com/office/officeart/2005/8/layout/chevron2"/>
    <dgm:cxn modelId="{D2307521-DD7C-4679-B745-F97298797A0C}" type="presParOf" srcId="{1C0E7DA1-E842-456C-B2C8-4EE9D6FBBE47}" destId="{2DD7690E-B94C-4E7F-9723-2788D807520F}" srcOrd="0" destOrd="0" presId="urn:microsoft.com/office/officeart/2005/8/layout/chevron2"/>
    <dgm:cxn modelId="{EE92676E-AB89-453B-BE4B-089CD729C86F}" type="presParOf" srcId="{1C0E7DA1-E842-456C-B2C8-4EE9D6FBBE47}" destId="{D7A00083-6E73-4CDF-9A60-D1B41B40783A}" srcOrd="1" destOrd="0" presId="urn:microsoft.com/office/officeart/2005/8/layout/chevron2"/>
    <dgm:cxn modelId="{7A626C7D-2F8B-412D-AFF8-77C65C500909}" type="presParOf" srcId="{6B4510A2-7B95-4041-96B0-D54C513EA39A}" destId="{9060E216-5B5F-4186-8AF7-24C15B1FA489}" srcOrd="3" destOrd="0" presId="urn:microsoft.com/office/officeart/2005/8/layout/chevron2"/>
    <dgm:cxn modelId="{1AA8244A-FF9B-42BE-899E-80711BD190A8}" type="presParOf" srcId="{6B4510A2-7B95-4041-96B0-D54C513EA39A}" destId="{B89DBAFE-94F8-4A2D-A81A-E161734632A2}" srcOrd="4" destOrd="0" presId="urn:microsoft.com/office/officeart/2005/8/layout/chevron2"/>
    <dgm:cxn modelId="{15F05658-6BF9-4F3F-B386-ED33179CA114}" type="presParOf" srcId="{B89DBAFE-94F8-4A2D-A81A-E161734632A2}" destId="{736AD3C5-7BCC-4013-8314-C08751869C6E}" srcOrd="0" destOrd="0" presId="urn:microsoft.com/office/officeart/2005/8/layout/chevron2"/>
    <dgm:cxn modelId="{5D09743A-CCA2-41D1-B330-38B2853022BE}" type="presParOf" srcId="{B89DBAFE-94F8-4A2D-A81A-E161734632A2}" destId="{E53CC0F9-7DF8-4558-817B-744E92D6D4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90969-350D-47F9-8D0F-F6531419F48F}">
      <dsp:nvSpPr>
        <dsp:cNvPr id="0" name=""/>
        <dsp:cNvSpPr/>
      </dsp:nvSpPr>
      <dsp:spPr>
        <a:xfrm rot="5400000">
          <a:off x="-603418" y="603418"/>
          <a:ext cx="4022793" cy="2815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Arial"/>
              <a:cs typeface="Arial"/>
            </a:rPr>
            <a:t>Isolation</a:t>
          </a:r>
          <a:endParaRPr lang="en-US" sz="4100" kern="1200" dirty="0">
            <a:latin typeface="Arial"/>
            <a:cs typeface="Arial"/>
          </a:endParaRPr>
        </a:p>
      </dsp:txBody>
      <dsp:txXfrm rot="-5400000">
        <a:off x="2" y="1407977"/>
        <a:ext cx="2815955" cy="1206838"/>
      </dsp:txXfrm>
    </dsp:sp>
    <dsp:sp modelId="{1E64F11B-CA82-436D-B626-BC62670E2E47}">
      <dsp:nvSpPr>
        <dsp:cNvPr id="0" name=""/>
        <dsp:cNvSpPr/>
      </dsp:nvSpPr>
      <dsp:spPr>
        <a:xfrm rot="5400000">
          <a:off x="6625774" y="-3797615"/>
          <a:ext cx="2766056" cy="10385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Arial"/>
              <a:cs typeface="Arial"/>
            </a:rPr>
            <a:t>Bacterial samples were diluted and plated </a:t>
          </a:r>
          <a:r>
            <a:rPr lang="en-US" sz="2800" kern="1200" dirty="0" smtClean="0">
              <a:latin typeface="Arial"/>
              <a:cs typeface="Arial"/>
            </a:rPr>
            <a:t>onto nutrient LB </a:t>
          </a:r>
          <a:r>
            <a:rPr lang="en-US" sz="2800" kern="1200" dirty="0" smtClean="0">
              <a:latin typeface="Arial"/>
              <a:cs typeface="Arial"/>
            </a:rPr>
            <a:t>medium and </a:t>
          </a:r>
          <a:r>
            <a:rPr lang="en-US" sz="2800" i="1" kern="1200" dirty="0" smtClean="0">
              <a:latin typeface="Arial"/>
              <a:cs typeface="Arial"/>
            </a:rPr>
            <a:t>Lactobacillus</a:t>
          </a:r>
          <a:r>
            <a:rPr lang="en-US" sz="2800" i="0" kern="1200" dirty="0" smtClean="0">
              <a:latin typeface="Arial"/>
              <a:cs typeface="Arial"/>
            </a:rPr>
            <a:t> selective </a:t>
          </a:r>
          <a:r>
            <a:rPr lang="en-US" sz="2800" kern="1200" dirty="0" smtClean="0">
              <a:latin typeface="Arial"/>
              <a:cs typeface="Arial"/>
            </a:rPr>
            <a:t>plates </a:t>
          </a:r>
          <a:r>
            <a:rPr lang="en-US" sz="2800" kern="1200" dirty="0" smtClean="0">
              <a:latin typeface="Arial"/>
              <a:cs typeface="Arial"/>
            </a:rPr>
            <a:t>and </a:t>
          </a:r>
          <a:r>
            <a:rPr lang="en-US" sz="2800" kern="1200" dirty="0" smtClean="0">
              <a:latin typeface="Arial"/>
              <a:cs typeface="Arial"/>
            </a:rPr>
            <a:t>grown </a:t>
          </a:r>
          <a:r>
            <a:rPr lang="en-US" sz="2800" kern="1200" dirty="0" smtClean="0">
              <a:latin typeface="Arial"/>
              <a:cs typeface="Arial"/>
            </a:rPr>
            <a:t>for 24 hours at 37</a:t>
          </a:r>
          <a:r>
            <a:rPr lang="en-US" sz="2800" b="0" i="0" kern="1200" dirty="0" smtClean="0">
              <a:latin typeface="Arial"/>
              <a:cs typeface="Arial"/>
            </a:rPr>
            <a:t>°C.</a:t>
          </a:r>
          <a:endParaRPr lang="en-US" sz="2800" kern="1200" dirty="0">
            <a:latin typeface="Arial"/>
            <a:cs typeface="Arial"/>
          </a:endParaRPr>
        </a:p>
      </dsp:txBody>
      <dsp:txXfrm rot="-5400000">
        <a:off x="2815955" y="147232"/>
        <a:ext cx="10250667" cy="2496000"/>
      </dsp:txXfrm>
    </dsp:sp>
    <dsp:sp modelId="{2DD7690E-B94C-4E7F-9723-2788D807520F}">
      <dsp:nvSpPr>
        <dsp:cNvPr id="0" name=""/>
        <dsp:cNvSpPr/>
      </dsp:nvSpPr>
      <dsp:spPr>
        <a:xfrm rot="5400000">
          <a:off x="-603418" y="4531466"/>
          <a:ext cx="4022793" cy="2815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Arial"/>
              <a:cs typeface="Arial"/>
            </a:rPr>
            <a:t>Genotyping</a:t>
          </a:r>
          <a:endParaRPr lang="en-US" sz="4100" kern="1200" dirty="0">
            <a:latin typeface="Arial"/>
            <a:cs typeface="Arial"/>
          </a:endParaRPr>
        </a:p>
      </dsp:txBody>
      <dsp:txXfrm rot="-5400000">
        <a:off x="2" y="5336025"/>
        <a:ext cx="2815955" cy="1206838"/>
      </dsp:txXfrm>
    </dsp:sp>
    <dsp:sp modelId="{D7A00083-6E73-4CDF-9A60-D1B41B40783A}">
      <dsp:nvSpPr>
        <dsp:cNvPr id="0" name=""/>
        <dsp:cNvSpPr/>
      </dsp:nvSpPr>
      <dsp:spPr>
        <a:xfrm rot="5400000">
          <a:off x="6701395" y="42607"/>
          <a:ext cx="2614815" cy="10385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Arial"/>
              <a:cs typeface="Arial"/>
            </a:rPr>
            <a:t>DNA was extracted from bacteria using </a:t>
          </a:r>
          <a:r>
            <a:rPr lang="en-US" sz="2800" kern="1200" dirty="0" err="1" smtClean="0">
              <a:latin typeface="Arial"/>
              <a:cs typeface="Arial"/>
            </a:rPr>
            <a:t>QIAmp</a:t>
          </a:r>
          <a:r>
            <a:rPr lang="en-US" sz="2800" kern="1200" dirty="0" smtClean="0">
              <a:latin typeface="Arial"/>
              <a:cs typeface="Arial"/>
            </a:rPr>
            <a:t> DNA Mini Kit</a:t>
          </a:r>
          <a:endParaRPr lang="en-US" sz="2800" kern="1200" dirty="0">
            <a:latin typeface="Arial"/>
            <a:cs typeface="Arial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Arial"/>
              <a:cs typeface="Arial"/>
            </a:rPr>
            <a:t>Extracted DNA was amplified via PCR using two primer sets</a:t>
          </a:r>
          <a:endParaRPr lang="en-US" sz="2800" kern="1200" dirty="0">
            <a:latin typeface="Arial"/>
            <a:cs typeface="Arial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Arial"/>
              <a:cs typeface="Arial"/>
            </a:rPr>
            <a:t>DNA was visualized via gel </a:t>
          </a:r>
          <a:r>
            <a:rPr lang="en-US" sz="2800" kern="1200" dirty="0" smtClean="0">
              <a:latin typeface="Arial"/>
              <a:cs typeface="Arial"/>
            </a:rPr>
            <a:t>electrophoresis on 1.0% </a:t>
          </a:r>
          <a:r>
            <a:rPr lang="en-US" sz="2800" kern="1200" dirty="0" err="1" smtClean="0">
              <a:latin typeface="Arial"/>
              <a:cs typeface="Arial"/>
            </a:rPr>
            <a:t>agarose</a:t>
          </a:r>
          <a:r>
            <a:rPr lang="en-US" sz="2800" kern="1200" dirty="0" smtClean="0">
              <a:latin typeface="Arial"/>
              <a:cs typeface="Arial"/>
            </a:rPr>
            <a:t> gels</a:t>
          </a:r>
          <a:endParaRPr lang="en-US" sz="2800" kern="1200" dirty="0">
            <a:latin typeface="Arial"/>
            <a:cs typeface="Arial"/>
          </a:endParaRPr>
        </a:p>
      </dsp:txBody>
      <dsp:txXfrm rot="-5400000">
        <a:off x="2815956" y="4055692"/>
        <a:ext cx="10258050" cy="2359525"/>
      </dsp:txXfrm>
    </dsp:sp>
    <dsp:sp modelId="{736AD3C5-7BCC-4013-8314-C08751869C6E}">
      <dsp:nvSpPr>
        <dsp:cNvPr id="0" name=""/>
        <dsp:cNvSpPr/>
      </dsp:nvSpPr>
      <dsp:spPr>
        <a:xfrm rot="5400000">
          <a:off x="-603418" y="8371688"/>
          <a:ext cx="4022793" cy="2815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Arial"/>
              <a:cs typeface="Arial"/>
            </a:rPr>
            <a:t>Sequencing</a:t>
          </a:r>
          <a:endParaRPr lang="en-US" sz="4100" kern="1200" dirty="0">
            <a:latin typeface="Arial"/>
            <a:cs typeface="Arial"/>
          </a:endParaRPr>
        </a:p>
      </dsp:txBody>
      <dsp:txXfrm rot="-5400000">
        <a:off x="2" y="9176247"/>
        <a:ext cx="2815955" cy="1206838"/>
      </dsp:txXfrm>
    </dsp:sp>
    <dsp:sp modelId="{E53CC0F9-7DF8-4558-817B-744E92D6D42F}">
      <dsp:nvSpPr>
        <dsp:cNvPr id="0" name=""/>
        <dsp:cNvSpPr/>
      </dsp:nvSpPr>
      <dsp:spPr>
        <a:xfrm rot="5400000">
          <a:off x="6701395" y="3882829"/>
          <a:ext cx="2614815" cy="10385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Arial"/>
              <a:cs typeface="Arial"/>
            </a:rPr>
            <a:t>Amplified DNA was sent to </a:t>
          </a:r>
          <a:r>
            <a:rPr lang="en-US" sz="2800" kern="1200" dirty="0" smtClean="0">
              <a:latin typeface="Arial"/>
              <a:cs typeface="Arial"/>
            </a:rPr>
            <a:t>the </a:t>
          </a:r>
          <a:r>
            <a:rPr lang="en-US" sz="2800" kern="1200" dirty="0" err="1" smtClean="0">
              <a:latin typeface="Arial"/>
              <a:cs typeface="Arial"/>
            </a:rPr>
            <a:t>GeneWiz</a:t>
          </a:r>
          <a:r>
            <a:rPr lang="en-US" sz="2800" kern="1200" dirty="0" smtClean="0">
              <a:latin typeface="Arial"/>
              <a:cs typeface="Arial"/>
            </a:rPr>
            <a:t> </a:t>
          </a:r>
          <a:r>
            <a:rPr lang="en-US" sz="2800" kern="1200" dirty="0" smtClean="0">
              <a:latin typeface="Arial"/>
              <a:cs typeface="Arial"/>
            </a:rPr>
            <a:t>company for sequencing</a:t>
          </a:r>
          <a:endParaRPr lang="en-US" sz="2800" kern="1200" dirty="0">
            <a:latin typeface="Arial"/>
            <a:cs typeface="Arial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Arial"/>
              <a:cs typeface="Arial"/>
            </a:rPr>
            <a:t>Sequenced DNA was analyzed using the DNA Subway software</a:t>
          </a:r>
          <a:endParaRPr lang="en-US" sz="2800" kern="1200" dirty="0">
            <a:latin typeface="Arial"/>
            <a:cs typeface="Arial"/>
          </a:endParaRPr>
        </a:p>
      </dsp:txBody>
      <dsp:txXfrm rot="-5400000">
        <a:off x="2815956" y="7895914"/>
        <a:ext cx="10258050" cy="2359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5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A9FA-688F-B042-A36A-9CF7AA496E45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85E6-2BB0-0B48-8A73-14014F791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A9FA-688F-B042-A36A-9CF7AA496E45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85E6-2BB0-0B48-8A73-14014F791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6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6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A9FA-688F-B042-A36A-9CF7AA496E45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85E6-2BB0-0B48-8A73-14014F791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A9FA-688F-B042-A36A-9CF7AA496E45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85E6-2BB0-0B48-8A73-14014F791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406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811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58321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762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02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643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08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524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A9FA-688F-B042-A36A-9CF7AA496E45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85E6-2BB0-0B48-8A73-14014F791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5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5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A9FA-688F-B042-A36A-9CF7AA496E45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85E6-2BB0-0B48-8A73-14014F791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4"/>
            <a:ext cx="19392902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406" indent="0">
              <a:buNone/>
              <a:defRPr sz="9600" b="1"/>
            </a:lvl2pPr>
            <a:lvl3pPr marL="4388811" indent="0">
              <a:buNone/>
              <a:defRPr sz="8600" b="1"/>
            </a:lvl3pPr>
            <a:lvl4pPr marL="6583217" indent="0">
              <a:buNone/>
              <a:defRPr sz="7600" b="1"/>
            </a:lvl4pPr>
            <a:lvl5pPr marL="8777623" indent="0">
              <a:buNone/>
              <a:defRPr sz="7600" b="1"/>
            </a:lvl5pPr>
            <a:lvl6pPr marL="10972029" indent="0">
              <a:buNone/>
              <a:defRPr sz="7600" b="1"/>
            </a:lvl6pPr>
            <a:lvl7pPr marL="13166434" indent="0">
              <a:buNone/>
              <a:defRPr sz="7600" b="1"/>
            </a:lvl7pPr>
            <a:lvl8pPr marL="15360840" indent="0">
              <a:buNone/>
              <a:defRPr sz="7600" b="1"/>
            </a:lvl8pPr>
            <a:lvl9pPr marL="17555245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1"/>
            <a:ext cx="19392902" cy="1896618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4"/>
            <a:ext cx="19400520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406" indent="0">
              <a:buNone/>
              <a:defRPr sz="9600" b="1"/>
            </a:lvl2pPr>
            <a:lvl3pPr marL="4388811" indent="0">
              <a:buNone/>
              <a:defRPr sz="8600" b="1"/>
            </a:lvl3pPr>
            <a:lvl4pPr marL="6583217" indent="0">
              <a:buNone/>
              <a:defRPr sz="7600" b="1"/>
            </a:lvl4pPr>
            <a:lvl5pPr marL="8777623" indent="0">
              <a:buNone/>
              <a:defRPr sz="7600" b="1"/>
            </a:lvl5pPr>
            <a:lvl6pPr marL="10972029" indent="0">
              <a:buNone/>
              <a:defRPr sz="7600" b="1"/>
            </a:lvl6pPr>
            <a:lvl7pPr marL="13166434" indent="0">
              <a:buNone/>
              <a:defRPr sz="7600" b="1"/>
            </a:lvl7pPr>
            <a:lvl8pPr marL="15360840" indent="0">
              <a:buNone/>
              <a:defRPr sz="7600" b="1"/>
            </a:lvl8pPr>
            <a:lvl9pPr marL="17555245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1"/>
            <a:ext cx="19400520" cy="1896618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A9FA-688F-B042-A36A-9CF7AA496E45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85E6-2BB0-0B48-8A73-14014F791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A9FA-688F-B042-A36A-9CF7AA496E45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85E6-2BB0-0B48-8A73-14014F791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A9FA-688F-B042-A36A-9CF7AA496E45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85E6-2BB0-0B48-8A73-14014F791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5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406" indent="0">
              <a:buNone/>
              <a:defRPr sz="5700"/>
            </a:lvl2pPr>
            <a:lvl3pPr marL="4388811" indent="0">
              <a:buNone/>
              <a:defRPr sz="4800"/>
            </a:lvl3pPr>
            <a:lvl4pPr marL="6583217" indent="0">
              <a:buNone/>
              <a:defRPr sz="4300"/>
            </a:lvl4pPr>
            <a:lvl5pPr marL="8777623" indent="0">
              <a:buNone/>
              <a:defRPr sz="4300"/>
            </a:lvl5pPr>
            <a:lvl6pPr marL="10972029" indent="0">
              <a:buNone/>
              <a:defRPr sz="4300"/>
            </a:lvl6pPr>
            <a:lvl7pPr marL="13166434" indent="0">
              <a:buNone/>
              <a:defRPr sz="4300"/>
            </a:lvl7pPr>
            <a:lvl8pPr marL="15360840" indent="0">
              <a:buNone/>
              <a:defRPr sz="4300"/>
            </a:lvl8pPr>
            <a:lvl9pPr marL="17555245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A9FA-688F-B042-A36A-9CF7AA496E45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85E6-2BB0-0B48-8A73-14014F791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406" indent="0">
              <a:buNone/>
              <a:defRPr sz="13500"/>
            </a:lvl2pPr>
            <a:lvl3pPr marL="4388811" indent="0">
              <a:buNone/>
              <a:defRPr sz="11500"/>
            </a:lvl3pPr>
            <a:lvl4pPr marL="6583217" indent="0">
              <a:buNone/>
              <a:defRPr sz="9600"/>
            </a:lvl4pPr>
            <a:lvl5pPr marL="8777623" indent="0">
              <a:buNone/>
              <a:defRPr sz="9600"/>
            </a:lvl5pPr>
            <a:lvl6pPr marL="10972029" indent="0">
              <a:buNone/>
              <a:defRPr sz="9600"/>
            </a:lvl6pPr>
            <a:lvl7pPr marL="13166434" indent="0">
              <a:buNone/>
              <a:defRPr sz="9600"/>
            </a:lvl7pPr>
            <a:lvl8pPr marL="15360840" indent="0">
              <a:buNone/>
              <a:defRPr sz="9600"/>
            </a:lvl8pPr>
            <a:lvl9pPr marL="17555245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406" indent="0">
              <a:buNone/>
              <a:defRPr sz="5700"/>
            </a:lvl2pPr>
            <a:lvl3pPr marL="4388811" indent="0">
              <a:buNone/>
              <a:defRPr sz="4800"/>
            </a:lvl3pPr>
            <a:lvl4pPr marL="6583217" indent="0">
              <a:buNone/>
              <a:defRPr sz="4300"/>
            </a:lvl4pPr>
            <a:lvl5pPr marL="8777623" indent="0">
              <a:buNone/>
              <a:defRPr sz="4300"/>
            </a:lvl5pPr>
            <a:lvl6pPr marL="10972029" indent="0">
              <a:buNone/>
              <a:defRPr sz="4300"/>
            </a:lvl6pPr>
            <a:lvl7pPr marL="13166434" indent="0">
              <a:buNone/>
              <a:defRPr sz="4300"/>
            </a:lvl7pPr>
            <a:lvl8pPr marL="15360840" indent="0">
              <a:buNone/>
              <a:defRPr sz="4300"/>
            </a:lvl8pPr>
            <a:lvl9pPr marL="17555245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A9FA-688F-B042-A36A-9CF7AA496E45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85E6-2BB0-0B48-8A73-14014F791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438882" tIns="219441" rIns="438882" bIns="2194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882" tIns="219441" rIns="438882" bIns="2194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3"/>
            <a:ext cx="10241280" cy="1752600"/>
          </a:xfrm>
          <a:prstGeom prst="rect">
            <a:avLst/>
          </a:prstGeom>
        </p:spPr>
        <p:txBody>
          <a:bodyPr vert="horz" lIns="438882" tIns="219441" rIns="438882" bIns="219441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DA9FA-688F-B042-A36A-9CF7AA496E45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3"/>
            <a:ext cx="13898880" cy="1752600"/>
          </a:xfrm>
          <a:prstGeom prst="rect">
            <a:avLst/>
          </a:prstGeom>
        </p:spPr>
        <p:txBody>
          <a:bodyPr vert="horz" lIns="438882" tIns="219441" rIns="438882" bIns="219441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3"/>
            <a:ext cx="10241280" cy="1752600"/>
          </a:xfrm>
          <a:prstGeom prst="rect">
            <a:avLst/>
          </a:prstGeom>
        </p:spPr>
        <p:txBody>
          <a:bodyPr vert="horz" lIns="438882" tIns="219441" rIns="438882" bIns="219441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85E6-2BB0-0B48-8A73-14014F791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406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804" indent="-1645804" algn="l" defTabSz="2194406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909" indent="-1371503" algn="l" defTabSz="2194406" rtl="0" eaLnBrk="1" latinLnBrk="0" hangingPunct="1">
        <a:spcBef>
          <a:spcPct val="20000"/>
        </a:spcBef>
        <a:buFont typeface="Arial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014" indent="-1097203" algn="l" defTabSz="2194406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421" indent="-1097203" algn="l" defTabSz="2194406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826" indent="-1097203" algn="l" defTabSz="2194406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232" indent="-1097203" algn="l" defTabSz="2194406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637" indent="-1097203" algn="l" defTabSz="2194406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043" indent="-1097203" algn="l" defTabSz="2194406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448" indent="-1097203" algn="l" defTabSz="2194406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40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406" algn="l" defTabSz="219440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811" algn="l" defTabSz="219440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217" algn="l" defTabSz="219440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623" algn="l" defTabSz="219440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029" algn="l" defTabSz="219440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434" algn="l" defTabSz="219440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840" algn="l" defTabSz="219440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245" algn="l" defTabSz="219440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diagramDrawing" Target="../diagrams/drawing1.xml"/><Relationship Id="rId20" Type="http://schemas.openxmlformats.org/officeDocument/2006/relationships/image" Target="../media/image14.jpeg"/><Relationship Id="rId21" Type="http://schemas.openxmlformats.org/officeDocument/2006/relationships/image" Target="../media/image15.jpeg"/><Relationship Id="rId22" Type="http://schemas.openxmlformats.org/officeDocument/2006/relationships/image" Target="../media/image16.jpeg"/><Relationship Id="rId23" Type="http://schemas.openxmlformats.org/officeDocument/2006/relationships/image" Target="../media/image17.jpeg"/><Relationship Id="rId24" Type="http://schemas.openxmlformats.org/officeDocument/2006/relationships/image" Target="../media/image18.jpeg"/><Relationship Id="rId25" Type="http://schemas.openxmlformats.org/officeDocument/2006/relationships/image" Target="../media/image19.jpeg"/><Relationship Id="rId26" Type="http://schemas.openxmlformats.org/officeDocument/2006/relationships/image" Target="../media/image20.jpeg"/><Relationship Id="rId27" Type="http://schemas.openxmlformats.org/officeDocument/2006/relationships/image" Target="../media/image21.jpeg"/><Relationship Id="rId28" Type="http://schemas.openxmlformats.org/officeDocument/2006/relationships/image" Target="../media/image22.jpeg"/><Relationship Id="rId29" Type="http://schemas.openxmlformats.org/officeDocument/2006/relationships/image" Target="../media/image23.jpeg"/><Relationship Id="rId30" Type="http://schemas.openxmlformats.org/officeDocument/2006/relationships/image" Target="../media/image24.jpeg"/><Relationship Id="rId31" Type="http://schemas.openxmlformats.org/officeDocument/2006/relationships/image" Target="../media/image25.jpeg"/><Relationship Id="rId10" Type="http://schemas.openxmlformats.org/officeDocument/2006/relationships/image" Target="../media/image4.jpg"/><Relationship Id="rId11" Type="http://schemas.openxmlformats.org/officeDocument/2006/relationships/image" Target="../media/image5.jpg"/><Relationship Id="rId12" Type="http://schemas.openxmlformats.org/officeDocument/2006/relationships/image" Target="../media/image6.png"/><Relationship Id="rId13" Type="http://schemas.openxmlformats.org/officeDocument/2006/relationships/image" Target="../media/image7.jpeg"/><Relationship Id="rId14" Type="http://schemas.openxmlformats.org/officeDocument/2006/relationships/image" Target="../media/image8.jpeg"/><Relationship Id="rId15" Type="http://schemas.openxmlformats.org/officeDocument/2006/relationships/image" Target="../media/image9.jpeg"/><Relationship Id="rId16" Type="http://schemas.openxmlformats.org/officeDocument/2006/relationships/image" Target="../media/image10.jpeg"/><Relationship Id="rId17" Type="http://schemas.openxmlformats.org/officeDocument/2006/relationships/image" Target="../media/image11.jpeg"/><Relationship Id="rId18" Type="http://schemas.openxmlformats.org/officeDocument/2006/relationships/image" Target="../media/image12.jpeg"/><Relationship Id="rId19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8778" y="434427"/>
            <a:ext cx="34747199" cy="1133098"/>
          </a:xfrm>
          <a:prstGeom prst="rect">
            <a:avLst/>
          </a:prstGeom>
          <a:noFill/>
        </p:spPr>
        <p:txBody>
          <a:bodyPr wrap="square" lIns="101059" tIns="50530" rIns="101059" bIns="50530" rtlCol="0">
            <a:spAutoFit/>
          </a:bodyPr>
          <a:lstStyle/>
          <a:p>
            <a:pPr algn="ctr"/>
            <a:r>
              <a:rPr lang="en-US" sz="6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Detecting and Confirming the Presence of Probiotics in Yogurts</a:t>
            </a:r>
            <a:endParaRPr lang="en-US" sz="6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253" y="1542956"/>
            <a:ext cx="40549685" cy="2625815"/>
          </a:xfrm>
          <a:prstGeom prst="rect">
            <a:avLst/>
          </a:prstGeom>
          <a:noFill/>
        </p:spPr>
        <p:txBody>
          <a:bodyPr wrap="square" lIns="101059" tIns="50530" rIns="101059" bIns="50530" rtlCol="0">
            <a:sp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Authors: Emily Lo, Iris Yu</a:t>
            </a:r>
          </a:p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Mentors: Karen Conrad,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Dr. Jason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Rauceo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, Ph.D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Bronx High School of Science, Francis Lewis High School 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Jay College Department of Sciences (CUNY), 524 West 59th St, New York, NY, 10019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45" y="434427"/>
            <a:ext cx="4248769" cy="245176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516549" y="435741"/>
            <a:ext cx="5120641" cy="2486440"/>
            <a:chOff x="37545819" y="1742519"/>
            <a:chExt cx="5120641" cy="2486440"/>
          </a:xfrm>
        </p:grpSpPr>
        <p:pic>
          <p:nvPicPr>
            <p:cNvPr id="34" name="Shape 2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601237" y="3133645"/>
              <a:ext cx="5065223" cy="10953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Shape 24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545819" y="1742519"/>
              <a:ext cx="5120641" cy="10435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TextBox 36"/>
          <p:cNvSpPr txBox="1"/>
          <p:nvPr/>
        </p:nvSpPr>
        <p:spPr>
          <a:xfrm>
            <a:off x="-23729" y="4439235"/>
            <a:ext cx="13485728" cy="1309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endParaRPr lang="en-US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Defined as live microorganisms which confer a health benefit on the host, probiotics have been used to treat a wide range of diseases and ailments that affect humans and animals, including digestive, gastrointestinal, and immune system problems. Many probiotics are found in yogurts, a popular dairy product. The most common probiotics found in yogurts include those under the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Lactobacillus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Streptococcus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Bifidobacterium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genera. DNA barcoding was utilized for this study to confirm the presence of probiotics in yogurts. Bacteria were isolated from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samples,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their DNA was extracted, amplified, sequenced, and analyzed using the DNA Subway software. Our results show bacteria are present in yogurts tested; however; these species were not as advertised. Instead of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bactillus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which was the most widely advertised bacteria, a number of other bacteria were present, including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Athrobacter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globiformis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Bacillus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coagulans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chlorophyta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4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yogurt industry is a multibillion dollar industry, with millions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worldwide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consuming yogurt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products on a regular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basis. Whatever the reason is for consumption, there is no doubt that one of these reasons include the health benefits of these products with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laims of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plethora of probiotic bacteria in these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yogurts. Probiotics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have been used to both advertise and treat a wide range of diseases and ailments that affect humans and animals, including digestive, gastrointestinal, and immune system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problems. 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most common bacteria found in yogurts include those under the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Lactobacillus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Streptococcus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Bifidobacterium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genera.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clear indication as to whether or not these probiotics indeed exist in these yogurts, there is an urgent need to have a clearer validation of microbes present in these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 &amp; Methods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002994921"/>
              </p:ext>
            </p:extLst>
          </p:nvPr>
        </p:nvGraphicFramePr>
        <p:xfrm>
          <a:off x="84671" y="17956110"/>
          <a:ext cx="13201651" cy="1180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angle 5"/>
          <p:cNvSpPr/>
          <p:nvPr/>
        </p:nvSpPr>
        <p:spPr>
          <a:xfrm>
            <a:off x="29597242" y="12720456"/>
            <a:ext cx="13953212" cy="161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algn="just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BLAST results from the DNA Subway program, we were able to answer the question “What bacteria is really inside of yogurt?” However,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bacteria we found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were not the ones listed and labeled on the yogurts. Bacteria such as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Lactobacillus acidophilus, Streptococcus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thermophilus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were listed on the yogurts, but were not present in the results found. Rather, six types repeatedly came up: two unspecified strains from the Bacillus genus,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Arthrobacter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globiformis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uncultured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Chlorophyta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Bacillus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coagulans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Bacillus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amyloliquefaciens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Bacillus subtilis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Besides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Bacillus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coalugens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which may have probiotic uses, the other three aren’t what we typically expect to be in our foods.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Arthrobacter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globiformis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a bacteria found in soil.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Bacillus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coalugens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a lactic-acid forming bacteria. In humans, this is supposedly used to improve vaginal floral, abdominal pain and bloating in irritable bowel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syndrome.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Bacillus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amyloliquefaciens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produces a number of enzymes including a natural antibiotic protein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barnase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alpha amylase which is used in starch hydrolysis, the protease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subtilisin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detergents, and the BamH1 restriction enzyme which is used in DNA research. This surprisingly show that there is a great presence of food mislabeling, and more confirmation and investigation into mislabeling is needed to clarify what goes in our bodies.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Beasley DE,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Koltz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AM, Lambert JE,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Fierer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N, Dunn RR, 2015. The Evolution of Stomach Acidity and Its Relevance to the Human Microbiome.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ONE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(7): e0134116. doi:10.1371/journal.pone.0134116</a:t>
            </a:r>
          </a:p>
          <a:p>
            <a:pPr marL="457200" indent="-457200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Salminen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S, Gibson C, Bouley MC, et al. Gastrointestinal physiology and function: the role of prebiotics and probiotics. Br J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Nutr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1998;80(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1):147-71.</a:t>
            </a:r>
          </a:p>
          <a:p>
            <a:pPr marL="457200" indent="-457200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Zivokovic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Cadez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N. et al. Evaluation of probiotic potential of yeast isolated from traditional cheeses manufactured from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Srebia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Crotia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Scope Med</a:t>
            </a:r>
          </a:p>
          <a:p>
            <a:endParaRPr lang="en-US" sz="4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thank Dr. J.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Rauceo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K. Conrad, P. Fernandez, Cold Spring Harbor Laboratory, the Pinkerton Foundation, A. Florio, M. Lee, and 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Marizzi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from the Urban Barcode Research Program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0816148" y="5762354"/>
            <a:ext cx="13115321" cy="4611780"/>
            <a:chOff x="14003813" y="26253108"/>
            <a:chExt cx="13115321" cy="4611780"/>
          </a:xfrm>
        </p:grpSpPr>
        <p:grpSp>
          <p:nvGrpSpPr>
            <p:cNvPr id="11" name="Group 10"/>
            <p:cNvGrpSpPr/>
            <p:nvPr/>
          </p:nvGrpSpPr>
          <p:grpSpPr>
            <a:xfrm>
              <a:off x="14018587" y="26253108"/>
              <a:ext cx="12846536" cy="2237715"/>
              <a:chOff x="13432453" y="5257800"/>
              <a:chExt cx="12846536" cy="223771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93" t="15271" r="24203" b="72241"/>
              <a:stretch/>
            </p:blipFill>
            <p:spPr>
              <a:xfrm>
                <a:off x="13446091" y="5257800"/>
                <a:ext cx="12111389" cy="2237715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13432453" y="5268370"/>
                <a:ext cx="280068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A1 A2 A3</a:t>
                </a:r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5730219" y="5257800"/>
                <a:ext cx="30680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A4 A5 A6</a:t>
                </a:r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8006196" y="5268370"/>
                <a:ext cx="82727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B1 B2 B3 B4 B5 B7 B8 B9 C1 C3 </a:t>
                </a:r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4003813" y="28404006"/>
              <a:ext cx="13115321" cy="2460882"/>
              <a:chOff x="13349432" y="7418526"/>
              <a:chExt cx="13115321" cy="246088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3349432" y="7587257"/>
                <a:ext cx="2830230" cy="2246431"/>
                <a:chOff x="13349432" y="6666280"/>
                <a:chExt cx="2830230" cy="2246431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168" t="63544" r="62959" b="23876"/>
                <a:stretch/>
              </p:blipFill>
              <p:spPr>
                <a:xfrm>
                  <a:off x="13349433" y="6672431"/>
                  <a:ext cx="2830229" cy="2240280"/>
                </a:xfrm>
                <a:prstGeom prst="rect">
                  <a:avLst/>
                </a:prstGeom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13349432" y="6666280"/>
                  <a:ext cx="283022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C4 C5 D1 </a:t>
                  </a:r>
                  <a:endPara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6164891" y="7418526"/>
                <a:ext cx="10299862" cy="2460882"/>
                <a:chOff x="16164891" y="7418526"/>
                <a:chExt cx="10299862" cy="2460882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6164891" y="7547688"/>
                  <a:ext cx="9295931" cy="2331720"/>
                  <a:chOff x="16208073" y="6579303"/>
                  <a:chExt cx="9295931" cy="2331720"/>
                </a:xfrm>
              </p:grpSpPr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1005" t="19266" r="13182" b="61469"/>
                  <a:stretch/>
                </p:blipFill>
                <p:spPr>
                  <a:xfrm>
                    <a:off x="20063324" y="6579303"/>
                    <a:ext cx="5440680" cy="2331720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032" t="21846" r="52534" b="67988"/>
                  <a:stretch/>
                </p:blipFill>
                <p:spPr>
                  <a:xfrm>
                    <a:off x="16222844" y="6625023"/>
                    <a:ext cx="3840480" cy="2240280"/>
                  </a:xfrm>
                  <a:prstGeom prst="rect">
                    <a:avLst/>
                  </a:prstGeom>
                </p:spPr>
              </p:pic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6208073" y="6641371"/>
                    <a:ext cx="9281160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D2 D4 </a:t>
                    </a:r>
                    <a:r>
                      <a:rPr lang="en-US" sz="4000" dirty="0" err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Neg</a:t>
                    </a:r>
                    <a:r>
                      <a:rPr lang="en-US" sz="4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Pos</a:t>
                    </a:r>
                    <a:endParaRPr lang="en-US" sz="4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3" name="TextBox 22"/>
                <p:cNvSpPr txBox="1"/>
                <p:nvPr/>
              </p:nvSpPr>
              <p:spPr>
                <a:xfrm>
                  <a:off x="20020142" y="7418526"/>
                  <a:ext cx="644461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D5 E1E3F2F3        F4</a:t>
                  </a:r>
                  <a:endPara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1028" name="Picture 4" descr="https://lh3.googleusercontent.com/wvFMo-HPav7gwRDErYBtMk9655rF20AHy3WMuhDqehDyZurKz6FM-GrbzBTeJ096SaNZjvQJZD-0TKyuI4bCbvVf3-XSNuHVZWzKDdKDMxiPdfgg1vVvSQtjd4B3CQvp0cavVr_y2v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654" y="17829114"/>
            <a:ext cx="9537615" cy="133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Group 101"/>
          <p:cNvGrpSpPr/>
          <p:nvPr/>
        </p:nvGrpSpPr>
        <p:grpSpPr>
          <a:xfrm>
            <a:off x="13461999" y="4950964"/>
            <a:ext cx="17111568" cy="12686662"/>
            <a:chOff x="13156688" y="5138951"/>
            <a:chExt cx="17111568" cy="12686662"/>
          </a:xfrm>
        </p:grpSpPr>
        <p:grpSp>
          <p:nvGrpSpPr>
            <p:cNvPr id="93" name="Group 92"/>
            <p:cNvGrpSpPr/>
            <p:nvPr/>
          </p:nvGrpSpPr>
          <p:grpSpPr>
            <a:xfrm>
              <a:off x="13156688" y="5138951"/>
              <a:ext cx="17111568" cy="11301667"/>
              <a:chOff x="13156688" y="5138951"/>
              <a:chExt cx="17111568" cy="1130166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13156688" y="5190074"/>
                <a:ext cx="9091438" cy="3982155"/>
                <a:chOff x="13149523" y="5212576"/>
                <a:chExt cx="11432296" cy="4312524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13149523" y="6104688"/>
                  <a:ext cx="11432296" cy="3420412"/>
                  <a:chOff x="13149523" y="5406886"/>
                  <a:chExt cx="11432296" cy="3420412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13149523" y="5406887"/>
                    <a:ext cx="2098426" cy="3247805"/>
                    <a:chOff x="13149523" y="5406887"/>
                    <a:chExt cx="2098426" cy="3247805"/>
                  </a:xfrm>
                </p:grpSpPr>
                <p:pic>
                  <p:nvPicPr>
                    <p:cNvPr id="29" name="Picture 28"/>
                    <p:cNvPicPr>
                      <a:picLocks noChangeAspect="1"/>
                    </p:cNvPicPr>
                    <p:nvPr/>
                  </p:nvPicPr>
                  <p:blipFill rotWithShape="1"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13181570" y="5431380"/>
                      <a:ext cx="2090872" cy="204188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13149523" y="7488106"/>
                      <a:ext cx="1970459" cy="11665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Isolate 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17618104" y="5406888"/>
                    <a:ext cx="2221186" cy="3287085"/>
                    <a:chOff x="15280655" y="5406888"/>
                    <a:chExt cx="2221186" cy="3287085"/>
                  </a:xfrm>
                </p:grpSpPr>
                <p:pic>
                  <p:nvPicPr>
                    <p:cNvPr id="30" name="Picture 29"/>
                    <p:cNvPicPr>
                      <a:picLocks noChangeAspect="1"/>
                    </p:cNvPicPr>
                    <p:nvPr/>
                  </p:nvPicPr>
                  <p:blipFill rotWithShape="1">
                    <a:blip r:embed="rId1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15461286" y="5447552"/>
                      <a:ext cx="2081218" cy="199989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15280655" y="7527387"/>
                      <a:ext cx="2221186" cy="11665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Isolate 3 &amp; 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20112427" y="5406886"/>
                    <a:ext cx="2175822" cy="3420412"/>
                    <a:chOff x="17677931" y="5406887"/>
                    <a:chExt cx="2175822" cy="3420412"/>
                  </a:xfrm>
                </p:grpSpPr>
                <p:pic>
                  <p:nvPicPr>
                    <p:cNvPr id="33" name="Picture 32"/>
                    <p:cNvPicPr>
                      <a:picLocks noChangeAspect="1"/>
                    </p:cNvPicPr>
                    <p:nvPr/>
                  </p:nvPicPr>
                  <p:blipFill rotWithShape="1"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17725233" y="5359585"/>
                      <a:ext cx="2081218" cy="217582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17693180" y="7527388"/>
                      <a:ext cx="2160573" cy="12999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Isolate 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22421246" y="5406887"/>
                    <a:ext cx="2160573" cy="3396306"/>
                    <a:chOff x="20087918" y="5406887"/>
                    <a:chExt cx="2160573" cy="3396306"/>
                  </a:xfrm>
                </p:grpSpPr>
                <p:pic>
                  <p:nvPicPr>
                    <p:cNvPr id="39" name="Picture 38"/>
                    <p:cNvPicPr>
                      <a:picLocks noChangeAspect="1"/>
                    </p:cNvPicPr>
                    <p:nvPr/>
                  </p:nvPicPr>
                  <p:blipFill rotWithShape="1">
                    <a:blip r:embed="rId1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20107709" y="5387096"/>
                      <a:ext cx="2096395" cy="213597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20087918" y="7503282"/>
                      <a:ext cx="2160573" cy="12999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Isolate 6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15397268" y="5406887"/>
                    <a:ext cx="2220835" cy="3262982"/>
                    <a:chOff x="15397268" y="5406887"/>
                    <a:chExt cx="2220835" cy="3262982"/>
                  </a:xfrm>
                </p:grpSpPr>
                <p:pic>
                  <p:nvPicPr>
                    <p:cNvPr id="38" name="Picture 37"/>
                    <p:cNvPicPr>
                      <a:picLocks noChangeAspect="1"/>
                    </p:cNvPicPr>
                    <p:nvPr/>
                  </p:nvPicPr>
                  <p:blipFill rotWithShape="1">
                    <a:blip r:embed="rId1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15467077" y="5337078"/>
                      <a:ext cx="2081218" cy="222083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15397268" y="7503282"/>
                      <a:ext cx="2003393" cy="11665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Isolate 2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42" name="TextBox 41"/>
                <p:cNvSpPr txBox="1"/>
                <p:nvPr/>
              </p:nvSpPr>
              <p:spPr>
                <a:xfrm>
                  <a:off x="15501951" y="5212576"/>
                  <a:ext cx="6324379" cy="7666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Yogurt A</a:t>
                  </a:r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2683993" y="5138951"/>
                <a:ext cx="7584263" cy="3868219"/>
                <a:chOff x="23081557" y="5125193"/>
                <a:chExt cx="9021834" cy="3616795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24847254" y="5125193"/>
                  <a:ext cx="5029410" cy="6618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Yogurt B</a:t>
                  </a:r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0" name="Group 59"/>
                <p:cNvGrpSpPr/>
                <p:nvPr/>
              </p:nvGrpSpPr>
              <p:grpSpPr>
                <a:xfrm>
                  <a:off x="23081557" y="5942951"/>
                  <a:ext cx="9021834" cy="2799037"/>
                  <a:chOff x="23081557" y="5942951"/>
                  <a:chExt cx="9021834" cy="2799037"/>
                </a:xfrm>
              </p:grpSpPr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23081557" y="5942951"/>
                    <a:ext cx="2192725" cy="2799037"/>
                    <a:chOff x="23081557" y="5942951"/>
                    <a:chExt cx="2192725" cy="2799037"/>
                  </a:xfrm>
                </p:grpSpPr>
                <p:pic>
                  <p:nvPicPr>
                    <p:cNvPr id="47" name="Picture 46"/>
                    <p:cNvPicPr>
                      <a:picLocks noChangeAspect="1"/>
                    </p:cNvPicPr>
                    <p:nvPr/>
                  </p:nvPicPr>
                  <p:blipFill rotWithShape="1">
                    <a:blip r:embed="rId1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23279348" y="5745161"/>
                      <a:ext cx="1797144" cy="219272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23081557" y="7734786"/>
                      <a:ext cx="2192725" cy="100720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Isolate 1 &amp; 2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25502676" y="5942952"/>
                    <a:ext cx="2116971" cy="2799035"/>
                    <a:chOff x="25502676" y="5942952"/>
                    <a:chExt cx="2116971" cy="2799035"/>
                  </a:xfrm>
                </p:grpSpPr>
                <p:pic>
                  <p:nvPicPr>
                    <p:cNvPr id="50" name="Picture 49"/>
                    <p:cNvPicPr>
                      <a:picLocks noChangeAspect="1"/>
                    </p:cNvPicPr>
                    <p:nvPr/>
                  </p:nvPicPr>
                  <p:blipFill rotWithShape="1">
                    <a:blip r:embed="rId1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25662589" y="5783039"/>
                      <a:ext cx="1797144" cy="211696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25502678" y="7734785"/>
                      <a:ext cx="2116969" cy="100720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Isolate 3 &amp; 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27849439" y="5942951"/>
                    <a:ext cx="2027225" cy="2760028"/>
                    <a:chOff x="27849439" y="5942951"/>
                    <a:chExt cx="2027225" cy="2760028"/>
                  </a:xfrm>
                </p:grpSpPr>
                <p:pic>
                  <p:nvPicPr>
                    <p:cNvPr id="48" name="Picture 47"/>
                    <p:cNvPicPr>
                      <a:picLocks noChangeAspect="1"/>
                    </p:cNvPicPr>
                    <p:nvPr/>
                  </p:nvPicPr>
                  <p:blipFill rotWithShape="1">
                    <a:blip r:embed="rId2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27964480" y="5827911"/>
                      <a:ext cx="1797144" cy="202722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27849439" y="7695777"/>
                      <a:ext cx="2027224" cy="100720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Isolate 7 &amp; 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30076167" y="5942951"/>
                    <a:ext cx="2027224" cy="2794109"/>
                    <a:chOff x="30076167" y="5942951"/>
                    <a:chExt cx="2027224" cy="2794109"/>
                  </a:xfrm>
                </p:grpSpPr>
                <p:pic>
                  <p:nvPicPr>
                    <p:cNvPr id="49" name="Picture 48"/>
                    <p:cNvPicPr>
                      <a:picLocks noChangeAspect="1"/>
                    </p:cNvPicPr>
                    <p:nvPr/>
                  </p:nvPicPr>
                  <p:blipFill rotWithShape="1">
                    <a:blip r:embed="rId2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30200966" y="5837670"/>
                      <a:ext cx="1797144" cy="200770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30076167" y="7729858"/>
                      <a:ext cx="2027224" cy="100720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Isolate 9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72" name="Group 71"/>
              <p:cNvGrpSpPr/>
              <p:nvPr/>
            </p:nvGrpSpPr>
            <p:grpSpPr>
              <a:xfrm>
                <a:off x="13220328" y="8957650"/>
                <a:ext cx="5256342" cy="4070996"/>
                <a:chOff x="13220328" y="8957650"/>
                <a:chExt cx="5256342" cy="4070996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13220328" y="9963594"/>
                  <a:ext cx="1623793" cy="3065047"/>
                  <a:chOff x="13220328" y="9963594"/>
                  <a:chExt cx="1623793" cy="3065047"/>
                </a:xfrm>
              </p:grpSpPr>
              <p:pic>
                <p:nvPicPr>
                  <p:cNvPr id="62" name="Picture 61"/>
                  <p:cNvPicPr>
                    <a:picLocks noChangeAspect="1"/>
                  </p:cNvPicPr>
                  <p:nvPr/>
                </p:nvPicPr>
                <p:blipFill rotWithShape="1"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 rot="5400000">
                    <a:off x="13038310" y="10145612"/>
                    <a:ext cx="1987829" cy="1623793"/>
                  </a:xfrm>
                  <a:prstGeom prst="rect">
                    <a:avLst/>
                  </a:prstGeom>
                </p:spPr>
              </p:pic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13303415" y="11951423"/>
                    <a:ext cx="1420263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Isolate 1 &amp; 2</a:t>
                    </a:r>
                    <a:endParaRPr lang="en-US" sz="3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15027436" y="9963595"/>
                  <a:ext cx="1682853" cy="3065051"/>
                  <a:chOff x="15027436" y="9963595"/>
                  <a:chExt cx="1682853" cy="3065051"/>
                </a:xfrm>
              </p:grpSpPr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 rotWithShape="1"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 rot="5400000">
                    <a:off x="14830198" y="10160833"/>
                    <a:ext cx="1987830" cy="1593353"/>
                  </a:xfrm>
                  <a:prstGeom prst="rect">
                    <a:avLst/>
                  </a:prstGeom>
                </p:spPr>
              </p:pic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15027436" y="11951428"/>
                    <a:ext cx="1682853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Isolate 3</a:t>
                    </a:r>
                    <a:endParaRPr lang="en-US" sz="3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16747692" y="9963596"/>
                  <a:ext cx="1728978" cy="3065045"/>
                  <a:chOff x="16747692" y="9963596"/>
                  <a:chExt cx="1728978" cy="3065045"/>
                </a:xfrm>
              </p:grpSpPr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 rotWithShape="1"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 rot="5400000">
                    <a:off x="16638816" y="10113574"/>
                    <a:ext cx="1987831" cy="1687876"/>
                  </a:xfrm>
                  <a:prstGeom prst="rect">
                    <a:avLst/>
                  </a:prstGeom>
                </p:spPr>
              </p:pic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16747692" y="11951423"/>
                    <a:ext cx="1682853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Isolate 4 &amp; 5</a:t>
                    </a:r>
                    <a:endParaRPr lang="en-US" sz="3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8" name="TextBox 67"/>
                <p:cNvSpPr txBox="1"/>
                <p:nvPr/>
              </p:nvSpPr>
              <p:spPr>
                <a:xfrm>
                  <a:off x="13354157" y="8957650"/>
                  <a:ext cx="502941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Yogurt C</a:t>
                  </a:r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18874332" y="8962238"/>
                <a:ext cx="5029410" cy="4080710"/>
                <a:chOff x="18213294" y="8947931"/>
                <a:chExt cx="5029410" cy="4080710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18213294" y="8947931"/>
                  <a:ext cx="502941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Yogurt D</a:t>
                  </a:r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8" name="Group 77"/>
                <p:cNvGrpSpPr/>
                <p:nvPr/>
              </p:nvGrpSpPr>
              <p:grpSpPr>
                <a:xfrm>
                  <a:off x="18784213" y="9963595"/>
                  <a:ext cx="1943785" cy="3065046"/>
                  <a:chOff x="18784213" y="9963595"/>
                  <a:chExt cx="1943785" cy="3065046"/>
                </a:xfrm>
              </p:grpSpPr>
              <p:pic>
                <p:nvPicPr>
                  <p:cNvPr id="74" name="Picture 73"/>
                  <p:cNvPicPr>
                    <a:picLocks noChangeAspect="1"/>
                  </p:cNvPicPr>
                  <p:nvPr/>
                </p:nvPicPr>
                <p:blipFill rotWithShape="1"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 rot="5400000">
                    <a:off x="18722436" y="10025372"/>
                    <a:ext cx="2067340" cy="1943785"/>
                  </a:xfrm>
                  <a:prstGeom prst="rect">
                    <a:avLst/>
                  </a:prstGeom>
                </p:spPr>
              </p:pic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8807759" y="11951423"/>
                    <a:ext cx="1682853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Isolate 1 &amp; 2</a:t>
                    </a:r>
                    <a:endParaRPr lang="en-US" sz="3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20870469" y="9963594"/>
                  <a:ext cx="1813524" cy="3065047"/>
                  <a:chOff x="20870469" y="9963594"/>
                  <a:chExt cx="1813524" cy="3065047"/>
                </a:xfrm>
              </p:grpSpPr>
              <p:pic>
                <p:nvPicPr>
                  <p:cNvPr id="73" name="Picture 72"/>
                  <p:cNvPicPr>
                    <a:picLocks noChangeAspect="1"/>
                  </p:cNvPicPr>
                  <p:nvPr/>
                </p:nvPicPr>
                <p:blipFill rotWithShape="1"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 rot="5400000">
                    <a:off x="20766116" y="10067947"/>
                    <a:ext cx="2022229" cy="1813524"/>
                  </a:xfrm>
                  <a:prstGeom prst="rect">
                    <a:avLst/>
                  </a:prstGeom>
                </p:spPr>
              </p:pic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20881344" y="11951423"/>
                    <a:ext cx="1682853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Isolate 4 &amp; 5</a:t>
                    </a:r>
                    <a:endParaRPr lang="en-US" sz="3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90" name="Group 89"/>
              <p:cNvGrpSpPr/>
              <p:nvPr/>
            </p:nvGrpSpPr>
            <p:grpSpPr>
              <a:xfrm>
                <a:off x="23984260" y="8957650"/>
                <a:ext cx="5029410" cy="3687401"/>
                <a:chOff x="23242704" y="8957650"/>
                <a:chExt cx="5029410" cy="3687401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23396711" y="10034902"/>
                  <a:ext cx="4371309" cy="2610149"/>
                  <a:chOff x="23396711" y="10034902"/>
                  <a:chExt cx="4371309" cy="2610149"/>
                </a:xfrm>
              </p:grpSpPr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23396711" y="10034902"/>
                    <a:ext cx="2007705" cy="2580809"/>
                    <a:chOff x="23396711" y="10034902"/>
                    <a:chExt cx="2007705" cy="2580809"/>
                  </a:xfrm>
                </p:grpSpPr>
                <p:pic>
                  <p:nvPicPr>
                    <p:cNvPr id="82" name="Picture 81"/>
                    <p:cNvPicPr>
                      <a:picLocks noChangeAspect="1"/>
                    </p:cNvPicPr>
                    <p:nvPr/>
                  </p:nvPicPr>
                  <p:blipFill rotWithShape="1">
                    <a:blip r:embed="rId2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23402547" y="10029066"/>
                      <a:ext cx="1996033" cy="200770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4" name="TextBox 83"/>
                    <p:cNvSpPr txBox="1"/>
                    <p:nvPr/>
                  </p:nvSpPr>
                  <p:spPr>
                    <a:xfrm>
                      <a:off x="23396711" y="12030935"/>
                      <a:ext cx="1878987" cy="58477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Isolate 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25817498" y="10034903"/>
                    <a:ext cx="1950522" cy="2610148"/>
                    <a:chOff x="25817498" y="10034903"/>
                    <a:chExt cx="1950522" cy="2610148"/>
                  </a:xfrm>
                </p:grpSpPr>
                <p:pic>
                  <p:nvPicPr>
                    <p:cNvPr id="83" name="Picture 82"/>
                    <p:cNvPicPr>
                      <a:picLocks noChangeAspect="1"/>
                    </p:cNvPicPr>
                    <p:nvPr/>
                  </p:nvPicPr>
                  <p:blipFill rotWithShape="1">
                    <a:blip r:embed="rId2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25794743" y="10057659"/>
                      <a:ext cx="1996034" cy="195052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5" name="TextBox 84"/>
                    <p:cNvSpPr txBox="1"/>
                    <p:nvPr/>
                  </p:nvSpPr>
                  <p:spPr>
                    <a:xfrm>
                      <a:off x="25817498" y="12060275"/>
                      <a:ext cx="1878987" cy="58477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Isolate 3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86" name="TextBox 85"/>
                <p:cNvSpPr txBox="1"/>
                <p:nvPr/>
              </p:nvSpPr>
              <p:spPr>
                <a:xfrm>
                  <a:off x="23242704" y="8957650"/>
                  <a:ext cx="502941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Yogurt E</a:t>
                  </a:r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14844122" y="12889904"/>
                <a:ext cx="5573021" cy="3550714"/>
                <a:chOff x="14570217" y="12687781"/>
                <a:chExt cx="5573021" cy="3550714"/>
              </a:xfrm>
            </p:grpSpPr>
            <p:grpSp>
              <p:nvGrpSpPr>
                <p:cNvPr id="98" name="Group 97"/>
                <p:cNvGrpSpPr/>
                <p:nvPr/>
              </p:nvGrpSpPr>
              <p:grpSpPr>
                <a:xfrm>
                  <a:off x="14570217" y="13624214"/>
                  <a:ext cx="2267788" cy="2614281"/>
                  <a:chOff x="12896937" y="13345454"/>
                  <a:chExt cx="2267788" cy="2614281"/>
                </a:xfrm>
              </p:grpSpPr>
              <p:pic>
                <p:nvPicPr>
                  <p:cNvPr id="92" name="Picture 91"/>
                  <p:cNvPicPr>
                    <a:picLocks noChangeAspect="1"/>
                  </p:cNvPicPr>
                  <p:nvPr/>
                </p:nvPicPr>
                <p:blipFill rotWithShape="1"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 rot="5400000">
                    <a:off x="13275466" y="13424145"/>
                    <a:ext cx="1967950" cy="1810567"/>
                  </a:xfrm>
                  <a:prstGeom prst="rect">
                    <a:avLst/>
                  </a:prstGeom>
                </p:spPr>
              </p:pic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12896937" y="15313404"/>
                    <a:ext cx="226778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Isolate 2</a:t>
                    </a:r>
                    <a:endParaRPr lang="en-US" sz="3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7" name="Group 96"/>
                <p:cNvGrpSpPr/>
                <p:nvPr/>
              </p:nvGrpSpPr>
              <p:grpSpPr>
                <a:xfrm>
                  <a:off x="17319575" y="13502392"/>
                  <a:ext cx="2823663" cy="2614283"/>
                  <a:chOff x="15023965" y="13223633"/>
                  <a:chExt cx="2823663" cy="2614283"/>
                </a:xfrm>
              </p:grpSpPr>
              <p:pic>
                <p:nvPicPr>
                  <p:cNvPr id="94" name="Picture 93"/>
                  <p:cNvPicPr>
                    <a:picLocks noChangeAspect="1"/>
                  </p:cNvPicPr>
                  <p:nvPr/>
                </p:nvPicPr>
                <p:blipFill rotWithShape="1">
                  <a:blip r:embed="rId3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 rot="5400000">
                    <a:off x="15375165" y="13141976"/>
                    <a:ext cx="1967952" cy="2131266"/>
                  </a:xfrm>
                  <a:prstGeom prst="rect">
                    <a:avLst/>
                  </a:prstGeom>
                </p:spPr>
              </p:pic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15023965" y="15191585"/>
                    <a:ext cx="282366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Isolate 3 &amp; 4</a:t>
                    </a:r>
                    <a:endParaRPr lang="en-US" sz="3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9" name="TextBox 98"/>
                <p:cNvSpPr txBox="1"/>
                <p:nvPr/>
              </p:nvSpPr>
              <p:spPr>
                <a:xfrm>
                  <a:off x="14800508" y="12687781"/>
                  <a:ext cx="502941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Yogurt F</a:t>
                  </a:r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22949295" y="12843439"/>
                <a:ext cx="5614762" cy="3152193"/>
                <a:chOff x="23939243" y="13046862"/>
                <a:chExt cx="5614762" cy="3152193"/>
              </a:xfrm>
            </p:grpSpPr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25323128" y="14194328"/>
                  <a:ext cx="2291116" cy="1718337"/>
                </a:xfrm>
                <a:prstGeom prst="rect">
                  <a:avLst/>
                </a:prstGeom>
              </p:spPr>
            </p:pic>
            <p:sp>
              <p:nvSpPr>
                <p:cNvPr id="101" name="TextBox 100"/>
                <p:cNvSpPr txBox="1"/>
                <p:nvPr/>
              </p:nvSpPr>
              <p:spPr>
                <a:xfrm>
                  <a:off x="23939243" y="13046862"/>
                  <a:ext cx="561476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Negative Control</a:t>
                  </a:r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5" name="TextBox 44"/>
            <p:cNvSpPr txBox="1"/>
            <p:nvPr/>
          </p:nvSpPr>
          <p:spPr>
            <a:xfrm>
              <a:off x="13453317" y="16440618"/>
              <a:ext cx="1556035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Figure 1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Bacteria from the genera </a:t>
              </a:r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Bacillus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isolated from yogurts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Bacterial samples were streaked onto </a:t>
              </a:r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LB plates.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Single colonies were collected and re-streaked onto </a:t>
              </a:r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Lactobacillus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selective plates (above).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Cells collected from LB plates were used for DNA analyses.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15456036" y="4225439"/>
            <a:ext cx="13337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Bacterial Isolation Results</a:t>
            </a:r>
            <a:endParaRPr lang="en-US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3201652" y="31279567"/>
            <a:ext cx="22203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Phylogenetic tree. Generated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DNA Subway analyses.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A: This illustrates the relationships between the bacteria that were streaked and the BLAST results.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data returned to us, we were able to use 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phylogenic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tree to see which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bacteria were closely related to one another.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0830922" y="4391034"/>
            <a:ext cx="13100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DNA Extraction &amp; Amplification Results</a:t>
            </a:r>
            <a:endParaRPr lang="en-US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0100452" y="10692540"/>
            <a:ext cx="12812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of PCR reaction. DNA was extracted from bacteria and amplified via PCR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Samples were visualized on a 1.0%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agarose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gel stained with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Ethidium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Bromide.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negative control (no DNA added).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Positive control (DNA from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E. coli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bacterial cells)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3695</TotalTime>
  <Words>796</Words>
  <Application>Microsoft Macintosh PowerPoint</Application>
  <PresentationFormat>Custom</PresentationFormat>
  <Paragraphs>66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AMNH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Levine</dc:creator>
  <cp:lastModifiedBy>Jason  Rauceo</cp:lastModifiedBy>
  <cp:revision>92</cp:revision>
  <cp:lastPrinted>2016-05-31T18:56:18Z</cp:lastPrinted>
  <dcterms:created xsi:type="dcterms:W3CDTF">2011-05-13T20:15:01Z</dcterms:created>
  <dcterms:modified xsi:type="dcterms:W3CDTF">2016-05-31T23:02:37Z</dcterms:modified>
</cp:coreProperties>
</file>