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commentAuthors.xml" ContentType="application/vnd.openxmlformats-officedocument.presentationml.commentAuthors+xml"/>
  <Override PartName="/ppt/notesSlides/notesSlide1.xml" ContentType="application/vnd.openxmlformats-officedocument.presentationml.notesSlide+xml"/>
  <Default Extension="wdp" ContentType="image/vnd.ms-photo"/>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sldIdLst>
    <p:sldId id="264" r:id="rId2"/>
  </p:sldIdLst>
  <p:sldSz cx="43891200" cy="32918400"/>
  <p:notesSz cx="6858000" cy="9144000"/>
  <p:defaultText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defaultTextStyle>
  <p:extLst>
    <p:ext uri="{521415D9-36F7-43E2-AB2F-B90AF26B5E84}">
      <p14:sectionLst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p14:section name="Default Section" id="{B65F85AA-6E4A-4002-BC67-A03BE5373F28}">
          <p14:sldIdLst>
            <p14:sldId id="264"/>
          </p14:sldIdLst>
        </p14:section>
      </p14:sectionLst>
    </p:ext>
    <p:ext uri="{EFAFB233-063F-42B5-8137-9DF3F51BA10A}">
      <p15:sldGuideLst xmlns:a="http://schemas.openxmlformats.org/drawingml/2006/main" xmlns:r="http://schemas.openxmlformats.org/officeDocument/2006/relationships" xmlns:p="http://schemas.openxmlformats.org/presentationml/2006/main" xmlns:p15="http://schemas.microsoft.com/office/powerpoint/2012/main" xmlns="" xmlns:mv="urn:schemas-microsoft-com:mac:vml" xmlns:mc="http://schemas.openxmlformats.org/markup-compatibility/2006">
        <p15:guide id="1" orient="horz" pos="18144">
          <p15:clr>
            <a:srgbClr val="A4A3A4"/>
          </p15:clr>
        </p15:guide>
        <p15:guide id="2" orient="horz" pos="288">
          <p15:clr>
            <a:srgbClr val="A4A3A4"/>
          </p15:clr>
        </p15:guide>
        <p15:guide id="3" pos="287">
          <p15:clr>
            <a:srgbClr val="A4A3A4"/>
          </p15:clr>
        </p15:guide>
        <p15:guide id="4" pos="2505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a="http://schemas.openxmlformats.org/drawingml/2006/main" xmlns:r="http://schemas.openxmlformats.org/officeDocument/2006/relationships" xmlns:p="http://schemas.openxmlformats.org/presentationml/2006/main" xmlns:p15="http://schemas.microsoft.com/office/powerpoint/2012/main" xmlns=""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91" autoAdjust="0"/>
    <p:restoredTop sz="94682" autoAdjust="0"/>
  </p:normalViewPr>
  <p:slideViewPr>
    <p:cSldViewPr snapToGrid="0" snapToObjects="1">
      <p:cViewPr>
        <p:scale>
          <a:sx n="75" d="100"/>
          <a:sy n="75" d="100"/>
        </p:scale>
        <p:origin x="9664" y="9280"/>
      </p:cViewPr>
      <p:guideLst>
        <p:guide orient="horz" pos="20412"/>
        <p:guide orient="horz" pos="324"/>
        <p:guide pos="313"/>
        <p:guide pos="27333"/>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A0503F-B6B3-4825-A740-70D3FA7F8104}" type="datetimeFigureOut">
              <a:rPr lang="en-US" smtClean="0"/>
              <a:pPr/>
              <a:t>5/26/16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B43F5D-B05F-4ED6-8D87-D08F59454E2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322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B43F5D-B05F-4ED6-8D87-D08F59454E22}" type="slidenum">
              <a:rPr lang="en-US" smtClean="0"/>
              <a:pPr/>
              <a:t>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3090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406" indent="0" algn="ctr">
              <a:buNone/>
              <a:defRPr>
                <a:solidFill>
                  <a:schemeClr val="tx1">
                    <a:tint val="75000"/>
                  </a:schemeClr>
                </a:solidFill>
              </a:defRPr>
            </a:lvl2pPr>
            <a:lvl3pPr marL="4388811" indent="0" algn="ctr">
              <a:buNone/>
              <a:defRPr>
                <a:solidFill>
                  <a:schemeClr val="tx1">
                    <a:tint val="75000"/>
                  </a:schemeClr>
                </a:solidFill>
              </a:defRPr>
            </a:lvl3pPr>
            <a:lvl4pPr marL="6583217" indent="0" algn="ctr">
              <a:buNone/>
              <a:defRPr>
                <a:solidFill>
                  <a:schemeClr val="tx1">
                    <a:tint val="75000"/>
                  </a:schemeClr>
                </a:solidFill>
              </a:defRPr>
            </a:lvl4pPr>
            <a:lvl5pPr marL="8777623" indent="0" algn="ctr">
              <a:buNone/>
              <a:defRPr>
                <a:solidFill>
                  <a:schemeClr val="tx1">
                    <a:tint val="75000"/>
                  </a:schemeClr>
                </a:solidFill>
              </a:defRPr>
            </a:lvl5pPr>
            <a:lvl6pPr marL="10972029" indent="0" algn="ctr">
              <a:buNone/>
              <a:defRPr>
                <a:solidFill>
                  <a:schemeClr val="tx1">
                    <a:tint val="75000"/>
                  </a:schemeClr>
                </a:solidFill>
              </a:defRPr>
            </a:lvl6pPr>
            <a:lvl7pPr marL="13166434" indent="0" algn="ctr">
              <a:buNone/>
              <a:defRPr>
                <a:solidFill>
                  <a:schemeClr val="tx1">
                    <a:tint val="75000"/>
                  </a:schemeClr>
                </a:solidFill>
              </a:defRPr>
            </a:lvl7pPr>
            <a:lvl8pPr marL="15360840" indent="0" algn="ctr">
              <a:buNone/>
              <a:defRPr>
                <a:solidFill>
                  <a:schemeClr val="tx1">
                    <a:tint val="75000"/>
                  </a:schemeClr>
                </a:solidFill>
              </a:defRPr>
            </a:lvl8pPr>
            <a:lvl9pPr marL="175552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6"/>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406" indent="0">
              <a:buNone/>
              <a:defRPr sz="8600">
                <a:solidFill>
                  <a:schemeClr val="tx1">
                    <a:tint val="75000"/>
                  </a:schemeClr>
                </a:solidFill>
              </a:defRPr>
            </a:lvl2pPr>
            <a:lvl3pPr marL="4388811" indent="0">
              <a:buNone/>
              <a:defRPr sz="7600">
                <a:solidFill>
                  <a:schemeClr val="tx1">
                    <a:tint val="75000"/>
                  </a:schemeClr>
                </a:solidFill>
              </a:defRPr>
            </a:lvl3pPr>
            <a:lvl4pPr marL="6583217" indent="0">
              <a:buNone/>
              <a:defRPr sz="6700">
                <a:solidFill>
                  <a:schemeClr val="tx1">
                    <a:tint val="75000"/>
                  </a:schemeClr>
                </a:solidFill>
              </a:defRPr>
            </a:lvl4pPr>
            <a:lvl5pPr marL="8777623" indent="0">
              <a:buNone/>
              <a:defRPr sz="6700">
                <a:solidFill>
                  <a:schemeClr val="tx1">
                    <a:tint val="75000"/>
                  </a:schemeClr>
                </a:solidFill>
              </a:defRPr>
            </a:lvl5pPr>
            <a:lvl6pPr marL="10972029" indent="0">
              <a:buNone/>
              <a:defRPr sz="6700">
                <a:solidFill>
                  <a:schemeClr val="tx1">
                    <a:tint val="75000"/>
                  </a:schemeClr>
                </a:solidFill>
              </a:defRPr>
            </a:lvl6pPr>
            <a:lvl7pPr marL="13166434" indent="0">
              <a:buNone/>
              <a:defRPr sz="6700">
                <a:solidFill>
                  <a:schemeClr val="tx1">
                    <a:tint val="75000"/>
                  </a:schemeClr>
                </a:solidFill>
              </a:defRPr>
            </a:lvl7pPr>
            <a:lvl8pPr marL="15360840" indent="0">
              <a:buNone/>
              <a:defRPr sz="6700">
                <a:solidFill>
                  <a:schemeClr val="tx1">
                    <a:tint val="75000"/>
                  </a:schemeClr>
                </a:solidFill>
              </a:defRPr>
            </a:lvl8pPr>
            <a:lvl9pPr marL="17555245"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DA9FA-688F-B042-A36A-9CF7AA496E45}" type="datetimeFigureOut">
              <a:rPr lang="en-US" smtClean="0"/>
              <a:pPr/>
              <a:t>5/26/16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4"/>
            <a:ext cx="19392902"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2"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4"/>
            <a:ext cx="19400520"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22296122" y="10439401"/>
            <a:ext cx="19400520"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DA9FA-688F-B042-A36A-9CF7AA496E45}" type="datetimeFigureOut">
              <a:rPr lang="en-US" smtClean="0"/>
              <a:pPr/>
              <a:t>5/26/16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DA9FA-688F-B042-A36A-9CF7AA496E45}" type="datetimeFigureOut">
              <a:rPr lang="en-US" smtClean="0"/>
              <a:pPr/>
              <a:t>5/26/16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5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406" indent="0">
              <a:buNone/>
              <a:defRPr sz="13500"/>
            </a:lvl2pPr>
            <a:lvl3pPr marL="4388811" indent="0">
              <a:buNone/>
              <a:defRPr sz="11500"/>
            </a:lvl3pPr>
            <a:lvl4pPr marL="6583217" indent="0">
              <a:buNone/>
              <a:defRPr sz="9600"/>
            </a:lvl4pPr>
            <a:lvl5pPr marL="8777623" indent="0">
              <a:buNone/>
              <a:defRPr sz="9600"/>
            </a:lvl5pPr>
            <a:lvl6pPr marL="10972029" indent="0">
              <a:buNone/>
              <a:defRPr sz="9600"/>
            </a:lvl6pPr>
            <a:lvl7pPr marL="13166434" indent="0">
              <a:buNone/>
              <a:defRPr sz="9600"/>
            </a:lvl7pPr>
            <a:lvl8pPr marL="15360840" indent="0">
              <a:buNone/>
              <a:defRPr sz="9600"/>
            </a:lvl8pPr>
            <a:lvl9pPr marL="17555245"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882" tIns="219441" rIns="438882" bIns="2194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882" tIns="219441" rIns="438882" bIns="2194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882" tIns="219441" rIns="438882" bIns="219441" rtlCol="0" anchor="ctr"/>
          <a:lstStyle>
            <a:lvl1pPr algn="l">
              <a:defRPr sz="5700">
                <a:solidFill>
                  <a:schemeClr val="tx1">
                    <a:tint val="75000"/>
                  </a:schemeClr>
                </a:solidFill>
              </a:defRPr>
            </a:lvl1pPr>
          </a:lstStyle>
          <a:p>
            <a:fld id="{9A8DA9FA-688F-B042-A36A-9CF7AA496E45}" type="datetimeFigureOut">
              <a:rPr lang="en-US" smtClean="0"/>
              <a:pPr/>
              <a:t>5/26/16</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882" tIns="219441" rIns="438882" bIns="21944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882" tIns="219441" rIns="438882" bIns="219441" rtlCol="0" anchor="ctr"/>
          <a:lstStyle>
            <a:lvl1pPr algn="r">
              <a:defRPr sz="57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406" rtl="0" eaLnBrk="1" latinLnBrk="0" hangingPunct="1">
        <a:spcBef>
          <a:spcPct val="0"/>
        </a:spcBef>
        <a:buNone/>
        <a:defRPr sz="21100" kern="1200">
          <a:solidFill>
            <a:schemeClr val="tx1"/>
          </a:solidFill>
          <a:latin typeface="+mj-lt"/>
          <a:ea typeface="+mj-ea"/>
          <a:cs typeface="+mj-cs"/>
        </a:defRPr>
      </a:lvl1pPr>
    </p:titleStyle>
    <p:bodyStyle>
      <a:lvl1pPr marL="1645804" indent="-1645804" algn="l" defTabSz="2194406" rtl="0" eaLnBrk="1" latinLnBrk="0" hangingPunct="1">
        <a:spcBef>
          <a:spcPct val="20000"/>
        </a:spcBef>
        <a:buFont typeface="Arial"/>
        <a:buChar char="•"/>
        <a:defRPr sz="15400" kern="1200">
          <a:solidFill>
            <a:schemeClr val="tx1"/>
          </a:solidFill>
          <a:latin typeface="+mn-lt"/>
          <a:ea typeface="+mn-ea"/>
          <a:cs typeface="+mn-cs"/>
        </a:defRPr>
      </a:lvl1pPr>
      <a:lvl2pPr marL="3565909" indent="-1371503" algn="l" defTabSz="2194406" rtl="0" eaLnBrk="1" latinLnBrk="0" hangingPunct="1">
        <a:spcBef>
          <a:spcPct val="20000"/>
        </a:spcBef>
        <a:buFont typeface="Arial"/>
        <a:buChar char="–"/>
        <a:defRPr sz="13500" kern="1200">
          <a:solidFill>
            <a:schemeClr val="tx1"/>
          </a:solidFill>
          <a:latin typeface="+mn-lt"/>
          <a:ea typeface="+mn-ea"/>
          <a:cs typeface="+mn-cs"/>
        </a:defRPr>
      </a:lvl2pPr>
      <a:lvl3pPr marL="5486014" indent="-1097203" algn="l" defTabSz="2194406" rtl="0" eaLnBrk="1" latinLnBrk="0" hangingPunct="1">
        <a:spcBef>
          <a:spcPct val="20000"/>
        </a:spcBef>
        <a:buFont typeface="Arial"/>
        <a:buChar char="•"/>
        <a:defRPr sz="11500" kern="1200">
          <a:solidFill>
            <a:schemeClr val="tx1"/>
          </a:solidFill>
          <a:latin typeface="+mn-lt"/>
          <a:ea typeface="+mn-ea"/>
          <a:cs typeface="+mn-cs"/>
        </a:defRPr>
      </a:lvl3pPr>
      <a:lvl4pPr marL="7680421" indent="-1097203" algn="l" defTabSz="2194406" rtl="0" eaLnBrk="1" latinLnBrk="0" hangingPunct="1">
        <a:spcBef>
          <a:spcPct val="20000"/>
        </a:spcBef>
        <a:buFont typeface="Arial"/>
        <a:buChar char="–"/>
        <a:defRPr sz="9600" kern="1200">
          <a:solidFill>
            <a:schemeClr val="tx1"/>
          </a:solidFill>
          <a:latin typeface="+mn-lt"/>
          <a:ea typeface="+mn-ea"/>
          <a:cs typeface="+mn-cs"/>
        </a:defRPr>
      </a:lvl4pPr>
      <a:lvl5pPr marL="9874826" indent="-1097203" algn="l" defTabSz="2194406" rtl="0" eaLnBrk="1" latinLnBrk="0" hangingPunct="1">
        <a:spcBef>
          <a:spcPct val="20000"/>
        </a:spcBef>
        <a:buFont typeface="Arial"/>
        <a:buChar char="»"/>
        <a:defRPr sz="9600" kern="1200">
          <a:solidFill>
            <a:schemeClr val="tx1"/>
          </a:solidFill>
          <a:latin typeface="+mn-lt"/>
          <a:ea typeface="+mn-ea"/>
          <a:cs typeface="+mn-cs"/>
        </a:defRPr>
      </a:lvl5pPr>
      <a:lvl6pPr marL="12069232" indent="-1097203" algn="l" defTabSz="2194406" rtl="0" eaLnBrk="1" latinLnBrk="0" hangingPunct="1">
        <a:spcBef>
          <a:spcPct val="20000"/>
        </a:spcBef>
        <a:buFont typeface="Arial"/>
        <a:buChar char="•"/>
        <a:defRPr sz="9600" kern="1200">
          <a:solidFill>
            <a:schemeClr val="tx1"/>
          </a:solidFill>
          <a:latin typeface="+mn-lt"/>
          <a:ea typeface="+mn-ea"/>
          <a:cs typeface="+mn-cs"/>
        </a:defRPr>
      </a:lvl6pPr>
      <a:lvl7pPr marL="14263637" indent="-1097203" algn="l" defTabSz="2194406" rtl="0" eaLnBrk="1" latinLnBrk="0" hangingPunct="1">
        <a:spcBef>
          <a:spcPct val="20000"/>
        </a:spcBef>
        <a:buFont typeface="Arial"/>
        <a:buChar char="•"/>
        <a:defRPr sz="9600" kern="1200">
          <a:solidFill>
            <a:schemeClr val="tx1"/>
          </a:solidFill>
          <a:latin typeface="+mn-lt"/>
          <a:ea typeface="+mn-ea"/>
          <a:cs typeface="+mn-cs"/>
        </a:defRPr>
      </a:lvl7pPr>
      <a:lvl8pPr marL="16458043" indent="-1097203" algn="l" defTabSz="2194406" rtl="0" eaLnBrk="1" latinLnBrk="0" hangingPunct="1">
        <a:spcBef>
          <a:spcPct val="20000"/>
        </a:spcBef>
        <a:buFont typeface="Arial"/>
        <a:buChar char="•"/>
        <a:defRPr sz="9600" kern="1200">
          <a:solidFill>
            <a:schemeClr val="tx1"/>
          </a:solidFill>
          <a:latin typeface="+mn-lt"/>
          <a:ea typeface="+mn-ea"/>
          <a:cs typeface="+mn-cs"/>
        </a:defRPr>
      </a:lvl8pPr>
      <a:lvl9pPr marL="18652448" indent="-1097203" algn="l" defTabSz="2194406"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eg"/><Relationship Id="rId12"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AutoShape 30"/>
          <p:cNvSpPr>
            <a:spLocks noChangeArrowheads="1"/>
          </p:cNvSpPr>
          <p:nvPr/>
        </p:nvSpPr>
        <p:spPr bwMode="auto">
          <a:xfrm>
            <a:off x="33423394" y="6096000"/>
            <a:ext cx="9882188" cy="25984200"/>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5" name="AutoShape 29"/>
          <p:cNvSpPr>
            <a:spLocks noChangeArrowheads="1"/>
          </p:cNvSpPr>
          <p:nvPr/>
        </p:nvSpPr>
        <p:spPr bwMode="auto">
          <a:xfrm>
            <a:off x="11310256" y="6151221"/>
            <a:ext cx="21346886" cy="25984200"/>
          </a:xfrm>
          <a:prstGeom prst="rect">
            <a:avLst/>
          </a:prstGeom>
          <a:solidFill>
            <a:schemeClr val="bg1"/>
          </a:solidFill>
          <a:ln w="9525">
            <a:solidFill>
              <a:schemeClr val="tx1"/>
            </a:solidFill>
            <a:round/>
            <a:headEnd/>
            <a:tailEnd/>
          </a:ln>
          <a:effectLst/>
        </p:spPr>
        <p:txBody>
          <a:bodyPr wrap="none" anchor="ctr"/>
          <a:lstStyle/>
          <a:p>
            <a:endParaRPr lang="en-US" baseline="-25000" dirty="0"/>
          </a:p>
        </p:txBody>
      </p:sp>
      <p:sp>
        <p:nvSpPr>
          <p:cNvPr id="7" name="AutoShape 4"/>
          <p:cNvSpPr>
            <a:spLocks noChangeArrowheads="1"/>
          </p:cNvSpPr>
          <p:nvPr/>
        </p:nvSpPr>
        <p:spPr bwMode="auto">
          <a:xfrm>
            <a:off x="609600" y="6096000"/>
            <a:ext cx="9883775" cy="25984200"/>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11" name="AutoShape 13"/>
          <p:cNvSpPr>
            <a:spLocks noChangeArrowheads="1"/>
          </p:cNvSpPr>
          <p:nvPr/>
        </p:nvSpPr>
        <p:spPr bwMode="auto">
          <a:xfrm>
            <a:off x="609600" y="381000"/>
            <a:ext cx="42695982" cy="5257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dirty="0" smtClean="0"/>
              <a:t>                      </a:t>
            </a:r>
          </a:p>
          <a:p>
            <a:endParaRPr lang="en-US" dirty="0"/>
          </a:p>
        </p:txBody>
      </p:sp>
      <p:sp>
        <p:nvSpPr>
          <p:cNvPr id="12" name="Text Box 14"/>
          <p:cNvSpPr txBox="1">
            <a:spLocks noChangeArrowheads="1"/>
          </p:cNvSpPr>
          <p:nvPr/>
        </p:nvSpPr>
        <p:spPr bwMode="auto">
          <a:xfrm>
            <a:off x="5850293" y="253440"/>
            <a:ext cx="30943421" cy="4416594"/>
          </a:xfrm>
          <a:prstGeom prst="rect">
            <a:avLst/>
          </a:prstGeom>
          <a:noFill/>
          <a:ln w="9525">
            <a:noFill/>
            <a:miter lim="800000"/>
            <a:headEnd/>
            <a:tailEnd/>
          </a:ln>
          <a:effectLst/>
        </p:spPr>
        <p:txBody>
          <a:bodyPr wrap="square">
            <a:spAutoFit/>
          </a:bodyPr>
          <a:lstStyle/>
          <a:p>
            <a:pPr algn="ctr" defTabSz="4389438"/>
            <a:r>
              <a:rPr lang="en-US" sz="9600" dirty="0"/>
              <a:t>Using DNA Barcode to </a:t>
            </a:r>
            <a:r>
              <a:rPr lang="en-US" sz="9600" dirty="0" smtClean="0"/>
              <a:t>Identify Endangered Species </a:t>
            </a:r>
            <a:endParaRPr lang="en-US" sz="9600" dirty="0"/>
          </a:p>
          <a:p>
            <a:pPr algn="ctr" defTabSz="4389438"/>
            <a:endParaRPr lang="en-US" sz="18500" dirty="0" smtClean="0"/>
          </a:p>
        </p:txBody>
      </p:sp>
      <p:sp>
        <p:nvSpPr>
          <p:cNvPr id="25" name="TextBox 24"/>
          <p:cNvSpPr txBox="1"/>
          <p:nvPr/>
        </p:nvSpPr>
        <p:spPr>
          <a:xfrm>
            <a:off x="6449518" y="4368208"/>
            <a:ext cx="36856064" cy="1856373"/>
          </a:xfrm>
          <a:prstGeom prst="rect">
            <a:avLst/>
          </a:prstGeom>
          <a:noFill/>
        </p:spPr>
        <p:txBody>
          <a:bodyPr wrap="square" lIns="101059" tIns="50530" rIns="101059" bIns="50530" rtlCol="0">
            <a:spAutoFit/>
          </a:bodyPr>
          <a:lstStyle/>
          <a:p>
            <a:r>
              <a:rPr lang="en-US" sz="5400" dirty="0"/>
              <a:t>Manhattan Center for Science and Mathematics</a:t>
            </a:r>
            <a:r>
              <a:rPr lang="en-US" sz="5400" baseline="30000" dirty="0"/>
              <a:t>1</a:t>
            </a:r>
            <a:r>
              <a:rPr lang="en-US" sz="5400" dirty="0"/>
              <a:t>, </a:t>
            </a:r>
            <a:r>
              <a:rPr lang="en-US" sz="5400" dirty="0" err="1"/>
              <a:t>Hostos</a:t>
            </a:r>
            <a:r>
              <a:rPr lang="en-US" sz="5400" dirty="0"/>
              <a:t> Lincoln Academy of Science</a:t>
            </a:r>
            <a:r>
              <a:rPr lang="en-US" sz="5400" baseline="30000" dirty="0"/>
              <a:t>2</a:t>
            </a:r>
            <a:r>
              <a:rPr lang="en-US" sz="5400" dirty="0"/>
              <a:t>, American Museum of Natural History</a:t>
            </a:r>
            <a:r>
              <a:rPr lang="en-US" sz="5400" baseline="30000" dirty="0"/>
              <a:t>3</a:t>
            </a:r>
            <a:endParaRPr lang="en-US" sz="5400" dirty="0"/>
          </a:p>
          <a:p>
            <a:endParaRPr lang="en-US" sz="6000" i="1" dirty="0"/>
          </a:p>
        </p:txBody>
      </p:sp>
      <p:sp>
        <p:nvSpPr>
          <p:cNvPr id="26" name="TextBox 25"/>
          <p:cNvSpPr txBox="1"/>
          <p:nvPr/>
        </p:nvSpPr>
        <p:spPr>
          <a:xfrm>
            <a:off x="6412634" y="2854324"/>
            <a:ext cx="28246075" cy="2748925"/>
          </a:xfrm>
          <a:prstGeom prst="rect">
            <a:avLst/>
          </a:prstGeom>
          <a:noFill/>
        </p:spPr>
        <p:txBody>
          <a:bodyPr wrap="square" lIns="101059" tIns="50530" rIns="101059" bIns="50530" rtlCol="0">
            <a:spAutoFit/>
          </a:bodyPr>
          <a:lstStyle/>
          <a:p>
            <a:r>
              <a:rPr lang="en-US" dirty="0" smtClean="0"/>
              <a:t>	   </a:t>
            </a:r>
            <a:r>
              <a:rPr lang="en-US" sz="8000" dirty="0" smtClean="0"/>
              <a:t>Lorena </a:t>
            </a:r>
            <a:r>
              <a:rPr lang="en-US" sz="8000" dirty="0"/>
              <a:t>Flores</a:t>
            </a:r>
            <a:r>
              <a:rPr lang="en-US" sz="8000" baseline="30000" dirty="0"/>
              <a:t>1</a:t>
            </a:r>
            <a:r>
              <a:rPr lang="en-US" sz="8000" dirty="0"/>
              <a:t>, Lizbeth Ortigoza</a:t>
            </a:r>
            <a:r>
              <a:rPr lang="en-US" sz="8000" baseline="30000" dirty="0"/>
              <a:t>2</a:t>
            </a:r>
            <a:r>
              <a:rPr lang="en-US" sz="8000" dirty="0"/>
              <a:t>, </a:t>
            </a:r>
            <a:r>
              <a:rPr lang="en-US" sz="8000" dirty="0" err="1"/>
              <a:t>Anibal</a:t>
            </a:r>
            <a:r>
              <a:rPr lang="en-US" sz="8000" dirty="0"/>
              <a:t> Rodriguez </a:t>
            </a:r>
            <a:r>
              <a:rPr lang="en-US" sz="8000" baseline="30000" dirty="0"/>
              <a:t>3</a:t>
            </a:r>
            <a:endParaRPr lang="en-US" sz="8000" dirty="0"/>
          </a:p>
          <a:p>
            <a:endParaRPr lang="en-US" sz="8000" dirty="0"/>
          </a:p>
        </p:txBody>
      </p:sp>
      <p:pic>
        <p:nvPicPr>
          <p:cNvPr id="27" name="Shape 243"/>
          <p:cNvPicPr preferRelativeResize="0"/>
          <p:nvPr/>
        </p:nvPicPr>
        <p:blipFill rotWithShape="1">
          <a:blip r:embed="rId3">
            <a:alphaModFix/>
          </a:blip>
          <a:srcRect/>
          <a:stretch/>
        </p:blipFill>
        <p:spPr>
          <a:xfrm>
            <a:off x="37545819" y="1220747"/>
            <a:ext cx="5260258" cy="1043543"/>
          </a:xfrm>
          <a:prstGeom prst="rect">
            <a:avLst/>
          </a:prstGeom>
          <a:noFill/>
          <a:ln>
            <a:noFill/>
          </a:ln>
        </p:spPr>
      </p:pic>
      <p:pic>
        <p:nvPicPr>
          <p:cNvPr id="28" name="Picture 27"/>
          <p:cNvPicPr>
            <a:picLocks noChangeAspect="1"/>
          </p:cNvPicPr>
          <p:nvPr/>
        </p:nvPicPr>
        <p:blipFill>
          <a:blip r:embed="rId4"/>
          <a:stretch>
            <a:fillRect/>
          </a:stretch>
        </p:blipFill>
        <p:spPr>
          <a:xfrm>
            <a:off x="856858" y="428069"/>
            <a:ext cx="5352977" cy="3138998"/>
          </a:xfrm>
          <a:prstGeom prst="rect">
            <a:avLst/>
          </a:prstGeom>
        </p:spPr>
      </p:pic>
      <p:sp>
        <p:nvSpPr>
          <p:cNvPr id="2" name="TextBox 1"/>
          <p:cNvSpPr txBox="1"/>
          <p:nvPr/>
        </p:nvSpPr>
        <p:spPr>
          <a:xfrm>
            <a:off x="1002344" y="6441535"/>
            <a:ext cx="9012513" cy="26992005"/>
          </a:xfrm>
          <a:prstGeom prst="rect">
            <a:avLst/>
          </a:prstGeom>
          <a:noFill/>
        </p:spPr>
        <p:txBody>
          <a:bodyPr wrap="square" rtlCol="0">
            <a:spAutoFit/>
          </a:bodyPr>
          <a:lstStyle/>
          <a:p>
            <a:r>
              <a:rPr lang="en-US" sz="5400" dirty="0" smtClean="0"/>
              <a:t>Abstract</a:t>
            </a:r>
            <a:endParaRPr lang="en-US" sz="5400" dirty="0"/>
          </a:p>
          <a:p>
            <a:r>
              <a:rPr lang="en-US" sz="3000" dirty="0">
                <a:latin typeface="Arial" panose="020B0604020202020204" pitchFamily="34" charset="0"/>
                <a:cs typeface="Arial" panose="020B0604020202020204" pitchFamily="34" charset="0"/>
              </a:rPr>
              <a:t>The wholesale killing of endangered species, in particular the elephant and rhino is an issue that must be addressed</a:t>
            </a:r>
            <a:r>
              <a:rPr lang="en-US" sz="3000" dirty="0" smtClean="0">
                <a:latin typeface="Arial" panose="020B0604020202020204" pitchFamily="34" charset="0"/>
                <a:cs typeface="Arial" panose="020B0604020202020204" pitchFamily="34" charset="0"/>
              </a:rPr>
              <a:t>. The </a:t>
            </a:r>
            <a:r>
              <a:rPr lang="en-US" sz="3000" dirty="0">
                <a:latin typeface="Arial" panose="020B0604020202020204" pitchFamily="34" charset="0"/>
                <a:cs typeface="Arial" panose="020B0604020202020204" pitchFamily="34" charset="0"/>
              </a:rPr>
              <a:t>use of DNA Barcode will allow us to individually identify each species. The samples took on two forms: raw unworked and worked samples (artifacts). The aim is to extract DNA from target samples using barcoding techniques in order to ascertain the most efficient procedure for identifying ivory species. A total of 4 raw unworked samples were sequenced. A total of 13 samples were pulverized using a high speed grinding tool. The pulverized samples were segregated, photographed and numbered. The samples were then processed in a </a:t>
            </a:r>
            <a:r>
              <a:rPr lang="en-US" sz="3000" dirty="0" err="1">
                <a:latin typeface="Arial" panose="020B0604020202020204" pitchFamily="34" charset="0"/>
                <a:cs typeface="Arial" panose="020B0604020202020204" pitchFamily="34" charset="0"/>
              </a:rPr>
              <a:t>lysis</a:t>
            </a:r>
            <a:r>
              <a:rPr lang="en-US" sz="3000" dirty="0">
                <a:latin typeface="Arial" panose="020B0604020202020204" pitchFamily="34" charset="0"/>
                <a:cs typeface="Arial" panose="020B0604020202020204" pitchFamily="34" charset="0"/>
              </a:rPr>
              <a:t> solution, processed further and </a:t>
            </a:r>
            <a:r>
              <a:rPr lang="en-US" sz="3000" dirty="0" err="1">
                <a:latin typeface="Arial" panose="020B0604020202020204" pitchFamily="34" charset="0"/>
                <a:cs typeface="Arial" panose="020B0604020202020204" pitchFamily="34" charset="0"/>
              </a:rPr>
              <a:t>PCR’d</a:t>
            </a:r>
            <a:r>
              <a:rPr lang="en-US" sz="3000" dirty="0">
                <a:latin typeface="Arial" panose="020B0604020202020204" pitchFamily="34" charset="0"/>
                <a:cs typeface="Arial" panose="020B0604020202020204" pitchFamily="34" charset="0"/>
              </a:rPr>
              <a:t> with last stage sequencing. After processing the samples, our results revealed both negative and positive results. The negative results concluded are due to the poor quality of DNA from the area harvested. Positive results are due to the harvesting of DNA loci, which is situated in the pulp cavity of the ivory tusk. </a:t>
            </a:r>
            <a:endParaRPr lang="en-US" sz="3000" dirty="0"/>
          </a:p>
          <a:p>
            <a:endParaRPr lang="en-US" sz="5400" dirty="0" smtClean="0"/>
          </a:p>
          <a:p>
            <a:r>
              <a:rPr lang="en-US" sz="5400" dirty="0" smtClean="0"/>
              <a:t>Introduction</a:t>
            </a:r>
            <a:endParaRPr lang="en-US" sz="2400" i="1" dirty="0" smtClean="0"/>
          </a:p>
          <a:p>
            <a:r>
              <a:rPr lang="en-US" sz="3000" dirty="0">
                <a:latin typeface="Arial" panose="020B0604020202020204" pitchFamily="34" charset="0"/>
                <a:cs typeface="Arial" panose="020B0604020202020204" pitchFamily="34" charset="0"/>
              </a:rPr>
              <a:t>Today, a variety of animal species are endangered and face the possibility of extinction. In 1973, 1.3 million elephants roamed in Africa. Today it is certified </a:t>
            </a:r>
            <a:r>
              <a:rPr lang="en-US" sz="3000">
                <a:latin typeface="Arial" panose="020B0604020202020204" pitchFamily="34" charset="0"/>
                <a:cs typeface="Arial" panose="020B0604020202020204" pitchFamily="34" charset="0"/>
              </a:rPr>
              <a:t>by</a:t>
            </a:r>
            <a:r>
              <a:rPr lang="en-US" sz="3000" smtClean="0">
                <a:latin typeface="Arial" panose="020B0604020202020204" pitchFamily="34" charset="0"/>
                <a:cs typeface="Arial" panose="020B0604020202020204" pitchFamily="34" charset="0"/>
              </a:rPr>
              <a:t> WWF </a:t>
            </a:r>
            <a:r>
              <a:rPr lang="en-US" sz="3000" dirty="0">
                <a:latin typeface="Arial" panose="020B0604020202020204" pitchFamily="34" charset="0"/>
                <a:cs typeface="Arial" panose="020B0604020202020204" pitchFamily="34" charset="0"/>
              </a:rPr>
              <a:t>that the elephant population has declined drastically to 400,000, thus creating a sense of urgency to research species identification. While the numbers vary for other species, the problem of threat of extinction is shared by ivory bearing animals, valuable horn, and other commodities. The purpose of research is to determine which are the most target species and those in immediate target of extinction given the different populations. DNA Barcode allows us to track the illegal trade and poaching of critically endangered animal species, especially those.  It is important to identify which animals are being targeted in order to manage and conserve these species. </a:t>
            </a:r>
          </a:p>
          <a:p>
            <a:endParaRPr lang="en-US" sz="3000" dirty="0" smtClean="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In </a:t>
            </a:r>
            <a:r>
              <a:rPr lang="en-US" sz="3000" dirty="0">
                <a:latin typeface="Arial" panose="020B0604020202020204" pitchFamily="34" charset="0"/>
                <a:cs typeface="Arial" panose="020B0604020202020204" pitchFamily="34" charset="0"/>
              </a:rPr>
              <a:t>our research, we want to be able to reach out to the authorities who are in charge of protecting these animals. The techniques used in the project to identify the species will also benefit those who are investigating on poaching. Individually identifying the species can require more than one technique to be able to attain the proper identification. Our results will be able to demonstrate how different techniques are used for the identification of the specimen and how to improve for further analysis. </a:t>
            </a:r>
          </a:p>
          <a:p>
            <a:endParaRPr lang="en-US" dirty="0"/>
          </a:p>
        </p:txBody>
      </p:sp>
      <p:sp>
        <p:nvSpPr>
          <p:cNvPr id="54" name="TextBox 53"/>
          <p:cNvSpPr txBox="1"/>
          <p:nvPr/>
        </p:nvSpPr>
        <p:spPr>
          <a:xfrm>
            <a:off x="11942056" y="6441535"/>
            <a:ext cx="9916457" cy="15604273"/>
          </a:xfrm>
          <a:prstGeom prst="rect">
            <a:avLst/>
          </a:prstGeom>
          <a:noFill/>
        </p:spPr>
        <p:txBody>
          <a:bodyPr wrap="square" rtlCol="0">
            <a:spAutoFit/>
          </a:bodyPr>
          <a:lstStyle/>
          <a:p>
            <a:r>
              <a:rPr lang="en-US" sz="5400" dirty="0"/>
              <a:t>Materials &amp; Methods </a:t>
            </a:r>
          </a:p>
          <a:p>
            <a:endParaRPr lang="en-US" sz="3600" dirty="0" smtClean="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13 different worked (artifacts) and unworked ivory specimens were collected from the American Museum of Natural History. Most of the artifacts sold globally are made of ivory, so with the samples collected we will be able to find out if any are actually ivory and if it belongs to any threatened or endangered species.  Each specimen was pulverized using a high speed drilling tool. 2 coyote samples and 2 rhino horn samples were also worked with. One specimen taken was fresh meat and the other was a hair fiber from the coyote. The hair fiber was plucked out and inserted into </a:t>
            </a:r>
            <a:r>
              <a:rPr lang="en-US" sz="3600" dirty="0" err="1">
                <a:latin typeface="Arial" panose="020B0604020202020204" pitchFamily="34" charset="0"/>
                <a:cs typeface="Arial" panose="020B0604020202020204" pitchFamily="34" charset="0"/>
              </a:rPr>
              <a:t>lysis</a:t>
            </a:r>
            <a:r>
              <a:rPr lang="en-US" sz="3600" dirty="0">
                <a:latin typeface="Arial" panose="020B0604020202020204" pitchFamily="34" charset="0"/>
                <a:cs typeface="Arial" panose="020B0604020202020204" pitchFamily="34" charset="0"/>
              </a:rPr>
              <a:t> solution, as well as the meat specimen. In order to ensure the breakdown of DNA contained, each sample was </a:t>
            </a:r>
            <a:r>
              <a:rPr lang="en-US" sz="3600" dirty="0" smtClean="0">
                <a:latin typeface="Arial" panose="020B0604020202020204" pitchFamily="34" charset="0"/>
                <a:cs typeface="Arial" panose="020B0604020202020204" pitchFamily="34" charset="0"/>
              </a:rPr>
              <a:t>incubated </a:t>
            </a:r>
            <a:r>
              <a:rPr lang="en-US" sz="3600" dirty="0">
                <a:latin typeface="Arial" panose="020B0604020202020204" pitchFamily="34" charset="0"/>
                <a:cs typeface="Arial" panose="020B0604020202020204" pitchFamily="34" charset="0"/>
              </a:rPr>
              <a:t>in </a:t>
            </a:r>
            <a:r>
              <a:rPr lang="en-US" sz="3600" dirty="0" err="1">
                <a:latin typeface="Arial" panose="020B0604020202020204" pitchFamily="34" charset="0"/>
                <a:cs typeface="Arial" panose="020B0604020202020204" pitchFamily="34" charset="0"/>
              </a:rPr>
              <a:t>lysis</a:t>
            </a:r>
            <a:r>
              <a:rPr lang="en-US" sz="3600" dirty="0">
                <a:latin typeface="Arial" panose="020B0604020202020204" pitchFamily="34" charset="0"/>
                <a:cs typeface="Arial" panose="020B0604020202020204" pitchFamily="34" charset="0"/>
              </a:rPr>
              <a:t> solution that was stored at room </a:t>
            </a:r>
            <a:r>
              <a:rPr lang="en-US" sz="3600" dirty="0" smtClean="0">
                <a:latin typeface="Arial" panose="020B0604020202020204" pitchFamily="34" charset="0"/>
                <a:cs typeface="Arial" panose="020B0604020202020204" pitchFamily="34" charset="0"/>
              </a:rPr>
              <a:t>temperature for a prolonged time. </a:t>
            </a:r>
            <a:r>
              <a:rPr lang="en-US" sz="3600" dirty="0">
                <a:latin typeface="Arial" panose="020B0604020202020204" pitchFamily="34" charset="0"/>
                <a:cs typeface="Arial" panose="020B0604020202020204" pitchFamily="34" charset="0"/>
              </a:rPr>
              <a:t>Next, the DNA Barcode Protocol was followed for each. </a:t>
            </a:r>
            <a:r>
              <a:rPr lang="en-US" sz="3600" dirty="0" smtClean="0">
                <a:latin typeface="Arial" panose="020B0604020202020204" pitchFamily="34" charset="0"/>
                <a:cs typeface="Arial" panose="020B0604020202020204" pitchFamily="34" charset="0"/>
              </a:rPr>
              <a:t>For the </a:t>
            </a:r>
            <a:r>
              <a:rPr lang="en-US" sz="3600" dirty="0">
                <a:latin typeface="Arial" panose="020B0604020202020204" pitchFamily="34" charset="0"/>
                <a:cs typeface="Arial" panose="020B0604020202020204" pitchFamily="34" charset="0"/>
              </a:rPr>
              <a:t>13 </a:t>
            </a:r>
            <a:r>
              <a:rPr lang="en-US" sz="3600" dirty="0" smtClean="0">
                <a:latin typeface="Arial" panose="020B0604020202020204" pitchFamily="34" charset="0"/>
                <a:cs typeface="Arial" panose="020B0604020202020204" pitchFamily="34" charset="0"/>
              </a:rPr>
              <a:t>ivory specimens we extracted DNA using a </a:t>
            </a:r>
            <a:r>
              <a:rPr lang="en-US" sz="3600" dirty="0" err="1" smtClean="0">
                <a:latin typeface="Arial" panose="020B0604020202020204" pitchFamily="34" charset="0"/>
                <a:cs typeface="Arial" panose="020B0604020202020204" pitchFamily="34" charset="0"/>
              </a:rPr>
              <a:t>Qiagen</a:t>
            </a:r>
            <a:r>
              <a:rPr lang="en-US" sz="3600" dirty="0" smtClean="0">
                <a:latin typeface="Arial" panose="020B0604020202020204" pitchFamily="34" charset="0"/>
                <a:cs typeface="Arial" panose="020B0604020202020204" pitchFamily="34" charset="0"/>
              </a:rPr>
              <a:t> kit, adding At </a:t>
            </a:r>
            <a:r>
              <a:rPr lang="en-US" sz="3600" dirty="0">
                <a:latin typeface="Arial" panose="020B0604020202020204" pitchFamily="34" charset="0"/>
                <a:cs typeface="Arial" panose="020B0604020202020204" pitchFamily="34" charset="0"/>
              </a:rPr>
              <a:t>Buffer 1 and Proteinase K to the protocol. The extra use of these buffers is to ensure no contamination and the removal of anything that might degrade the specimen’s DNA. </a:t>
            </a:r>
          </a:p>
          <a:p>
            <a:endParaRPr lang="en-US" sz="5400" dirty="0"/>
          </a:p>
        </p:txBody>
      </p:sp>
      <p:pic>
        <p:nvPicPr>
          <p:cNvPr id="1026" name="Picture 2"/>
          <p:cNvPicPr>
            <a:picLocks noChangeAspect="1" noChangeArrowheads="1"/>
          </p:cNvPicPr>
          <p:nvPr/>
        </p:nvPicPr>
        <p:blipFill rotWithShape="1">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23076"/>
          <a:stretch/>
        </p:blipFill>
        <p:spPr bwMode="auto">
          <a:xfrm rot="16200000">
            <a:off x="18308947" y="27606736"/>
            <a:ext cx="2635412" cy="456804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55" name="TextBox 54"/>
          <p:cNvSpPr txBox="1"/>
          <p:nvPr/>
        </p:nvSpPr>
        <p:spPr>
          <a:xfrm>
            <a:off x="22773343" y="6441535"/>
            <a:ext cx="9317743" cy="8956299"/>
          </a:xfrm>
          <a:prstGeom prst="rect">
            <a:avLst/>
          </a:prstGeom>
          <a:noFill/>
        </p:spPr>
        <p:txBody>
          <a:bodyPr wrap="square" rtlCol="0">
            <a:spAutoFit/>
          </a:bodyPr>
          <a:lstStyle/>
          <a:p>
            <a:r>
              <a:rPr lang="en-US" sz="5400" dirty="0" smtClean="0"/>
              <a:t>Results</a:t>
            </a:r>
          </a:p>
          <a:p>
            <a:endParaRPr lang="en-US" sz="3600" dirty="0" smtClean="0"/>
          </a:p>
          <a:p>
            <a:r>
              <a:rPr lang="en-US" sz="3600" dirty="0">
                <a:latin typeface="Arial" panose="020B0604020202020204" pitchFamily="34" charset="0"/>
                <a:cs typeface="Arial" panose="020B0604020202020204" pitchFamily="34" charset="0"/>
              </a:rPr>
              <a:t>Out of the 13 ivory specimens, only 003, 007, 0010, 0012 and 0013 appeared to provide </a:t>
            </a:r>
            <a:r>
              <a:rPr lang="en-US" sz="3600" dirty="0" smtClean="0">
                <a:latin typeface="Arial" panose="020B0604020202020204" pitchFamily="34" charset="0"/>
                <a:cs typeface="Arial" panose="020B0604020202020204" pitchFamily="34" charset="0"/>
              </a:rPr>
              <a:t>strong DNA amplification according </a:t>
            </a:r>
            <a:r>
              <a:rPr lang="en-US" sz="3600" dirty="0">
                <a:latin typeface="Arial" panose="020B0604020202020204" pitchFamily="34" charset="0"/>
                <a:cs typeface="Arial" panose="020B0604020202020204" pitchFamily="34" charset="0"/>
              </a:rPr>
              <a:t>to the gel </a:t>
            </a:r>
            <a:r>
              <a:rPr lang="en-US" sz="3600" dirty="0" smtClean="0">
                <a:latin typeface="Arial" panose="020B0604020202020204" pitchFamily="34" charset="0"/>
                <a:cs typeface="Arial" panose="020B0604020202020204" pitchFamily="34" charset="0"/>
              </a:rPr>
              <a:t>electrophoresis: </a:t>
            </a:r>
          </a:p>
          <a:p>
            <a:r>
              <a:rPr lang="en-US" sz="3600" dirty="0" smtClean="0">
                <a:latin typeface="Arial" panose="020B0604020202020204" pitchFamily="34" charset="0"/>
                <a:cs typeface="Arial" panose="020B0604020202020204" pitchFamily="34" charset="0"/>
              </a:rPr>
              <a:t>the </a:t>
            </a:r>
            <a:r>
              <a:rPr lang="en-US" sz="3600" dirty="0">
                <a:latin typeface="Arial" panose="020B0604020202020204" pitchFamily="34" charset="0"/>
                <a:cs typeface="Arial" panose="020B0604020202020204" pitchFamily="34" charset="0"/>
              </a:rPr>
              <a:t>two coyote and two </a:t>
            </a:r>
            <a:r>
              <a:rPr lang="en-US" sz="3600" dirty="0" smtClean="0">
                <a:latin typeface="Arial" panose="020B0604020202020204" pitchFamily="34" charset="0"/>
                <a:cs typeface="Arial" panose="020B0604020202020204" pitchFamily="34" charset="0"/>
              </a:rPr>
              <a:t>rhino horn samples.</a:t>
            </a:r>
          </a:p>
          <a:p>
            <a:endParaRPr lang="en-US" sz="3600" dirty="0" smtClean="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 All </a:t>
            </a:r>
            <a:r>
              <a:rPr lang="en-US" sz="3600" dirty="0">
                <a:latin typeface="Arial" panose="020B0604020202020204" pitchFamily="34" charset="0"/>
                <a:cs typeface="Arial" panose="020B0604020202020204" pitchFamily="34" charset="0"/>
              </a:rPr>
              <a:t>positive samples </a:t>
            </a:r>
            <a:r>
              <a:rPr lang="en-US" sz="3600" dirty="0" smtClean="0">
                <a:latin typeface="Arial" panose="020B0604020202020204" pitchFamily="34" charset="0"/>
                <a:cs typeface="Arial" panose="020B0604020202020204" pitchFamily="34" charset="0"/>
              </a:rPr>
              <a:t>were analyzed using DNA Subway. </a:t>
            </a:r>
            <a:r>
              <a:rPr lang="en-US" sz="3600" dirty="0">
                <a:latin typeface="Arial" panose="020B0604020202020204" pitchFamily="34" charset="0"/>
                <a:cs typeface="Arial" panose="020B0604020202020204" pitchFamily="34" charset="0"/>
              </a:rPr>
              <a:t>However, only the coyote and rhino samples were an exact match. The ivory </a:t>
            </a:r>
            <a:r>
              <a:rPr lang="en-US" sz="3600" dirty="0" smtClean="0">
                <a:latin typeface="Arial" panose="020B0604020202020204" pitchFamily="34" charset="0"/>
                <a:cs typeface="Arial" panose="020B0604020202020204" pitchFamily="34" charset="0"/>
              </a:rPr>
              <a:t>samples produced too short and low quality sequences, </a:t>
            </a:r>
            <a:r>
              <a:rPr lang="en-US" sz="3600" dirty="0">
                <a:latin typeface="Arial" panose="020B0604020202020204" pitchFamily="34" charset="0"/>
                <a:cs typeface="Arial" panose="020B0604020202020204" pitchFamily="34" charset="0"/>
              </a:rPr>
              <a:t>so they didn’t match any that were on DNA Subway. </a:t>
            </a:r>
          </a:p>
          <a:p>
            <a:endParaRPr lang="en-US" sz="5400" dirty="0"/>
          </a:p>
        </p:txBody>
      </p:sp>
      <p:sp>
        <p:nvSpPr>
          <p:cNvPr id="56" name="TextBox 55"/>
          <p:cNvSpPr txBox="1"/>
          <p:nvPr/>
        </p:nvSpPr>
        <p:spPr>
          <a:xfrm>
            <a:off x="33761467" y="6441535"/>
            <a:ext cx="9317743" cy="27484447"/>
          </a:xfrm>
          <a:prstGeom prst="rect">
            <a:avLst/>
          </a:prstGeom>
          <a:noFill/>
        </p:spPr>
        <p:txBody>
          <a:bodyPr wrap="square" rtlCol="0">
            <a:spAutoFit/>
          </a:bodyPr>
          <a:lstStyle/>
          <a:p>
            <a:r>
              <a:rPr lang="en-US" sz="5400" dirty="0"/>
              <a:t>Discussion </a:t>
            </a:r>
          </a:p>
          <a:p>
            <a:endParaRPr lang="en-US" sz="2400" dirty="0" smtClean="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Out of 17 samples sequenced only 9 were positive. The only samples that matched to the sequences on DNA Subway were the two coyote (</a:t>
            </a:r>
            <a:r>
              <a:rPr lang="en-US" sz="3600" i="1" dirty="0" err="1">
                <a:latin typeface="Arial" panose="020B0604020202020204" pitchFamily="34" charset="0"/>
                <a:cs typeface="Arial" panose="020B0604020202020204" pitchFamily="34" charset="0"/>
              </a:rPr>
              <a:t>Canis</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latrans</a:t>
            </a:r>
            <a:r>
              <a:rPr lang="en-US" sz="3600" dirty="0">
                <a:latin typeface="Arial" panose="020B0604020202020204" pitchFamily="34" charset="0"/>
                <a:cs typeface="Arial" panose="020B0604020202020204" pitchFamily="34" charset="0"/>
              </a:rPr>
              <a:t>) and the two rhino horn samples. According to DNA Subway, the coyote genus and species is </a:t>
            </a:r>
            <a:r>
              <a:rPr lang="en-US" sz="3600" i="1" dirty="0" err="1">
                <a:latin typeface="Arial" panose="020B0604020202020204" pitchFamily="34" charset="0"/>
                <a:cs typeface="Arial" panose="020B0604020202020204" pitchFamily="34" charset="0"/>
              </a:rPr>
              <a:t>Canis</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latrans</a:t>
            </a:r>
            <a:r>
              <a:rPr lang="en-US" sz="3600" dirty="0">
                <a:latin typeface="Arial" panose="020B0604020202020204" pitchFamily="34" charset="0"/>
                <a:cs typeface="Arial" panose="020B0604020202020204" pitchFamily="34" charset="0"/>
              </a:rPr>
              <a:t>, which is found in North America and the rhino sample is </a:t>
            </a:r>
            <a:r>
              <a:rPr lang="en-US" sz="3600" i="1" dirty="0" err="1">
                <a:latin typeface="Arial" panose="020B0604020202020204" pitchFamily="34" charset="0"/>
                <a:cs typeface="Arial" panose="020B0604020202020204" pitchFamily="34" charset="0"/>
              </a:rPr>
              <a:t>Ceratotherium</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simum</a:t>
            </a:r>
            <a:r>
              <a:rPr lang="en-US" sz="3600" dirty="0">
                <a:latin typeface="Arial" panose="020B0604020202020204" pitchFamily="34" charset="0"/>
                <a:cs typeface="Arial" panose="020B0604020202020204" pitchFamily="34" charset="0"/>
              </a:rPr>
              <a:t>, also known as the white rhino. If further species information was given, the rhino could either be a Northern or Southern White Rhino. The Southern White Rhino has 17,460 left in the wild as of 2007, while Northern White Rhino is rarer and only 5 left in captivity. The positive and negative results are able to provide us with information about what went wrong and how to fix it for further research. A reason why we might have not obtained DNA could be because we drilled too far away from the pulp cavity, which is where the highest concentration of DNA is located. Another reason might’ve been the protocol; the primers used may have been the wrong ones needed to obtain the DNA. For further research, we would drill the ivory near the center where the pulp cavity is found. Different types of procedures and primers will also be worked with in order to determine which is the best at indicating the correct sample species. Overall, our research was able to provide us with information on how to obtain better ivory </a:t>
            </a:r>
            <a:r>
              <a:rPr lang="en-US" sz="3600" dirty="0" smtClean="0">
                <a:latin typeface="Arial" panose="020B0604020202020204" pitchFamily="34" charset="0"/>
                <a:cs typeface="Arial" panose="020B0604020202020204" pitchFamily="34" charset="0"/>
              </a:rPr>
              <a:t>results.</a:t>
            </a:r>
            <a:endParaRPr lang="en-US" sz="3600" dirty="0">
              <a:latin typeface="Arial" panose="020B0604020202020204" pitchFamily="34" charset="0"/>
              <a:cs typeface="Arial" panose="020B0604020202020204" pitchFamily="34" charset="0"/>
            </a:endParaRPr>
          </a:p>
          <a:p>
            <a:endParaRPr lang="en-US" sz="5400" dirty="0" smtClean="0"/>
          </a:p>
          <a:p>
            <a:r>
              <a:rPr lang="en-US" sz="3200" dirty="0" smtClean="0"/>
              <a:t>References</a:t>
            </a:r>
          </a:p>
          <a:p>
            <a:r>
              <a:rPr lang="en-US" sz="3200" dirty="0" smtClean="0"/>
              <a:t>Alphonse R. </a:t>
            </a:r>
            <a:r>
              <a:rPr lang="en-US" sz="3200" dirty="0" err="1" smtClean="0"/>
              <a:t>Nougoue</a:t>
            </a:r>
            <a:r>
              <a:rPr lang="en-US" sz="3200" dirty="0" smtClean="0"/>
              <a:t> </a:t>
            </a:r>
          </a:p>
          <a:p>
            <a:r>
              <a:rPr lang="en-US" sz="3200" dirty="0" smtClean="0"/>
              <a:t>DNA Barcoding as a Tool for the Identification of Illegally Traded Wildlife Products </a:t>
            </a:r>
          </a:p>
          <a:p>
            <a:endParaRPr lang="en-US" sz="3200" dirty="0" smtClean="0"/>
          </a:p>
          <a:p>
            <a:r>
              <a:rPr lang="en-US" sz="3200" dirty="0" smtClean="0"/>
              <a:t>Kenine Comstock et al, Amplify my DNA ivory, 2003.</a:t>
            </a:r>
          </a:p>
          <a:p>
            <a:endParaRPr lang="en-US" sz="3200" dirty="0" smtClean="0"/>
          </a:p>
          <a:p>
            <a:r>
              <a:rPr lang="en-US" sz="3200" dirty="0" smtClean="0"/>
              <a:t>Acknowledgements</a:t>
            </a:r>
          </a:p>
          <a:p>
            <a:r>
              <a:rPr lang="en-US" sz="3200" dirty="0" smtClean="0"/>
              <a:t>We want to thank for their guidance, time and leadership Christine Marizzi, Ph.d</a:t>
            </a:r>
            <a:r>
              <a:rPr lang="en-US" sz="3200" dirty="0" smtClean="0"/>
              <a:t>, and Melissa </a:t>
            </a:r>
            <a:r>
              <a:rPr lang="en-US" sz="3200" dirty="0" smtClean="0"/>
              <a:t>Lee,</a:t>
            </a:r>
            <a:r>
              <a:rPr lang="en-US" sz="3200" dirty="0" smtClean="0"/>
              <a:t> </a:t>
            </a:r>
            <a:r>
              <a:rPr lang="en-US" sz="3200" dirty="0" err="1" smtClean="0"/>
              <a:t>cshl</a:t>
            </a:r>
            <a:r>
              <a:rPr lang="en-US" sz="3200" dirty="0" smtClean="0"/>
              <a:t>, Harlem </a:t>
            </a:r>
            <a:r>
              <a:rPr lang="en-US" sz="3200" dirty="0" smtClean="0"/>
              <a:t>DNA Lab. </a:t>
            </a:r>
          </a:p>
          <a:p>
            <a:endParaRPr lang="en-US" sz="5400" dirty="0"/>
          </a:p>
          <a:p>
            <a:endParaRPr lang="en-US" sz="5400" dirty="0"/>
          </a:p>
        </p:txBody>
      </p:sp>
      <p:pic>
        <p:nvPicPr>
          <p:cNvPr id="1027" name="Picture 3"/>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3870751" y="20867850"/>
            <a:ext cx="7011612" cy="4975411"/>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942056" y="28604288"/>
            <a:ext cx="3188071" cy="260329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915" t="91" r="15730" b="-91"/>
          <a:stretch/>
        </p:blipFill>
        <p:spPr bwMode="auto">
          <a:xfrm>
            <a:off x="14964473" y="28590883"/>
            <a:ext cx="2697738" cy="260878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3877703" y="26529891"/>
            <a:ext cx="7004660" cy="466977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3" name="Picture 2"/>
          <p:cNvPicPr>
            <a:picLocks noChangeAspect="1"/>
          </p:cNvPicPr>
          <p:nvPr/>
        </p:nvPicPr>
        <p:blipFill>
          <a:blip r:embed="rId10"/>
          <a:stretch>
            <a:fillRect/>
          </a:stretch>
        </p:blipFill>
        <p:spPr>
          <a:xfrm>
            <a:off x="23877703" y="14966371"/>
            <a:ext cx="7004660" cy="5313330"/>
          </a:xfrm>
          <a:prstGeom prst="rect">
            <a:avLst/>
          </a:prstGeom>
        </p:spPr>
      </p:pic>
      <p:pic>
        <p:nvPicPr>
          <p:cNvPr id="6" name="Picture 5"/>
          <p:cNvPicPr>
            <a:picLocks noChangeAspect="1"/>
          </p:cNvPicPr>
          <p:nvPr/>
        </p:nvPicPr>
        <p:blipFill>
          <a:blip r:embed="rId11">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12">
                    <a14:imgEffect>
                      <a14:brightnessContrast bright="43000"/>
                    </a14:imgEffect>
                  </a14:imgLayer>
                </a14:imgProps>
              </a:ext>
            </a:extLst>
          </a:blip>
          <a:stretch>
            <a:fillRect/>
          </a:stretch>
        </p:blipFill>
        <p:spPr>
          <a:xfrm>
            <a:off x="13377126" y="21541396"/>
            <a:ext cx="7271250" cy="685719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44230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TotalTime>
  <Words>1068</Words>
  <Application>Microsoft Macintosh PowerPoint</Application>
  <PresentationFormat>Custom</PresentationFormat>
  <Paragraphs>33</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AMNH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Anibal Rodriguez</cp:lastModifiedBy>
  <cp:revision>66</cp:revision>
  <cp:lastPrinted>2016-03-28T20:27:59Z</cp:lastPrinted>
  <dcterms:created xsi:type="dcterms:W3CDTF">2016-05-26T13:04:22Z</dcterms:created>
  <dcterms:modified xsi:type="dcterms:W3CDTF">2016-05-26T13:05:52Z</dcterms:modified>
</cp:coreProperties>
</file>