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35999738" cy="28800425"/>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071">
          <p15:clr>
            <a:srgbClr val="A4A3A4"/>
          </p15:clr>
        </p15:guide>
        <p15:guide id="2" pos="1133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9631" autoAdjust="0"/>
  </p:normalViewPr>
  <p:slideViewPr>
    <p:cSldViewPr snapToGrid="0">
      <p:cViewPr>
        <p:scale>
          <a:sx n="59" d="100"/>
          <a:sy n="59" d="100"/>
        </p:scale>
        <p:origin x="-6852" y="-7764"/>
      </p:cViewPr>
      <p:guideLst>
        <p:guide orient="horz" pos="9071"/>
        <p:guide pos="1133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2699981" y="4713405"/>
            <a:ext cx="30599777" cy="10026815"/>
          </a:xfrm>
        </p:spPr>
        <p:txBody>
          <a:bodyPr anchor="b"/>
          <a:lstStyle>
            <a:lvl1pPr algn="ctr">
              <a:defRPr sz="23622"/>
            </a:lvl1pPr>
          </a:lstStyle>
          <a:p>
            <a:r>
              <a:rPr lang="zh-CN" altLang="en-US"/>
              <a:t>单击此处编辑母版标题样式</a:t>
            </a:r>
            <a:endParaRPr lang="en-US" dirty="0"/>
          </a:p>
        </p:txBody>
      </p:sp>
      <p:sp>
        <p:nvSpPr>
          <p:cNvPr id="3" name="Subtitle 2"/>
          <p:cNvSpPr>
            <a:spLocks noGrp="1"/>
          </p:cNvSpPr>
          <p:nvPr>
            <p:ph type="subTitle" idx="1"/>
          </p:nvPr>
        </p:nvSpPr>
        <p:spPr>
          <a:xfrm>
            <a:off x="4499967" y="15126892"/>
            <a:ext cx="26999804" cy="6953434"/>
          </a:xfrm>
        </p:spPr>
        <p:txBody>
          <a:bodyPr/>
          <a:lstStyle>
            <a:lvl1pPr marL="0" indent="0" algn="ctr">
              <a:buNone/>
              <a:defRPr sz="9449"/>
            </a:lvl1pPr>
            <a:lvl2pPr marL="1799996" indent="0" algn="ctr">
              <a:buNone/>
              <a:defRPr sz="7874"/>
            </a:lvl2pPr>
            <a:lvl3pPr marL="3599993" indent="0" algn="ctr">
              <a:buNone/>
              <a:defRPr sz="7087"/>
            </a:lvl3pPr>
            <a:lvl4pPr marL="5399989" indent="0" algn="ctr">
              <a:buNone/>
              <a:defRPr sz="6299"/>
            </a:lvl4pPr>
            <a:lvl5pPr marL="7199986" indent="0" algn="ctr">
              <a:buNone/>
              <a:defRPr sz="6299"/>
            </a:lvl5pPr>
            <a:lvl6pPr marL="8999982" indent="0" algn="ctr">
              <a:buNone/>
              <a:defRPr sz="6299"/>
            </a:lvl6pPr>
            <a:lvl7pPr marL="10799978" indent="0" algn="ctr">
              <a:buNone/>
              <a:defRPr sz="6299"/>
            </a:lvl7pPr>
            <a:lvl8pPr marL="12599975" indent="0" algn="ctr">
              <a:buNone/>
              <a:defRPr sz="6299"/>
            </a:lvl8pPr>
            <a:lvl9pPr marL="14399971" indent="0" algn="ctr">
              <a:buNone/>
              <a:defRPr sz="6299"/>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57880760-9B06-4B75-989C-CC1FB92B4788}" type="datetimeFigureOut">
              <a:rPr lang="en-US" smtClean="0"/>
              <a:t>11/14/2019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0BC5E0-BCE1-4133-8FE8-23F0EF54740E}" type="slidenum">
              <a:rPr lang="en-US" smtClean="0"/>
              <a:t>‹#›</a:t>
            </a:fld>
            <a:endParaRPr lang="en-US"/>
          </a:p>
        </p:txBody>
      </p:sp>
    </p:spTree>
    <p:extLst>
      <p:ext uri="{BB962C8B-B14F-4D97-AF65-F5344CB8AC3E}">
        <p14:creationId xmlns:p14="http://schemas.microsoft.com/office/powerpoint/2010/main" val="18310758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57880760-9B06-4B75-989C-CC1FB92B4788}" type="datetimeFigureOut">
              <a:rPr lang="en-US" smtClean="0"/>
              <a:t>11/14/2019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0BC5E0-BCE1-4133-8FE8-23F0EF54740E}" type="slidenum">
              <a:rPr lang="en-US" smtClean="0"/>
              <a:t>‹#›</a:t>
            </a:fld>
            <a:endParaRPr lang="en-US"/>
          </a:p>
        </p:txBody>
      </p:sp>
    </p:spTree>
    <p:extLst>
      <p:ext uri="{BB962C8B-B14F-4D97-AF65-F5344CB8AC3E}">
        <p14:creationId xmlns:p14="http://schemas.microsoft.com/office/powerpoint/2010/main" val="495924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5762314" y="1533356"/>
            <a:ext cx="7762444" cy="2440702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2474984" y="1533356"/>
            <a:ext cx="22837334" cy="24407029"/>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57880760-9B06-4B75-989C-CC1FB92B4788}" type="datetimeFigureOut">
              <a:rPr lang="en-US" smtClean="0"/>
              <a:t>11/14/2019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0BC5E0-BCE1-4133-8FE8-23F0EF54740E}" type="slidenum">
              <a:rPr lang="en-US" smtClean="0"/>
              <a:t>‹#›</a:t>
            </a:fld>
            <a:endParaRPr lang="en-US"/>
          </a:p>
        </p:txBody>
      </p:sp>
    </p:spTree>
    <p:extLst>
      <p:ext uri="{BB962C8B-B14F-4D97-AF65-F5344CB8AC3E}">
        <p14:creationId xmlns:p14="http://schemas.microsoft.com/office/powerpoint/2010/main" val="1665918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57880760-9B06-4B75-989C-CC1FB92B4788}" type="datetimeFigureOut">
              <a:rPr lang="en-US" smtClean="0"/>
              <a:t>11/14/2019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0BC5E0-BCE1-4133-8FE8-23F0EF54740E}" type="slidenum">
              <a:rPr lang="en-US" smtClean="0"/>
              <a:t>‹#›</a:t>
            </a:fld>
            <a:endParaRPr lang="en-US"/>
          </a:p>
        </p:txBody>
      </p:sp>
    </p:spTree>
    <p:extLst>
      <p:ext uri="{BB962C8B-B14F-4D97-AF65-F5344CB8AC3E}">
        <p14:creationId xmlns:p14="http://schemas.microsoft.com/office/powerpoint/2010/main" val="1160105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2456234" y="7180114"/>
            <a:ext cx="31049774" cy="11980175"/>
          </a:xfrm>
        </p:spPr>
        <p:txBody>
          <a:bodyPr anchor="b"/>
          <a:lstStyle>
            <a:lvl1pPr>
              <a:defRPr sz="23622"/>
            </a:lvl1pPr>
          </a:lstStyle>
          <a:p>
            <a:r>
              <a:rPr lang="zh-CN" altLang="en-US"/>
              <a:t>单击此处编辑母版标题样式</a:t>
            </a:r>
            <a:endParaRPr lang="en-US" dirty="0"/>
          </a:p>
        </p:txBody>
      </p:sp>
      <p:sp>
        <p:nvSpPr>
          <p:cNvPr id="3" name="Text Placeholder 2"/>
          <p:cNvSpPr>
            <a:spLocks noGrp="1"/>
          </p:cNvSpPr>
          <p:nvPr>
            <p:ph type="body" idx="1"/>
          </p:nvPr>
        </p:nvSpPr>
        <p:spPr>
          <a:xfrm>
            <a:off x="2456234" y="19273626"/>
            <a:ext cx="31049774" cy="6300091"/>
          </a:xfrm>
        </p:spPr>
        <p:txBody>
          <a:bodyPr/>
          <a:lstStyle>
            <a:lvl1pPr marL="0" indent="0">
              <a:buNone/>
              <a:defRPr sz="9449">
                <a:solidFill>
                  <a:schemeClr val="tx1"/>
                </a:solidFill>
              </a:defRPr>
            </a:lvl1pPr>
            <a:lvl2pPr marL="1799996" indent="0">
              <a:buNone/>
              <a:defRPr sz="7874">
                <a:solidFill>
                  <a:schemeClr val="tx1">
                    <a:tint val="75000"/>
                  </a:schemeClr>
                </a:solidFill>
              </a:defRPr>
            </a:lvl2pPr>
            <a:lvl3pPr marL="3599993" indent="0">
              <a:buNone/>
              <a:defRPr sz="7087">
                <a:solidFill>
                  <a:schemeClr val="tx1">
                    <a:tint val="75000"/>
                  </a:schemeClr>
                </a:solidFill>
              </a:defRPr>
            </a:lvl3pPr>
            <a:lvl4pPr marL="5399989" indent="0">
              <a:buNone/>
              <a:defRPr sz="6299">
                <a:solidFill>
                  <a:schemeClr val="tx1">
                    <a:tint val="75000"/>
                  </a:schemeClr>
                </a:solidFill>
              </a:defRPr>
            </a:lvl4pPr>
            <a:lvl5pPr marL="7199986" indent="0">
              <a:buNone/>
              <a:defRPr sz="6299">
                <a:solidFill>
                  <a:schemeClr val="tx1">
                    <a:tint val="75000"/>
                  </a:schemeClr>
                </a:solidFill>
              </a:defRPr>
            </a:lvl5pPr>
            <a:lvl6pPr marL="8999982" indent="0">
              <a:buNone/>
              <a:defRPr sz="6299">
                <a:solidFill>
                  <a:schemeClr val="tx1">
                    <a:tint val="75000"/>
                  </a:schemeClr>
                </a:solidFill>
              </a:defRPr>
            </a:lvl6pPr>
            <a:lvl7pPr marL="10799978" indent="0">
              <a:buNone/>
              <a:defRPr sz="6299">
                <a:solidFill>
                  <a:schemeClr val="tx1">
                    <a:tint val="75000"/>
                  </a:schemeClr>
                </a:solidFill>
              </a:defRPr>
            </a:lvl7pPr>
            <a:lvl8pPr marL="12599975" indent="0">
              <a:buNone/>
              <a:defRPr sz="6299">
                <a:solidFill>
                  <a:schemeClr val="tx1">
                    <a:tint val="75000"/>
                  </a:schemeClr>
                </a:solidFill>
              </a:defRPr>
            </a:lvl8pPr>
            <a:lvl9pPr marL="14399971" indent="0">
              <a:buNone/>
              <a:defRPr sz="6299">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57880760-9B06-4B75-989C-CC1FB92B4788}" type="datetimeFigureOut">
              <a:rPr lang="en-US" smtClean="0"/>
              <a:t>11/14/2019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0BC5E0-BCE1-4133-8FE8-23F0EF54740E}" type="slidenum">
              <a:rPr lang="en-US" smtClean="0"/>
              <a:t>‹#›</a:t>
            </a:fld>
            <a:endParaRPr lang="en-US"/>
          </a:p>
        </p:txBody>
      </p:sp>
    </p:spTree>
    <p:extLst>
      <p:ext uri="{BB962C8B-B14F-4D97-AF65-F5344CB8AC3E}">
        <p14:creationId xmlns:p14="http://schemas.microsoft.com/office/powerpoint/2010/main" val="10660799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2474982" y="7666780"/>
            <a:ext cx="15299889" cy="18273605"/>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18224867" y="7666780"/>
            <a:ext cx="15299889" cy="18273605"/>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p:txBody>
          <a:bodyPr/>
          <a:lstStyle/>
          <a:p>
            <a:fld id="{57880760-9B06-4B75-989C-CC1FB92B4788}" type="datetimeFigureOut">
              <a:rPr lang="en-US" smtClean="0"/>
              <a:t>11/14/2019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0BC5E0-BCE1-4133-8FE8-23F0EF54740E}" type="slidenum">
              <a:rPr lang="en-US" smtClean="0"/>
              <a:t>‹#›</a:t>
            </a:fld>
            <a:endParaRPr lang="en-US"/>
          </a:p>
        </p:txBody>
      </p:sp>
    </p:spTree>
    <p:extLst>
      <p:ext uri="{BB962C8B-B14F-4D97-AF65-F5344CB8AC3E}">
        <p14:creationId xmlns:p14="http://schemas.microsoft.com/office/powerpoint/2010/main" val="3451262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2479671" y="1533362"/>
            <a:ext cx="31049774" cy="5566751"/>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2479675" y="7060106"/>
            <a:ext cx="15229574" cy="3460049"/>
          </a:xfrm>
        </p:spPr>
        <p:txBody>
          <a:bodyPr anchor="b"/>
          <a:lstStyle>
            <a:lvl1pPr marL="0" indent="0">
              <a:buNone/>
              <a:defRPr sz="9449" b="1"/>
            </a:lvl1pPr>
            <a:lvl2pPr marL="1799996" indent="0">
              <a:buNone/>
              <a:defRPr sz="7874" b="1"/>
            </a:lvl2pPr>
            <a:lvl3pPr marL="3599993" indent="0">
              <a:buNone/>
              <a:defRPr sz="7087" b="1"/>
            </a:lvl3pPr>
            <a:lvl4pPr marL="5399989" indent="0">
              <a:buNone/>
              <a:defRPr sz="6299" b="1"/>
            </a:lvl4pPr>
            <a:lvl5pPr marL="7199986" indent="0">
              <a:buNone/>
              <a:defRPr sz="6299" b="1"/>
            </a:lvl5pPr>
            <a:lvl6pPr marL="8999982" indent="0">
              <a:buNone/>
              <a:defRPr sz="6299" b="1"/>
            </a:lvl6pPr>
            <a:lvl7pPr marL="10799978" indent="0">
              <a:buNone/>
              <a:defRPr sz="6299" b="1"/>
            </a:lvl7pPr>
            <a:lvl8pPr marL="12599975" indent="0">
              <a:buNone/>
              <a:defRPr sz="6299" b="1"/>
            </a:lvl8pPr>
            <a:lvl9pPr marL="14399971" indent="0">
              <a:buNone/>
              <a:defRPr sz="6299" b="1"/>
            </a:lvl9pPr>
          </a:lstStyle>
          <a:p>
            <a:pPr lvl="0"/>
            <a:r>
              <a:rPr lang="zh-CN" altLang="en-US"/>
              <a:t>单击此处编辑母版文本样式</a:t>
            </a:r>
          </a:p>
        </p:txBody>
      </p:sp>
      <p:sp>
        <p:nvSpPr>
          <p:cNvPr id="4" name="Content Placeholder 3"/>
          <p:cNvSpPr>
            <a:spLocks noGrp="1"/>
          </p:cNvSpPr>
          <p:nvPr>
            <p:ph sz="half" idx="2"/>
          </p:nvPr>
        </p:nvSpPr>
        <p:spPr>
          <a:xfrm>
            <a:off x="2479675" y="10520155"/>
            <a:ext cx="15229574" cy="15473564"/>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18224869" y="7060106"/>
            <a:ext cx="15304578" cy="3460049"/>
          </a:xfrm>
        </p:spPr>
        <p:txBody>
          <a:bodyPr anchor="b"/>
          <a:lstStyle>
            <a:lvl1pPr marL="0" indent="0">
              <a:buNone/>
              <a:defRPr sz="9449" b="1"/>
            </a:lvl1pPr>
            <a:lvl2pPr marL="1799996" indent="0">
              <a:buNone/>
              <a:defRPr sz="7874" b="1"/>
            </a:lvl2pPr>
            <a:lvl3pPr marL="3599993" indent="0">
              <a:buNone/>
              <a:defRPr sz="7087" b="1"/>
            </a:lvl3pPr>
            <a:lvl4pPr marL="5399989" indent="0">
              <a:buNone/>
              <a:defRPr sz="6299" b="1"/>
            </a:lvl4pPr>
            <a:lvl5pPr marL="7199986" indent="0">
              <a:buNone/>
              <a:defRPr sz="6299" b="1"/>
            </a:lvl5pPr>
            <a:lvl6pPr marL="8999982" indent="0">
              <a:buNone/>
              <a:defRPr sz="6299" b="1"/>
            </a:lvl6pPr>
            <a:lvl7pPr marL="10799978" indent="0">
              <a:buNone/>
              <a:defRPr sz="6299" b="1"/>
            </a:lvl7pPr>
            <a:lvl8pPr marL="12599975" indent="0">
              <a:buNone/>
              <a:defRPr sz="6299" b="1"/>
            </a:lvl8pPr>
            <a:lvl9pPr marL="14399971" indent="0">
              <a:buNone/>
              <a:defRPr sz="6299" b="1"/>
            </a:lvl9pPr>
          </a:lstStyle>
          <a:p>
            <a:pPr lvl="0"/>
            <a:r>
              <a:rPr lang="zh-CN" altLang="en-US"/>
              <a:t>单击此处编辑母版文本样式</a:t>
            </a:r>
          </a:p>
        </p:txBody>
      </p:sp>
      <p:sp>
        <p:nvSpPr>
          <p:cNvPr id="6" name="Content Placeholder 5"/>
          <p:cNvSpPr>
            <a:spLocks noGrp="1"/>
          </p:cNvSpPr>
          <p:nvPr>
            <p:ph sz="quarter" idx="4"/>
          </p:nvPr>
        </p:nvSpPr>
        <p:spPr>
          <a:xfrm>
            <a:off x="18224869" y="10520155"/>
            <a:ext cx="15304578" cy="15473564"/>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p>
            <a:fld id="{57880760-9B06-4B75-989C-CC1FB92B4788}" type="datetimeFigureOut">
              <a:rPr lang="en-US" smtClean="0"/>
              <a:t>11/14/2019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0BC5E0-BCE1-4133-8FE8-23F0EF54740E}" type="slidenum">
              <a:rPr lang="en-US" smtClean="0"/>
              <a:t>‹#›</a:t>
            </a:fld>
            <a:endParaRPr lang="en-US"/>
          </a:p>
        </p:txBody>
      </p:sp>
    </p:spTree>
    <p:extLst>
      <p:ext uri="{BB962C8B-B14F-4D97-AF65-F5344CB8AC3E}">
        <p14:creationId xmlns:p14="http://schemas.microsoft.com/office/powerpoint/2010/main" val="1233250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57880760-9B06-4B75-989C-CC1FB92B4788}" type="datetimeFigureOut">
              <a:rPr lang="en-US" smtClean="0"/>
              <a:t>11/14/2019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0BC5E0-BCE1-4133-8FE8-23F0EF54740E}" type="slidenum">
              <a:rPr lang="en-US" smtClean="0"/>
              <a:t>‹#›</a:t>
            </a:fld>
            <a:endParaRPr lang="en-US"/>
          </a:p>
        </p:txBody>
      </p:sp>
    </p:spTree>
    <p:extLst>
      <p:ext uri="{BB962C8B-B14F-4D97-AF65-F5344CB8AC3E}">
        <p14:creationId xmlns:p14="http://schemas.microsoft.com/office/powerpoint/2010/main" val="2416437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880760-9B06-4B75-989C-CC1FB92B4788}" type="datetimeFigureOut">
              <a:rPr lang="en-US" smtClean="0"/>
              <a:t>11/14/2019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0BC5E0-BCE1-4133-8FE8-23F0EF54740E}" type="slidenum">
              <a:rPr lang="en-US" smtClean="0"/>
              <a:t>‹#›</a:t>
            </a:fld>
            <a:endParaRPr lang="en-US"/>
          </a:p>
        </p:txBody>
      </p:sp>
    </p:spTree>
    <p:extLst>
      <p:ext uri="{BB962C8B-B14F-4D97-AF65-F5344CB8AC3E}">
        <p14:creationId xmlns:p14="http://schemas.microsoft.com/office/powerpoint/2010/main" val="3128270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2479671" y="1920028"/>
            <a:ext cx="11610853" cy="6720099"/>
          </a:xfrm>
        </p:spPr>
        <p:txBody>
          <a:bodyPr anchor="b"/>
          <a:lstStyle>
            <a:lvl1pPr>
              <a:defRPr sz="12598"/>
            </a:lvl1pPr>
          </a:lstStyle>
          <a:p>
            <a:r>
              <a:rPr lang="zh-CN" altLang="en-US"/>
              <a:t>单击此处编辑母版标题样式</a:t>
            </a:r>
            <a:endParaRPr lang="en-US" dirty="0"/>
          </a:p>
        </p:txBody>
      </p:sp>
      <p:sp>
        <p:nvSpPr>
          <p:cNvPr id="3" name="Content Placeholder 2"/>
          <p:cNvSpPr>
            <a:spLocks noGrp="1"/>
          </p:cNvSpPr>
          <p:nvPr>
            <p:ph idx="1"/>
          </p:nvPr>
        </p:nvSpPr>
        <p:spPr>
          <a:xfrm>
            <a:off x="15304578" y="4146734"/>
            <a:ext cx="18224867" cy="20466969"/>
          </a:xfrm>
        </p:spPr>
        <p:txBody>
          <a:bodyPr/>
          <a:lstStyle>
            <a:lvl1pPr>
              <a:defRPr sz="12598"/>
            </a:lvl1pPr>
            <a:lvl2pPr>
              <a:defRPr sz="11024"/>
            </a:lvl2pPr>
            <a:lvl3pPr>
              <a:defRPr sz="9449"/>
            </a:lvl3pPr>
            <a:lvl4pPr>
              <a:defRPr sz="7874"/>
            </a:lvl4pPr>
            <a:lvl5pPr>
              <a:defRPr sz="7874"/>
            </a:lvl5pPr>
            <a:lvl6pPr>
              <a:defRPr sz="7874"/>
            </a:lvl6pPr>
            <a:lvl7pPr>
              <a:defRPr sz="7874"/>
            </a:lvl7pPr>
            <a:lvl8pPr>
              <a:defRPr sz="7874"/>
            </a:lvl8pPr>
            <a:lvl9pPr>
              <a:defRPr sz="7874"/>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2479671" y="8640127"/>
            <a:ext cx="11610853" cy="16006905"/>
          </a:xfrm>
        </p:spPr>
        <p:txBody>
          <a:bodyPr/>
          <a:lstStyle>
            <a:lvl1pPr marL="0" indent="0">
              <a:buNone/>
              <a:defRPr sz="6299"/>
            </a:lvl1pPr>
            <a:lvl2pPr marL="1799996" indent="0">
              <a:buNone/>
              <a:defRPr sz="5512"/>
            </a:lvl2pPr>
            <a:lvl3pPr marL="3599993" indent="0">
              <a:buNone/>
              <a:defRPr sz="4724"/>
            </a:lvl3pPr>
            <a:lvl4pPr marL="5399989" indent="0">
              <a:buNone/>
              <a:defRPr sz="3937"/>
            </a:lvl4pPr>
            <a:lvl5pPr marL="7199986" indent="0">
              <a:buNone/>
              <a:defRPr sz="3937"/>
            </a:lvl5pPr>
            <a:lvl6pPr marL="8999982" indent="0">
              <a:buNone/>
              <a:defRPr sz="3937"/>
            </a:lvl6pPr>
            <a:lvl7pPr marL="10799978" indent="0">
              <a:buNone/>
              <a:defRPr sz="3937"/>
            </a:lvl7pPr>
            <a:lvl8pPr marL="12599975" indent="0">
              <a:buNone/>
              <a:defRPr sz="3937"/>
            </a:lvl8pPr>
            <a:lvl9pPr marL="14399971" indent="0">
              <a:buNone/>
              <a:defRPr sz="3937"/>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57880760-9B06-4B75-989C-CC1FB92B4788}" type="datetimeFigureOut">
              <a:rPr lang="en-US" smtClean="0"/>
              <a:t>11/14/2019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0BC5E0-BCE1-4133-8FE8-23F0EF54740E}" type="slidenum">
              <a:rPr lang="en-US" smtClean="0"/>
              <a:t>‹#›</a:t>
            </a:fld>
            <a:endParaRPr lang="en-US"/>
          </a:p>
        </p:txBody>
      </p:sp>
    </p:spTree>
    <p:extLst>
      <p:ext uri="{BB962C8B-B14F-4D97-AF65-F5344CB8AC3E}">
        <p14:creationId xmlns:p14="http://schemas.microsoft.com/office/powerpoint/2010/main" val="29656607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2479671" y="1920028"/>
            <a:ext cx="11610853" cy="6720099"/>
          </a:xfrm>
        </p:spPr>
        <p:txBody>
          <a:bodyPr anchor="b"/>
          <a:lstStyle>
            <a:lvl1pPr>
              <a:defRPr sz="12598"/>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15304578" y="4146734"/>
            <a:ext cx="18224867" cy="20466969"/>
          </a:xfrm>
        </p:spPr>
        <p:txBody>
          <a:bodyPr anchor="t"/>
          <a:lstStyle>
            <a:lvl1pPr marL="0" indent="0">
              <a:buNone/>
              <a:defRPr sz="12598"/>
            </a:lvl1pPr>
            <a:lvl2pPr marL="1799996" indent="0">
              <a:buNone/>
              <a:defRPr sz="11024"/>
            </a:lvl2pPr>
            <a:lvl3pPr marL="3599993" indent="0">
              <a:buNone/>
              <a:defRPr sz="9449"/>
            </a:lvl3pPr>
            <a:lvl4pPr marL="5399989" indent="0">
              <a:buNone/>
              <a:defRPr sz="7874"/>
            </a:lvl4pPr>
            <a:lvl5pPr marL="7199986" indent="0">
              <a:buNone/>
              <a:defRPr sz="7874"/>
            </a:lvl5pPr>
            <a:lvl6pPr marL="8999982" indent="0">
              <a:buNone/>
              <a:defRPr sz="7874"/>
            </a:lvl6pPr>
            <a:lvl7pPr marL="10799978" indent="0">
              <a:buNone/>
              <a:defRPr sz="7874"/>
            </a:lvl7pPr>
            <a:lvl8pPr marL="12599975" indent="0">
              <a:buNone/>
              <a:defRPr sz="7874"/>
            </a:lvl8pPr>
            <a:lvl9pPr marL="14399971" indent="0">
              <a:buNone/>
              <a:defRPr sz="7874"/>
            </a:lvl9pPr>
          </a:lstStyle>
          <a:p>
            <a:r>
              <a:rPr lang="zh-CN" altLang="en-US"/>
              <a:t>单击图标添加图片</a:t>
            </a:r>
            <a:endParaRPr lang="en-US" dirty="0"/>
          </a:p>
        </p:txBody>
      </p:sp>
      <p:sp>
        <p:nvSpPr>
          <p:cNvPr id="4" name="Text Placeholder 3"/>
          <p:cNvSpPr>
            <a:spLocks noGrp="1"/>
          </p:cNvSpPr>
          <p:nvPr>
            <p:ph type="body" sz="half" idx="2"/>
          </p:nvPr>
        </p:nvSpPr>
        <p:spPr>
          <a:xfrm>
            <a:off x="2479671" y="8640127"/>
            <a:ext cx="11610853" cy="16006905"/>
          </a:xfrm>
        </p:spPr>
        <p:txBody>
          <a:bodyPr/>
          <a:lstStyle>
            <a:lvl1pPr marL="0" indent="0">
              <a:buNone/>
              <a:defRPr sz="6299"/>
            </a:lvl1pPr>
            <a:lvl2pPr marL="1799996" indent="0">
              <a:buNone/>
              <a:defRPr sz="5512"/>
            </a:lvl2pPr>
            <a:lvl3pPr marL="3599993" indent="0">
              <a:buNone/>
              <a:defRPr sz="4724"/>
            </a:lvl3pPr>
            <a:lvl4pPr marL="5399989" indent="0">
              <a:buNone/>
              <a:defRPr sz="3937"/>
            </a:lvl4pPr>
            <a:lvl5pPr marL="7199986" indent="0">
              <a:buNone/>
              <a:defRPr sz="3937"/>
            </a:lvl5pPr>
            <a:lvl6pPr marL="8999982" indent="0">
              <a:buNone/>
              <a:defRPr sz="3937"/>
            </a:lvl6pPr>
            <a:lvl7pPr marL="10799978" indent="0">
              <a:buNone/>
              <a:defRPr sz="3937"/>
            </a:lvl7pPr>
            <a:lvl8pPr marL="12599975" indent="0">
              <a:buNone/>
              <a:defRPr sz="3937"/>
            </a:lvl8pPr>
            <a:lvl9pPr marL="14399971" indent="0">
              <a:buNone/>
              <a:defRPr sz="3937"/>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57880760-9B06-4B75-989C-CC1FB92B4788}" type="datetimeFigureOut">
              <a:rPr lang="en-US" smtClean="0"/>
              <a:t>11/14/2019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0BC5E0-BCE1-4133-8FE8-23F0EF54740E}" type="slidenum">
              <a:rPr lang="en-US" smtClean="0"/>
              <a:t>‹#›</a:t>
            </a:fld>
            <a:endParaRPr lang="en-US"/>
          </a:p>
        </p:txBody>
      </p:sp>
    </p:spTree>
    <p:extLst>
      <p:ext uri="{BB962C8B-B14F-4D97-AF65-F5344CB8AC3E}">
        <p14:creationId xmlns:p14="http://schemas.microsoft.com/office/powerpoint/2010/main" val="2184602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474982" y="1533362"/>
            <a:ext cx="31049774" cy="5566751"/>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2474982" y="7666780"/>
            <a:ext cx="31049774" cy="18273605"/>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2"/>
          </p:nvPr>
        </p:nvSpPr>
        <p:spPr>
          <a:xfrm>
            <a:off x="2474982" y="26693734"/>
            <a:ext cx="8099941" cy="1533356"/>
          </a:xfrm>
          <a:prstGeom prst="rect">
            <a:avLst/>
          </a:prstGeom>
        </p:spPr>
        <p:txBody>
          <a:bodyPr vert="horz" lIns="91440" tIns="45720" rIns="91440" bIns="45720" rtlCol="0" anchor="ctr"/>
          <a:lstStyle>
            <a:lvl1pPr algn="l">
              <a:defRPr sz="4724">
                <a:solidFill>
                  <a:schemeClr val="tx1">
                    <a:tint val="75000"/>
                  </a:schemeClr>
                </a:solidFill>
              </a:defRPr>
            </a:lvl1pPr>
          </a:lstStyle>
          <a:p>
            <a:fld id="{57880760-9B06-4B75-989C-CC1FB92B4788}" type="datetimeFigureOut">
              <a:rPr lang="en-US" smtClean="0"/>
              <a:t>11/14/2019</a:t>
            </a:fld>
            <a:endParaRPr lang="en-US"/>
          </a:p>
        </p:txBody>
      </p:sp>
      <p:sp>
        <p:nvSpPr>
          <p:cNvPr id="5" name="Footer Placeholder 4"/>
          <p:cNvSpPr>
            <a:spLocks noGrp="1"/>
          </p:cNvSpPr>
          <p:nvPr>
            <p:ph type="ftr" sz="quarter" idx="3"/>
          </p:nvPr>
        </p:nvSpPr>
        <p:spPr>
          <a:xfrm>
            <a:off x="11924913" y="26693734"/>
            <a:ext cx="12149912" cy="1533356"/>
          </a:xfrm>
          <a:prstGeom prst="rect">
            <a:avLst/>
          </a:prstGeom>
        </p:spPr>
        <p:txBody>
          <a:bodyPr vert="horz" lIns="91440" tIns="45720" rIns="91440" bIns="45720" rtlCol="0" anchor="ctr"/>
          <a:lstStyle>
            <a:lvl1pPr algn="ctr">
              <a:defRPr sz="4724">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5424815" y="26693734"/>
            <a:ext cx="8099941" cy="1533356"/>
          </a:xfrm>
          <a:prstGeom prst="rect">
            <a:avLst/>
          </a:prstGeom>
        </p:spPr>
        <p:txBody>
          <a:bodyPr vert="horz" lIns="91440" tIns="45720" rIns="91440" bIns="45720" rtlCol="0" anchor="ctr"/>
          <a:lstStyle>
            <a:lvl1pPr algn="r">
              <a:defRPr sz="4724">
                <a:solidFill>
                  <a:schemeClr val="tx1">
                    <a:tint val="75000"/>
                  </a:schemeClr>
                </a:solidFill>
              </a:defRPr>
            </a:lvl1pPr>
          </a:lstStyle>
          <a:p>
            <a:fld id="{DB0BC5E0-BCE1-4133-8FE8-23F0EF54740E}" type="slidenum">
              <a:rPr lang="en-US" smtClean="0"/>
              <a:t>‹#›</a:t>
            </a:fld>
            <a:endParaRPr lang="en-US"/>
          </a:p>
        </p:txBody>
      </p:sp>
    </p:spTree>
    <p:extLst>
      <p:ext uri="{BB962C8B-B14F-4D97-AF65-F5344CB8AC3E}">
        <p14:creationId xmlns:p14="http://schemas.microsoft.com/office/powerpoint/2010/main" val="92506217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3599993" rtl="0" eaLnBrk="1" latinLnBrk="0" hangingPunct="1">
        <a:lnSpc>
          <a:spcPct val="90000"/>
        </a:lnSpc>
        <a:spcBef>
          <a:spcPct val="0"/>
        </a:spcBef>
        <a:buNone/>
        <a:defRPr sz="17323" kern="1200">
          <a:solidFill>
            <a:schemeClr val="tx1"/>
          </a:solidFill>
          <a:latin typeface="+mj-lt"/>
          <a:ea typeface="+mj-ea"/>
          <a:cs typeface="+mj-cs"/>
        </a:defRPr>
      </a:lvl1pPr>
    </p:titleStyle>
    <p:bodyStyle>
      <a:lvl1pPr marL="899998" indent="-899998" algn="l" defTabSz="3599993" rtl="0" eaLnBrk="1" latinLnBrk="0" hangingPunct="1">
        <a:lnSpc>
          <a:spcPct val="90000"/>
        </a:lnSpc>
        <a:spcBef>
          <a:spcPts val="3937"/>
        </a:spcBef>
        <a:buFont typeface="Arial" panose="020B0604020202020204" pitchFamily="34" charset="0"/>
        <a:buChar char="•"/>
        <a:defRPr sz="11024" kern="1200">
          <a:solidFill>
            <a:schemeClr val="tx1"/>
          </a:solidFill>
          <a:latin typeface="+mn-lt"/>
          <a:ea typeface="+mn-ea"/>
          <a:cs typeface="+mn-cs"/>
        </a:defRPr>
      </a:lvl1pPr>
      <a:lvl2pPr marL="2699995" indent="-899998" algn="l" defTabSz="3599993" rtl="0" eaLnBrk="1" latinLnBrk="0" hangingPunct="1">
        <a:lnSpc>
          <a:spcPct val="90000"/>
        </a:lnSpc>
        <a:spcBef>
          <a:spcPts val="1968"/>
        </a:spcBef>
        <a:buFont typeface="Arial" panose="020B0604020202020204" pitchFamily="34" charset="0"/>
        <a:buChar char="•"/>
        <a:defRPr sz="9449" kern="1200">
          <a:solidFill>
            <a:schemeClr val="tx1"/>
          </a:solidFill>
          <a:latin typeface="+mn-lt"/>
          <a:ea typeface="+mn-ea"/>
          <a:cs typeface="+mn-cs"/>
        </a:defRPr>
      </a:lvl2pPr>
      <a:lvl3pPr marL="4499991" indent="-899998" algn="l" defTabSz="3599993" rtl="0" eaLnBrk="1" latinLnBrk="0" hangingPunct="1">
        <a:lnSpc>
          <a:spcPct val="90000"/>
        </a:lnSpc>
        <a:spcBef>
          <a:spcPts val="1968"/>
        </a:spcBef>
        <a:buFont typeface="Arial" panose="020B0604020202020204" pitchFamily="34" charset="0"/>
        <a:buChar char="•"/>
        <a:defRPr sz="7874" kern="1200">
          <a:solidFill>
            <a:schemeClr val="tx1"/>
          </a:solidFill>
          <a:latin typeface="+mn-lt"/>
          <a:ea typeface="+mn-ea"/>
          <a:cs typeface="+mn-cs"/>
        </a:defRPr>
      </a:lvl3pPr>
      <a:lvl4pPr marL="6299987" indent="-899998" algn="l" defTabSz="3599993" rtl="0" eaLnBrk="1" latinLnBrk="0" hangingPunct="1">
        <a:lnSpc>
          <a:spcPct val="90000"/>
        </a:lnSpc>
        <a:spcBef>
          <a:spcPts val="1968"/>
        </a:spcBef>
        <a:buFont typeface="Arial" panose="020B0604020202020204" pitchFamily="34" charset="0"/>
        <a:buChar char="•"/>
        <a:defRPr sz="7087" kern="1200">
          <a:solidFill>
            <a:schemeClr val="tx1"/>
          </a:solidFill>
          <a:latin typeface="+mn-lt"/>
          <a:ea typeface="+mn-ea"/>
          <a:cs typeface="+mn-cs"/>
        </a:defRPr>
      </a:lvl4pPr>
      <a:lvl5pPr marL="8099984" indent="-899998" algn="l" defTabSz="3599993" rtl="0" eaLnBrk="1" latinLnBrk="0" hangingPunct="1">
        <a:lnSpc>
          <a:spcPct val="90000"/>
        </a:lnSpc>
        <a:spcBef>
          <a:spcPts val="1968"/>
        </a:spcBef>
        <a:buFont typeface="Arial" panose="020B0604020202020204" pitchFamily="34" charset="0"/>
        <a:buChar char="•"/>
        <a:defRPr sz="7087" kern="1200">
          <a:solidFill>
            <a:schemeClr val="tx1"/>
          </a:solidFill>
          <a:latin typeface="+mn-lt"/>
          <a:ea typeface="+mn-ea"/>
          <a:cs typeface="+mn-cs"/>
        </a:defRPr>
      </a:lvl5pPr>
      <a:lvl6pPr marL="9899980" indent="-899998" algn="l" defTabSz="3599993" rtl="0" eaLnBrk="1" latinLnBrk="0" hangingPunct="1">
        <a:lnSpc>
          <a:spcPct val="90000"/>
        </a:lnSpc>
        <a:spcBef>
          <a:spcPts val="1968"/>
        </a:spcBef>
        <a:buFont typeface="Arial" panose="020B0604020202020204" pitchFamily="34" charset="0"/>
        <a:buChar char="•"/>
        <a:defRPr sz="7087" kern="1200">
          <a:solidFill>
            <a:schemeClr val="tx1"/>
          </a:solidFill>
          <a:latin typeface="+mn-lt"/>
          <a:ea typeface="+mn-ea"/>
          <a:cs typeface="+mn-cs"/>
        </a:defRPr>
      </a:lvl6pPr>
      <a:lvl7pPr marL="11699977" indent="-899998" algn="l" defTabSz="3599993" rtl="0" eaLnBrk="1" latinLnBrk="0" hangingPunct="1">
        <a:lnSpc>
          <a:spcPct val="90000"/>
        </a:lnSpc>
        <a:spcBef>
          <a:spcPts val="1968"/>
        </a:spcBef>
        <a:buFont typeface="Arial" panose="020B0604020202020204" pitchFamily="34" charset="0"/>
        <a:buChar char="•"/>
        <a:defRPr sz="7087" kern="1200">
          <a:solidFill>
            <a:schemeClr val="tx1"/>
          </a:solidFill>
          <a:latin typeface="+mn-lt"/>
          <a:ea typeface="+mn-ea"/>
          <a:cs typeface="+mn-cs"/>
        </a:defRPr>
      </a:lvl7pPr>
      <a:lvl8pPr marL="13499973" indent="-899998" algn="l" defTabSz="3599993" rtl="0" eaLnBrk="1" latinLnBrk="0" hangingPunct="1">
        <a:lnSpc>
          <a:spcPct val="90000"/>
        </a:lnSpc>
        <a:spcBef>
          <a:spcPts val="1968"/>
        </a:spcBef>
        <a:buFont typeface="Arial" panose="020B0604020202020204" pitchFamily="34" charset="0"/>
        <a:buChar char="•"/>
        <a:defRPr sz="7087" kern="1200">
          <a:solidFill>
            <a:schemeClr val="tx1"/>
          </a:solidFill>
          <a:latin typeface="+mn-lt"/>
          <a:ea typeface="+mn-ea"/>
          <a:cs typeface="+mn-cs"/>
        </a:defRPr>
      </a:lvl8pPr>
      <a:lvl9pPr marL="15299969" indent="-899998" algn="l" defTabSz="3599993" rtl="0" eaLnBrk="1" latinLnBrk="0" hangingPunct="1">
        <a:lnSpc>
          <a:spcPct val="90000"/>
        </a:lnSpc>
        <a:spcBef>
          <a:spcPts val="1968"/>
        </a:spcBef>
        <a:buFont typeface="Arial" panose="020B0604020202020204" pitchFamily="34" charset="0"/>
        <a:buChar char="•"/>
        <a:defRPr sz="7087" kern="1200">
          <a:solidFill>
            <a:schemeClr val="tx1"/>
          </a:solidFill>
          <a:latin typeface="+mn-lt"/>
          <a:ea typeface="+mn-ea"/>
          <a:cs typeface="+mn-cs"/>
        </a:defRPr>
      </a:lvl9pPr>
    </p:bodyStyle>
    <p:otherStyle>
      <a:defPPr>
        <a:defRPr lang="en-US"/>
      </a:defPPr>
      <a:lvl1pPr marL="0" algn="l" defTabSz="3599993" rtl="0" eaLnBrk="1" latinLnBrk="0" hangingPunct="1">
        <a:defRPr sz="7087" kern="1200">
          <a:solidFill>
            <a:schemeClr val="tx1"/>
          </a:solidFill>
          <a:latin typeface="+mn-lt"/>
          <a:ea typeface="+mn-ea"/>
          <a:cs typeface="+mn-cs"/>
        </a:defRPr>
      </a:lvl1pPr>
      <a:lvl2pPr marL="1799996" algn="l" defTabSz="3599993" rtl="0" eaLnBrk="1" latinLnBrk="0" hangingPunct="1">
        <a:defRPr sz="7087" kern="1200">
          <a:solidFill>
            <a:schemeClr val="tx1"/>
          </a:solidFill>
          <a:latin typeface="+mn-lt"/>
          <a:ea typeface="+mn-ea"/>
          <a:cs typeface="+mn-cs"/>
        </a:defRPr>
      </a:lvl2pPr>
      <a:lvl3pPr marL="3599993" algn="l" defTabSz="3599993" rtl="0" eaLnBrk="1" latinLnBrk="0" hangingPunct="1">
        <a:defRPr sz="7087" kern="1200">
          <a:solidFill>
            <a:schemeClr val="tx1"/>
          </a:solidFill>
          <a:latin typeface="+mn-lt"/>
          <a:ea typeface="+mn-ea"/>
          <a:cs typeface="+mn-cs"/>
        </a:defRPr>
      </a:lvl3pPr>
      <a:lvl4pPr marL="5399989" algn="l" defTabSz="3599993" rtl="0" eaLnBrk="1" latinLnBrk="0" hangingPunct="1">
        <a:defRPr sz="7087" kern="1200">
          <a:solidFill>
            <a:schemeClr val="tx1"/>
          </a:solidFill>
          <a:latin typeface="+mn-lt"/>
          <a:ea typeface="+mn-ea"/>
          <a:cs typeface="+mn-cs"/>
        </a:defRPr>
      </a:lvl4pPr>
      <a:lvl5pPr marL="7199986" algn="l" defTabSz="3599993" rtl="0" eaLnBrk="1" latinLnBrk="0" hangingPunct="1">
        <a:defRPr sz="7087" kern="1200">
          <a:solidFill>
            <a:schemeClr val="tx1"/>
          </a:solidFill>
          <a:latin typeface="+mn-lt"/>
          <a:ea typeface="+mn-ea"/>
          <a:cs typeface="+mn-cs"/>
        </a:defRPr>
      </a:lvl5pPr>
      <a:lvl6pPr marL="8999982" algn="l" defTabSz="3599993" rtl="0" eaLnBrk="1" latinLnBrk="0" hangingPunct="1">
        <a:defRPr sz="7087" kern="1200">
          <a:solidFill>
            <a:schemeClr val="tx1"/>
          </a:solidFill>
          <a:latin typeface="+mn-lt"/>
          <a:ea typeface="+mn-ea"/>
          <a:cs typeface="+mn-cs"/>
        </a:defRPr>
      </a:lvl6pPr>
      <a:lvl7pPr marL="10799978" algn="l" defTabSz="3599993" rtl="0" eaLnBrk="1" latinLnBrk="0" hangingPunct="1">
        <a:defRPr sz="7087" kern="1200">
          <a:solidFill>
            <a:schemeClr val="tx1"/>
          </a:solidFill>
          <a:latin typeface="+mn-lt"/>
          <a:ea typeface="+mn-ea"/>
          <a:cs typeface="+mn-cs"/>
        </a:defRPr>
      </a:lvl7pPr>
      <a:lvl8pPr marL="12599975" algn="l" defTabSz="3599993" rtl="0" eaLnBrk="1" latinLnBrk="0" hangingPunct="1">
        <a:defRPr sz="7087" kern="1200">
          <a:solidFill>
            <a:schemeClr val="tx1"/>
          </a:solidFill>
          <a:latin typeface="+mn-lt"/>
          <a:ea typeface="+mn-ea"/>
          <a:cs typeface="+mn-cs"/>
        </a:defRPr>
      </a:lvl8pPr>
      <a:lvl9pPr marL="14399971" algn="l" defTabSz="3599993" rtl="0" eaLnBrk="1" latinLnBrk="0" hangingPunct="1">
        <a:defRPr sz="708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13" Type="http://schemas.openxmlformats.org/officeDocument/2006/relationships/image" Target="../media/image12.jpg"/><Relationship Id="rId18" Type="http://schemas.openxmlformats.org/officeDocument/2006/relationships/image" Target="../media/image17.jpg"/><Relationship Id="rId26" Type="http://schemas.openxmlformats.org/officeDocument/2006/relationships/image" Target="../media/image25.jpeg"/><Relationship Id="rId3" Type="http://schemas.openxmlformats.org/officeDocument/2006/relationships/image" Target="../media/image2.jpeg"/><Relationship Id="rId21" Type="http://schemas.openxmlformats.org/officeDocument/2006/relationships/image" Target="../media/image20.jpg"/><Relationship Id="rId7" Type="http://schemas.openxmlformats.org/officeDocument/2006/relationships/image" Target="../media/image6.jpg"/><Relationship Id="rId12" Type="http://schemas.openxmlformats.org/officeDocument/2006/relationships/image" Target="../media/image11.jpg"/><Relationship Id="rId17" Type="http://schemas.openxmlformats.org/officeDocument/2006/relationships/image" Target="../media/image16.jpg"/><Relationship Id="rId25" Type="http://schemas.openxmlformats.org/officeDocument/2006/relationships/image" Target="../media/image24.jpeg"/><Relationship Id="rId2" Type="http://schemas.openxmlformats.org/officeDocument/2006/relationships/image" Target="../media/image1.png"/><Relationship Id="rId16" Type="http://schemas.openxmlformats.org/officeDocument/2006/relationships/image" Target="../media/image15.jpg"/><Relationship Id="rId20" Type="http://schemas.openxmlformats.org/officeDocument/2006/relationships/image" Target="../media/image19.jpg"/><Relationship Id="rId29" Type="http://schemas.openxmlformats.org/officeDocument/2006/relationships/image" Target="../media/image28.jpg"/><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jpg"/><Relationship Id="rId24" Type="http://schemas.openxmlformats.org/officeDocument/2006/relationships/image" Target="../media/image23.jpg"/><Relationship Id="rId5" Type="http://schemas.openxmlformats.org/officeDocument/2006/relationships/image" Target="../media/image4.jpg"/><Relationship Id="rId15" Type="http://schemas.openxmlformats.org/officeDocument/2006/relationships/image" Target="../media/image14.jpg"/><Relationship Id="rId23" Type="http://schemas.openxmlformats.org/officeDocument/2006/relationships/image" Target="../media/image22.jpg"/><Relationship Id="rId28" Type="http://schemas.openxmlformats.org/officeDocument/2006/relationships/image" Target="../media/image27.png"/><Relationship Id="rId10" Type="http://schemas.openxmlformats.org/officeDocument/2006/relationships/image" Target="../media/image9.jpg"/><Relationship Id="rId19" Type="http://schemas.openxmlformats.org/officeDocument/2006/relationships/image" Target="../media/image18.jpg"/><Relationship Id="rId4" Type="http://schemas.openxmlformats.org/officeDocument/2006/relationships/image" Target="../media/image3.jpeg"/><Relationship Id="rId9" Type="http://schemas.openxmlformats.org/officeDocument/2006/relationships/image" Target="../media/image8.jpg"/><Relationship Id="rId14" Type="http://schemas.openxmlformats.org/officeDocument/2006/relationships/image" Target="../media/image13.jpg"/><Relationship Id="rId22" Type="http://schemas.openxmlformats.org/officeDocument/2006/relationships/image" Target="../media/image21.jpg"/><Relationship Id="rId27" Type="http://schemas.openxmlformats.org/officeDocument/2006/relationships/image" Target="../media/image26.jpg"/><Relationship Id="rId30"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0" name="图片 49">
            <a:extLst>
              <a:ext uri="{FF2B5EF4-FFF2-40B4-BE49-F238E27FC236}">
                <a16:creationId xmlns:a16="http://schemas.microsoft.com/office/drawing/2014/main" id="{14361D6A-5E63-4995-8598-D21C597DBBE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518"/>
          <a:stretch/>
        </p:blipFill>
        <p:spPr>
          <a:xfrm>
            <a:off x="1076319" y="2647958"/>
            <a:ext cx="5770852" cy="1305855"/>
          </a:xfrm>
          <a:prstGeom prst="rect">
            <a:avLst/>
          </a:prstGeom>
        </p:spPr>
      </p:pic>
      <p:sp>
        <p:nvSpPr>
          <p:cNvPr id="37" name="TextBox 3">
            <a:extLst>
              <a:ext uri="{FF2B5EF4-FFF2-40B4-BE49-F238E27FC236}">
                <a16:creationId xmlns:a16="http://schemas.microsoft.com/office/drawing/2014/main" id="{62B6B333-717F-4865-A0BB-57AA0ADF4594}"/>
              </a:ext>
            </a:extLst>
          </p:cNvPr>
          <p:cNvSpPr txBox="1"/>
          <p:nvPr/>
        </p:nvSpPr>
        <p:spPr>
          <a:xfrm>
            <a:off x="9297477" y="1728911"/>
            <a:ext cx="23415694" cy="903880"/>
          </a:xfrm>
          <a:prstGeom prst="rect">
            <a:avLst/>
          </a:prstGeom>
          <a:noFill/>
        </p:spPr>
        <p:txBody>
          <a:bodyPr wrap="square" lIns="72176" tIns="36089" rIns="72176" bIns="36089" rtlCol="0">
            <a:spAutoFit/>
          </a:bodyPr>
          <a:lstStyle/>
          <a:p>
            <a:r>
              <a:rPr lang="en-US" altLang="zh-CN" sz="5400" b="1" dirty="0">
                <a:effectLst>
                  <a:outerShdw blurRad="38100" dist="38100" dir="2700000" algn="tl">
                    <a:srgbClr val="000000">
                      <a:alpha val="43137"/>
                    </a:srgbClr>
                  </a:outerShdw>
                </a:effectLst>
              </a:rPr>
              <a:t>RBCL</a:t>
            </a:r>
            <a:r>
              <a:rPr lang="zh-CN" altLang="en-US" sz="5400" b="1" dirty="0">
                <a:effectLst>
                  <a:outerShdw blurRad="38100" dist="38100" dir="2700000" algn="tl">
                    <a:srgbClr val="000000">
                      <a:alpha val="43137"/>
                    </a:srgbClr>
                  </a:outerShdw>
                </a:effectLst>
              </a:rPr>
              <a:t>基因检测得出：市场上不同形态的辣椒归属于同一物种 </a:t>
            </a:r>
          </a:p>
        </p:txBody>
      </p:sp>
      <p:sp>
        <p:nvSpPr>
          <p:cNvPr id="38" name="TextBox 4">
            <a:extLst>
              <a:ext uri="{FF2B5EF4-FFF2-40B4-BE49-F238E27FC236}">
                <a16:creationId xmlns:a16="http://schemas.microsoft.com/office/drawing/2014/main" id="{FD709DBD-E690-4737-A01B-1B35D0B4FCF8}"/>
              </a:ext>
            </a:extLst>
          </p:cNvPr>
          <p:cNvSpPr txBox="1"/>
          <p:nvPr/>
        </p:nvSpPr>
        <p:spPr>
          <a:xfrm>
            <a:off x="10495309" y="2956667"/>
            <a:ext cx="15831730" cy="1180878"/>
          </a:xfrm>
          <a:prstGeom prst="rect">
            <a:avLst/>
          </a:prstGeom>
          <a:noFill/>
        </p:spPr>
        <p:txBody>
          <a:bodyPr wrap="square" lIns="72176" tIns="36089" rIns="72176" bIns="36089" rtlCol="0">
            <a:spAutoFit/>
          </a:bodyPr>
          <a:lstStyle/>
          <a:p>
            <a:pPr algn="ctr"/>
            <a:r>
              <a:rPr lang="zh-CN" altLang="en-US" sz="3600" dirty="0">
                <a:solidFill>
                  <a:prstClr val="black"/>
                </a:solidFill>
                <a:latin typeface="楷体" pitchFamily="49" charset="-122"/>
                <a:ea typeface="楷体" pitchFamily="49" charset="-122"/>
              </a:rPr>
              <a:t>作者：丁如歆，张子欣，宗赟彤，陆喜洋洋</a:t>
            </a:r>
            <a:endParaRPr lang="en-US" altLang="zh-CN" sz="3600" dirty="0">
              <a:solidFill>
                <a:prstClr val="black"/>
              </a:solidFill>
              <a:latin typeface="楷体" pitchFamily="49" charset="-122"/>
              <a:ea typeface="楷体" pitchFamily="49" charset="-122"/>
            </a:endParaRPr>
          </a:p>
          <a:p>
            <a:pPr algn="ctr"/>
            <a:r>
              <a:rPr lang="zh-CN" altLang="en-US" sz="3600" dirty="0">
                <a:solidFill>
                  <a:prstClr val="black"/>
                </a:solidFill>
                <a:latin typeface="楷体" pitchFamily="49" charset="-122"/>
                <a:ea typeface="楷体" pitchFamily="49" charset="-122"/>
              </a:rPr>
              <a:t>指导老师：王心悦，刘知远</a:t>
            </a:r>
            <a:endParaRPr lang="en-US" sz="3600" dirty="0">
              <a:solidFill>
                <a:prstClr val="black"/>
              </a:solidFill>
              <a:latin typeface="楷体" pitchFamily="49" charset="-122"/>
              <a:ea typeface="楷体" pitchFamily="49" charset="-122"/>
            </a:endParaRPr>
          </a:p>
        </p:txBody>
      </p:sp>
      <p:sp>
        <p:nvSpPr>
          <p:cNvPr id="39" name="TextBox 29">
            <a:extLst>
              <a:ext uri="{FF2B5EF4-FFF2-40B4-BE49-F238E27FC236}">
                <a16:creationId xmlns:a16="http://schemas.microsoft.com/office/drawing/2014/main" id="{2C23F880-7927-4DBD-8E35-F0C44A10BC41}"/>
              </a:ext>
            </a:extLst>
          </p:cNvPr>
          <p:cNvSpPr txBox="1"/>
          <p:nvPr/>
        </p:nvSpPr>
        <p:spPr>
          <a:xfrm>
            <a:off x="20694757" y="5617986"/>
            <a:ext cx="14494746" cy="650719"/>
          </a:xfrm>
          <a:prstGeom prst="rect">
            <a:avLst/>
          </a:prstGeom>
          <a:noFill/>
        </p:spPr>
        <p:txBody>
          <a:bodyPr wrap="square" lIns="65306" tIns="32653" rIns="65306" bIns="32653" rtlCol="0">
            <a:spAutoFit/>
          </a:bodyPr>
          <a:lstStyle/>
          <a:p>
            <a:endParaRPr lang="en-US" sz="3800" dirty="0"/>
          </a:p>
        </p:txBody>
      </p:sp>
      <p:sp>
        <p:nvSpPr>
          <p:cNvPr id="42" name="TextBox 36">
            <a:extLst>
              <a:ext uri="{FF2B5EF4-FFF2-40B4-BE49-F238E27FC236}">
                <a16:creationId xmlns:a16="http://schemas.microsoft.com/office/drawing/2014/main" id="{9BC5C868-5C5A-42CF-9B8D-23B3D85E3E25}"/>
              </a:ext>
            </a:extLst>
          </p:cNvPr>
          <p:cNvSpPr txBox="1"/>
          <p:nvPr/>
        </p:nvSpPr>
        <p:spPr>
          <a:xfrm>
            <a:off x="2022184" y="5617986"/>
            <a:ext cx="8026820" cy="4090122"/>
          </a:xfrm>
          <a:prstGeom prst="rect">
            <a:avLst/>
          </a:prstGeom>
          <a:noFill/>
          <a:ln w="38100" cmpd="dbl">
            <a:solidFill>
              <a:schemeClr val="tx1"/>
            </a:solidFill>
            <a:prstDash val="sysDot"/>
          </a:ln>
        </p:spPr>
        <p:txBody>
          <a:bodyPr wrap="square" lIns="65306" tIns="32653" rIns="65306" bIns="32653" rtlCol="0">
            <a:spAutoFit/>
          </a:bodyPr>
          <a:lstStyle/>
          <a:p>
            <a:pPr algn="just">
              <a:lnSpc>
                <a:spcPct val="150000"/>
              </a:lnSpc>
              <a:spcAft>
                <a:spcPts val="857"/>
              </a:spcAft>
            </a:pPr>
            <a:r>
              <a:rPr lang="en-US" sz="2800" b="1" dirty="0">
                <a:latin typeface="Yu Gothic UI Light" panose="020B0300000000000000" pitchFamily="34" charset="-128"/>
                <a:ea typeface="Yu Gothic UI Light" panose="020B0300000000000000" pitchFamily="34" charset="-128"/>
              </a:rPr>
              <a:t>Abstract</a:t>
            </a:r>
          </a:p>
          <a:p>
            <a:pPr algn="just">
              <a:lnSpc>
                <a:spcPct val="150000"/>
              </a:lnSpc>
            </a:pPr>
            <a:r>
              <a:rPr lang="zh-CN" altLang="en-US" sz="2000" dirty="0">
                <a:latin typeface="楷体" pitchFamily="49" charset="-122"/>
                <a:ea typeface="楷体" pitchFamily="49" charset="-122"/>
              </a:rPr>
              <a:t>本小组选取了市场上不同形态的辣椒样本，利用</a:t>
            </a:r>
            <a:r>
              <a:rPr lang="en-US" altLang="zh-CN" sz="2000" dirty="0">
                <a:latin typeface="楷体" pitchFamily="49" charset="-122"/>
                <a:ea typeface="楷体" pitchFamily="49" charset="-122"/>
              </a:rPr>
              <a:t>DNA</a:t>
            </a:r>
            <a:r>
              <a:rPr lang="zh-CN" altLang="en-US" sz="2000" dirty="0">
                <a:latin typeface="楷体" pitchFamily="49" charset="-122"/>
                <a:ea typeface="楷体" pitchFamily="49" charset="-122"/>
              </a:rPr>
              <a:t>条形码技术，扩增</a:t>
            </a:r>
            <a:r>
              <a:rPr lang="en-US" altLang="zh-CN" sz="2000" i="1" dirty="0" err="1">
                <a:latin typeface="楷体" pitchFamily="49" charset="-122"/>
                <a:ea typeface="楷体" pitchFamily="49" charset="-122"/>
              </a:rPr>
              <a:t>rbc</a:t>
            </a:r>
            <a:r>
              <a:rPr lang="en-US" altLang="zh-CN" sz="2000" dirty="0" err="1">
                <a:latin typeface="楷体" pitchFamily="49" charset="-122"/>
                <a:ea typeface="楷体" pitchFamily="49" charset="-122"/>
              </a:rPr>
              <a:t>L</a:t>
            </a:r>
            <a:r>
              <a:rPr lang="zh-CN" altLang="en-US" sz="2000" dirty="0">
                <a:latin typeface="楷体" pitchFamily="49" charset="-122"/>
                <a:ea typeface="楷体" pitchFamily="49" charset="-122"/>
              </a:rPr>
              <a:t>片段测序，在</a:t>
            </a:r>
            <a:r>
              <a:rPr lang="en-US" altLang="zh-CN" sz="2000" dirty="0">
                <a:latin typeface="楷体" pitchFamily="49" charset="-122"/>
                <a:ea typeface="楷体" pitchFamily="49" charset="-122"/>
              </a:rPr>
              <a:t>NCBI</a:t>
            </a:r>
            <a:r>
              <a:rPr lang="zh-CN" altLang="en-US" sz="2000" dirty="0">
                <a:latin typeface="楷体" pitchFamily="49" charset="-122"/>
                <a:ea typeface="楷体" pitchFamily="49" charset="-122"/>
              </a:rPr>
              <a:t>数据库中进行比对，发现它们属于同一物种（</a:t>
            </a:r>
            <a:r>
              <a:rPr lang="en-US" altLang="zh-CN" sz="2000" i="1" dirty="0" err="1">
                <a:latin typeface="楷体" pitchFamily="49" charset="-122"/>
                <a:ea typeface="楷体" pitchFamily="49" charset="-122"/>
              </a:rPr>
              <a:t>C.annuum</a:t>
            </a:r>
            <a:r>
              <a:rPr lang="zh-CN" altLang="en-US" sz="2000" dirty="0">
                <a:latin typeface="楷体" pitchFamily="49" charset="-122"/>
                <a:ea typeface="楷体" pitchFamily="49" charset="-122"/>
              </a:rPr>
              <a:t>）。通过实验，查询文献和咨询邹学校院士，本小组发现辣椒基因的重复性，</a:t>
            </a:r>
            <a:r>
              <a:rPr lang="en-US" altLang="zh-CN" sz="2000" i="1" dirty="0" err="1">
                <a:latin typeface="楷体" pitchFamily="49" charset="-122"/>
                <a:ea typeface="楷体" pitchFamily="49" charset="-122"/>
              </a:rPr>
              <a:t>rbc</a:t>
            </a:r>
            <a:r>
              <a:rPr lang="en-US" altLang="zh-CN" sz="2000" dirty="0" err="1">
                <a:latin typeface="楷体" pitchFamily="49" charset="-122"/>
                <a:ea typeface="楷体" pitchFamily="49" charset="-122"/>
              </a:rPr>
              <a:t>L</a:t>
            </a:r>
            <a:r>
              <a:rPr lang="zh-CN" altLang="en-US" sz="2000" dirty="0">
                <a:latin typeface="楷体" pitchFamily="49" charset="-122"/>
                <a:ea typeface="楷体" pitchFamily="49" charset="-122"/>
              </a:rPr>
              <a:t>基因对于辨别种内关系的局限性，鉴别植物需要选择的权威片段和</a:t>
            </a:r>
            <a:r>
              <a:rPr lang="en-US" altLang="zh-CN" sz="2000" dirty="0">
                <a:latin typeface="楷体" pitchFamily="49" charset="-122"/>
                <a:ea typeface="楷体" pitchFamily="49" charset="-122"/>
              </a:rPr>
              <a:t>DNA</a:t>
            </a:r>
            <a:r>
              <a:rPr lang="zh-CN" altLang="en-US" sz="2000" dirty="0">
                <a:latin typeface="楷体" pitchFamily="49" charset="-122"/>
                <a:ea typeface="楷体" pitchFamily="49" charset="-122"/>
              </a:rPr>
              <a:t>条形码技术的局限性，为以后的关于辣椒的研究提供参考借鉴。</a:t>
            </a:r>
            <a:endParaRPr lang="en-US" sz="2000" dirty="0">
              <a:latin typeface="楷体" pitchFamily="49" charset="-122"/>
              <a:ea typeface="楷体" pitchFamily="49" charset="-122"/>
            </a:endParaRPr>
          </a:p>
          <a:p>
            <a:pPr algn="just">
              <a:spcAft>
                <a:spcPts val="429"/>
              </a:spcAft>
            </a:pPr>
            <a:endParaRPr lang="en-US" sz="3200" dirty="0"/>
          </a:p>
        </p:txBody>
      </p:sp>
      <p:sp>
        <p:nvSpPr>
          <p:cNvPr id="43" name="TextBox 37">
            <a:extLst>
              <a:ext uri="{FF2B5EF4-FFF2-40B4-BE49-F238E27FC236}">
                <a16:creationId xmlns:a16="http://schemas.microsoft.com/office/drawing/2014/main" id="{7869BC88-012B-4832-8DE3-D73F7B99DBCF}"/>
              </a:ext>
            </a:extLst>
          </p:cNvPr>
          <p:cNvSpPr txBox="1"/>
          <p:nvPr/>
        </p:nvSpPr>
        <p:spPr>
          <a:xfrm>
            <a:off x="24587473" y="4209828"/>
            <a:ext cx="9847560" cy="23000107"/>
          </a:xfrm>
          <a:prstGeom prst="rect">
            <a:avLst/>
          </a:prstGeom>
          <a:noFill/>
        </p:spPr>
        <p:txBody>
          <a:bodyPr wrap="square" lIns="65306" tIns="32653" rIns="65306" bIns="32653" rtlCol="0">
            <a:spAutoFit/>
          </a:bodyPr>
          <a:lstStyle/>
          <a:p>
            <a:pPr algn="just">
              <a:lnSpc>
                <a:spcPct val="150000"/>
              </a:lnSpc>
              <a:spcAft>
                <a:spcPts val="429"/>
              </a:spcAft>
            </a:pPr>
            <a:r>
              <a:rPr lang="en-US" sz="2800" b="1" dirty="0">
                <a:latin typeface="Yu Gothic UI Light" panose="020B0300000000000000" pitchFamily="34" charset="-128"/>
                <a:ea typeface="Yu Gothic UI Light" panose="020B0300000000000000" pitchFamily="34" charset="-128"/>
              </a:rPr>
              <a:t>Discussion </a:t>
            </a:r>
          </a:p>
          <a:p>
            <a:pPr marL="72000" indent="457200" algn="just">
              <a:lnSpc>
                <a:spcPct val="150000"/>
              </a:lnSpc>
            </a:pPr>
            <a:r>
              <a:rPr lang="zh-CN" altLang="zh-CN" sz="2000" dirty="0">
                <a:latin typeface="楷体" pitchFamily="49" charset="-122"/>
                <a:ea typeface="楷体" pitchFamily="49" charset="-122"/>
              </a:rPr>
              <a:t>本小组进一步查阅资料，比对自身的实验结果，解释辣椒形态学差异的原因和辣椒基因组相似的原因。</a:t>
            </a:r>
          </a:p>
          <a:p>
            <a:pPr marL="72000" indent="457200" algn="just">
              <a:lnSpc>
                <a:spcPct val="150000"/>
              </a:lnSpc>
            </a:pPr>
            <a:r>
              <a:rPr lang="zh-CN" altLang="zh-CN" sz="2000" dirty="0">
                <a:latin typeface="楷体" pitchFamily="49" charset="-122"/>
                <a:ea typeface="楷体" pitchFamily="49" charset="-122"/>
              </a:rPr>
              <a:t>辣椒的形态学差异来自于内部与外部的多方因素。光照会影响辣椒的颜色；是否套袋会影响辣椒的辣椒素含量；是否感染病毒唤起辣椒的沉默基因（</a:t>
            </a:r>
            <a:r>
              <a:rPr lang="en-US" altLang="zh-CN" sz="2000" dirty="0" err="1">
                <a:latin typeface="楷体" pitchFamily="49" charset="-122"/>
                <a:ea typeface="楷体" pitchFamily="49" charset="-122"/>
              </a:rPr>
              <a:t>CarbcL</a:t>
            </a:r>
            <a:r>
              <a:rPr lang="zh-CN" altLang="zh-CN" sz="2000" dirty="0">
                <a:latin typeface="楷体" pitchFamily="49" charset="-122"/>
                <a:ea typeface="楷体" pitchFamily="49" charset="-122"/>
              </a:rPr>
              <a:t>）表达。</a:t>
            </a:r>
          </a:p>
          <a:p>
            <a:pPr marL="72000" indent="457200" algn="just">
              <a:lnSpc>
                <a:spcPct val="150000"/>
              </a:lnSpc>
            </a:pPr>
            <a:r>
              <a:rPr lang="zh-CN" altLang="zh-CN" sz="2000" dirty="0">
                <a:latin typeface="楷体" pitchFamily="49" charset="-122"/>
                <a:ea typeface="楷体" pitchFamily="49" charset="-122"/>
              </a:rPr>
              <a:t>辣椒的基因组非常相似。辣椒基因组里有</a:t>
            </a:r>
            <a:r>
              <a:rPr lang="en-US" altLang="zh-CN" sz="2000" dirty="0">
                <a:latin typeface="楷体" pitchFamily="49" charset="-122"/>
                <a:ea typeface="楷体" pitchFamily="49" charset="-122"/>
              </a:rPr>
              <a:t>80%</a:t>
            </a:r>
            <a:r>
              <a:rPr lang="zh-CN" altLang="zh-CN" sz="2000" dirty="0">
                <a:latin typeface="楷体" pitchFamily="49" charset="-122"/>
                <a:ea typeface="楷体" pitchFamily="49" charset="-122"/>
              </a:rPr>
              <a:t>左右的重复序列，鉴别难度大。而本小组选取的材料属于同一个栽培种（</a:t>
            </a:r>
            <a:r>
              <a:rPr lang="en-US" altLang="zh-CN" sz="2000" i="1" dirty="0" err="1">
                <a:latin typeface="楷体" pitchFamily="49" charset="-122"/>
                <a:ea typeface="楷体" pitchFamily="49" charset="-122"/>
              </a:rPr>
              <a:t>C.annuum</a:t>
            </a:r>
            <a:r>
              <a:rPr lang="zh-CN" altLang="zh-CN" sz="2000" dirty="0">
                <a:latin typeface="楷体" pitchFamily="49" charset="-122"/>
                <a:ea typeface="楷体" pitchFamily="49" charset="-122"/>
              </a:rPr>
              <a:t>），基因差异小。另外，本小组所检测的</a:t>
            </a:r>
            <a:r>
              <a:rPr lang="en-US" altLang="zh-CN" sz="2000" i="1" dirty="0" err="1">
                <a:latin typeface="楷体" pitchFamily="49" charset="-122"/>
                <a:ea typeface="楷体" pitchFamily="49" charset="-122"/>
              </a:rPr>
              <a:t>rbc</a:t>
            </a:r>
            <a:r>
              <a:rPr lang="en-US" altLang="zh-CN" sz="2000" dirty="0" err="1">
                <a:latin typeface="楷体" pitchFamily="49" charset="-122"/>
                <a:ea typeface="楷体" pitchFamily="49" charset="-122"/>
              </a:rPr>
              <a:t>L</a:t>
            </a:r>
            <a:r>
              <a:rPr lang="zh-CN" altLang="zh-CN" sz="2000" dirty="0">
                <a:latin typeface="楷体" pitchFamily="49" charset="-122"/>
                <a:ea typeface="楷体" pitchFamily="49" charset="-122"/>
              </a:rPr>
              <a:t>片段推测为辣椒的保守区间，所以得出的结果为：这些辣椒属于同一物种。</a:t>
            </a:r>
          </a:p>
          <a:p>
            <a:pPr marL="72000" indent="457200" algn="just">
              <a:lnSpc>
                <a:spcPct val="150000"/>
              </a:lnSpc>
            </a:pPr>
            <a:r>
              <a:rPr lang="zh-CN" altLang="zh-CN" sz="2000" dirty="0">
                <a:latin typeface="楷体" pitchFamily="49" charset="-122"/>
                <a:ea typeface="楷体" pitchFamily="49" charset="-122"/>
              </a:rPr>
              <a:t>本小组在</a:t>
            </a:r>
            <a:r>
              <a:rPr lang="en-US" altLang="zh-CN" sz="2000" dirty="0">
                <a:latin typeface="楷体" pitchFamily="49" charset="-122"/>
                <a:ea typeface="楷体" pitchFamily="49" charset="-122"/>
              </a:rPr>
              <a:t>New </a:t>
            </a:r>
            <a:r>
              <a:rPr lang="en-US" altLang="zh-CN" sz="2000" dirty="0" err="1">
                <a:latin typeface="楷体" pitchFamily="49" charset="-122"/>
                <a:ea typeface="楷体" pitchFamily="49" charset="-122"/>
              </a:rPr>
              <a:t>Phytologist</a:t>
            </a:r>
            <a:r>
              <a:rPr lang="zh-CN" altLang="zh-CN" sz="2000" dirty="0">
                <a:latin typeface="楷体" pitchFamily="49" charset="-122"/>
                <a:ea typeface="楷体" pitchFamily="49" charset="-122"/>
              </a:rPr>
              <a:t>网站上，找到了辣椒的亲缘关系树</a:t>
            </a:r>
            <a:r>
              <a:rPr lang="zh-CN" altLang="en-US" sz="2000" dirty="0">
                <a:latin typeface="楷体" pitchFamily="49" charset="-122"/>
                <a:ea typeface="楷体" pitchFamily="49" charset="-122"/>
              </a:rPr>
              <a:t>（图</a:t>
            </a:r>
            <a:r>
              <a:rPr lang="en-US" altLang="zh-CN" sz="2000" dirty="0">
                <a:latin typeface="楷体" pitchFamily="49" charset="-122"/>
                <a:ea typeface="楷体" pitchFamily="49" charset="-122"/>
              </a:rPr>
              <a:t>3</a:t>
            </a:r>
            <a:r>
              <a:rPr lang="zh-CN" altLang="en-US" sz="2000" dirty="0">
                <a:latin typeface="楷体" pitchFamily="49" charset="-122"/>
                <a:ea typeface="楷体" pitchFamily="49" charset="-122"/>
              </a:rPr>
              <a:t>）</a:t>
            </a:r>
            <a:r>
              <a:rPr lang="zh-CN" altLang="zh-CN" sz="2000" dirty="0">
                <a:latin typeface="楷体" pitchFamily="49" charset="-122"/>
                <a:ea typeface="楷体" pitchFamily="49" charset="-122"/>
              </a:rPr>
              <a:t>，可以解释</a:t>
            </a:r>
            <a:r>
              <a:rPr lang="en-US" altLang="zh-CN" sz="2000" i="1" dirty="0" err="1">
                <a:latin typeface="楷体" pitchFamily="49" charset="-122"/>
                <a:ea typeface="楷体" pitchFamily="49" charset="-122"/>
              </a:rPr>
              <a:t>C.annuum</a:t>
            </a:r>
            <a:r>
              <a:rPr lang="zh-CN" altLang="zh-CN" sz="2000" dirty="0">
                <a:latin typeface="楷体" pitchFamily="49" charset="-122"/>
                <a:ea typeface="楷体" pitchFamily="49" charset="-122"/>
              </a:rPr>
              <a:t>这种辣椒亲缘关系相近</a:t>
            </a:r>
            <a:r>
              <a:rPr lang="zh-CN" altLang="en-US" sz="2000" dirty="0">
                <a:latin typeface="楷体" pitchFamily="49" charset="-122"/>
                <a:ea typeface="楷体" pitchFamily="49" charset="-122"/>
              </a:rPr>
              <a:t>。</a:t>
            </a:r>
            <a:endParaRPr lang="zh-CN" altLang="zh-CN" sz="2000" dirty="0">
              <a:latin typeface="楷体" pitchFamily="49" charset="-122"/>
              <a:ea typeface="楷体" pitchFamily="49" charset="-122"/>
            </a:endParaRPr>
          </a:p>
          <a:p>
            <a:pPr marL="72000" indent="457200" algn="just">
              <a:lnSpc>
                <a:spcPct val="150000"/>
              </a:lnSpc>
            </a:pPr>
            <a:r>
              <a:rPr lang="zh-CN" altLang="zh-CN" sz="2000" dirty="0">
                <a:latin typeface="楷体" pitchFamily="49" charset="-122"/>
                <a:ea typeface="楷体" pitchFamily="49" charset="-122"/>
              </a:rPr>
              <a:t>通过实验研究和资料查询，本小组总结出以下结论：</a:t>
            </a:r>
          </a:p>
          <a:p>
            <a:pPr marL="72000" indent="457200" algn="just">
              <a:lnSpc>
                <a:spcPct val="150000"/>
              </a:lnSpc>
            </a:pPr>
            <a:r>
              <a:rPr lang="zh-CN" altLang="zh-CN" sz="2000" dirty="0">
                <a:latin typeface="楷体" pitchFamily="49" charset="-122"/>
                <a:ea typeface="楷体" pitchFamily="49" charset="-122"/>
              </a:rPr>
              <a:t>一．本小组通过检测市场上不同形态的辣椒，发现它们属于同一栽培种（</a:t>
            </a:r>
            <a:r>
              <a:rPr lang="en-US" altLang="zh-CN" sz="2000" i="1" dirty="0" err="1">
                <a:latin typeface="楷体" pitchFamily="49" charset="-122"/>
                <a:ea typeface="楷体" pitchFamily="49" charset="-122"/>
              </a:rPr>
              <a:t>C.annuum</a:t>
            </a:r>
            <a:r>
              <a:rPr lang="zh-CN" altLang="zh-CN" sz="2000" dirty="0">
                <a:latin typeface="楷体" pitchFamily="49" charset="-122"/>
                <a:ea typeface="楷体" pitchFamily="49" charset="-122"/>
              </a:rPr>
              <a:t>）。本小组所选择的样本，是</a:t>
            </a:r>
            <a:r>
              <a:rPr lang="en-US" altLang="zh-CN" sz="2000" i="1" dirty="0" err="1">
                <a:latin typeface="楷体" pitchFamily="49" charset="-122"/>
                <a:ea typeface="楷体" pitchFamily="49" charset="-122"/>
              </a:rPr>
              <a:t>C.annuum</a:t>
            </a:r>
            <a:r>
              <a:rPr lang="zh-CN" altLang="zh-CN" sz="2000" dirty="0">
                <a:latin typeface="楷体" pitchFamily="49" charset="-122"/>
                <a:ea typeface="楷体" pitchFamily="49" charset="-122"/>
              </a:rPr>
              <a:t>这个栽培种按照不同分类标准的分类。国内有海南灯笼椒和云南涮涮辣是其他的栽培种。</a:t>
            </a:r>
          </a:p>
          <a:p>
            <a:pPr marL="72000" indent="457200" algn="just">
              <a:lnSpc>
                <a:spcPct val="150000"/>
              </a:lnSpc>
            </a:pPr>
            <a:r>
              <a:rPr lang="zh-CN" altLang="zh-CN" sz="2000" dirty="0">
                <a:latin typeface="楷体" pitchFamily="49" charset="-122"/>
                <a:ea typeface="楷体" pitchFamily="49" charset="-122"/>
              </a:rPr>
              <a:t>二．同种辣椒在在生长过程中受到多种外界因素影响，表现出性状差异。</a:t>
            </a:r>
          </a:p>
          <a:p>
            <a:pPr marL="72000" indent="457200" algn="just">
              <a:lnSpc>
                <a:spcPct val="150000"/>
              </a:lnSpc>
            </a:pPr>
            <a:r>
              <a:rPr lang="zh-CN" altLang="zh-CN" sz="2000" dirty="0">
                <a:latin typeface="楷体" pitchFamily="49" charset="-122"/>
                <a:ea typeface="楷体" pitchFamily="49" charset="-122"/>
              </a:rPr>
              <a:t>三．</a:t>
            </a:r>
            <a:r>
              <a:rPr lang="en-US" altLang="zh-CN" sz="2000" i="1" dirty="0">
                <a:latin typeface="楷体" pitchFamily="49" charset="-122"/>
                <a:ea typeface="楷体" pitchFamily="49" charset="-122"/>
              </a:rPr>
              <a:t> </a:t>
            </a:r>
            <a:r>
              <a:rPr lang="en-US" altLang="zh-CN" sz="2000" i="1" dirty="0" err="1">
                <a:latin typeface="楷体" pitchFamily="49" charset="-122"/>
                <a:ea typeface="楷体" pitchFamily="49" charset="-122"/>
              </a:rPr>
              <a:t>rbc</a:t>
            </a:r>
            <a:r>
              <a:rPr lang="en-US" altLang="zh-CN" sz="2000" dirty="0" err="1">
                <a:latin typeface="楷体" pitchFamily="49" charset="-122"/>
                <a:ea typeface="楷体" pitchFamily="49" charset="-122"/>
              </a:rPr>
              <a:t>L</a:t>
            </a:r>
            <a:r>
              <a:rPr lang="zh-CN" altLang="zh-CN" sz="2000" dirty="0">
                <a:latin typeface="楷体" pitchFamily="49" charset="-122"/>
                <a:ea typeface="楷体" pitchFamily="49" charset="-122"/>
              </a:rPr>
              <a:t>基因片段不足以区分有相近亲缘的辣椒。从邹学校院士的回信中，本小组思考了</a:t>
            </a:r>
            <a:r>
              <a:rPr lang="en-US" altLang="zh-CN" sz="2000" i="1" dirty="0" err="1">
                <a:latin typeface="楷体" pitchFamily="49" charset="-122"/>
                <a:ea typeface="楷体" pitchFamily="49" charset="-122"/>
              </a:rPr>
              <a:t>rbc</a:t>
            </a:r>
            <a:r>
              <a:rPr lang="en-US" altLang="zh-CN" sz="2000" dirty="0" err="1">
                <a:latin typeface="楷体" pitchFamily="49" charset="-122"/>
                <a:ea typeface="楷体" pitchFamily="49" charset="-122"/>
              </a:rPr>
              <a:t>L</a:t>
            </a:r>
            <a:r>
              <a:rPr lang="zh-CN" altLang="zh-CN" sz="2000" dirty="0">
                <a:latin typeface="楷体" pitchFamily="49" charset="-122"/>
                <a:ea typeface="楷体" pitchFamily="49" charset="-122"/>
              </a:rPr>
              <a:t>基因片段检测失败的原因：首先，本小组没有扩增</a:t>
            </a:r>
            <a:r>
              <a:rPr lang="en-US" altLang="zh-CN" sz="2000" i="1" dirty="0" err="1">
                <a:latin typeface="楷体" pitchFamily="49" charset="-122"/>
                <a:ea typeface="楷体" pitchFamily="49" charset="-122"/>
              </a:rPr>
              <a:t>rbc</a:t>
            </a:r>
            <a:r>
              <a:rPr lang="en-US" altLang="zh-CN" sz="2000" dirty="0" err="1">
                <a:latin typeface="楷体" pitchFamily="49" charset="-122"/>
                <a:ea typeface="楷体" pitchFamily="49" charset="-122"/>
              </a:rPr>
              <a:t>L</a:t>
            </a:r>
            <a:r>
              <a:rPr lang="zh-CN" altLang="zh-CN" sz="2000" dirty="0">
                <a:latin typeface="楷体" pitchFamily="49" charset="-122"/>
                <a:ea typeface="楷体" pitchFamily="49" charset="-122"/>
              </a:rPr>
              <a:t>全序列，而是只扩增了</a:t>
            </a:r>
            <a:r>
              <a:rPr lang="en-US" altLang="zh-CN" sz="2000" dirty="0">
                <a:latin typeface="楷体" pitchFamily="49" charset="-122"/>
                <a:ea typeface="楷体" pitchFamily="49" charset="-122"/>
              </a:rPr>
              <a:t>500-600bp</a:t>
            </a:r>
            <a:r>
              <a:rPr lang="zh-CN" altLang="zh-CN" sz="2000" dirty="0">
                <a:latin typeface="楷体" pitchFamily="49" charset="-122"/>
                <a:ea typeface="楷体" pitchFamily="49" charset="-122"/>
              </a:rPr>
              <a:t>。其次，</a:t>
            </a:r>
            <a:r>
              <a:rPr lang="en-US" altLang="zh-CN" sz="2000" i="1" dirty="0">
                <a:latin typeface="楷体" pitchFamily="49" charset="-122"/>
                <a:ea typeface="楷体" pitchFamily="49" charset="-122"/>
              </a:rPr>
              <a:t> </a:t>
            </a:r>
            <a:r>
              <a:rPr lang="en-US" altLang="zh-CN" sz="2000" i="1" dirty="0" err="1">
                <a:latin typeface="楷体" pitchFamily="49" charset="-122"/>
                <a:ea typeface="楷体" pitchFamily="49" charset="-122"/>
              </a:rPr>
              <a:t>rbc</a:t>
            </a:r>
            <a:r>
              <a:rPr lang="en-US" altLang="zh-CN" sz="2000" dirty="0" err="1">
                <a:latin typeface="楷体" pitchFamily="49" charset="-122"/>
                <a:ea typeface="楷体" pitchFamily="49" charset="-122"/>
              </a:rPr>
              <a:t>L</a:t>
            </a:r>
            <a:r>
              <a:rPr lang="zh-CN" altLang="zh-CN" sz="2000" dirty="0">
                <a:latin typeface="楷体" pitchFamily="49" charset="-122"/>
                <a:ea typeface="楷体" pitchFamily="49" charset="-122"/>
              </a:rPr>
              <a:t>序列长</a:t>
            </a:r>
            <a:r>
              <a:rPr lang="en-US" altLang="zh-CN" sz="2000" dirty="0">
                <a:latin typeface="楷体" pitchFamily="49" charset="-122"/>
                <a:ea typeface="楷体" pitchFamily="49" charset="-122"/>
              </a:rPr>
              <a:t>(</a:t>
            </a:r>
            <a:r>
              <a:rPr lang="zh-CN" altLang="zh-CN" sz="2000" dirty="0">
                <a:latin typeface="楷体" pitchFamily="49" charset="-122"/>
                <a:ea typeface="楷体" pitchFamily="49" charset="-122"/>
              </a:rPr>
              <a:t>大约</a:t>
            </a:r>
            <a:r>
              <a:rPr lang="en-US" altLang="zh-CN" sz="2000" dirty="0">
                <a:latin typeface="楷体" pitchFamily="49" charset="-122"/>
                <a:ea typeface="楷体" pitchFamily="49" charset="-122"/>
              </a:rPr>
              <a:t>1200bp)</a:t>
            </a:r>
            <a:r>
              <a:rPr lang="zh-CN" altLang="zh-CN" sz="2000" dirty="0">
                <a:latin typeface="楷体" pitchFamily="49" charset="-122"/>
                <a:ea typeface="楷体" pitchFamily="49" charset="-122"/>
              </a:rPr>
              <a:t>，扩增难度较大，测序需要</a:t>
            </a:r>
            <a:r>
              <a:rPr lang="en-US" altLang="zh-CN" sz="2000" dirty="0">
                <a:latin typeface="楷体" pitchFamily="49" charset="-122"/>
                <a:ea typeface="楷体" pitchFamily="49" charset="-122"/>
              </a:rPr>
              <a:t>2</a:t>
            </a:r>
            <a:r>
              <a:rPr lang="zh-CN" altLang="zh-CN" sz="2000" dirty="0">
                <a:latin typeface="楷体" pitchFamily="49" charset="-122"/>
                <a:ea typeface="楷体" pitchFamily="49" charset="-122"/>
              </a:rPr>
              <a:t>个反应后进行拼接。</a:t>
            </a:r>
            <a:r>
              <a:rPr lang="zh-CN" altLang="en-US" sz="2000" dirty="0">
                <a:latin typeface="楷体" pitchFamily="49" charset="-122"/>
                <a:ea typeface="楷体" pitchFamily="49" charset="-122"/>
              </a:rPr>
              <a:t>另外</a:t>
            </a:r>
            <a:r>
              <a:rPr lang="zh-CN" altLang="zh-CN" sz="2000" dirty="0">
                <a:latin typeface="楷体" pitchFamily="49" charset="-122"/>
                <a:ea typeface="楷体" pitchFamily="49" charset="-122"/>
              </a:rPr>
              <a:t>，植物</a:t>
            </a:r>
            <a:r>
              <a:rPr lang="zh-CN" altLang="en-US" sz="2000" dirty="0">
                <a:latin typeface="楷体" pitchFamily="49" charset="-122"/>
                <a:ea typeface="楷体" pitchFamily="49" charset="-122"/>
              </a:rPr>
              <a:t>界还使用其他</a:t>
            </a:r>
            <a:r>
              <a:rPr lang="en-US" altLang="zh-CN" sz="2000" dirty="0">
                <a:latin typeface="楷体" pitchFamily="49" charset="-122"/>
                <a:ea typeface="楷体" pitchFamily="49" charset="-122"/>
              </a:rPr>
              <a:t>DNA</a:t>
            </a:r>
            <a:r>
              <a:rPr lang="zh-CN" altLang="zh-CN" sz="2000" dirty="0">
                <a:latin typeface="楷体" pitchFamily="49" charset="-122"/>
                <a:ea typeface="楷体" pitchFamily="49" charset="-122"/>
              </a:rPr>
              <a:t>条形码进行品种内的鉴别</a:t>
            </a:r>
            <a:r>
              <a:rPr lang="zh-CN" altLang="en-US" sz="2000" dirty="0">
                <a:latin typeface="楷体" pitchFamily="49" charset="-122"/>
                <a:ea typeface="楷体" pitchFamily="49" charset="-122"/>
              </a:rPr>
              <a:t>，如</a:t>
            </a:r>
            <a:r>
              <a:rPr lang="zh-CN" altLang="zh-CN" sz="2000" dirty="0">
                <a:latin typeface="楷体" pitchFamily="49" charset="-122"/>
                <a:ea typeface="楷体" pitchFamily="49" charset="-122"/>
              </a:rPr>
              <a:t>细胞核</a:t>
            </a:r>
            <a:r>
              <a:rPr lang="zh-CN" altLang="en-US" sz="2000" dirty="0">
                <a:latin typeface="楷体" pitchFamily="49" charset="-122"/>
                <a:ea typeface="楷体" pitchFamily="49" charset="-122"/>
              </a:rPr>
              <a:t>内</a:t>
            </a:r>
            <a:r>
              <a:rPr lang="zh-CN" altLang="zh-CN" sz="2000" dirty="0">
                <a:latin typeface="楷体" pitchFamily="49" charset="-122"/>
                <a:ea typeface="楷体" pitchFamily="49" charset="-122"/>
              </a:rPr>
              <a:t>的</a:t>
            </a:r>
            <a:r>
              <a:rPr lang="en-US" altLang="zh-CN" sz="2000" dirty="0">
                <a:latin typeface="楷体" pitchFamily="49" charset="-122"/>
                <a:ea typeface="楷体" pitchFamily="49" charset="-122"/>
              </a:rPr>
              <a:t>ITS</a:t>
            </a:r>
            <a:r>
              <a:rPr lang="zh-CN" altLang="zh-CN" sz="2000" dirty="0">
                <a:latin typeface="楷体" pitchFamily="49" charset="-122"/>
                <a:ea typeface="楷体" pitchFamily="49" charset="-122"/>
              </a:rPr>
              <a:t>和叶绿体的</a:t>
            </a:r>
            <a:r>
              <a:rPr lang="en-US" altLang="zh-CN" sz="2000" i="1" dirty="0" err="1">
                <a:latin typeface="楷体" pitchFamily="49" charset="-122"/>
                <a:ea typeface="楷体" pitchFamily="49" charset="-122"/>
              </a:rPr>
              <a:t>trn</a:t>
            </a:r>
            <a:r>
              <a:rPr lang="en-US" altLang="zh-CN" sz="2000" dirty="0" err="1">
                <a:latin typeface="楷体" pitchFamily="49" charset="-122"/>
                <a:ea typeface="楷体" pitchFamily="49" charset="-122"/>
              </a:rPr>
              <a:t>H-psbA</a:t>
            </a:r>
            <a:r>
              <a:rPr lang="zh-CN" altLang="zh-CN" sz="2000" dirty="0">
                <a:latin typeface="楷体" pitchFamily="49" charset="-122"/>
                <a:ea typeface="楷体" pitchFamily="49" charset="-122"/>
              </a:rPr>
              <a:t>片段，这两个片段较小，</a:t>
            </a:r>
            <a:r>
              <a:rPr lang="en-US" altLang="zh-CN" sz="2000" dirty="0">
                <a:latin typeface="楷体" pitchFamily="49" charset="-122"/>
                <a:ea typeface="楷体" pitchFamily="49" charset="-122"/>
              </a:rPr>
              <a:t>ITS</a:t>
            </a:r>
            <a:r>
              <a:rPr lang="zh-CN" altLang="zh-CN" sz="2000" dirty="0">
                <a:latin typeface="楷体" pitchFamily="49" charset="-122"/>
                <a:ea typeface="楷体" pitchFamily="49" charset="-122"/>
              </a:rPr>
              <a:t>为</a:t>
            </a:r>
            <a:r>
              <a:rPr lang="en-US" altLang="zh-CN" sz="2000" dirty="0">
                <a:latin typeface="楷体" pitchFamily="49" charset="-122"/>
                <a:ea typeface="楷体" pitchFamily="49" charset="-122"/>
              </a:rPr>
              <a:t>750bp</a:t>
            </a:r>
            <a:r>
              <a:rPr lang="zh-CN" altLang="zh-CN" sz="2000" dirty="0">
                <a:latin typeface="楷体" pitchFamily="49" charset="-122"/>
                <a:ea typeface="楷体" pitchFamily="49" charset="-122"/>
              </a:rPr>
              <a:t>左右，</a:t>
            </a:r>
            <a:r>
              <a:rPr lang="en-US" altLang="zh-CN" sz="2000" i="1" dirty="0" err="1">
                <a:latin typeface="楷体" pitchFamily="49" charset="-122"/>
                <a:ea typeface="楷体" pitchFamily="49" charset="-122"/>
              </a:rPr>
              <a:t>trn</a:t>
            </a:r>
            <a:r>
              <a:rPr lang="en-US" altLang="zh-CN" sz="2000" dirty="0" err="1">
                <a:latin typeface="楷体" pitchFamily="49" charset="-122"/>
                <a:ea typeface="楷体" pitchFamily="49" charset="-122"/>
              </a:rPr>
              <a:t>H-psbA</a:t>
            </a:r>
            <a:r>
              <a:rPr lang="zh-CN" altLang="zh-CN" sz="2000" dirty="0">
                <a:latin typeface="楷体" pitchFamily="49" charset="-122"/>
                <a:ea typeface="楷体" pitchFamily="49" charset="-122"/>
              </a:rPr>
              <a:t>为</a:t>
            </a:r>
            <a:r>
              <a:rPr lang="en-US" altLang="zh-CN" sz="2000" dirty="0">
                <a:latin typeface="楷体" pitchFamily="49" charset="-122"/>
                <a:ea typeface="楷体" pitchFamily="49" charset="-122"/>
              </a:rPr>
              <a:t>500bp</a:t>
            </a:r>
            <a:r>
              <a:rPr lang="zh-CN" altLang="zh-CN" sz="2000" dirty="0">
                <a:latin typeface="楷体" pitchFamily="49" charset="-122"/>
                <a:ea typeface="楷体" pitchFamily="49" charset="-122"/>
              </a:rPr>
              <a:t>左右，扩增难度小，测序只要</a:t>
            </a:r>
            <a:r>
              <a:rPr lang="en-US" altLang="zh-CN" sz="2000" dirty="0">
                <a:latin typeface="楷体" pitchFamily="49" charset="-122"/>
                <a:ea typeface="楷体" pitchFamily="49" charset="-122"/>
              </a:rPr>
              <a:t>1</a:t>
            </a:r>
            <a:r>
              <a:rPr lang="zh-CN" altLang="zh-CN" sz="2000" dirty="0">
                <a:latin typeface="楷体" pitchFamily="49" charset="-122"/>
                <a:ea typeface="楷体" pitchFamily="49" charset="-122"/>
              </a:rPr>
              <a:t>个反应就可以测通</a:t>
            </a:r>
            <a:r>
              <a:rPr lang="zh-CN" altLang="en-US" sz="2000" dirty="0">
                <a:latin typeface="楷体" pitchFamily="49" charset="-122"/>
                <a:ea typeface="楷体" pitchFamily="49" charset="-122"/>
              </a:rPr>
              <a:t>。</a:t>
            </a:r>
            <a:endParaRPr lang="zh-CN" altLang="zh-CN" sz="2000" dirty="0">
              <a:latin typeface="楷体" pitchFamily="49" charset="-122"/>
              <a:ea typeface="楷体" pitchFamily="49" charset="-122"/>
            </a:endParaRPr>
          </a:p>
          <a:p>
            <a:pPr marL="72000" indent="457200" algn="just">
              <a:lnSpc>
                <a:spcPct val="150000"/>
              </a:lnSpc>
            </a:pPr>
            <a:r>
              <a:rPr lang="zh-CN" altLang="zh-CN" sz="2000" dirty="0">
                <a:latin typeface="楷体" pitchFamily="49" charset="-122"/>
                <a:ea typeface="楷体" pitchFamily="49" charset="-122"/>
              </a:rPr>
              <a:t>四．国内</a:t>
            </a:r>
            <a:r>
              <a:rPr lang="en-US" altLang="zh-CN" sz="2000" dirty="0">
                <a:latin typeface="楷体" pitchFamily="49" charset="-122"/>
                <a:ea typeface="楷体" pitchFamily="49" charset="-122"/>
              </a:rPr>
              <a:t>DNA</a:t>
            </a:r>
            <a:r>
              <a:rPr lang="zh-CN" altLang="zh-CN" sz="2000" dirty="0">
                <a:latin typeface="楷体" pitchFamily="49" charset="-122"/>
                <a:ea typeface="楷体" pitchFamily="49" charset="-122"/>
              </a:rPr>
              <a:t>条形码发展时间</a:t>
            </a:r>
            <a:r>
              <a:rPr lang="zh-CN" altLang="en-US" sz="2000" dirty="0">
                <a:latin typeface="楷体" pitchFamily="49" charset="-122"/>
                <a:ea typeface="楷体" pitchFamily="49" charset="-122"/>
              </a:rPr>
              <a:t>较</a:t>
            </a:r>
            <a:r>
              <a:rPr lang="zh-CN" altLang="zh-CN" sz="2000" dirty="0">
                <a:latin typeface="楷体" pitchFamily="49" charset="-122"/>
                <a:ea typeface="楷体" pitchFamily="49" charset="-122"/>
              </a:rPr>
              <a:t>短，体系不成熟，资料难以查阅，如果想要更加深入的了解，需要咨询相关专家和业内专业网站。 </a:t>
            </a:r>
          </a:p>
          <a:p>
            <a:pPr marL="72000" indent="457200" algn="just">
              <a:lnSpc>
                <a:spcPct val="150000"/>
              </a:lnSpc>
            </a:pPr>
            <a:r>
              <a:rPr lang="zh-CN" altLang="zh-CN" sz="2000" dirty="0">
                <a:latin typeface="楷体" pitchFamily="49" charset="-122"/>
                <a:ea typeface="楷体" pitchFamily="49" charset="-122"/>
              </a:rPr>
              <a:t>五．辣椒的</a:t>
            </a:r>
            <a:r>
              <a:rPr lang="en-US" altLang="zh-CN" sz="2000" dirty="0">
                <a:latin typeface="楷体" pitchFamily="49" charset="-122"/>
                <a:ea typeface="楷体" pitchFamily="49" charset="-122"/>
              </a:rPr>
              <a:t>DNA</a:t>
            </a:r>
            <a:r>
              <a:rPr lang="zh-CN" altLang="zh-CN" sz="2000" dirty="0">
                <a:latin typeface="楷体" pitchFamily="49" charset="-122"/>
                <a:ea typeface="楷体" pitchFamily="49" charset="-122"/>
              </a:rPr>
              <a:t>序列重复片段较多，不适合一部分基因片段的检测。所以，实验之前，一定要有充足的参考资料，针对性的选取合适的基因片段。</a:t>
            </a:r>
            <a:endParaRPr lang="en-US" altLang="zh-CN" sz="2000" dirty="0">
              <a:latin typeface="楷体" pitchFamily="49" charset="-122"/>
              <a:ea typeface="楷体" pitchFamily="49" charset="-122"/>
            </a:endParaRPr>
          </a:p>
          <a:p>
            <a:pPr algn="just">
              <a:lnSpc>
                <a:spcPct val="150000"/>
              </a:lnSpc>
            </a:pPr>
            <a:r>
              <a:rPr lang="zh-CN" altLang="en-US" sz="2000" dirty="0">
                <a:latin typeface="楷体" pitchFamily="49" charset="-122"/>
                <a:ea typeface="楷体" pitchFamily="49" charset="-122"/>
              </a:rPr>
              <a:t>                     </a:t>
            </a:r>
            <a:r>
              <a:rPr lang="zh-CN" altLang="en-US" sz="2000" b="1" dirty="0">
                <a:latin typeface="楷体" pitchFamily="49" charset="-122"/>
                <a:ea typeface="楷体" pitchFamily="49" charset="-122"/>
              </a:rPr>
              <a:t>发给邹学校院士的咨询信和来自邹院士的回信</a:t>
            </a:r>
            <a:r>
              <a:rPr lang="zh-CN" altLang="en-US" sz="2000" dirty="0">
                <a:latin typeface="楷体" pitchFamily="49" charset="-122"/>
                <a:ea typeface="楷体" pitchFamily="49" charset="-122"/>
              </a:rPr>
              <a:t>。</a:t>
            </a:r>
            <a:endParaRPr lang="en-US" sz="2000" dirty="0">
              <a:latin typeface="楷体" pitchFamily="49" charset="-122"/>
              <a:ea typeface="楷体" pitchFamily="49" charset="-122"/>
            </a:endParaRPr>
          </a:p>
          <a:p>
            <a:pPr>
              <a:lnSpc>
                <a:spcPct val="150000"/>
              </a:lnSpc>
            </a:pPr>
            <a:endParaRPr lang="en-US" sz="2800" dirty="0"/>
          </a:p>
          <a:p>
            <a:pPr>
              <a:lnSpc>
                <a:spcPct val="150000"/>
              </a:lnSpc>
            </a:pPr>
            <a:endParaRPr lang="en-US" sz="2800" dirty="0"/>
          </a:p>
          <a:p>
            <a:pPr>
              <a:lnSpc>
                <a:spcPct val="150000"/>
              </a:lnSpc>
            </a:pPr>
            <a:endParaRPr lang="en-US" sz="2800" dirty="0"/>
          </a:p>
          <a:p>
            <a:pPr>
              <a:lnSpc>
                <a:spcPct val="150000"/>
              </a:lnSpc>
            </a:pPr>
            <a:endParaRPr lang="en-US" sz="2800" dirty="0"/>
          </a:p>
          <a:p>
            <a:pPr>
              <a:lnSpc>
                <a:spcPct val="150000"/>
              </a:lnSpc>
            </a:pPr>
            <a:endParaRPr lang="en-US" sz="2800" dirty="0"/>
          </a:p>
          <a:p>
            <a:pPr>
              <a:lnSpc>
                <a:spcPct val="150000"/>
              </a:lnSpc>
            </a:pPr>
            <a:endParaRPr lang="en-US" sz="2800" dirty="0"/>
          </a:p>
          <a:p>
            <a:pPr>
              <a:lnSpc>
                <a:spcPct val="150000"/>
              </a:lnSpc>
            </a:pPr>
            <a:endParaRPr lang="en-US" sz="2000" dirty="0">
              <a:latin typeface="楷体" pitchFamily="49" charset="-122"/>
              <a:ea typeface="楷体" pitchFamily="49" charset="-122"/>
            </a:endParaRPr>
          </a:p>
          <a:p>
            <a:pPr>
              <a:lnSpc>
                <a:spcPct val="150000"/>
              </a:lnSpc>
            </a:pPr>
            <a:endParaRPr lang="en-US" sz="2800" b="1" dirty="0">
              <a:latin typeface="Yu Gothic UI Light" panose="020B0300000000000000" pitchFamily="34" charset="-128"/>
              <a:ea typeface="Yu Gothic UI Light" panose="020B0300000000000000" pitchFamily="34" charset="-128"/>
            </a:endParaRPr>
          </a:p>
          <a:p>
            <a:pPr algn="just">
              <a:lnSpc>
                <a:spcPct val="150000"/>
              </a:lnSpc>
              <a:spcAft>
                <a:spcPts val="429"/>
              </a:spcAft>
            </a:pPr>
            <a:r>
              <a:rPr lang="en-US" sz="2800" b="1" dirty="0">
                <a:latin typeface="Yu Gothic UI Light" panose="020B0300000000000000" pitchFamily="34" charset="-128"/>
                <a:ea typeface="Yu Gothic UI Light" panose="020B0300000000000000" pitchFamily="34" charset="-128"/>
              </a:rPr>
              <a:t>References</a:t>
            </a:r>
          </a:p>
          <a:p>
            <a:pPr indent="-571500" algn="just">
              <a:lnSpc>
                <a:spcPct val="150000"/>
              </a:lnSpc>
              <a:buFont typeface="Arial" pitchFamily="34" charset="0"/>
              <a:buChar char="•"/>
            </a:pPr>
            <a:r>
              <a:rPr lang="en-US" altLang="zh-CN" dirty="0"/>
              <a:t>Hebert, P. D., </a:t>
            </a:r>
            <a:r>
              <a:rPr lang="en-US" altLang="zh-CN" dirty="0" err="1"/>
              <a:t>Cywinska</a:t>
            </a:r>
            <a:r>
              <a:rPr lang="en-US" altLang="zh-CN" dirty="0"/>
              <a:t>, A., Ball, S. L., &amp; </a:t>
            </a:r>
            <a:r>
              <a:rPr lang="en-US" altLang="zh-CN" dirty="0" err="1"/>
              <a:t>Dewaard</a:t>
            </a:r>
            <a:r>
              <a:rPr lang="en-US" altLang="zh-CN" dirty="0"/>
              <a:t>, J. R. (2003). Biological identifications through DNA barcodes. </a:t>
            </a:r>
            <a:r>
              <a:rPr lang="en-US" altLang="zh-CN" i="1" dirty="0"/>
              <a:t>Proceedings of the Royal Society of London. Series B: Biological Sciences</a:t>
            </a:r>
            <a:r>
              <a:rPr lang="en-US" altLang="zh-CN" dirty="0"/>
              <a:t>, </a:t>
            </a:r>
            <a:r>
              <a:rPr lang="en-US" altLang="zh-CN" i="1" dirty="0"/>
              <a:t>270</a:t>
            </a:r>
            <a:r>
              <a:rPr lang="en-US" altLang="zh-CN" dirty="0"/>
              <a:t>(1512), 313-321.</a:t>
            </a:r>
          </a:p>
          <a:p>
            <a:pPr indent="-571500" algn="just">
              <a:lnSpc>
                <a:spcPct val="150000"/>
              </a:lnSpc>
              <a:buFont typeface="Arial" pitchFamily="34" charset="0"/>
              <a:buChar char="•"/>
            </a:pPr>
            <a:r>
              <a:rPr lang="en-US" altLang="zh-CN" dirty="0"/>
              <a:t>Wang, S., Tian, S., Shah, S. N., Pan, B., </a:t>
            </a:r>
            <a:r>
              <a:rPr lang="en-US" altLang="zh-CN" dirty="0" err="1"/>
              <a:t>Diao</a:t>
            </a:r>
            <a:r>
              <a:rPr lang="en-US" altLang="zh-CN" dirty="0"/>
              <a:t>, W., &amp; Gong, Z. (2015). Cloning and characterization of the </a:t>
            </a:r>
            <a:r>
              <a:rPr lang="en-US" altLang="zh-CN" dirty="0" err="1"/>
              <a:t>CarbcL</a:t>
            </a:r>
            <a:r>
              <a:rPr lang="en-US" altLang="zh-CN" dirty="0"/>
              <a:t> gene related to chlorophyll in pepper (Capsicum annuum L.) under fruit shade stress. </a:t>
            </a:r>
            <a:r>
              <a:rPr lang="en-US" altLang="zh-CN" i="1" dirty="0"/>
              <a:t>Frontiers in Plant Science</a:t>
            </a:r>
            <a:r>
              <a:rPr lang="en-US" altLang="zh-CN" dirty="0"/>
              <a:t>,, 850-850.</a:t>
            </a:r>
          </a:p>
          <a:p>
            <a:pPr indent="-571500" algn="just">
              <a:lnSpc>
                <a:spcPct val="150000"/>
              </a:lnSpc>
              <a:buFont typeface="Arial" pitchFamily="34" charset="0"/>
              <a:buChar char="•"/>
            </a:pPr>
            <a:r>
              <a:rPr lang="en-US" altLang="zh-CN" dirty="0" err="1"/>
              <a:t>Ou</a:t>
            </a:r>
            <a:r>
              <a:rPr lang="en-US" altLang="zh-CN" dirty="0"/>
              <a:t>, L., Li, D., </a:t>
            </a:r>
            <a:r>
              <a:rPr lang="en-US" altLang="zh-CN" dirty="0" err="1"/>
              <a:t>Lv</a:t>
            </a:r>
            <a:r>
              <a:rPr lang="en-US" altLang="zh-CN" dirty="0"/>
              <a:t>, J., Chen, W., Zhang, Z., Li, X., ... &amp; Zou, X. (2018). Pan‐genome of cultivated pepper (Capsicum) and its use in gene presence–absence variation analyses. </a:t>
            </a:r>
            <a:r>
              <a:rPr lang="en-US" altLang="zh-CN" i="1" dirty="0"/>
              <a:t>New </a:t>
            </a:r>
            <a:r>
              <a:rPr lang="en-US" altLang="zh-CN" i="1" dirty="0" err="1"/>
              <a:t>Phytologist</a:t>
            </a:r>
            <a:r>
              <a:rPr lang="en-US" altLang="zh-CN" dirty="0"/>
              <a:t>, 220(2), 360-363.</a:t>
            </a:r>
            <a:endParaRPr lang="en-US" sz="2000" dirty="0">
              <a:latin typeface="楷体" pitchFamily="49" charset="-122"/>
              <a:ea typeface="楷体" pitchFamily="49" charset="-122"/>
            </a:endParaRPr>
          </a:p>
          <a:p>
            <a:pPr algn="just">
              <a:lnSpc>
                <a:spcPct val="150000"/>
              </a:lnSpc>
              <a:spcAft>
                <a:spcPts val="429"/>
              </a:spcAft>
            </a:pPr>
            <a:r>
              <a:rPr lang="en-US" sz="2800" b="1" dirty="0">
                <a:latin typeface="Yu Gothic UI Light" panose="020B0300000000000000" pitchFamily="34" charset="-128"/>
                <a:ea typeface="Yu Gothic UI Light" panose="020B0300000000000000" pitchFamily="34" charset="-128"/>
              </a:rPr>
              <a:t>Acknowledgements </a:t>
            </a:r>
          </a:p>
          <a:p>
            <a:pPr marL="72000" indent="457200" algn="just">
              <a:lnSpc>
                <a:spcPct val="150000"/>
              </a:lnSpc>
            </a:pPr>
            <a:r>
              <a:rPr lang="zh-CN" altLang="zh-CN" sz="2000" dirty="0">
                <a:latin typeface="楷体" pitchFamily="49" charset="-122"/>
                <a:ea typeface="楷体" pitchFamily="49" charset="-122"/>
              </a:rPr>
              <a:t>感谢小组内每一位成员的通力合作，感谢邹学校院士的邮件指导，感谢冷泉港亚洲</a:t>
            </a:r>
            <a:r>
              <a:rPr lang="en-US" altLang="zh-CN" sz="2000" dirty="0">
                <a:latin typeface="楷体" pitchFamily="49" charset="-122"/>
                <a:ea typeface="楷体" pitchFamily="49" charset="-122"/>
              </a:rPr>
              <a:t>DNA</a:t>
            </a:r>
            <a:r>
              <a:rPr lang="zh-CN" altLang="zh-CN" sz="2000" dirty="0">
                <a:latin typeface="楷体" pitchFamily="49" charset="-122"/>
                <a:ea typeface="楷体" pitchFamily="49" charset="-122"/>
              </a:rPr>
              <a:t>学习中心王心悦，刘知远老师的辅导，感谢</a:t>
            </a:r>
            <a:r>
              <a:rPr lang="zh-CN" altLang="en-US" sz="2000" dirty="0">
                <a:latin typeface="楷体" pitchFamily="49" charset="-122"/>
                <a:ea typeface="楷体" pitchFamily="49" charset="-122"/>
              </a:rPr>
              <a:t>苏州工业园区生物创新课程</a:t>
            </a:r>
            <a:r>
              <a:rPr lang="zh-CN" altLang="zh-CN" sz="2000" dirty="0">
                <a:latin typeface="楷体" pitchFamily="49" charset="-122"/>
                <a:ea typeface="楷体" pitchFamily="49" charset="-122"/>
              </a:rPr>
              <a:t>的支持。</a:t>
            </a:r>
          </a:p>
        </p:txBody>
      </p:sp>
      <p:pic>
        <p:nvPicPr>
          <p:cNvPr id="21" name="图片 20">
            <a:extLst>
              <a:ext uri="{FF2B5EF4-FFF2-40B4-BE49-F238E27FC236}">
                <a16:creationId xmlns:a16="http://schemas.microsoft.com/office/drawing/2014/main" id="{3613B14D-0E88-488F-8887-97DA32741A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3016" y="837301"/>
            <a:ext cx="3563025" cy="1866987"/>
          </a:xfrm>
          <a:prstGeom prst="rect">
            <a:avLst/>
          </a:prstGeom>
        </p:spPr>
      </p:pic>
      <p:sp>
        <p:nvSpPr>
          <p:cNvPr id="52" name="TextBox 36">
            <a:extLst>
              <a:ext uri="{FF2B5EF4-FFF2-40B4-BE49-F238E27FC236}">
                <a16:creationId xmlns:a16="http://schemas.microsoft.com/office/drawing/2014/main" id="{6A98772A-8649-435C-A401-B9755F685E2C}"/>
              </a:ext>
            </a:extLst>
          </p:cNvPr>
          <p:cNvSpPr txBox="1"/>
          <p:nvPr/>
        </p:nvSpPr>
        <p:spPr>
          <a:xfrm>
            <a:off x="2052154" y="19090083"/>
            <a:ext cx="8209626" cy="8078074"/>
          </a:xfrm>
          <a:prstGeom prst="rect">
            <a:avLst/>
          </a:prstGeom>
          <a:noFill/>
          <a:ln w="9525">
            <a:noFill/>
          </a:ln>
        </p:spPr>
        <p:txBody>
          <a:bodyPr wrap="square" lIns="65306" tIns="32653" rIns="65306" bIns="32653" rtlCol="0">
            <a:spAutoFit/>
          </a:bodyPr>
          <a:lstStyle/>
          <a:p>
            <a:pPr algn="just">
              <a:lnSpc>
                <a:spcPct val="150000"/>
              </a:lnSpc>
              <a:spcAft>
                <a:spcPts val="429"/>
              </a:spcAft>
            </a:pPr>
            <a:r>
              <a:rPr lang="en-US" sz="2800" b="1" dirty="0">
                <a:latin typeface="Yu Gothic UI Light" panose="020B0300000000000000" pitchFamily="34" charset="-128"/>
                <a:ea typeface="Yu Gothic UI Light" panose="020B0300000000000000" pitchFamily="34" charset="-128"/>
              </a:rPr>
              <a:t>Materials &amp; Methods </a:t>
            </a:r>
          </a:p>
          <a:p>
            <a:pPr algn="just">
              <a:lnSpc>
                <a:spcPct val="150000"/>
              </a:lnSpc>
            </a:pPr>
            <a:r>
              <a:rPr lang="en-US" altLang="zh-CN" sz="2000" dirty="0">
                <a:latin typeface="楷体" pitchFamily="49" charset="-122"/>
                <a:ea typeface="楷体" pitchFamily="49" charset="-122"/>
              </a:rPr>
              <a:t>1</a:t>
            </a:r>
            <a:r>
              <a:rPr lang="zh-CN" altLang="en-US" sz="2000" dirty="0">
                <a:latin typeface="楷体" pitchFamily="49" charset="-122"/>
                <a:ea typeface="楷体" pitchFamily="49" charset="-122"/>
              </a:rPr>
              <a:t>、</a:t>
            </a:r>
            <a:r>
              <a:rPr lang="zh-CN" altLang="zh-CN" sz="2000" dirty="0">
                <a:latin typeface="楷体" pitchFamily="49" charset="-122"/>
                <a:ea typeface="楷体" pitchFamily="49" charset="-122"/>
              </a:rPr>
              <a:t>材料</a:t>
            </a:r>
          </a:p>
          <a:p>
            <a:pPr algn="just">
              <a:lnSpc>
                <a:spcPct val="150000"/>
              </a:lnSpc>
            </a:pPr>
            <a:r>
              <a:rPr lang="zh-CN" altLang="zh-CN" sz="2000" dirty="0">
                <a:latin typeface="楷体" pitchFamily="49" charset="-122"/>
                <a:ea typeface="楷体" pitchFamily="49" charset="-122"/>
              </a:rPr>
              <a:t>各种辣椒样本</a:t>
            </a:r>
          </a:p>
          <a:p>
            <a:pPr algn="just">
              <a:lnSpc>
                <a:spcPct val="150000"/>
              </a:lnSpc>
            </a:pPr>
            <a:r>
              <a:rPr lang="zh-CN" altLang="zh-CN" sz="2000" dirty="0">
                <a:latin typeface="楷体" pitchFamily="49" charset="-122"/>
                <a:ea typeface="楷体" pitchFamily="49" charset="-122"/>
              </a:rPr>
              <a:t>试剂：裂解液、洗涤缓冲液、</a:t>
            </a:r>
            <a:r>
              <a:rPr lang="en-US" altLang="zh-CN" sz="2000" dirty="0">
                <a:latin typeface="楷体" pitchFamily="49" charset="-122"/>
                <a:ea typeface="楷体" pitchFamily="49" charset="-122"/>
              </a:rPr>
              <a:t>TE</a:t>
            </a:r>
            <a:r>
              <a:rPr lang="zh-CN" altLang="zh-CN" sz="2000" dirty="0">
                <a:latin typeface="楷体" pitchFamily="49" charset="-122"/>
                <a:ea typeface="楷体" pitchFamily="49" charset="-122"/>
              </a:rPr>
              <a:t>缓冲液、</a:t>
            </a:r>
            <a:r>
              <a:rPr lang="en-US" altLang="zh-CN" sz="2000" dirty="0">
                <a:latin typeface="楷体" pitchFamily="49" charset="-122"/>
                <a:ea typeface="楷体" pitchFamily="49" charset="-122"/>
              </a:rPr>
              <a:t>PCR</a:t>
            </a:r>
            <a:r>
              <a:rPr lang="zh-CN" altLang="zh-CN" sz="2000" dirty="0">
                <a:latin typeface="楷体" pitchFamily="49" charset="-122"/>
                <a:ea typeface="楷体" pitchFamily="49" charset="-122"/>
              </a:rPr>
              <a:t>试剂、</a:t>
            </a:r>
            <a:r>
              <a:rPr lang="en-US" altLang="zh-CN" sz="2000" dirty="0">
                <a:latin typeface="楷体" pitchFamily="49" charset="-122"/>
                <a:ea typeface="楷体" pitchFamily="49" charset="-122"/>
              </a:rPr>
              <a:t>Loading Dye</a:t>
            </a:r>
            <a:r>
              <a:rPr lang="zh-CN" altLang="zh-CN" sz="2000" dirty="0">
                <a:latin typeface="楷体" pitchFamily="49" charset="-122"/>
                <a:ea typeface="楷体" pitchFamily="49" charset="-122"/>
              </a:rPr>
              <a:t>、琼脂糖凝胶</a:t>
            </a:r>
          </a:p>
          <a:p>
            <a:pPr algn="just">
              <a:lnSpc>
                <a:spcPct val="150000"/>
              </a:lnSpc>
            </a:pPr>
            <a:r>
              <a:rPr lang="zh-CN" altLang="zh-CN" sz="2000" dirty="0">
                <a:latin typeface="楷体" pitchFamily="49" charset="-122"/>
                <a:ea typeface="楷体" pitchFamily="49" charset="-122"/>
              </a:rPr>
              <a:t>离心管、</a:t>
            </a:r>
            <a:r>
              <a:rPr lang="en-US" altLang="zh-CN" sz="2000" dirty="0">
                <a:latin typeface="楷体" pitchFamily="49" charset="-122"/>
                <a:ea typeface="楷体" pitchFamily="49" charset="-122"/>
              </a:rPr>
              <a:t>PCR</a:t>
            </a:r>
            <a:r>
              <a:rPr lang="zh-CN" altLang="zh-CN" sz="2000" dirty="0">
                <a:latin typeface="楷体" pitchFamily="49" charset="-122"/>
                <a:ea typeface="楷体" pitchFamily="49" charset="-122"/>
              </a:rPr>
              <a:t>管</a:t>
            </a:r>
            <a:r>
              <a:rPr lang="zh-CN" altLang="en-US" sz="2000" dirty="0">
                <a:latin typeface="楷体" pitchFamily="49" charset="-122"/>
                <a:ea typeface="楷体" pitchFamily="49" charset="-122"/>
              </a:rPr>
              <a:t>、</a:t>
            </a:r>
            <a:r>
              <a:rPr lang="zh-CN" altLang="zh-CN" sz="2000" dirty="0">
                <a:latin typeface="楷体" pitchFamily="49" charset="-122"/>
                <a:ea typeface="楷体" pitchFamily="49" charset="-122"/>
              </a:rPr>
              <a:t>滤纸片</a:t>
            </a:r>
          </a:p>
          <a:p>
            <a:pPr algn="just">
              <a:lnSpc>
                <a:spcPct val="150000"/>
              </a:lnSpc>
            </a:pPr>
            <a:r>
              <a:rPr lang="zh-CN" altLang="zh-CN" sz="2000" dirty="0">
                <a:latin typeface="楷体" pitchFamily="49" charset="-122"/>
                <a:ea typeface="楷体" pitchFamily="49" charset="-122"/>
              </a:rPr>
              <a:t>引物：</a:t>
            </a:r>
            <a:r>
              <a:rPr lang="en-US" altLang="zh-CN" sz="2000" i="1" dirty="0" err="1">
                <a:latin typeface="楷体" pitchFamily="49" charset="-122"/>
                <a:ea typeface="楷体" pitchFamily="49" charset="-122"/>
              </a:rPr>
              <a:t>rbc</a:t>
            </a:r>
            <a:r>
              <a:rPr lang="en-US" altLang="zh-CN" sz="2000" dirty="0" err="1">
                <a:latin typeface="楷体" pitchFamily="49" charset="-122"/>
                <a:ea typeface="楷体" pitchFamily="49" charset="-122"/>
              </a:rPr>
              <a:t>LaF</a:t>
            </a:r>
            <a:r>
              <a:rPr lang="zh-CN" altLang="zh-CN" sz="2000" dirty="0">
                <a:latin typeface="楷体" pitchFamily="49" charset="-122"/>
                <a:ea typeface="楷体" pitchFamily="49" charset="-122"/>
              </a:rPr>
              <a:t>和</a:t>
            </a:r>
            <a:r>
              <a:rPr lang="en-US" altLang="zh-CN" sz="2000" i="1" dirty="0" err="1">
                <a:latin typeface="楷体" pitchFamily="49" charset="-122"/>
                <a:ea typeface="楷体" pitchFamily="49" charset="-122"/>
              </a:rPr>
              <a:t>rbc</a:t>
            </a:r>
            <a:r>
              <a:rPr lang="en-US" altLang="zh-CN" sz="2000" dirty="0" err="1">
                <a:latin typeface="楷体" pitchFamily="49" charset="-122"/>
                <a:ea typeface="楷体" pitchFamily="49" charset="-122"/>
              </a:rPr>
              <a:t>LaRev</a:t>
            </a:r>
            <a:endParaRPr lang="zh-CN" altLang="zh-CN" sz="2000" dirty="0">
              <a:latin typeface="楷体" pitchFamily="49" charset="-122"/>
              <a:ea typeface="楷体" pitchFamily="49" charset="-122"/>
            </a:endParaRPr>
          </a:p>
          <a:p>
            <a:pPr algn="just">
              <a:lnSpc>
                <a:spcPct val="150000"/>
              </a:lnSpc>
            </a:pPr>
            <a:r>
              <a:rPr lang="en-US" altLang="zh-CN" sz="2000" dirty="0">
                <a:latin typeface="楷体" pitchFamily="49" charset="-122"/>
                <a:ea typeface="楷体" pitchFamily="49" charset="-122"/>
              </a:rPr>
              <a:t>2</a:t>
            </a:r>
            <a:r>
              <a:rPr lang="zh-CN" altLang="zh-CN" sz="2000" dirty="0">
                <a:latin typeface="楷体" pitchFamily="49" charset="-122"/>
                <a:ea typeface="楷体" pitchFamily="49" charset="-122"/>
              </a:rPr>
              <a:t>、</a:t>
            </a:r>
            <a:r>
              <a:rPr lang="en-US" altLang="zh-CN" sz="2000" dirty="0">
                <a:latin typeface="楷体" pitchFamily="49" charset="-122"/>
                <a:ea typeface="楷体" pitchFamily="49" charset="-122"/>
              </a:rPr>
              <a:t>Rapid</a:t>
            </a:r>
            <a:r>
              <a:rPr lang="zh-CN" altLang="zh-CN" sz="2000" dirty="0">
                <a:latin typeface="楷体" pitchFamily="49" charset="-122"/>
                <a:ea typeface="楷体" pitchFamily="49" charset="-122"/>
              </a:rPr>
              <a:t>方法</a:t>
            </a:r>
          </a:p>
          <a:p>
            <a:pPr algn="just">
              <a:lnSpc>
                <a:spcPct val="150000"/>
              </a:lnSpc>
            </a:pPr>
            <a:r>
              <a:rPr lang="en-US" altLang="zh-CN" sz="2000" dirty="0">
                <a:latin typeface="楷体" pitchFamily="49" charset="-122"/>
                <a:ea typeface="楷体" pitchFamily="49" charset="-122"/>
              </a:rPr>
              <a:t>1</a:t>
            </a:r>
            <a:r>
              <a:rPr lang="zh-CN" altLang="zh-CN" sz="2000" dirty="0">
                <a:latin typeface="楷体" pitchFamily="49" charset="-122"/>
                <a:ea typeface="楷体" pitchFamily="49" charset="-122"/>
              </a:rPr>
              <a:t>）收集，记录，鉴定样本</a:t>
            </a:r>
          </a:p>
          <a:p>
            <a:pPr algn="just">
              <a:lnSpc>
                <a:spcPct val="150000"/>
              </a:lnSpc>
            </a:pPr>
            <a:r>
              <a:rPr lang="en-US" altLang="zh-CN" sz="2000" dirty="0">
                <a:latin typeface="楷体" pitchFamily="49" charset="-122"/>
                <a:ea typeface="楷体" pitchFamily="49" charset="-122"/>
              </a:rPr>
              <a:t>2</a:t>
            </a:r>
            <a:r>
              <a:rPr lang="zh-CN" altLang="zh-CN" sz="2000" dirty="0">
                <a:latin typeface="楷体" pitchFamily="49" charset="-122"/>
                <a:ea typeface="楷体" pitchFamily="49" charset="-122"/>
              </a:rPr>
              <a:t>）提取</a:t>
            </a:r>
            <a:r>
              <a:rPr lang="en-US" altLang="zh-CN" sz="2000" dirty="0">
                <a:latin typeface="楷体" pitchFamily="49" charset="-122"/>
                <a:ea typeface="楷体" pitchFamily="49" charset="-122"/>
              </a:rPr>
              <a:t>DNA</a:t>
            </a:r>
          </a:p>
          <a:p>
            <a:pPr algn="just">
              <a:lnSpc>
                <a:spcPct val="150000"/>
              </a:lnSpc>
            </a:pPr>
            <a:r>
              <a:rPr lang="en-US" altLang="zh-CN" sz="2000" dirty="0">
                <a:latin typeface="楷体" pitchFamily="49" charset="-122"/>
                <a:ea typeface="楷体" pitchFamily="49" charset="-122"/>
              </a:rPr>
              <a:t>3</a:t>
            </a:r>
            <a:r>
              <a:rPr lang="zh-CN" altLang="zh-CN" sz="2000" dirty="0">
                <a:latin typeface="楷体" pitchFamily="49" charset="-122"/>
                <a:ea typeface="楷体" pitchFamily="49" charset="-122"/>
              </a:rPr>
              <a:t>）</a:t>
            </a:r>
            <a:r>
              <a:rPr lang="en-US" altLang="zh-CN" sz="2000" dirty="0">
                <a:latin typeface="楷体" pitchFamily="49" charset="-122"/>
                <a:ea typeface="楷体" pitchFamily="49" charset="-122"/>
              </a:rPr>
              <a:t>PCR</a:t>
            </a:r>
            <a:r>
              <a:rPr lang="zh-CN" altLang="zh-CN" sz="2000" dirty="0">
                <a:latin typeface="楷体" pitchFamily="49" charset="-122"/>
                <a:ea typeface="楷体" pitchFamily="49" charset="-122"/>
              </a:rPr>
              <a:t>扩增：以提取的辣椒</a:t>
            </a:r>
            <a:r>
              <a:rPr lang="en-US" altLang="zh-CN" sz="2000" dirty="0">
                <a:latin typeface="楷体" pitchFamily="49" charset="-122"/>
                <a:ea typeface="楷体" pitchFamily="49" charset="-122"/>
              </a:rPr>
              <a:t>DNA</a:t>
            </a:r>
            <a:r>
              <a:rPr lang="zh-CN" altLang="zh-CN" sz="2000" dirty="0">
                <a:latin typeface="楷体" pitchFamily="49" charset="-122"/>
                <a:ea typeface="楷体" pitchFamily="49" charset="-122"/>
              </a:rPr>
              <a:t>为模板，以</a:t>
            </a:r>
            <a:r>
              <a:rPr lang="en-US" altLang="zh-CN" sz="2000" i="1" dirty="0" err="1">
                <a:latin typeface="楷体" pitchFamily="49" charset="-122"/>
                <a:ea typeface="楷体" pitchFamily="49" charset="-122"/>
              </a:rPr>
              <a:t>rbc</a:t>
            </a:r>
            <a:r>
              <a:rPr lang="en-US" altLang="zh-CN" sz="2000" dirty="0" err="1">
                <a:latin typeface="楷体" pitchFamily="49" charset="-122"/>
                <a:ea typeface="楷体" pitchFamily="49" charset="-122"/>
              </a:rPr>
              <a:t>LaF</a:t>
            </a:r>
            <a:r>
              <a:rPr lang="zh-CN" altLang="zh-CN" sz="2000" dirty="0">
                <a:latin typeface="楷体" pitchFamily="49" charset="-122"/>
                <a:ea typeface="楷体" pitchFamily="49" charset="-122"/>
              </a:rPr>
              <a:t>和</a:t>
            </a:r>
            <a:r>
              <a:rPr lang="en-US" altLang="zh-CN" sz="2000" i="1" dirty="0" err="1">
                <a:latin typeface="楷体" pitchFamily="49" charset="-122"/>
                <a:ea typeface="楷体" pitchFamily="49" charset="-122"/>
              </a:rPr>
              <a:t>rbc</a:t>
            </a:r>
            <a:r>
              <a:rPr lang="en-US" altLang="zh-CN" sz="2000" dirty="0" err="1">
                <a:latin typeface="楷体" pitchFamily="49" charset="-122"/>
                <a:ea typeface="楷体" pitchFamily="49" charset="-122"/>
              </a:rPr>
              <a:t>LaRev</a:t>
            </a:r>
            <a:r>
              <a:rPr lang="zh-CN" altLang="zh-CN" sz="2000" dirty="0">
                <a:latin typeface="楷体" pitchFamily="49" charset="-122"/>
                <a:ea typeface="楷体" pitchFamily="49" charset="-122"/>
              </a:rPr>
              <a:t>为引物，进行</a:t>
            </a:r>
            <a:r>
              <a:rPr lang="en-US" altLang="zh-CN" sz="2000" i="1" dirty="0" err="1">
                <a:latin typeface="楷体" pitchFamily="49" charset="-122"/>
                <a:ea typeface="楷体" pitchFamily="49" charset="-122"/>
              </a:rPr>
              <a:t>rbcL</a:t>
            </a:r>
            <a:r>
              <a:rPr lang="zh-CN" altLang="zh-CN" sz="2000" dirty="0">
                <a:latin typeface="楷体" pitchFamily="49" charset="-122"/>
                <a:ea typeface="楷体" pitchFamily="49" charset="-122"/>
              </a:rPr>
              <a:t>基因的</a:t>
            </a:r>
            <a:r>
              <a:rPr lang="en-US" altLang="zh-CN" sz="2000" dirty="0">
                <a:latin typeface="楷体" pitchFamily="49" charset="-122"/>
                <a:ea typeface="楷体" pitchFamily="49" charset="-122"/>
              </a:rPr>
              <a:t>PCR</a:t>
            </a:r>
            <a:r>
              <a:rPr lang="zh-CN" altLang="zh-CN" sz="2000" dirty="0">
                <a:latin typeface="楷体" pitchFamily="49" charset="-122"/>
                <a:ea typeface="楷体" pitchFamily="49" charset="-122"/>
              </a:rPr>
              <a:t>扩增。</a:t>
            </a:r>
            <a:endParaRPr lang="en-US" altLang="zh-CN" sz="2000" dirty="0">
              <a:latin typeface="楷体" pitchFamily="49" charset="-122"/>
              <a:ea typeface="楷体" pitchFamily="49" charset="-122"/>
            </a:endParaRPr>
          </a:p>
          <a:p>
            <a:pPr algn="just">
              <a:lnSpc>
                <a:spcPct val="150000"/>
              </a:lnSpc>
            </a:pPr>
            <a:r>
              <a:rPr lang="en-US" altLang="zh-CN" sz="2000" dirty="0">
                <a:latin typeface="楷体" pitchFamily="49" charset="-122"/>
                <a:ea typeface="楷体" pitchFamily="49" charset="-122"/>
              </a:rPr>
              <a:t>4</a:t>
            </a:r>
            <a:r>
              <a:rPr lang="zh-CN" altLang="zh-CN" sz="2000" dirty="0">
                <a:latin typeface="楷体" pitchFamily="49" charset="-122"/>
                <a:ea typeface="楷体" pitchFamily="49" charset="-122"/>
              </a:rPr>
              <a:t>）凝胶电泳：扩增产物经</a:t>
            </a:r>
            <a:r>
              <a:rPr lang="en-US" altLang="zh-CN" sz="2000" dirty="0">
                <a:latin typeface="楷体" pitchFamily="49" charset="-122"/>
                <a:ea typeface="楷体" pitchFamily="49" charset="-122"/>
              </a:rPr>
              <a:t>2%</a:t>
            </a:r>
            <a:r>
              <a:rPr lang="zh-CN" altLang="zh-CN" sz="2000" dirty="0">
                <a:latin typeface="楷体" pitchFamily="49" charset="-122"/>
                <a:ea typeface="楷体" pitchFamily="49" charset="-122"/>
              </a:rPr>
              <a:t>的琼脂糖凝胶电泳分离（</a:t>
            </a:r>
            <a:r>
              <a:rPr lang="en-US" altLang="zh-CN" sz="2000" dirty="0">
                <a:latin typeface="楷体" pitchFamily="49" charset="-122"/>
                <a:ea typeface="楷体" pitchFamily="49" charset="-122"/>
              </a:rPr>
              <a:t>135V</a:t>
            </a:r>
            <a:r>
              <a:rPr lang="zh-CN" altLang="zh-CN" sz="2000" dirty="0">
                <a:latin typeface="楷体" pitchFamily="49" charset="-122"/>
                <a:ea typeface="楷体" pitchFamily="49" charset="-122"/>
              </a:rPr>
              <a:t>，</a:t>
            </a:r>
            <a:r>
              <a:rPr lang="en-US" altLang="zh-CN" sz="2000" dirty="0">
                <a:latin typeface="楷体" pitchFamily="49" charset="-122"/>
                <a:ea typeface="楷体" pitchFamily="49" charset="-122"/>
              </a:rPr>
              <a:t>30min</a:t>
            </a:r>
            <a:r>
              <a:rPr lang="zh-CN" altLang="zh-CN" sz="2000" dirty="0">
                <a:latin typeface="楷体" pitchFamily="49" charset="-122"/>
                <a:ea typeface="楷体" pitchFamily="49" charset="-122"/>
              </a:rPr>
              <a:t>）。将扩增成功的目的条带送去测序。</a:t>
            </a:r>
          </a:p>
          <a:p>
            <a:pPr algn="just">
              <a:lnSpc>
                <a:spcPct val="150000"/>
              </a:lnSpc>
            </a:pPr>
            <a:r>
              <a:rPr lang="en-US" altLang="zh-CN" sz="2000" dirty="0">
                <a:latin typeface="楷体" pitchFamily="49" charset="-122"/>
                <a:ea typeface="楷体" pitchFamily="49" charset="-122"/>
              </a:rPr>
              <a:t>5</a:t>
            </a:r>
            <a:r>
              <a:rPr lang="zh-CN" altLang="zh-CN" sz="2000" dirty="0">
                <a:latin typeface="楷体" pitchFamily="49" charset="-122"/>
                <a:ea typeface="楷体" pitchFamily="49" charset="-122"/>
              </a:rPr>
              <a:t>）数据库对比：将</a:t>
            </a:r>
            <a:r>
              <a:rPr lang="en-US" altLang="zh-CN" sz="2000" i="1" dirty="0" err="1">
                <a:latin typeface="楷体" pitchFamily="49" charset="-122"/>
                <a:ea typeface="楷体" pitchFamily="49" charset="-122"/>
              </a:rPr>
              <a:t>rbc</a:t>
            </a:r>
            <a:r>
              <a:rPr lang="en-US" altLang="zh-CN" sz="2000" dirty="0" err="1">
                <a:latin typeface="楷体" pitchFamily="49" charset="-122"/>
                <a:ea typeface="楷体" pitchFamily="49" charset="-122"/>
              </a:rPr>
              <a:t>L</a:t>
            </a:r>
            <a:r>
              <a:rPr lang="zh-CN" altLang="zh-CN" sz="2000" dirty="0">
                <a:latin typeface="楷体" pitchFamily="49" charset="-122"/>
                <a:ea typeface="楷体" pitchFamily="49" charset="-122"/>
              </a:rPr>
              <a:t>基因序列的测序结果与美国国家生物信息数据库（</a:t>
            </a:r>
            <a:r>
              <a:rPr lang="en-US" altLang="zh-CN" sz="2000" dirty="0">
                <a:latin typeface="楷体" pitchFamily="49" charset="-122"/>
                <a:ea typeface="楷体" pitchFamily="49" charset="-122"/>
              </a:rPr>
              <a:t>NCBI</a:t>
            </a:r>
            <a:r>
              <a:rPr lang="zh-CN" altLang="zh-CN" sz="2000" dirty="0">
                <a:latin typeface="楷体" pitchFamily="49" charset="-122"/>
                <a:ea typeface="楷体" pitchFamily="49" charset="-122"/>
              </a:rPr>
              <a:t>）进行对比，网站地址：</a:t>
            </a:r>
            <a:r>
              <a:rPr lang="en-US" altLang="zh-CN" sz="2000" dirty="0">
                <a:latin typeface="楷体" pitchFamily="49" charset="-122"/>
                <a:ea typeface="楷体" pitchFamily="49" charset="-122"/>
              </a:rPr>
              <a:t>dansubway.dnalcasia.net</a:t>
            </a:r>
            <a:r>
              <a:rPr lang="zh-CN" altLang="zh-CN" sz="2000" dirty="0">
                <a:latin typeface="楷体" pitchFamily="49" charset="-122"/>
                <a:ea typeface="楷体" pitchFamily="49" charset="-122"/>
              </a:rPr>
              <a:t>。根据匹配结果确定辣椒的</a:t>
            </a:r>
            <a:r>
              <a:rPr lang="zh-CN" altLang="en-US" sz="2000" dirty="0">
                <a:latin typeface="楷体" pitchFamily="49" charset="-122"/>
                <a:ea typeface="楷体" pitchFamily="49" charset="-122"/>
              </a:rPr>
              <a:t>基因序列。</a:t>
            </a:r>
            <a:endParaRPr lang="en-US" altLang="zh-CN" sz="2000" dirty="0">
              <a:latin typeface="楷体" pitchFamily="49" charset="-122"/>
              <a:ea typeface="楷体" pitchFamily="49" charset="-122"/>
            </a:endParaRPr>
          </a:p>
        </p:txBody>
      </p:sp>
      <p:sp>
        <p:nvSpPr>
          <p:cNvPr id="53" name="TextBox 36">
            <a:extLst>
              <a:ext uri="{FF2B5EF4-FFF2-40B4-BE49-F238E27FC236}">
                <a16:creationId xmlns:a16="http://schemas.microsoft.com/office/drawing/2014/main" id="{417ED0DC-1D32-41E2-B88C-4A46C1E462B8}"/>
              </a:ext>
            </a:extLst>
          </p:cNvPr>
          <p:cNvSpPr txBox="1"/>
          <p:nvPr/>
        </p:nvSpPr>
        <p:spPr>
          <a:xfrm>
            <a:off x="11219460" y="23609254"/>
            <a:ext cx="12197558" cy="4420341"/>
          </a:xfrm>
          <a:prstGeom prst="rect">
            <a:avLst/>
          </a:prstGeom>
          <a:noFill/>
        </p:spPr>
        <p:txBody>
          <a:bodyPr wrap="square" lIns="65306" tIns="32653" rIns="65306" bIns="32653" rtlCol="0">
            <a:spAutoFit/>
          </a:bodyPr>
          <a:lstStyle/>
          <a:p>
            <a:pPr algn="just">
              <a:lnSpc>
                <a:spcPct val="150000"/>
              </a:lnSpc>
            </a:pPr>
            <a:r>
              <a:rPr lang="en-US" sz="2800" b="1" dirty="0">
                <a:latin typeface="Yu Gothic UI Light" panose="020B0300000000000000" pitchFamily="34" charset="-128"/>
                <a:ea typeface="Yu Gothic UI Light" panose="020B0300000000000000" pitchFamily="34" charset="-128"/>
              </a:rPr>
              <a:t>Results</a:t>
            </a:r>
          </a:p>
          <a:p>
            <a:pPr marL="72000" indent="457200" algn="just">
              <a:lnSpc>
                <a:spcPct val="150000"/>
              </a:lnSpc>
            </a:pPr>
            <a:r>
              <a:rPr lang="zh-CN" altLang="zh-CN" sz="2000" dirty="0">
                <a:latin typeface="楷体" pitchFamily="49" charset="-122"/>
                <a:ea typeface="楷体" pitchFamily="49" charset="-122"/>
              </a:rPr>
              <a:t>本小组</a:t>
            </a:r>
            <a:r>
              <a:rPr lang="zh-CN" altLang="en-US" sz="2000" dirty="0">
                <a:latin typeface="楷体" pitchFamily="49" charset="-122"/>
                <a:ea typeface="楷体" pitchFamily="49" charset="-122"/>
              </a:rPr>
              <a:t>提取了</a:t>
            </a:r>
            <a:r>
              <a:rPr lang="en-US" altLang="zh-CN" sz="2000" dirty="0">
                <a:latin typeface="楷体" pitchFamily="49" charset="-122"/>
                <a:ea typeface="楷体" pitchFamily="49" charset="-122"/>
              </a:rPr>
              <a:t>17</a:t>
            </a:r>
            <a:r>
              <a:rPr lang="zh-CN" altLang="en-US" sz="2000" dirty="0">
                <a:latin typeface="楷体" pitchFamily="49" charset="-122"/>
                <a:ea typeface="楷体" pitchFamily="49" charset="-122"/>
              </a:rPr>
              <a:t>个辣椒样本（详见图</a:t>
            </a:r>
            <a:r>
              <a:rPr lang="en-US" altLang="zh-CN" sz="2000" dirty="0">
                <a:latin typeface="楷体" pitchFamily="49" charset="-122"/>
                <a:ea typeface="楷体" pitchFamily="49" charset="-122"/>
              </a:rPr>
              <a:t>1</a:t>
            </a:r>
            <a:r>
              <a:rPr lang="zh-CN" altLang="en-US" sz="2000" dirty="0">
                <a:latin typeface="楷体" pitchFamily="49" charset="-122"/>
                <a:ea typeface="楷体" pitchFamily="49" charset="-122"/>
              </a:rPr>
              <a:t>），利用</a:t>
            </a:r>
            <a:r>
              <a:rPr lang="en-US" altLang="zh-CN" sz="2000" dirty="0">
                <a:latin typeface="楷体" pitchFamily="49" charset="-122"/>
                <a:ea typeface="楷体" pitchFamily="49" charset="-122"/>
              </a:rPr>
              <a:t>Rapid</a:t>
            </a:r>
            <a:r>
              <a:rPr lang="zh-CN" altLang="en-US" sz="2000" dirty="0">
                <a:latin typeface="楷体" pitchFamily="49" charset="-122"/>
                <a:ea typeface="楷体" pitchFamily="49" charset="-122"/>
              </a:rPr>
              <a:t>方法进行</a:t>
            </a:r>
            <a:r>
              <a:rPr lang="en-US" altLang="zh-CN" sz="2000" dirty="0">
                <a:latin typeface="楷体" pitchFamily="49" charset="-122"/>
                <a:ea typeface="楷体" pitchFamily="49" charset="-122"/>
              </a:rPr>
              <a:t>DNA</a:t>
            </a:r>
            <a:r>
              <a:rPr lang="zh-CN" altLang="en-US" sz="2000" dirty="0">
                <a:latin typeface="楷体" pitchFamily="49" charset="-122"/>
                <a:ea typeface="楷体" pitchFamily="49" charset="-122"/>
              </a:rPr>
              <a:t>提取，</a:t>
            </a:r>
            <a:r>
              <a:rPr lang="en-US" altLang="zh-CN" sz="2000" dirty="0">
                <a:latin typeface="楷体" pitchFamily="49" charset="-122"/>
                <a:ea typeface="楷体" pitchFamily="49" charset="-122"/>
              </a:rPr>
              <a:t>PCR</a:t>
            </a:r>
            <a:r>
              <a:rPr lang="zh-CN" altLang="en-US" sz="2000" dirty="0">
                <a:latin typeface="楷体" pitchFamily="49" charset="-122"/>
                <a:ea typeface="楷体" pitchFamily="49" charset="-122"/>
              </a:rPr>
              <a:t>扩增，凝胶电泳成功了</a:t>
            </a:r>
            <a:r>
              <a:rPr lang="en-US" altLang="zh-CN" sz="2000" dirty="0">
                <a:latin typeface="楷体" pitchFamily="49" charset="-122"/>
                <a:ea typeface="楷体" pitchFamily="49" charset="-122"/>
              </a:rPr>
              <a:t>15</a:t>
            </a:r>
            <a:r>
              <a:rPr lang="zh-CN" altLang="en-US" sz="2000" dirty="0">
                <a:latin typeface="楷体" pitchFamily="49" charset="-122"/>
                <a:ea typeface="楷体" pitchFamily="49" charset="-122"/>
              </a:rPr>
              <a:t>个样本。</a:t>
            </a:r>
            <a:endParaRPr lang="en-US" altLang="zh-CN" sz="2000" dirty="0">
              <a:latin typeface="楷体" pitchFamily="49" charset="-122"/>
              <a:ea typeface="楷体" pitchFamily="49" charset="-122"/>
            </a:endParaRPr>
          </a:p>
          <a:p>
            <a:pPr marL="72000" indent="457200" algn="just">
              <a:lnSpc>
                <a:spcPct val="150000"/>
              </a:lnSpc>
            </a:pPr>
            <a:r>
              <a:rPr lang="en-US" altLang="zh-CN" sz="2000" dirty="0">
                <a:latin typeface="楷体" pitchFamily="49" charset="-122"/>
                <a:ea typeface="楷体" pitchFamily="49" charset="-122"/>
              </a:rPr>
              <a:t>012</a:t>
            </a:r>
            <a:r>
              <a:rPr lang="zh-CN" altLang="en-US" sz="2000" dirty="0">
                <a:latin typeface="楷体" pitchFamily="49" charset="-122"/>
                <a:ea typeface="楷体" pitchFamily="49" charset="-122"/>
              </a:rPr>
              <a:t>，</a:t>
            </a:r>
            <a:r>
              <a:rPr lang="en-US" altLang="zh-CN" sz="2000" dirty="0">
                <a:latin typeface="楷体" pitchFamily="49" charset="-122"/>
                <a:ea typeface="楷体" pitchFamily="49" charset="-122"/>
              </a:rPr>
              <a:t>013</a:t>
            </a:r>
            <a:r>
              <a:rPr lang="zh-CN" altLang="en-US" sz="2000" dirty="0">
                <a:latin typeface="楷体" pitchFamily="49" charset="-122"/>
                <a:ea typeface="楷体" pitchFamily="49" charset="-122"/>
              </a:rPr>
              <a:t>样本未成功测序。</a:t>
            </a:r>
            <a:endParaRPr lang="en-US" altLang="zh-CN" sz="2000" dirty="0">
              <a:latin typeface="楷体" pitchFamily="49" charset="-122"/>
              <a:ea typeface="楷体" pitchFamily="49" charset="-122"/>
            </a:endParaRPr>
          </a:p>
          <a:p>
            <a:pPr marL="72000" indent="457200" algn="just">
              <a:lnSpc>
                <a:spcPct val="150000"/>
              </a:lnSpc>
            </a:pPr>
            <a:r>
              <a:rPr lang="zh-CN" altLang="en-US" sz="2000" dirty="0">
                <a:latin typeface="楷体" pitchFamily="49" charset="-122"/>
                <a:ea typeface="楷体" pitchFamily="49" charset="-122"/>
              </a:rPr>
              <a:t>测序片段大部分在</a:t>
            </a:r>
            <a:r>
              <a:rPr lang="en-US" altLang="zh-CN" sz="2000" dirty="0">
                <a:latin typeface="楷体" pitchFamily="49" charset="-122"/>
                <a:ea typeface="楷体" pitchFamily="49" charset="-122"/>
              </a:rPr>
              <a:t>500—600bp</a:t>
            </a:r>
            <a:r>
              <a:rPr lang="zh-CN" altLang="en-US" sz="2000" dirty="0">
                <a:latin typeface="楷体" pitchFamily="49" charset="-122"/>
                <a:ea typeface="楷体" pitchFamily="49" charset="-122"/>
              </a:rPr>
              <a:t>，错误较少，片段状况良好。</a:t>
            </a:r>
            <a:endParaRPr lang="en-US" altLang="zh-CN" sz="2000" dirty="0">
              <a:latin typeface="楷体" pitchFamily="49" charset="-122"/>
              <a:ea typeface="楷体" pitchFamily="49" charset="-122"/>
            </a:endParaRPr>
          </a:p>
          <a:p>
            <a:pPr marL="72000" indent="457200" algn="just">
              <a:lnSpc>
                <a:spcPct val="150000"/>
              </a:lnSpc>
            </a:pPr>
            <a:r>
              <a:rPr lang="zh-CN" altLang="zh-CN" sz="2000" dirty="0">
                <a:latin typeface="楷体" pitchFamily="49" charset="-122"/>
                <a:ea typeface="楷体" pitchFamily="49" charset="-122"/>
              </a:rPr>
              <a:t>本小组将样本与</a:t>
            </a:r>
            <a:r>
              <a:rPr lang="en-US" altLang="zh-CN" sz="2000" dirty="0">
                <a:latin typeface="楷体" pitchFamily="49" charset="-122"/>
                <a:ea typeface="楷体" pitchFamily="49" charset="-122"/>
              </a:rPr>
              <a:t>NCBI</a:t>
            </a:r>
            <a:r>
              <a:rPr lang="zh-CN" altLang="zh-CN" sz="2000" dirty="0">
                <a:latin typeface="楷体" pitchFamily="49" charset="-122"/>
                <a:ea typeface="楷体" pitchFamily="49" charset="-122"/>
              </a:rPr>
              <a:t>数据库比对，发现所有的辣椒在</a:t>
            </a:r>
            <a:r>
              <a:rPr lang="en-US" altLang="zh-CN" sz="2000" dirty="0">
                <a:latin typeface="楷体" pitchFamily="49" charset="-122"/>
                <a:ea typeface="楷体" pitchFamily="49" charset="-122"/>
              </a:rPr>
              <a:t>mismatch</a:t>
            </a:r>
            <a:r>
              <a:rPr lang="zh-CN" altLang="zh-CN" sz="2000" dirty="0">
                <a:latin typeface="楷体" pitchFamily="49" charset="-122"/>
                <a:ea typeface="楷体" pitchFamily="49" charset="-122"/>
              </a:rPr>
              <a:t>最小的情况下，都能比对到</a:t>
            </a:r>
            <a:r>
              <a:rPr lang="en-US" altLang="zh-CN" sz="2000" dirty="0">
                <a:latin typeface="楷体" pitchFamily="49" charset="-122"/>
                <a:ea typeface="楷体" pitchFamily="49" charset="-122"/>
              </a:rPr>
              <a:t>KM279615.1</a:t>
            </a:r>
            <a:r>
              <a:rPr lang="zh-CN" altLang="zh-CN" sz="2000" dirty="0">
                <a:latin typeface="楷体" pitchFamily="49" charset="-122"/>
                <a:ea typeface="楷体" pitchFamily="49" charset="-122"/>
              </a:rPr>
              <a:t>和</a:t>
            </a:r>
            <a:r>
              <a:rPr lang="en-US" altLang="zh-CN" sz="2000" dirty="0">
                <a:latin typeface="楷体" pitchFamily="49" charset="-122"/>
                <a:ea typeface="楷体" pitchFamily="49" charset="-122"/>
              </a:rPr>
              <a:t> KM279611.1</a:t>
            </a:r>
            <a:r>
              <a:rPr lang="zh-CN" altLang="zh-CN" sz="2000" dirty="0">
                <a:latin typeface="楷体" pitchFamily="49" charset="-122"/>
                <a:ea typeface="楷体" pitchFamily="49" charset="-122"/>
              </a:rPr>
              <a:t>这两段序列，发现它们的种名都比对为</a:t>
            </a:r>
            <a:r>
              <a:rPr lang="en-US" altLang="zh-CN" sz="2000" i="1" dirty="0">
                <a:latin typeface="楷体" pitchFamily="49" charset="-122"/>
                <a:ea typeface="楷体" pitchFamily="49" charset="-122"/>
              </a:rPr>
              <a:t>Capsicum annuum</a:t>
            </a:r>
            <a:r>
              <a:rPr lang="zh-CN" altLang="zh-CN" sz="2000" dirty="0">
                <a:latin typeface="楷体" pitchFamily="49" charset="-122"/>
                <a:ea typeface="楷体" pitchFamily="49" charset="-122"/>
              </a:rPr>
              <a:t>。所以，本小组初步得出结论：这些市场上不同形态的辣椒归属于同一物种。</a:t>
            </a:r>
          </a:p>
          <a:p>
            <a:pPr algn="just">
              <a:lnSpc>
                <a:spcPct val="200000"/>
              </a:lnSpc>
            </a:pPr>
            <a:endParaRPr lang="en-US" dirty="0"/>
          </a:p>
        </p:txBody>
      </p:sp>
      <p:sp>
        <p:nvSpPr>
          <p:cNvPr id="54" name="TextBox 36">
            <a:extLst>
              <a:ext uri="{FF2B5EF4-FFF2-40B4-BE49-F238E27FC236}">
                <a16:creationId xmlns:a16="http://schemas.microsoft.com/office/drawing/2014/main" id="{A804063F-318B-483F-A512-C0E69032B924}"/>
              </a:ext>
            </a:extLst>
          </p:cNvPr>
          <p:cNvSpPr txBox="1"/>
          <p:nvPr/>
        </p:nvSpPr>
        <p:spPr>
          <a:xfrm>
            <a:off x="1984045" y="10130343"/>
            <a:ext cx="8129956" cy="8539738"/>
          </a:xfrm>
          <a:prstGeom prst="rect">
            <a:avLst/>
          </a:prstGeom>
          <a:noFill/>
          <a:ln w="9525">
            <a:noFill/>
          </a:ln>
        </p:spPr>
        <p:txBody>
          <a:bodyPr wrap="square" lIns="65306" tIns="32653" rIns="65306" bIns="32653" rtlCol="0">
            <a:spAutoFit/>
          </a:bodyPr>
          <a:lstStyle/>
          <a:p>
            <a:pPr algn="just">
              <a:lnSpc>
                <a:spcPct val="150000"/>
              </a:lnSpc>
              <a:spcAft>
                <a:spcPts val="429"/>
              </a:spcAft>
            </a:pPr>
            <a:r>
              <a:rPr lang="en-US" sz="2800" b="1" dirty="0">
                <a:latin typeface="Yu Gothic UI Light" panose="020B0300000000000000" pitchFamily="34" charset="-128"/>
                <a:ea typeface="Yu Gothic UI Light" panose="020B0300000000000000" pitchFamily="34" charset="-128"/>
              </a:rPr>
              <a:t>Introduction</a:t>
            </a:r>
          </a:p>
          <a:p>
            <a:pPr marL="72000" indent="457200" algn="just">
              <a:lnSpc>
                <a:spcPct val="150000"/>
              </a:lnSpc>
            </a:pPr>
            <a:r>
              <a:rPr lang="zh-CN" altLang="zh-CN" sz="2000" dirty="0">
                <a:latin typeface="楷体" pitchFamily="49" charset="-122"/>
                <a:ea typeface="楷体" pitchFamily="49" charset="-122"/>
              </a:rPr>
              <a:t>辣椒自明代传入中国以来就广为人们喜爱。据清代末年《清稗类钞》记载：</a:t>
            </a:r>
            <a:r>
              <a:rPr lang="en-US" altLang="zh-CN" sz="2000" dirty="0">
                <a:latin typeface="楷体" pitchFamily="49" charset="-122"/>
                <a:ea typeface="楷体" pitchFamily="49" charset="-122"/>
              </a:rPr>
              <a:t>“</a:t>
            </a:r>
            <a:r>
              <a:rPr lang="zh-CN" altLang="zh-CN" sz="2000" dirty="0">
                <a:latin typeface="楷体" pitchFamily="49" charset="-122"/>
                <a:ea typeface="楷体" pitchFamily="49" charset="-122"/>
              </a:rPr>
              <a:t>滇、黔、湘、蜀人嗜辛辣品</a:t>
            </a:r>
            <a:r>
              <a:rPr lang="en-US" altLang="zh-CN" sz="2000" dirty="0">
                <a:latin typeface="楷体" pitchFamily="49" charset="-122"/>
                <a:ea typeface="楷体" pitchFamily="49" charset="-122"/>
              </a:rPr>
              <a:t>”</a:t>
            </a:r>
            <a:r>
              <a:rPr lang="zh-CN" altLang="zh-CN" sz="2000" dirty="0">
                <a:latin typeface="楷体" pitchFamily="49" charset="-122"/>
                <a:ea typeface="楷体" pitchFamily="49" charset="-122"/>
              </a:rPr>
              <a:t>，</a:t>
            </a:r>
            <a:r>
              <a:rPr lang="en-US" altLang="zh-CN" sz="2000" dirty="0">
                <a:latin typeface="楷体" pitchFamily="49" charset="-122"/>
                <a:ea typeface="楷体" pitchFamily="49" charset="-122"/>
              </a:rPr>
              <a:t>“</a:t>
            </a:r>
            <a:r>
              <a:rPr lang="zh-CN" altLang="zh-CN" sz="2000" dirty="0">
                <a:latin typeface="楷体" pitchFamily="49" charset="-122"/>
                <a:ea typeface="楷体" pitchFamily="49" charset="-122"/>
              </a:rPr>
              <a:t>（湘鄂人）喜辛辣品</a:t>
            </a:r>
            <a:r>
              <a:rPr lang="en-US" altLang="zh-CN" sz="2000" dirty="0">
                <a:latin typeface="楷体" pitchFamily="49" charset="-122"/>
                <a:ea typeface="楷体" pitchFamily="49" charset="-122"/>
              </a:rPr>
              <a:t>”</a:t>
            </a:r>
            <a:r>
              <a:rPr lang="zh-CN" altLang="zh-CN" sz="2000" dirty="0">
                <a:latin typeface="楷体" pitchFamily="49" charset="-122"/>
                <a:ea typeface="楷体" pitchFamily="49" charset="-122"/>
              </a:rPr>
              <a:t>，</a:t>
            </a:r>
            <a:r>
              <a:rPr lang="en-US" altLang="zh-CN" sz="2000" dirty="0">
                <a:latin typeface="楷体" pitchFamily="49" charset="-122"/>
                <a:ea typeface="楷体" pitchFamily="49" charset="-122"/>
              </a:rPr>
              <a:t>“</a:t>
            </a:r>
            <a:r>
              <a:rPr lang="zh-CN" altLang="zh-CN" sz="2000" dirty="0">
                <a:latin typeface="楷体" pitchFamily="49" charset="-122"/>
                <a:ea typeface="楷体" pitchFamily="49" charset="-122"/>
              </a:rPr>
              <a:t>无椒芥不下箸也，汤则多有之</a:t>
            </a:r>
            <a:r>
              <a:rPr lang="en-US" altLang="zh-CN" sz="2000" dirty="0">
                <a:latin typeface="楷体" pitchFamily="49" charset="-122"/>
                <a:ea typeface="楷体" pitchFamily="49" charset="-122"/>
              </a:rPr>
              <a:t>”</a:t>
            </a:r>
            <a:r>
              <a:rPr lang="zh-CN" altLang="zh-CN" sz="2000" dirty="0">
                <a:latin typeface="楷体" pitchFamily="49" charset="-122"/>
                <a:ea typeface="楷体" pitchFamily="49" charset="-122"/>
              </a:rPr>
              <a:t>。随着现代交通运输技术的发展和食品保鲜技术的改善，辣椒的种植售卖不再仅仅局限于川渝地区，而是出现在全国各大市场的货架上。越来越多的中国人喜欢吃辣椒的同时，人们对于辣椒外观的要求也越来越高。</a:t>
            </a:r>
            <a:endParaRPr lang="en-US" altLang="zh-CN" sz="2000" dirty="0">
              <a:latin typeface="楷体" pitchFamily="49" charset="-122"/>
              <a:ea typeface="楷体" pitchFamily="49" charset="-122"/>
            </a:endParaRPr>
          </a:p>
          <a:p>
            <a:pPr marL="72000" indent="457200" algn="just">
              <a:lnSpc>
                <a:spcPct val="150000"/>
              </a:lnSpc>
            </a:pPr>
            <a:r>
              <a:rPr lang="zh-CN" altLang="zh-CN" sz="2000" dirty="0">
                <a:latin typeface="楷体" pitchFamily="49" charset="-122"/>
                <a:ea typeface="楷体" pitchFamily="49" charset="-122"/>
              </a:rPr>
              <a:t>来自遵义市农业科学研究院、四川农业大学、华南农业大学、深圳华大基因研究院和墨西哥生物多样性基因组学国家重点实验室等</a:t>
            </a:r>
            <a:r>
              <a:rPr lang="en-US" altLang="zh-CN" sz="2000" dirty="0">
                <a:latin typeface="楷体" pitchFamily="49" charset="-122"/>
                <a:ea typeface="楷体" pitchFamily="49" charset="-122"/>
              </a:rPr>
              <a:t>13</a:t>
            </a:r>
            <a:r>
              <a:rPr lang="zh-CN" altLang="zh-CN" sz="2000" dirty="0">
                <a:latin typeface="楷体" pitchFamily="49" charset="-122"/>
                <a:ea typeface="楷体" pitchFamily="49" charset="-122"/>
              </a:rPr>
              <a:t>家科研院所合作完成的辣椒基因组研究成果于</a:t>
            </a:r>
            <a:r>
              <a:rPr lang="en-US" altLang="zh-CN" sz="2000" dirty="0">
                <a:latin typeface="楷体" pitchFamily="49" charset="-122"/>
                <a:ea typeface="楷体" pitchFamily="49" charset="-122"/>
              </a:rPr>
              <a:t>2014</a:t>
            </a:r>
            <a:r>
              <a:rPr lang="zh-CN" altLang="zh-CN" sz="2000" dirty="0">
                <a:latin typeface="楷体" pitchFamily="49" charset="-122"/>
                <a:ea typeface="楷体" pitchFamily="49" charset="-122"/>
              </a:rPr>
              <a:t>年</a:t>
            </a:r>
            <a:r>
              <a:rPr lang="en-US" altLang="zh-CN" sz="2000" dirty="0">
                <a:latin typeface="楷体" pitchFamily="49" charset="-122"/>
                <a:ea typeface="楷体" pitchFamily="49" charset="-122"/>
              </a:rPr>
              <a:t>3</a:t>
            </a:r>
            <a:r>
              <a:rPr lang="zh-CN" altLang="zh-CN" sz="2000" dirty="0">
                <a:latin typeface="楷体" pitchFamily="49" charset="-122"/>
                <a:ea typeface="楷体" pitchFamily="49" charset="-122"/>
              </a:rPr>
              <a:t>月</a:t>
            </a:r>
            <a:r>
              <a:rPr lang="en-US" altLang="zh-CN" sz="2000" dirty="0">
                <a:latin typeface="楷体" pitchFamily="49" charset="-122"/>
                <a:ea typeface="楷体" pitchFamily="49" charset="-122"/>
              </a:rPr>
              <a:t>3</a:t>
            </a:r>
            <a:r>
              <a:rPr lang="zh-CN" altLang="zh-CN" sz="2000" dirty="0">
                <a:latin typeface="楷体" pitchFamily="49" charset="-122"/>
                <a:ea typeface="楷体" pitchFamily="49" charset="-122"/>
              </a:rPr>
              <a:t>日发表在《美国国家科学院院刊》（</a:t>
            </a:r>
            <a:r>
              <a:rPr lang="en-US" altLang="zh-CN" sz="2000" dirty="0">
                <a:latin typeface="楷体" pitchFamily="49" charset="-122"/>
                <a:ea typeface="楷体" pitchFamily="49" charset="-122"/>
              </a:rPr>
              <a:t>PNAS</a:t>
            </a:r>
            <a:r>
              <a:rPr lang="zh-CN" altLang="zh-CN" sz="2000" dirty="0">
                <a:latin typeface="楷体" pitchFamily="49" charset="-122"/>
                <a:ea typeface="楷体" pitchFamily="49" charset="-122"/>
              </a:rPr>
              <a:t>）公布了辣椒（</a:t>
            </a:r>
            <a:r>
              <a:rPr lang="en-US" altLang="zh-CN" sz="2000" i="1" dirty="0">
                <a:latin typeface="楷体" pitchFamily="49" charset="-122"/>
                <a:ea typeface="楷体" pitchFamily="49" charset="-122"/>
              </a:rPr>
              <a:t>Capsicum annuum L.</a:t>
            </a:r>
            <a:r>
              <a:rPr lang="zh-CN" altLang="zh-CN" sz="2000" dirty="0">
                <a:latin typeface="楷体" pitchFamily="49" charset="-122"/>
                <a:ea typeface="楷体" pitchFamily="49" charset="-122"/>
              </a:rPr>
              <a:t>）的基因组；中科院院士邹学校领导一系列科学家，在</a:t>
            </a:r>
            <a:r>
              <a:rPr lang="en-US" altLang="zh-CN" sz="2000" dirty="0">
                <a:latin typeface="楷体" pitchFamily="49" charset="-122"/>
                <a:ea typeface="楷体" pitchFamily="49" charset="-122"/>
              </a:rPr>
              <a:t>2016</a:t>
            </a:r>
            <a:r>
              <a:rPr lang="zh-CN" altLang="zh-CN" sz="2000" dirty="0">
                <a:latin typeface="楷体" pitchFamily="49" charset="-122"/>
                <a:ea typeface="楷体" pitchFamily="49" charset="-122"/>
              </a:rPr>
              <a:t>年开展辣椒基因组项目研究的国家项目（</a:t>
            </a:r>
            <a:r>
              <a:rPr lang="en-US" altLang="zh-CN" sz="2000" dirty="0">
                <a:latin typeface="楷体" pitchFamily="49" charset="-122"/>
                <a:ea typeface="楷体" pitchFamily="49" charset="-122"/>
              </a:rPr>
              <a:t>National Key R&amp;D Program of China 2016YFD0101704</a:t>
            </a:r>
            <a:r>
              <a:rPr lang="zh-CN" altLang="zh-CN" sz="2000" dirty="0">
                <a:latin typeface="楷体" pitchFamily="49" charset="-122"/>
                <a:ea typeface="楷体" pitchFamily="49" charset="-122"/>
              </a:rPr>
              <a:t>）， 已经取得了巨大的进展。</a:t>
            </a:r>
            <a:endParaRPr lang="en-US" altLang="zh-CN" sz="2000" dirty="0">
              <a:latin typeface="楷体" pitchFamily="49" charset="-122"/>
              <a:ea typeface="楷体" pitchFamily="49" charset="-122"/>
            </a:endParaRPr>
          </a:p>
          <a:p>
            <a:pPr marL="72000" indent="457200" algn="just">
              <a:lnSpc>
                <a:spcPct val="150000"/>
              </a:lnSpc>
            </a:pPr>
            <a:r>
              <a:rPr lang="zh-CN" altLang="zh-CN" sz="2000" dirty="0">
                <a:latin typeface="楷体" pitchFamily="49" charset="-122"/>
                <a:ea typeface="楷体" pitchFamily="49" charset="-122"/>
              </a:rPr>
              <a:t>但是，这些项目体现出来的积极作用并没有大规模的进入民间的实践应用，也没有提供可发展的方向与领域。此外，</a:t>
            </a:r>
            <a:r>
              <a:rPr lang="en-US" altLang="zh-CN" sz="2000" dirty="0">
                <a:latin typeface="楷体" pitchFamily="49" charset="-122"/>
                <a:ea typeface="楷体" pitchFamily="49" charset="-122"/>
              </a:rPr>
              <a:t>DNA</a:t>
            </a:r>
            <a:r>
              <a:rPr lang="zh-CN" altLang="zh-CN" sz="2000" dirty="0">
                <a:latin typeface="楷体" pitchFamily="49" charset="-122"/>
                <a:ea typeface="楷体" pitchFamily="49" charset="-122"/>
              </a:rPr>
              <a:t>条形码技术在我国发展时间短，进展较为缓慢，所以本小组希望通过对市场上常见辣椒</a:t>
            </a:r>
            <a:r>
              <a:rPr lang="en-US" altLang="zh-CN" sz="2000" dirty="0" err="1">
                <a:latin typeface="楷体" pitchFamily="49" charset="-122"/>
                <a:ea typeface="楷体" pitchFamily="49" charset="-122"/>
              </a:rPr>
              <a:t>rbcl</a:t>
            </a:r>
            <a:r>
              <a:rPr lang="zh-CN" altLang="zh-CN" sz="2000" dirty="0">
                <a:latin typeface="楷体" pitchFamily="49" charset="-122"/>
                <a:ea typeface="楷体" pitchFamily="49" charset="-122"/>
              </a:rPr>
              <a:t>基因的检测，探究这些辣椒是否归属于同一物种。</a:t>
            </a:r>
          </a:p>
        </p:txBody>
      </p:sp>
      <p:pic>
        <p:nvPicPr>
          <p:cNvPr id="2" name="图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314350" y="17495025"/>
            <a:ext cx="8852369" cy="3991059"/>
          </a:xfrm>
          <a:prstGeom prst="rect">
            <a:avLst/>
          </a:prstGeom>
        </p:spPr>
      </p:pic>
      <p:graphicFrame>
        <p:nvGraphicFramePr>
          <p:cNvPr id="3" name="表格 2"/>
          <p:cNvGraphicFramePr>
            <a:graphicFrameLocks noGrp="1"/>
          </p:cNvGraphicFramePr>
          <p:nvPr>
            <p:extLst>
              <p:ext uri="{D42A27DB-BD31-4B8C-83A1-F6EECF244321}">
                <p14:modId xmlns:p14="http://schemas.microsoft.com/office/powerpoint/2010/main" val="3685353196"/>
              </p:ext>
            </p:extLst>
          </p:nvPr>
        </p:nvGraphicFramePr>
        <p:xfrm>
          <a:off x="11344830" y="5653319"/>
          <a:ext cx="5770517" cy="8685811"/>
        </p:xfrm>
        <a:graphic>
          <a:graphicData uri="http://schemas.openxmlformats.org/drawingml/2006/table">
            <a:tbl>
              <a:tblPr firstRow="1" bandRow="1">
                <a:tableStyleId>{F5AB1C69-6EDB-4FF4-983F-18BD219EF322}</a:tableStyleId>
              </a:tblPr>
              <a:tblGrid>
                <a:gridCol w="1112464">
                  <a:extLst>
                    <a:ext uri="{9D8B030D-6E8A-4147-A177-3AD203B41FA5}">
                      <a16:colId xmlns:a16="http://schemas.microsoft.com/office/drawing/2014/main" val="20000"/>
                    </a:ext>
                  </a:extLst>
                </a:gridCol>
                <a:gridCol w="2333953">
                  <a:extLst>
                    <a:ext uri="{9D8B030D-6E8A-4147-A177-3AD203B41FA5}">
                      <a16:colId xmlns:a16="http://schemas.microsoft.com/office/drawing/2014/main" val="20001"/>
                    </a:ext>
                  </a:extLst>
                </a:gridCol>
                <a:gridCol w="2324100">
                  <a:extLst>
                    <a:ext uri="{9D8B030D-6E8A-4147-A177-3AD203B41FA5}">
                      <a16:colId xmlns:a16="http://schemas.microsoft.com/office/drawing/2014/main" val="20002"/>
                    </a:ext>
                  </a:extLst>
                </a:gridCol>
              </a:tblGrid>
              <a:tr h="1449438">
                <a:tc>
                  <a:txBody>
                    <a:bodyPr/>
                    <a:lstStyle/>
                    <a:p>
                      <a:r>
                        <a:rPr lang="en-US" altLang="zh-CN" sz="3600" dirty="0"/>
                        <a:t>001</a:t>
                      </a:r>
                      <a:endParaRPr lang="zh-CN" altLang="en-US" sz="3600" dirty="0"/>
                    </a:p>
                  </a:txBody>
                  <a:tcPr>
                    <a:lnL w="12700" cmpd="sng">
                      <a:noFill/>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zh-CN" altLang="en-US" dirty="0"/>
                    </a:p>
                  </a:txBody>
                  <a:tcP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blipFill dpi="0" rotWithShape="1">
                      <a:blip r:embed="rId5">
                        <a:extLst>
                          <a:ext uri="{28A0092B-C50C-407E-A947-70E740481C1C}">
                            <a14:useLocalDpi xmlns:a14="http://schemas.microsoft.com/office/drawing/2010/main" val="0"/>
                          </a:ext>
                        </a:extLst>
                      </a:blip>
                      <a:srcRect/>
                      <a:stretch>
                        <a:fillRect/>
                      </a:stretch>
                    </a:blipFill>
                  </a:tcPr>
                </a:tc>
                <a:tc>
                  <a:txBody>
                    <a:bodyPr/>
                    <a:lstStyle/>
                    <a:p>
                      <a:endParaRPr lang="zh-CN" altLang="en-US" dirty="0"/>
                    </a:p>
                  </a:txBody>
                  <a:tcPr>
                    <a:lnL w="12700" cap="flat" cmpd="sng" algn="ctr">
                      <a:noFill/>
                      <a:prstDash val="sysDot"/>
                      <a:round/>
                      <a:headEnd type="none" w="med" len="med"/>
                      <a:tailEnd type="none" w="med" len="med"/>
                    </a:lnL>
                    <a:lnR w="12700" cmpd="sng">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blipFill dpi="0" rotWithShape="1">
                      <a:blip r:embed="rId6">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10000"/>
                  </a:ext>
                </a:extLst>
              </a:tr>
              <a:tr h="1576552">
                <a:tc>
                  <a:txBody>
                    <a:bodyPr/>
                    <a:lstStyle/>
                    <a:p>
                      <a:r>
                        <a:rPr lang="en-US" altLang="zh-CN" sz="3600" dirty="0"/>
                        <a:t>002</a:t>
                      </a:r>
                      <a:endParaRPr lang="zh-CN" altLang="en-US" sz="3600" dirty="0"/>
                    </a:p>
                  </a:txBody>
                  <a:tcPr>
                    <a:lnL w="12700" cmpd="sng">
                      <a:noFill/>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zh-CN" altLang="en-US" dirty="0"/>
                    </a:p>
                  </a:txBody>
                  <a:tcP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blipFill dpi="0" rotWithShape="1">
                      <a:blip r:embed="rId7">
                        <a:extLst>
                          <a:ext uri="{28A0092B-C50C-407E-A947-70E740481C1C}">
                            <a14:useLocalDpi xmlns:a14="http://schemas.microsoft.com/office/drawing/2010/main" val="0"/>
                          </a:ext>
                        </a:extLst>
                      </a:blip>
                      <a:srcRect/>
                      <a:stretch>
                        <a:fillRect/>
                      </a:stretch>
                    </a:blipFill>
                  </a:tcPr>
                </a:tc>
                <a:tc>
                  <a:txBody>
                    <a:bodyPr/>
                    <a:lstStyle/>
                    <a:p>
                      <a:endParaRPr lang="zh-CN" altLang="en-US" dirty="0"/>
                    </a:p>
                  </a:txBody>
                  <a:tcPr>
                    <a:lnL w="12700" cap="flat" cmpd="sng" algn="ctr">
                      <a:noFill/>
                      <a:prstDash val="sysDot"/>
                      <a:round/>
                      <a:headEnd type="none" w="med" len="med"/>
                      <a:tailEnd type="none" w="med" len="med"/>
                    </a:lnL>
                    <a:lnR w="12700" cmpd="sng">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blipFill dpi="0" rotWithShape="1">
                      <a:blip r:embed="rId8">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10001"/>
                  </a:ext>
                </a:extLst>
              </a:tr>
              <a:tr h="1513489">
                <a:tc>
                  <a:txBody>
                    <a:bodyPr/>
                    <a:lstStyle/>
                    <a:p>
                      <a:r>
                        <a:rPr lang="en-US" altLang="zh-CN" sz="3600" dirty="0"/>
                        <a:t>003</a:t>
                      </a:r>
                      <a:endParaRPr lang="zh-CN" altLang="en-US" sz="3600" dirty="0"/>
                    </a:p>
                  </a:txBody>
                  <a:tcPr>
                    <a:lnL w="12700" cmpd="sng">
                      <a:noFill/>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zh-CN" altLang="en-US" dirty="0"/>
                    </a:p>
                  </a:txBody>
                  <a:tcP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blipFill dpi="0" rotWithShape="1">
                      <a:blip r:embed="rId9">
                        <a:extLst>
                          <a:ext uri="{28A0092B-C50C-407E-A947-70E740481C1C}">
                            <a14:useLocalDpi xmlns:a14="http://schemas.microsoft.com/office/drawing/2010/main" val="0"/>
                          </a:ext>
                        </a:extLst>
                      </a:blip>
                      <a:srcRect/>
                      <a:stretch>
                        <a:fillRect/>
                      </a:stretch>
                    </a:blipFill>
                  </a:tcPr>
                </a:tc>
                <a:tc>
                  <a:txBody>
                    <a:bodyPr/>
                    <a:lstStyle/>
                    <a:p>
                      <a:endParaRPr lang="zh-CN" altLang="en-US" dirty="0"/>
                    </a:p>
                  </a:txBody>
                  <a:tcPr>
                    <a:lnL w="12700" cap="flat" cmpd="sng" algn="ctr">
                      <a:noFill/>
                      <a:prstDash val="sysDot"/>
                      <a:round/>
                      <a:headEnd type="none" w="med" len="med"/>
                      <a:tailEnd type="none" w="med" len="med"/>
                    </a:lnL>
                    <a:lnR w="12700" cmpd="sng">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blipFill dpi="0" rotWithShape="1">
                      <a:blip r:embed="rId10">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10002"/>
                  </a:ext>
                </a:extLst>
              </a:tr>
              <a:tr h="1387366">
                <a:tc>
                  <a:txBody>
                    <a:bodyPr/>
                    <a:lstStyle/>
                    <a:p>
                      <a:r>
                        <a:rPr lang="en-US" altLang="zh-CN" sz="3600" dirty="0"/>
                        <a:t>004</a:t>
                      </a:r>
                      <a:endParaRPr lang="zh-CN" altLang="en-US" sz="3600" dirty="0"/>
                    </a:p>
                  </a:txBody>
                  <a:tcPr>
                    <a:lnL w="12700" cmpd="sng">
                      <a:noFill/>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zh-CN" altLang="en-US" dirty="0"/>
                    </a:p>
                  </a:txBody>
                  <a:tcP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blipFill dpi="0" rotWithShape="1">
                      <a:blip r:embed="rId11">
                        <a:extLst>
                          <a:ext uri="{28A0092B-C50C-407E-A947-70E740481C1C}">
                            <a14:useLocalDpi xmlns:a14="http://schemas.microsoft.com/office/drawing/2010/main" val="0"/>
                          </a:ext>
                        </a:extLst>
                      </a:blip>
                      <a:srcRect/>
                      <a:stretch>
                        <a:fillRect/>
                      </a:stretch>
                    </a:blipFill>
                  </a:tcPr>
                </a:tc>
                <a:tc>
                  <a:txBody>
                    <a:bodyPr/>
                    <a:lstStyle/>
                    <a:p>
                      <a:endParaRPr lang="zh-CN" altLang="en-US" dirty="0"/>
                    </a:p>
                  </a:txBody>
                  <a:tcPr>
                    <a:lnL w="12700" cap="flat" cmpd="sng" algn="ctr">
                      <a:noFill/>
                      <a:prstDash val="sysDot"/>
                      <a:round/>
                      <a:headEnd type="none" w="med" len="med"/>
                      <a:tailEnd type="none" w="med" len="med"/>
                    </a:lnL>
                    <a:lnR w="12700" cmpd="sng">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324303">
                <a:tc>
                  <a:txBody>
                    <a:bodyPr/>
                    <a:lstStyle/>
                    <a:p>
                      <a:r>
                        <a:rPr lang="en-US" altLang="zh-CN" sz="3600" dirty="0"/>
                        <a:t>005</a:t>
                      </a:r>
                      <a:endParaRPr lang="zh-CN" altLang="en-US" sz="3600" dirty="0"/>
                    </a:p>
                  </a:txBody>
                  <a:tcPr>
                    <a:lnL w="12700" cmpd="sng">
                      <a:noFill/>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zh-CN" altLang="en-US" dirty="0"/>
                    </a:p>
                  </a:txBody>
                  <a:tcP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blipFill dpi="0" rotWithShape="1">
                      <a:blip r:embed="rId12">
                        <a:extLst>
                          <a:ext uri="{28A0092B-C50C-407E-A947-70E740481C1C}">
                            <a14:useLocalDpi xmlns:a14="http://schemas.microsoft.com/office/drawing/2010/main" val="0"/>
                          </a:ext>
                        </a:extLst>
                      </a:blip>
                      <a:srcRect/>
                      <a:stretch>
                        <a:fillRect/>
                      </a:stretch>
                    </a:blipFill>
                  </a:tcPr>
                </a:tc>
                <a:tc>
                  <a:txBody>
                    <a:bodyPr/>
                    <a:lstStyle/>
                    <a:p>
                      <a:endParaRPr lang="zh-CN" altLang="en-US" dirty="0"/>
                    </a:p>
                  </a:txBody>
                  <a:tcPr>
                    <a:lnL w="12700" cap="flat" cmpd="sng" algn="ctr">
                      <a:noFill/>
                      <a:prstDash val="sysDot"/>
                      <a:round/>
                      <a:headEnd type="none" w="med" len="med"/>
                      <a:tailEnd type="none" w="med" len="med"/>
                    </a:lnL>
                    <a:lnR w="12700" cmpd="sng">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1434663">
                <a:tc>
                  <a:txBody>
                    <a:bodyPr/>
                    <a:lstStyle/>
                    <a:p>
                      <a:r>
                        <a:rPr lang="en-US" altLang="zh-CN" sz="3600" dirty="0"/>
                        <a:t>006</a:t>
                      </a:r>
                      <a:endParaRPr lang="zh-CN" altLang="en-US" sz="3600" dirty="0"/>
                    </a:p>
                  </a:txBody>
                  <a:tcPr>
                    <a:lnL w="12700" cmpd="sng">
                      <a:noFill/>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zh-CN" altLang="en-US" dirty="0"/>
                    </a:p>
                  </a:txBody>
                  <a:tcP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blipFill dpi="0" rotWithShape="1">
                      <a:blip r:embed="rId13">
                        <a:extLst>
                          <a:ext uri="{28A0092B-C50C-407E-A947-70E740481C1C}">
                            <a14:useLocalDpi xmlns:a14="http://schemas.microsoft.com/office/drawing/2010/main" val="0"/>
                          </a:ext>
                        </a:extLst>
                      </a:blip>
                      <a:srcRect/>
                      <a:stretch>
                        <a:fillRect/>
                      </a:stretch>
                    </a:blipFill>
                  </a:tcPr>
                </a:tc>
                <a:tc>
                  <a:txBody>
                    <a:bodyPr/>
                    <a:lstStyle/>
                    <a:p>
                      <a:endParaRPr lang="zh-CN" altLang="en-US" dirty="0"/>
                    </a:p>
                  </a:txBody>
                  <a:tcPr>
                    <a:lnL w="12700" cap="flat" cmpd="sng" algn="ctr">
                      <a:noFill/>
                      <a:prstDash val="sysDot"/>
                      <a:round/>
                      <a:headEnd type="none" w="med" len="med"/>
                      <a:tailEnd type="none" w="med" len="med"/>
                    </a:lnL>
                    <a:lnR w="12700" cmpd="sng">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graphicFrame>
        <p:nvGraphicFramePr>
          <p:cNvPr id="6" name="表格 5"/>
          <p:cNvGraphicFramePr>
            <a:graphicFrameLocks noGrp="1"/>
          </p:cNvGraphicFramePr>
          <p:nvPr>
            <p:extLst>
              <p:ext uri="{D42A27DB-BD31-4B8C-83A1-F6EECF244321}">
                <p14:modId xmlns:p14="http://schemas.microsoft.com/office/powerpoint/2010/main" val="2327487161"/>
              </p:ext>
            </p:extLst>
          </p:nvPr>
        </p:nvGraphicFramePr>
        <p:xfrm>
          <a:off x="20351010" y="5617986"/>
          <a:ext cx="3394955" cy="5698553"/>
        </p:xfrm>
        <a:graphic>
          <a:graphicData uri="http://schemas.openxmlformats.org/drawingml/2006/table">
            <a:tbl>
              <a:tblPr firstRow="1" bandRow="1">
                <a:tableStyleId>{F5AB1C69-6EDB-4FF4-983F-18BD219EF322}</a:tableStyleId>
              </a:tblPr>
              <a:tblGrid>
                <a:gridCol w="1113327">
                  <a:extLst>
                    <a:ext uri="{9D8B030D-6E8A-4147-A177-3AD203B41FA5}">
                      <a16:colId xmlns:a16="http://schemas.microsoft.com/office/drawing/2014/main" val="20000"/>
                    </a:ext>
                  </a:extLst>
                </a:gridCol>
                <a:gridCol w="2281628">
                  <a:extLst>
                    <a:ext uri="{9D8B030D-6E8A-4147-A177-3AD203B41FA5}">
                      <a16:colId xmlns:a16="http://schemas.microsoft.com/office/drawing/2014/main" val="20001"/>
                    </a:ext>
                  </a:extLst>
                </a:gridCol>
              </a:tblGrid>
              <a:tr h="1482214">
                <a:tc>
                  <a:txBody>
                    <a:bodyPr/>
                    <a:lstStyle/>
                    <a:p>
                      <a:r>
                        <a:rPr lang="en-US" altLang="zh-CN" sz="3600" b="0" dirty="0">
                          <a:solidFill>
                            <a:schemeClr val="tx1"/>
                          </a:solidFill>
                        </a:rPr>
                        <a:t>014</a:t>
                      </a:r>
                      <a:endParaRPr lang="zh-CN" altLang="en-US" sz="3600" b="0" dirty="0">
                        <a:solidFill>
                          <a:schemeClr val="tx1"/>
                        </a:solidFill>
                      </a:endParaRPr>
                    </a:p>
                  </a:txBody>
                  <a:tcPr/>
                </a:tc>
                <a:tc>
                  <a:txBody>
                    <a:bodyPr/>
                    <a:lstStyle/>
                    <a:p>
                      <a:endParaRPr lang="zh-CN" altLang="en-US" dirty="0"/>
                    </a:p>
                  </a:txBody>
                  <a:tcPr>
                    <a:blipFill dpi="0" rotWithShape="1">
                      <a:blip r:embed="rId14">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10000"/>
                  </a:ext>
                </a:extLst>
              </a:tr>
              <a:tr h="1430951">
                <a:tc>
                  <a:txBody>
                    <a:bodyPr/>
                    <a:lstStyle/>
                    <a:p>
                      <a:r>
                        <a:rPr lang="en-US" altLang="zh-CN" sz="3600" dirty="0"/>
                        <a:t>015</a:t>
                      </a:r>
                      <a:endParaRPr lang="zh-CN" altLang="en-US" sz="3600" dirty="0"/>
                    </a:p>
                  </a:txBody>
                  <a:tcPr/>
                </a:tc>
                <a:tc>
                  <a:txBody>
                    <a:bodyPr/>
                    <a:lstStyle/>
                    <a:p>
                      <a:endParaRPr lang="zh-CN" altLang="en-US" dirty="0"/>
                    </a:p>
                  </a:txBody>
                  <a:tcPr>
                    <a:blipFill dpi="0" rotWithShape="1">
                      <a:blip r:embed="rId15">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10001"/>
                  </a:ext>
                </a:extLst>
              </a:tr>
              <a:tr h="1419726">
                <a:tc>
                  <a:txBody>
                    <a:bodyPr/>
                    <a:lstStyle/>
                    <a:p>
                      <a:r>
                        <a:rPr lang="en-US" altLang="zh-CN" sz="3600" dirty="0"/>
                        <a:t>016</a:t>
                      </a:r>
                      <a:endParaRPr lang="zh-CN" altLang="en-US" sz="3600" dirty="0"/>
                    </a:p>
                  </a:txBody>
                  <a:tcPr/>
                </a:tc>
                <a:tc>
                  <a:txBody>
                    <a:bodyPr/>
                    <a:lstStyle/>
                    <a:p>
                      <a:endParaRPr lang="zh-CN" altLang="en-US" dirty="0"/>
                    </a:p>
                  </a:txBody>
                  <a:tcPr>
                    <a:blipFill dpi="0" rotWithShape="1">
                      <a:blip r:embed="rId16">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10002"/>
                  </a:ext>
                </a:extLst>
              </a:tr>
              <a:tr h="1365662">
                <a:tc>
                  <a:txBody>
                    <a:bodyPr/>
                    <a:lstStyle/>
                    <a:p>
                      <a:r>
                        <a:rPr lang="en-US" altLang="zh-CN" sz="3600" dirty="0"/>
                        <a:t>017</a:t>
                      </a:r>
                      <a:endParaRPr lang="zh-CN" altLang="en-US" sz="3600" dirty="0"/>
                    </a:p>
                  </a:txBody>
                  <a:tcPr/>
                </a:tc>
                <a:tc>
                  <a:txBody>
                    <a:bodyPr/>
                    <a:lstStyle/>
                    <a:p>
                      <a:endParaRPr lang="zh-CN" altLang="en-US" dirty="0"/>
                    </a:p>
                  </a:txBody>
                  <a:tcPr>
                    <a:blipFill dpi="0" rotWithShape="1">
                      <a:blip r:embed="rId17">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10003"/>
                  </a:ext>
                </a:extLst>
              </a:tr>
            </a:tbl>
          </a:graphicData>
        </a:graphic>
      </p:graphicFrame>
      <p:graphicFrame>
        <p:nvGraphicFramePr>
          <p:cNvPr id="8" name="表格 7"/>
          <p:cNvGraphicFramePr>
            <a:graphicFrameLocks noGrp="1"/>
          </p:cNvGraphicFramePr>
          <p:nvPr>
            <p:extLst>
              <p:ext uri="{D42A27DB-BD31-4B8C-83A1-F6EECF244321}">
                <p14:modId xmlns:p14="http://schemas.microsoft.com/office/powerpoint/2010/main" val="92057898"/>
              </p:ext>
            </p:extLst>
          </p:nvPr>
        </p:nvGraphicFramePr>
        <p:xfrm>
          <a:off x="17059865" y="5653319"/>
          <a:ext cx="3352863" cy="3042642"/>
        </p:xfrm>
        <a:graphic>
          <a:graphicData uri="http://schemas.openxmlformats.org/drawingml/2006/table">
            <a:tbl>
              <a:tblPr firstRow="1" bandRow="1">
                <a:tableStyleId>{F5AB1C69-6EDB-4FF4-983F-18BD219EF322}</a:tableStyleId>
              </a:tblPr>
              <a:tblGrid>
                <a:gridCol w="1177222">
                  <a:extLst>
                    <a:ext uri="{9D8B030D-6E8A-4147-A177-3AD203B41FA5}">
                      <a16:colId xmlns:a16="http://schemas.microsoft.com/office/drawing/2014/main" val="20000"/>
                    </a:ext>
                  </a:extLst>
                </a:gridCol>
                <a:gridCol w="2175641">
                  <a:extLst>
                    <a:ext uri="{9D8B030D-6E8A-4147-A177-3AD203B41FA5}">
                      <a16:colId xmlns:a16="http://schemas.microsoft.com/office/drawing/2014/main" val="20001"/>
                    </a:ext>
                  </a:extLst>
                </a:gridCol>
              </a:tblGrid>
              <a:tr h="1535928">
                <a:tc>
                  <a:txBody>
                    <a:bodyPr/>
                    <a:lstStyle/>
                    <a:p>
                      <a:pPr marL="0" algn="l" defTabSz="3599993" rtl="0" eaLnBrk="1" latinLnBrk="0" hangingPunct="1"/>
                      <a:r>
                        <a:rPr lang="en-US" altLang="zh-CN" sz="3600" b="0" kern="1200" dirty="0">
                          <a:solidFill>
                            <a:schemeClr val="dk1"/>
                          </a:solidFill>
                          <a:latin typeface="+mn-lt"/>
                          <a:ea typeface="+mn-ea"/>
                          <a:cs typeface="+mn-cs"/>
                        </a:rPr>
                        <a:t>007</a:t>
                      </a:r>
                      <a:endParaRPr lang="zh-CN" altLang="en-US" sz="3600" b="0" kern="1200" dirty="0">
                        <a:solidFill>
                          <a:schemeClr val="dk1"/>
                        </a:solidFill>
                        <a:latin typeface="+mn-lt"/>
                        <a:ea typeface="+mn-ea"/>
                        <a:cs typeface="+mn-cs"/>
                      </a:endParaRPr>
                    </a:p>
                  </a:txBody>
                  <a:tcPr>
                    <a:lnL w="12700" cmpd="sng">
                      <a:noFill/>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zh-CN" altLang="en-US" dirty="0"/>
                    </a:p>
                  </a:txBody>
                  <a:tcP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blipFill dpi="0" rotWithShape="1">
                      <a:blip r:embed="rId18">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10000"/>
                  </a:ext>
                </a:extLst>
              </a:tr>
              <a:tr h="1506714">
                <a:tc>
                  <a:txBody>
                    <a:bodyPr/>
                    <a:lstStyle/>
                    <a:p>
                      <a:r>
                        <a:rPr lang="en-US" altLang="zh-CN" sz="3600" dirty="0"/>
                        <a:t>008</a:t>
                      </a:r>
                      <a:endParaRPr lang="zh-CN" altLang="en-US" sz="3600" dirty="0"/>
                    </a:p>
                  </a:txBody>
                  <a:tcPr>
                    <a:lnL w="12700" cmpd="sng">
                      <a:noFill/>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mpd="sng">
                      <a:noFill/>
                    </a:lnB>
                    <a:lnTlToBr w="12700" cmpd="sng">
                      <a:noFill/>
                      <a:prstDash val="solid"/>
                    </a:lnTlToBr>
                    <a:lnBlToTr w="12700" cmpd="sng">
                      <a:noFill/>
                      <a:prstDash val="solid"/>
                    </a:lnBlToTr>
                  </a:tcPr>
                </a:tc>
                <a:tc>
                  <a:txBody>
                    <a:bodyPr/>
                    <a:lstStyle/>
                    <a:p>
                      <a:endParaRPr lang="zh-CN" altLang="en-US" dirty="0"/>
                    </a:p>
                  </a:txBody>
                  <a:tcP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mpd="sng">
                      <a:noFill/>
                    </a:lnB>
                    <a:lnTlToBr w="12700" cmpd="sng">
                      <a:noFill/>
                      <a:prstDash val="solid"/>
                    </a:lnTlToBr>
                    <a:lnBlToTr w="12700" cmpd="sng">
                      <a:noFill/>
                      <a:prstDash val="solid"/>
                    </a:lnBlToTr>
                    <a:blipFill dpi="0" rotWithShape="1">
                      <a:blip r:embed="rId19">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10001"/>
                  </a:ext>
                </a:extLst>
              </a:tr>
            </a:tbl>
          </a:graphicData>
        </a:graphic>
      </p:graphicFrame>
      <p:graphicFrame>
        <p:nvGraphicFramePr>
          <p:cNvPr id="9" name="表格 8"/>
          <p:cNvGraphicFramePr>
            <a:graphicFrameLocks noGrp="1"/>
          </p:cNvGraphicFramePr>
          <p:nvPr>
            <p:extLst>
              <p:ext uri="{D42A27DB-BD31-4B8C-83A1-F6EECF244321}">
                <p14:modId xmlns:p14="http://schemas.microsoft.com/office/powerpoint/2010/main" val="2095263608"/>
              </p:ext>
            </p:extLst>
          </p:nvPr>
        </p:nvGraphicFramePr>
        <p:xfrm>
          <a:off x="17054297" y="8576758"/>
          <a:ext cx="3363999" cy="4114800"/>
        </p:xfrm>
        <a:graphic>
          <a:graphicData uri="http://schemas.openxmlformats.org/drawingml/2006/table">
            <a:tbl>
              <a:tblPr firstRow="1" bandRow="1">
                <a:tableStyleId>{F5AB1C69-6EDB-4FF4-983F-18BD219EF322}</a:tableStyleId>
              </a:tblPr>
              <a:tblGrid>
                <a:gridCol w="1182774">
                  <a:extLst>
                    <a:ext uri="{9D8B030D-6E8A-4147-A177-3AD203B41FA5}">
                      <a16:colId xmlns:a16="http://schemas.microsoft.com/office/drawing/2014/main" val="20000"/>
                    </a:ext>
                  </a:extLst>
                </a:gridCol>
                <a:gridCol w="2181225">
                  <a:extLst>
                    <a:ext uri="{9D8B030D-6E8A-4147-A177-3AD203B41FA5}">
                      <a16:colId xmlns:a16="http://schemas.microsoft.com/office/drawing/2014/main" val="20001"/>
                    </a:ext>
                  </a:extLst>
                </a:gridCol>
              </a:tblGrid>
              <a:tr h="1466850">
                <a:tc>
                  <a:txBody>
                    <a:bodyPr/>
                    <a:lstStyle/>
                    <a:p>
                      <a:r>
                        <a:rPr lang="en-US" altLang="zh-CN" sz="3600" b="0" dirty="0">
                          <a:solidFill>
                            <a:schemeClr val="tx1"/>
                          </a:solidFill>
                        </a:rPr>
                        <a:t>009</a:t>
                      </a:r>
                      <a:endParaRPr lang="zh-CN" altLang="en-US" sz="3600" b="0" dirty="0">
                        <a:solidFill>
                          <a:schemeClr val="tx1"/>
                        </a:solidFill>
                      </a:endParaRPr>
                    </a:p>
                  </a:txBody>
                  <a:tcPr/>
                </a:tc>
                <a:tc>
                  <a:txBody>
                    <a:bodyPr/>
                    <a:lstStyle/>
                    <a:p>
                      <a:endParaRPr lang="zh-CN" altLang="en-US" dirty="0"/>
                    </a:p>
                  </a:txBody>
                  <a:tcPr>
                    <a:blipFill dpi="0" rotWithShape="1">
                      <a:blip r:embed="rId20">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10000"/>
                  </a:ext>
                </a:extLst>
              </a:tr>
              <a:tr h="1362075">
                <a:tc>
                  <a:txBody>
                    <a:bodyPr/>
                    <a:lstStyle/>
                    <a:p>
                      <a:r>
                        <a:rPr lang="en-US" altLang="zh-CN" sz="3600" dirty="0"/>
                        <a:t>010</a:t>
                      </a:r>
                      <a:endParaRPr lang="zh-CN" altLang="en-US" sz="3600" dirty="0"/>
                    </a:p>
                  </a:txBody>
                  <a:tcPr/>
                </a:tc>
                <a:tc>
                  <a:txBody>
                    <a:bodyPr/>
                    <a:lstStyle/>
                    <a:p>
                      <a:endParaRPr lang="zh-CN" altLang="en-US" dirty="0"/>
                    </a:p>
                  </a:txBody>
                  <a:tcPr>
                    <a:blipFill dpi="0" rotWithShape="1">
                      <a:blip r:embed="rId21">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10001"/>
                  </a:ext>
                </a:extLst>
              </a:tr>
              <a:tr h="1285875">
                <a:tc>
                  <a:txBody>
                    <a:bodyPr/>
                    <a:lstStyle/>
                    <a:p>
                      <a:r>
                        <a:rPr lang="en-US" altLang="zh-CN" sz="3600" dirty="0"/>
                        <a:t>011</a:t>
                      </a:r>
                      <a:endParaRPr lang="zh-CN" altLang="en-US" sz="3600" dirty="0"/>
                    </a:p>
                  </a:txBody>
                  <a:tcPr/>
                </a:tc>
                <a:tc>
                  <a:txBody>
                    <a:bodyPr/>
                    <a:lstStyle/>
                    <a:p>
                      <a:endParaRPr lang="zh-CN" altLang="en-US" dirty="0"/>
                    </a:p>
                  </a:txBody>
                  <a:tcPr>
                    <a:blipFill dpi="0" rotWithShape="1">
                      <a:blip r:embed="rId22">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10002"/>
                  </a:ext>
                </a:extLst>
              </a:tr>
            </a:tbl>
          </a:graphicData>
        </a:graphic>
      </p:graphicFrame>
      <p:graphicFrame>
        <p:nvGraphicFramePr>
          <p:cNvPr id="10" name="表格 9"/>
          <p:cNvGraphicFramePr>
            <a:graphicFrameLocks noGrp="1"/>
          </p:cNvGraphicFramePr>
          <p:nvPr>
            <p:extLst>
              <p:ext uri="{D42A27DB-BD31-4B8C-83A1-F6EECF244321}">
                <p14:modId xmlns:p14="http://schemas.microsoft.com/office/powerpoint/2010/main" val="423756946"/>
              </p:ext>
            </p:extLst>
          </p:nvPr>
        </p:nvGraphicFramePr>
        <p:xfrm>
          <a:off x="20405558" y="11308452"/>
          <a:ext cx="3340407" cy="2745529"/>
        </p:xfrm>
        <a:graphic>
          <a:graphicData uri="http://schemas.openxmlformats.org/drawingml/2006/table">
            <a:tbl>
              <a:tblPr firstRow="1" bandRow="1">
                <a:tableStyleId>{F5AB1C69-6EDB-4FF4-983F-18BD219EF322}</a:tableStyleId>
              </a:tblPr>
              <a:tblGrid>
                <a:gridCol w="1058779">
                  <a:extLst>
                    <a:ext uri="{9D8B030D-6E8A-4147-A177-3AD203B41FA5}">
                      <a16:colId xmlns:a16="http://schemas.microsoft.com/office/drawing/2014/main" val="20000"/>
                    </a:ext>
                  </a:extLst>
                </a:gridCol>
                <a:gridCol w="2281628">
                  <a:extLst>
                    <a:ext uri="{9D8B030D-6E8A-4147-A177-3AD203B41FA5}">
                      <a16:colId xmlns:a16="http://schemas.microsoft.com/office/drawing/2014/main" val="20001"/>
                    </a:ext>
                  </a:extLst>
                </a:gridCol>
              </a:tblGrid>
              <a:tr h="1372832">
                <a:tc>
                  <a:txBody>
                    <a:bodyPr/>
                    <a:lstStyle/>
                    <a:p>
                      <a:pPr marL="0" algn="l" defTabSz="3599993" rtl="0" eaLnBrk="1" latinLnBrk="0" hangingPunct="1"/>
                      <a:r>
                        <a:rPr lang="en-US" altLang="zh-CN" sz="4000" b="1" kern="1200" dirty="0">
                          <a:solidFill>
                            <a:schemeClr val="tx1"/>
                          </a:solidFill>
                          <a:latin typeface="+mn-lt"/>
                          <a:ea typeface="+mn-ea"/>
                          <a:cs typeface="+mn-cs"/>
                        </a:rPr>
                        <a:t>012</a:t>
                      </a:r>
                      <a:endParaRPr lang="zh-CN" altLang="en-US" sz="4000" b="1" kern="1200" dirty="0">
                        <a:solidFill>
                          <a:schemeClr val="tx1"/>
                        </a:solidFill>
                        <a:latin typeface="+mn-lt"/>
                        <a:ea typeface="+mn-ea"/>
                        <a:cs typeface="+mn-cs"/>
                      </a:endParaRPr>
                    </a:p>
                  </a:txBody>
                  <a:tcPr/>
                </a:tc>
                <a:tc>
                  <a:txBody>
                    <a:bodyPr/>
                    <a:lstStyle/>
                    <a:p>
                      <a:endParaRPr lang="zh-CN" altLang="en-US" sz="6600" dirty="0"/>
                    </a:p>
                  </a:txBody>
                  <a:tcPr>
                    <a:blipFill dpi="0" rotWithShape="1">
                      <a:blip r:embed="rId23">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10000"/>
                  </a:ext>
                </a:extLst>
              </a:tr>
              <a:tr h="1372697">
                <a:tc>
                  <a:txBody>
                    <a:bodyPr/>
                    <a:lstStyle/>
                    <a:p>
                      <a:pPr marL="0" algn="l" defTabSz="3599993" rtl="0" eaLnBrk="1" latinLnBrk="0" hangingPunct="1"/>
                      <a:r>
                        <a:rPr lang="en-US" altLang="zh-CN" sz="4000" b="1" kern="1200" dirty="0">
                          <a:solidFill>
                            <a:schemeClr val="tx1"/>
                          </a:solidFill>
                          <a:latin typeface="+mn-lt"/>
                          <a:ea typeface="+mn-ea"/>
                          <a:cs typeface="+mn-cs"/>
                        </a:rPr>
                        <a:t>013</a:t>
                      </a:r>
                      <a:endParaRPr lang="zh-CN" altLang="en-US" sz="4000" b="1" kern="1200" dirty="0">
                        <a:solidFill>
                          <a:schemeClr val="tx1"/>
                        </a:solidFill>
                        <a:latin typeface="+mn-lt"/>
                        <a:ea typeface="+mn-ea"/>
                        <a:cs typeface="+mn-cs"/>
                      </a:endParaRPr>
                    </a:p>
                  </a:txBody>
                  <a:tcPr/>
                </a:tc>
                <a:tc>
                  <a:txBody>
                    <a:bodyPr/>
                    <a:lstStyle/>
                    <a:p>
                      <a:endParaRPr lang="zh-CN" altLang="en-US" sz="6600" dirty="0"/>
                    </a:p>
                  </a:txBody>
                  <a:tcPr>
                    <a:blipFill dpi="0" rotWithShape="1">
                      <a:blip r:embed="rId24">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10001"/>
                  </a:ext>
                </a:extLst>
              </a:tr>
            </a:tbl>
          </a:graphicData>
        </a:graphic>
      </p:graphicFrame>
      <p:pic>
        <p:nvPicPr>
          <p:cNvPr id="11" name="图片 10"/>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11032310" y="17619876"/>
            <a:ext cx="4324237" cy="3991059"/>
          </a:xfrm>
          <a:prstGeom prst="rect">
            <a:avLst/>
          </a:prstGeom>
        </p:spPr>
      </p:pic>
      <p:pic>
        <p:nvPicPr>
          <p:cNvPr id="12" name="图片 11"/>
          <p:cNvPicPr>
            <a:picLocks noChangeAspect="1"/>
          </p:cNvPicPr>
          <p:nvPr/>
        </p:nvPicPr>
        <p:blipFill rotWithShape="1">
          <a:blip r:embed="rId26" cstate="print">
            <a:extLst>
              <a:ext uri="{28A0092B-C50C-407E-A947-70E740481C1C}">
                <a14:useLocalDpi xmlns:a14="http://schemas.microsoft.com/office/drawing/2010/main" val="0"/>
              </a:ext>
            </a:extLst>
          </a:blip>
          <a:srcRect r="17967"/>
          <a:stretch/>
        </p:blipFill>
        <p:spPr>
          <a:xfrm>
            <a:off x="30365817" y="16924196"/>
            <a:ext cx="4978733" cy="4331775"/>
          </a:xfrm>
          <a:prstGeom prst="rect">
            <a:avLst/>
          </a:prstGeom>
        </p:spPr>
      </p:pic>
      <p:pic>
        <p:nvPicPr>
          <p:cNvPr id="13" name="图片 12"/>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24547630" y="16870054"/>
            <a:ext cx="5818187" cy="4639971"/>
          </a:xfrm>
          <a:prstGeom prst="rect">
            <a:avLst/>
          </a:prstGeom>
        </p:spPr>
      </p:pic>
      <p:pic>
        <p:nvPicPr>
          <p:cNvPr id="14" name="图片 13"/>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7068206" y="678981"/>
            <a:ext cx="2229271" cy="3031285"/>
          </a:xfrm>
          <a:prstGeom prst="rect">
            <a:avLst/>
          </a:prstGeom>
        </p:spPr>
      </p:pic>
      <p:sp>
        <p:nvSpPr>
          <p:cNvPr id="15" name="TextBox 14"/>
          <p:cNvSpPr txBox="1"/>
          <p:nvPr/>
        </p:nvSpPr>
        <p:spPr>
          <a:xfrm>
            <a:off x="16886084" y="14496685"/>
            <a:ext cx="2043381" cy="369332"/>
          </a:xfrm>
          <a:prstGeom prst="rect">
            <a:avLst/>
          </a:prstGeom>
          <a:noFill/>
        </p:spPr>
        <p:txBody>
          <a:bodyPr wrap="square" rtlCol="0">
            <a:spAutoFit/>
          </a:bodyPr>
          <a:lstStyle/>
          <a:p>
            <a:r>
              <a:rPr lang="zh-CN" altLang="en-US" dirty="0"/>
              <a:t>图</a:t>
            </a:r>
            <a:r>
              <a:rPr lang="en-US" altLang="zh-CN" dirty="0"/>
              <a:t>1</a:t>
            </a:r>
            <a:r>
              <a:rPr lang="zh-CN" altLang="en-US" dirty="0"/>
              <a:t>：样本图</a:t>
            </a:r>
          </a:p>
        </p:txBody>
      </p:sp>
      <p:sp>
        <p:nvSpPr>
          <p:cNvPr id="16" name="TextBox 15"/>
          <p:cNvSpPr txBox="1"/>
          <p:nvPr/>
        </p:nvSpPr>
        <p:spPr>
          <a:xfrm>
            <a:off x="11032310" y="15521222"/>
            <a:ext cx="13154140" cy="1200329"/>
          </a:xfrm>
          <a:prstGeom prst="rect">
            <a:avLst/>
          </a:prstGeom>
          <a:noFill/>
        </p:spPr>
        <p:txBody>
          <a:bodyPr wrap="square" rtlCol="0">
            <a:spAutoFit/>
          </a:bodyPr>
          <a:lstStyle/>
          <a:p>
            <a:r>
              <a:rPr lang="en-US" altLang="zh-CN" dirty="0"/>
              <a:t>02-01</a:t>
            </a:r>
            <a:r>
              <a:rPr lang="zh-CN" altLang="en-US" dirty="0"/>
              <a:t>青圆椒（</a:t>
            </a:r>
            <a:r>
              <a:rPr lang="en-US" altLang="zh-CN" dirty="0"/>
              <a:t>001</a:t>
            </a:r>
            <a:r>
              <a:rPr lang="zh-CN" altLang="en-US" dirty="0"/>
              <a:t>）        </a:t>
            </a:r>
            <a:r>
              <a:rPr lang="en-US" altLang="zh-CN" dirty="0"/>
              <a:t>02-02/02-02-a/02-02-b</a:t>
            </a:r>
            <a:r>
              <a:rPr lang="zh-CN" altLang="en-US" dirty="0"/>
              <a:t>红圆椒（</a:t>
            </a:r>
            <a:r>
              <a:rPr lang="en-US" altLang="zh-CN" dirty="0"/>
              <a:t>002</a:t>
            </a:r>
            <a:r>
              <a:rPr lang="zh-CN" altLang="en-US" dirty="0"/>
              <a:t>）        </a:t>
            </a:r>
            <a:r>
              <a:rPr lang="en-US" altLang="zh-CN" dirty="0"/>
              <a:t>02-03</a:t>
            </a:r>
            <a:r>
              <a:rPr lang="zh-CN" altLang="en-US" dirty="0"/>
              <a:t>黄圆椒（</a:t>
            </a:r>
            <a:r>
              <a:rPr lang="en-US" altLang="zh-CN" dirty="0"/>
              <a:t>003</a:t>
            </a:r>
            <a:r>
              <a:rPr lang="zh-CN" altLang="en-US" dirty="0"/>
              <a:t>）          </a:t>
            </a:r>
            <a:r>
              <a:rPr lang="en-US" altLang="zh-CN" dirty="0"/>
              <a:t>02-04/02-04-a/02-04-c</a:t>
            </a:r>
            <a:r>
              <a:rPr lang="zh-CN" altLang="en-US" dirty="0"/>
              <a:t>小红尖椒（</a:t>
            </a:r>
            <a:r>
              <a:rPr lang="en-US" altLang="zh-CN" dirty="0"/>
              <a:t>004</a:t>
            </a:r>
            <a:r>
              <a:rPr lang="zh-CN" altLang="en-US" dirty="0"/>
              <a:t>）</a:t>
            </a:r>
            <a:br>
              <a:rPr lang="zh-CN" altLang="en-US" dirty="0"/>
            </a:br>
            <a:r>
              <a:rPr lang="en-US" altLang="zh-CN" dirty="0"/>
              <a:t>02-05</a:t>
            </a:r>
            <a:r>
              <a:rPr lang="zh-CN" altLang="en-US" dirty="0"/>
              <a:t>大红尖椒（</a:t>
            </a:r>
            <a:r>
              <a:rPr lang="en-US" altLang="zh-CN" dirty="0"/>
              <a:t>005</a:t>
            </a:r>
            <a:r>
              <a:rPr lang="zh-CN" altLang="en-US" dirty="0"/>
              <a:t>）    </a:t>
            </a:r>
            <a:r>
              <a:rPr lang="en-US" altLang="zh-CN" dirty="0"/>
              <a:t>02-06</a:t>
            </a:r>
            <a:r>
              <a:rPr lang="zh-CN" altLang="en-US" dirty="0"/>
              <a:t>杭椒（</a:t>
            </a:r>
            <a:r>
              <a:rPr lang="en-US" altLang="zh-CN" dirty="0"/>
              <a:t>006</a:t>
            </a:r>
            <a:r>
              <a:rPr lang="zh-CN" altLang="en-US" dirty="0"/>
              <a:t>）         </a:t>
            </a:r>
            <a:r>
              <a:rPr lang="en-US" altLang="zh-CN" dirty="0"/>
              <a:t>02-07/02-07-a/02-07-b/02-07-c</a:t>
            </a:r>
            <a:r>
              <a:rPr lang="zh-CN" altLang="en-US" dirty="0"/>
              <a:t>小米椒（</a:t>
            </a:r>
            <a:r>
              <a:rPr lang="en-US" altLang="zh-CN" dirty="0"/>
              <a:t>007</a:t>
            </a:r>
            <a:r>
              <a:rPr lang="zh-CN" altLang="en-US" dirty="0"/>
              <a:t>）        </a:t>
            </a:r>
            <a:r>
              <a:rPr lang="en-US" altLang="zh-CN" dirty="0"/>
              <a:t>02-08</a:t>
            </a:r>
            <a:r>
              <a:rPr lang="zh-CN" altLang="en-US" dirty="0"/>
              <a:t>线椒（</a:t>
            </a:r>
            <a:r>
              <a:rPr lang="en-US" altLang="zh-CN" dirty="0"/>
              <a:t>008</a:t>
            </a:r>
            <a:r>
              <a:rPr lang="zh-CN" altLang="en-US" dirty="0"/>
              <a:t>）</a:t>
            </a:r>
            <a:endParaRPr lang="en-US" altLang="zh-CN" dirty="0"/>
          </a:p>
          <a:p>
            <a:r>
              <a:rPr lang="en-US" altLang="zh-CN" dirty="0"/>
              <a:t>02-09/02-14</a:t>
            </a:r>
            <a:r>
              <a:rPr lang="zh-CN" altLang="en-US" dirty="0"/>
              <a:t>皱椒（</a:t>
            </a:r>
            <a:r>
              <a:rPr lang="en-US" altLang="zh-CN" dirty="0"/>
              <a:t>009</a:t>
            </a:r>
            <a:r>
              <a:rPr lang="zh-CN" altLang="en-US" dirty="0"/>
              <a:t>）   </a:t>
            </a:r>
            <a:r>
              <a:rPr lang="en-US" altLang="zh-CN" dirty="0"/>
              <a:t>02-10/02-15</a:t>
            </a:r>
            <a:r>
              <a:rPr lang="zh-CN" altLang="en-US" dirty="0"/>
              <a:t>子弹头（</a:t>
            </a:r>
            <a:r>
              <a:rPr lang="en-US" altLang="zh-CN" dirty="0"/>
              <a:t>010</a:t>
            </a:r>
            <a:r>
              <a:rPr lang="zh-CN" altLang="en-US" dirty="0"/>
              <a:t>  </a:t>
            </a:r>
            <a:r>
              <a:rPr lang="en-US" altLang="zh-CN" dirty="0"/>
              <a:t>)</a:t>
            </a:r>
            <a:r>
              <a:rPr lang="zh-CN" altLang="en-US" dirty="0"/>
              <a:t>           </a:t>
            </a:r>
            <a:r>
              <a:rPr lang="en-US" altLang="zh-CN" dirty="0"/>
              <a:t>02-11/02-16</a:t>
            </a:r>
            <a:r>
              <a:rPr lang="zh-CN" altLang="en-US" dirty="0"/>
              <a:t>石柱红（</a:t>
            </a:r>
            <a:r>
              <a:rPr lang="en-US" altLang="zh-CN" dirty="0"/>
              <a:t>011</a:t>
            </a:r>
            <a:r>
              <a:rPr lang="zh-CN" altLang="en-US" dirty="0"/>
              <a:t>）      </a:t>
            </a:r>
            <a:r>
              <a:rPr lang="en-US" altLang="zh-CN" dirty="0"/>
              <a:t>02-12</a:t>
            </a:r>
            <a:r>
              <a:rPr lang="zh-CN" altLang="en-US" dirty="0"/>
              <a:t>藤椒（</a:t>
            </a:r>
            <a:r>
              <a:rPr lang="en-US" altLang="zh-CN" dirty="0"/>
              <a:t>012</a:t>
            </a:r>
            <a:r>
              <a:rPr lang="zh-CN" altLang="en-US" dirty="0"/>
              <a:t>）        </a:t>
            </a:r>
            <a:r>
              <a:rPr lang="en-US" altLang="zh-CN" dirty="0"/>
              <a:t>02-13</a:t>
            </a:r>
            <a:r>
              <a:rPr lang="zh-CN" altLang="en-US" dirty="0"/>
              <a:t>山胡椒（</a:t>
            </a:r>
            <a:r>
              <a:rPr lang="en-US" altLang="zh-CN" dirty="0"/>
              <a:t>013</a:t>
            </a:r>
            <a:r>
              <a:rPr lang="zh-CN" altLang="en-US" dirty="0"/>
              <a:t>）</a:t>
            </a:r>
            <a:br>
              <a:rPr lang="zh-CN" altLang="en-US" dirty="0"/>
            </a:br>
            <a:r>
              <a:rPr lang="en-US" altLang="zh-CN" dirty="0"/>
              <a:t>02-17</a:t>
            </a:r>
            <a:r>
              <a:rPr lang="zh-CN" altLang="en-US" dirty="0"/>
              <a:t>小青椒（</a:t>
            </a:r>
            <a:r>
              <a:rPr lang="en-US" altLang="zh-CN" dirty="0"/>
              <a:t>014</a:t>
            </a:r>
            <a:r>
              <a:rPr lang="zh-CN" altLang="en-US" dirty="0"/>
              <a:t>）       </a:t>
            </a:r>
            <a:r>
              <a:rPr lang="en-US" altLang="zh-CN" dirty="0"/>
              <a:t>02-18/02-18-a/02-18-b/02-18-c</a:t>
            </a:r>
            <a:r>
              <a:rPr lang="zh-CN" altLang="en-US" dirty="0"/>
              <a:t>大青椒 （</a:t>
            </a:r>
            <a:r>
              <a:rPr lang="en-US" altLang="zh-CN" dirty="0"/>
              <a:t>015</a:t>
            </a:r>
            <a:r>
              <a:rPr lang="zh-CN" altLang="en-US" dirty="0"/>
              <a:t>）          </a:t>
            </a:r>
            <a:r>
              <a:rPr lang="en-US" altLang="zh-CN" dirty="0"/>
              <a:t>02-19</a:t>
            </a:r>
            <a:r>
              <a:rPr lang="zh-CN" altLang="en-US" dirty="0"/>
              <a:t>大红椒 （</a:t>
            </a:r>
            <a:r>
              <a:rPr lang="en-US" altLang="zh-CN" dirty="0"/>
              <a:t>016</a:t>
            </a:r>
            <a:r>
              <a:rPr lang="zh-CN" altLang="en-US" dirty="0"/>
              <a:t>）          </a:t>
            </a:r>
            <a:r>
              <a:rPr lang="en-US" altLang="zh-CN" dirty="0"/>
              <a:t>02-20</a:t>
            </a:r>
            <a:r>
              <a:rPr lang="zh-CN" altLang="en-US" dirty="0"/>
              <a:t>圆青椒 （</a:t>
            </a:r>
            <a:r>
              <a:rPr lang="en-US" altLang="zh-CN" dirty="0"/>
              <a:t>017</a:t>
            </a:r>
            <a:r>
              <a:rPr lang="zh-CN" altLang="en-US" dirty="0"/>
              <a:t>） </a:t>
            </a:r>
          </a:p>
        </p:txBody>
      </p:sp>
      <p:sp>
        <p:nvSpPr>
          <p:cNvPr id="17" name="TextBox 16"/>
          <p:cNvSpPr txBox="1"/>
          <p:nvPr/>
        </p:nvSpPr>
        <p:spPr>
          <a:xfrm>
            <a:off x="11440680" y="22298844"/>
            <a:ext cx="2789408" cy="369332"/>
          </a:xfrm>
          <a:prstGeom prst="rect">
            <a:avLst/>
          </a:prstGeom>
          <a:noFill/>
        </p:spPr>
        <p:txBody>
          <a:bodyPr wrap="square" rtlCol="0">
            <a:spAutoFit/>
          </a:bodyPr>
          <a:lstStyle/>
          <a:p>
            <a:r>
              <a:rPr lang="zh-CN" altLang="en-US" dirty="0"/>
              <a:t>图</a:t>
            </a:r>
            <a:r>
              <a:rPr lang="en-US" altLang="zh-CN" dirty="0"/>
              <a:t>2</a:t>
            </a:r>
            <a:r>
              <a:rPr lang="zh-CN" altLang="en-US" dirty="0"/>
              <a:t>：样本亲缘关系树</a:t>
            </a:r>
          </a:p>
        </p:txBody>
      </p:sp>
      <p:sp>
        <p:nvSpPr>
          <p:cNvPr id="18" name="TextBox 17"/>
          <p:cNvSpPr txBox="1"/>
          <p:nvPr/>
        </p:nvSpPr>
        <p:spPr>
          <a:xfrm>
            <a:off x="17872470" y="22298844"/>
            <a:ext cx="5046128" cy="646331"/>
          </a:xfrm>
          <a:prstGeom prst="rect">
            <a:avLst/>
          </a:prstGeom>
          <a:noFill/>
        </p:spPr>
        <p:txBody>
          <a:bodyPr wrap="square" rtlCol="0">
            <a:spAutoFit/>
          </a:bodyPr>
          <a:lstStyle/>
          <a:p>
            <a:r>
              <a:rPr lang="zh-CN" altLang="en-US" dirty="0"/>
              <a:t>图</a:t>
            </a:r>
            <a:r>
              <a:rPr lang="en-US" altLang="zh-CN" dirty="0"/>
              <a:t>3</a:t>
            </a:r>
            <a:r>
              <a:rPr lang="zh-CN" altLang="en-US" dirty="0"/>
              <a:t>：辣椒泛基因组</a:t>
            </a:r>
            <a:r>
              <a:rPr lang="zh-CN" altLang="en-US"/>
              <a:t>亲缘关系树 </a:t>
            </a:r>
            <a:r>
              <a:rPr lang="en-US" altLang="zh-CN">
                <a:latin typeface="+mn-ea"/>
              </a:rPr>
              <a:t>(</a:t>
            </a:r>
            <a:r>
              <a:rPr lang="en-US" altLang="zh-CN" dirty="0" err="1">
                <a:latin typeface="+mn-ea"/>
              </a:rPr>
              <a:t>Ou</a:t>
            </a:r>
            <a:r>
              <a:rPr lang="en-US" altLang="zh-CN" dirty="0">
                <a:latin typeface="+mn-ea"/>
              </a:rPr>
              <a:t> et al., 2018)</a:t>
            </a:r>
            <a:endParaRPr lang="zh-CN" altLang="en-US" dirty="0">
              <a:latin typeface="+mn-ea"/>
            </a:endParaRPr>
          </a:p>
          <a:p>
            <a:endParaRPr lang="zh-CN" altLang="en-US" dirty="0"/>
          </a:p>
        </p:txBody>
      </p:sp>
      <p:pic>
        <p:nvPicPr>
          <p:cNvPr id="22" name="图片 21"/>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27731258" y="2771493"/>
            <a:ext cx="5785658" cy="1058783"/>
          </a:xfrm>
          <a:prstGeom prst="rect">
            <a:avLst/>
          </a:prstGeom>
        </p:spPr>
      </p:pic>
      <p:pic>
        <p:nvPicPr>
          <p:cNvPr id="23" name="图片 22"/>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27613038" y="1558813"/>
            <a:ext cx="6023915" cy="1089145"/>
          </a:xfrm>
          <a:prstGeom prst="rect">
            <a:avLst/>
          </a:prstGeom>
        </p:spPr>
      </p:pic>
    </p:spTree>
    <p:extLst>
      <p:ext uri="{BB962C8B-B14F-4D97-AF65-F5344CB8AC3E}">
        <p14:creationId xmlns:p14="http://schemas.microsoft.com/office/powerpoint/2010/main" val="696799252"/>
      </p:ext>
    </p:extLst>
  </p:cSld>
  <p:clrMapOvr>
    <a:masterClrMapping/>
  </p:clrMapOvr>
</p:sld>
</file>

<file path=ppt/theme/theme1.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770</TotalTime>
  <Words>1527</Words>
  <Application>Microsoft Office PowerPoint</Application>
  <PresentationFormat>自定义</PresentationFormat>
  <Paragraphs>74</Paragraphs>
  <Slides>1</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vt:i4>
      </vt:variant>
    </vt:vector>
  </HeadingPairs>
  <TitlesOfParts>
    <vt:vector size="8" baseType="lpstr">
      <vt:lpstr>Yu Gothic UI Light</vt:lpstr>
      <vt:lpstr>等线</vt:lpstr>
      <vt:lpstr>楷体</vt:lpstr>
      <vt:lpstr>Arial</vt:lpstr>
      <vt:lpstr>Calibri</vt:lpstr>
      <vt:lpstr>Calibri Light</vt:lpstr>
      <vt:lpstr>Office Theme</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DNALC DNALC</dc:creator>
  <cp:lastModifiedBy>王心悦</cp:lastModifiedBy>
  <cp:revision>65</cp:revision>
  <cp:lastPrinted>2019-09-29T07:16:03Z</cp:lastPrinted>
  <dcterms:created xsi:type="dcterms:W3CDTF">2017-12-15T11:54:51Z</dcterms:created>
  <dcterms:modified xsi:type="dcterms:W3CDTF">2019-11-14T11:35:10Z</dcterms:modified>
</cp:coreProperties>
</file>