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5999738" cy="28800425"/>
  <p:notesSz cx="9866313" cy="14295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1">
          <p15:clr>
            <a:srgbClr val="A4A3A4"/>
          </p15:clr>
        </p15:guide>
        <p15:guide id="2" pos="113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06" autoAdjust="0"/>
  </p:normalViewPr>
  <p:slideViewPr>
    <p:cSldViewPr snapToGrid="0">
      <p:cViewPr>
        <p:scale>
          <a:sx n="20" d="100"/>
          <a:sy n="20" d="100"/>
        </p:scale>
        <p:origin x="1694" y="92"/>
      </p:cViewPr>
      <p:guideLst>
        <p:guide orient="horz" pos="9071"/>
        <p:guide pos="113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4276255" cy="715348"/>
          </a:xfrm>
          <a:prstGeom prst="rect">
            <a:avLst/>
          </a:prstGeom>
        </p:spPr>
        <p:txBody>
          <a:bodyPr vert="horz" lIns="133073" tIns="66536" rIns="133073" bIns="66536" rtlCol="0"/>
          <a:lstStyle>
            <a:lvl1pPr algn="l">
              <a:defRPr sz="1700"/>
            </a:lvl1pPr>
          </a:lstStyle>
          <a:p>
            <a:endParaRPr lang="zh-CN" altLang="en-US"/>
          </a:p>
        </p:txBody>
      </p:sp>
      <p:sp>
        <p:nvSpPr>
          <p:cNvPr id="3" name="日期占位符 2"/>
          <p:cNvSpPr>
            <a:spLocks noGrp="1"/>
          </p:cNvSpPr>
          <p:nvPr>
            <p:ph type="dt" idx="1"/>
          </p:nvPr>
        </p:nvSpPr>
        <p:spPr>
          <a:xfrm>
            <a:off x="5587733" y="1"/>
            <a:ext cx="4276254" cy="715348"/>
          </a:xfrm>
          <a:prstGeom prst="rect">
            <a:avLst/>
          </a:prstGeom>
        </p:spPr>
        <p:txBody>
          <a:bodyPr vert="horz" lIns="133073" tIns="66536" rIns="133073" bIns="66536" rtlCol="0"/>
          <a:lstStyle>
            <a:lvl1pPr algn="r">
              <a:defRPr sz="1700"/>
            </a:lvl1pPr>
          </a:lstStyle>
          <a:p>
            <a:fld id="{5BF75749-1AB7-4DED-BD7E-F8639F9A8584}" type="datetimeFigureOut">
              <a:rPr lang="zh-CN" altLang="en-US" smtClean="0"/>
              <a:t>2019/11/15</a:t>
            </a:fld>
            <a:endParaRPr lang="zh-CN" altLang="en-US"/>
          </a:p>
        </p:txBody>
      </p:sp>
      <p:sp>
        <p:nvSpPr>
          <p:cNvPr id="4" name="幻灯片图像占位符 3"/>
          <p:cNvSpPr>
            <a:spLocks noGrp="1" noRot="1" noChangeAspect="1"/>
          </p:cNvSpPr>
          <p:nvPr>
            <p:ph type="sldImg" idx="2"/>
          </p:nvPr>
        </p:nvSpPr>
        <p:spPr>
          <a:xfrm>
            <a:off x="1581150" y="1071563"/>
            <a:ext cx="6704013" cy="5362575"/>
          </a:xfrm>
          <a:prstGeom prst="rect">
            <a:avLst/>
          </a:prstGeom>
          <a:noFill/>
          <a:ln w="12700">
            <a:solidFill>
              <a:prstClr val="black"/>
            </a:solidFill>
          </a:ln>
        </p:spPr>
        <p:txBody>
          <a:bodyPr vert="horz" lIns="133073" tIns="66536" rIns="133073" bIns="66536" rtlCol="0" anchor="ctr"/>
          <a:lstStyle/>
          <a:p>
            <a:endParaRPr lang="zh-CN" altLang="en-US"/>
          </a:p>
        </p:txBody>
      </p:sp>
      <p:sp>
        <p:nvSpPr>
          <p:cNvPr id="5" name="备注占位符 4"/>
          <p:cNvSpPr>
            <a:spLocks noGrp="1"/>
          </p:cNvSpPr>
          <p:nvPr>
            <p:ph type="body" sz="quarter" idx="3"/>
          </p:nvPr>
        </p:nvSpPr>
        <p:spPr>
          <a:xfrm>
            <a:off x="985934" y="6790045"/>
            <a:ext cx="7894446" cy="6433523"/>
          </a:xfrm>
          <a:prstGeom prst="rect">
            <a:avLst/>
          </a:prstGeom>
        </p:spPr>
        <p:txBody>
          <a:bodyPr vert="horz" lIns="133073" tIns="66536" rIns="133073" bIns="66536"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13577791"/>
            <a:ext cx="4276255" cy="715346"/>
          </a:xfrm>
          <a:prstGeom prst="rect">
            <a:avLst/>
          </a:prstGeom>
        </p:spPr>
        <p:txBody>
          <a:bodyPr vert="horz" lIns="133073" tIns="66536" rIns="133073" bIns="66536" rtlCol="0" anchor="b"/>
          <a:lstStyle>
            <a:lvl1pPr algn="l">
              <a:defRPr sz="1700"/>
            </a:lvl1pPr>
          </a:lstStyle>
          <a:p>
            <a:endParaRPr lang="zh-CN" altLang="en-US"/>
          </a:p>
        </p:txBody>
      </p:sp>
      <p:sp>
        <p:nvSpPr>
          <p:cNvPr id="7" name="灯片编号占位符 6"/>
          <p:cNvSpPr>
            <a:spLocks noGrp="1"/>
          </p:cNvSpPr>
          <p:nvPr>
            <p:ph type="sldNum" sz="quarter" idx="5"/>
          </p:nvPr>
        </p:nvSpPr>
        <p:spPr>
          <a:xfrm>
            <a:off x="5587733" y="13577791"/>
            <a:ext cx="4276254" cy="715346"/>
          </a:xfrm>
          <a:prstGeom prst="rect">
            <a:avLst/>
          </a:prstGeom>
        </p:spPr>
        <p:txBody>
          <a:bodyPr vert="horz" lIns="133073" tIns="66536" rIns="133073" bIns="66536" rtlCol="0" anchor="b"/>
          <a:lstStyle>
            <a:lvl1pPr algn="r">
              <a:defRPr sz="1700"/>
            </a:lvl1pPr>
          </a:lstStyle>
          <a:p>
            <a:fld id="{1B57C41D-CFC2-49C4-B809-7D6CF21F2CA1}" type="slidenum">
              <a:rPr lang="zh-CN" altLang="en-US" smtClean="0"/>
              <a:t>‹#›</a:t>
            </a:fld>
            <a:endParaRPr lang="zh-CN" altLang="en-US"/>
          </a:p>
        </p:txBody>
      </p:sp>
    </p:spTree>
    <p:extLst>
      <p:ext uri="{BB962C8B-B14F-4D97-AF65-F5344CB8AC3E}">
        <p14:creationId xmlns:p14="http://schemas.microsoft.com/office/powerpoint/2010/main" val="244822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57C41D-CFC2-49C4-B809-7D6CF21F2CA1}" type="slidenum">
              <a:rPr lang="zh-CN" altLang="en-US" smtClean="0"/>
              <a:t>1</a:t>
            </a:fld>
            <a:endParaRPr lang="zh-CN" altLang="en-US"/>
          </a:p>
        </p:txBody>
      </p:sp>
    </p:spTree>
    <p:extLst>
      <p:ext uri="{BB962C8B-B14F-4D97-AF65-F5344CB8AC3E}">
        <p14:creationId xmlns:p14="http://schemas.microsoft.com/office/powerpoint/2010/main" val="333960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699981" y="4713405"/>
            <a:ext cx="30599777" cy="10026815"/>
          </a:xfrm>
        </p:spPr>
        <p:txBody>
          <a:bodyPr anchor="b"/>
          <a:lstStyle>
            <a:lvl1pPr algn="ctr">
              <a:defRPr sz="23622"/>
            </a:lvl1pPr>
          </a:lstStyle>
          <a:p>
            <a:r>
              <a:rPr lang="zh-CN" altLang="en-US"/>
              <a:t>单击此处编辑母版标题样式</a:t>
            </a:r>
            <a:endParaRPr lang="en-US" dirty="0"/>
          </a:p>
        </p:txBody>
      </p:sp>
      <p:sp>
        <p:nvSpPr>
          <p:cNvPr id="3" name="Subtitle 2"/>
          <p:cNvSpPr>
            <a:spLocks noGrp="1"/>
          </p:cNvSpPr>
          <p:nvPr>
            <p:ph type="subTitle" idx="1"/>
          </p:nvPr>
        </p:nvSpPr>
        <p:spPr>
          <a:xfrm>
            <a:off x="4499967" y="15126892"/>
            <a:ext cx="26999804" cy="6953434"/>
          </a:xfrm>
        </p:spPr>
        <p:txBody>
          <a:bodyPr/>
          <a:lstStyle>
            <a:lvl1pPr marL="0" indent="0" algn="ctr">
              <a:buNone/>
              <a:defRPr sz="9449"/>
            </a:lvl1pPr>
            <a:lvl2pPr marL="1799996" indent="0" algn="ctr">
              <a:buNone/>
              <a:defRPr sz="7874"/>
            </a:lvl2pPr>
            <a:lvl3pPr marL="3599993" indent="0" algn="ctr">
              <a:buNone/>
              <a:defRPr sz="7087"/>
            </a:lvl3pPr>
            <a:lvl4pPr marL="5399989" indent="0" algn="ctr">
              <a:buNone/>
              <a:defRPr sz="6299"/>
            </a:lvl4pPr>
            <a:lvl5pPr marL="7199986" indent="0" algn="ctr">
              <a:buNone/>
              <a:defRPr sz="6299"/>
            </a:lvl5pPr>
            <a:lvl6pPr marL="8999982" indent="0" algn="ctr">
              <a:buNone/>
              <a:defRPr sz="6299"/>
            </a:lvl6pPr>
            <a:lvl7pPr marL="10799978" indent="0" algn="ctr">
              <a:buNone/>
              <a:defRPr sz="6299"/>
            </a:lvl7pPr>
            <a:lvl8pPr marL="12599975" indent="0" algn="ctr">
              <a:buNone/>
              <a:defRPr sz="6299"/>
            </a:lvl8pPr>
            <a:lvl9pPr marL="14399971" indent="0" algn="ctr">
              <a:buNone/>
              <a:defRPr sz="6299"/>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183107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49592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4" y="1533356"/>
            <a:ext cx="7762444" cy="2440702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474984" y="1533356"/>
            <a:ext cx="22837334" cy="2440702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166591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116010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456234" y="7180114"/>
            <a:ext cx="31049774" cy="11980175"/>
          </a:xfrm>
        </p:spPr>
        <p:txBody>
          <a:bodyPr anchor="b"/>
          <a:lstStyle>
            <a:lvl1pPr>
              <a:defRPr sz="23622"/>
            </a:lvl1pPr>
          </a:lstStyle>
          <a:p>
            <a:r>
              <a:rPr lang="zh-CN" altLang="en-US"/>
              <a:t>单击此处编辑母版标题样式</a:t>
            </a:r>
            <a:endParaRPr lang="en-US" dirty="0"/>
          </a:p>
        </p:txBody>
      </p:sp>
      <p:sp>
        <p:nvSpPr>
          <p:cNvPr id="3" name="Text Placeholder 2"/>
          <p:cNvSpPr>
            <a:spLocks noGrp="1"/>
          </p:cNvSpPr>
          <p:nvPr>
            <p:ph type="body" idx="1"/>
          </p:nvPr>
        </p:nvSpPr>
        <p:spPr>
          <a:xfrm>
            <a:off x="2456234" y="19273626"/>
            <a:ext cx="31049774" cy="6300091"/>
          </a:xfrm>
        </p:spPr>
        <p:txBody>
          <a:bodyPr/>
          <a:lstStyle>
            <a:lvl1pPr marL="0" indent="0">
              <a:buNone/>
              <a:defRPr sz="9449">
                <a:solidFill>
                  <a:schemeClr val="tx1"/>
                </a:solidFill>
              </a:defRPr>
            </a:lvl1pPr>
            <a:lvl2pPr marL="1799996" indent="0">
              <a:buNone/>
              <a:defRPr sz="7874">
                <a:solidFill>
                  <a:schemeClr val="tx1">
                    <a:tint val="75000"/>
                  </a:schemeClr>
                </a:solidFill>
              </a:defRPr>
            </a:lvl2pPr>
            <a:lvl3pPr marL="3599993" indent="0">
              <a:buNone/>
              <a:defRPr sz="7087">
                <a:solidFill>
                  <a:schemeClr val="tx1">
                    <a:tint val="75000"/>
                  </a:schemeClr>
                </a:solidFill>
              </a:defRPr>
            </a:lvl3pPr>
            <a:lvl4pPr marL="5399989" indent="0">
              <a:buNone/>
              <a:defRPr sz="6299">
                <a:solidFill>
                  <a:schemeClr val="tx1">
                    <a:tint val="75000"/>
                  </a:schemeClr>
                </a:solidFill>
              </a:defRPr>
            </a:lvl4pPr>
            <a:lvl5pPr marL="7199986" indent="0">
              <a:buNone/>
              <a:defRPr sz="6299">
                <a:solidFill>
                  <a:schemeClr val="tx1">
                    <a:tint val="75000"/>
                  </a:schemeClr>
                </a:solidFill>
              </a:defRPr>
            </a:lvl5pPr>
            <a:lvl6pPr marL="8999982" indent="0">
              <a:buNone/>
              <a:defRPr sz="6299">
                <a:solidFill>
                  <a:schemeClr val="tx1">
                    <a:tint val="75000"/>
                  </a:schemeClr>
                </a:solidFill>
              </a:defRPr>
            </a:lvl6pPr>
            <a:lvl7pPr marL="10799978" indent="0">
              <a:buNone/>
              <a:defRPr sz="6299">
                <a:solidFill>
                  <a:schemeClr val="tx1">
                    <a:tint val="75000"/>
                  </a:schemeClr>
                </a:solidFill>
              </a:defRPr>
            </a:lvl7pPr>
            <a:lvl8pPr marL="12599975" indent="0">
              <a:buNone/>
              <a:defRPr sz="6299">
                <a:solidFill>
                  <a:schemeClr val="tx1">
                    <a:tint val="75000"/>
                  </a:schemeClr>
                </a:solidFill>
              </a:defRPr>
            </a:lvl8pPr>
            <a:lvl9pPr marL="14399971" indent="0">
              <a:buNone/>
              <a:defRPr sz="629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7880760-9B06-4B75-989C-CC1FB92B4788}"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106607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474982" y="7666780"/>
            <a:ext cx="15299889" cy="1827360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8224867" y="7666780"/>
            <a:ext cx="15299889" cy="1827360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7880760-9B06-4B75-989C-CC1FB92B4788}"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345126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479671" y="1533362"/>
            <a:ext cx="31049774" cy="556675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479675" y="7060106"/>
            <a:ext cx="15229574" cy="3460049"/>
          </a:xfrm>
        </p:spPr>
        <p:txBody>
          <a:bodyPr anchor="b"/>
          <a:lstStyle>
            <a:lvl1pPr marL="0" indent="0">
              <a:buNone/>
              <a:defRPr sz="9449" b="1"/>
            </a:lvl1pPr>
            <a:lvl2pPr marL="1799996" indent="0">
              <a:buNone/>
              <a:defRPr sz="7874" b="1"/>
            </a:lvl2pPr>
            <a:lvl3pPr marL="3599993" indent="0">
              <a:buNone/>
              <a:defRPr sz="7087" b="1"/>
            </a:lvl3pPr>
            <a:lvl4pPr marL="5399989" indent="0">
              <a:buNone/>
              <a:defRPr sz="6299" b="1"/>
            </a:lvl4pPr>
            <a:lvl5pPr marL="7199986" indent="0">
              <a:buNone/>
              <a:defRPr sz="6299" b="1"/>
            </a:lvl5pPr>
            <a:lvl6pPr marL="8999982" indent="0">
              <a:buNone/>
              <a:defRPr sz="6299" b="1"/>
            </a:lvl6pPr>
            <a:lvl7pPr marL="10799978" indent="0">
              <a:buNone/>
              <a:defRPr sz="6299" b="1"/>
            </a:lvl7pPr>
            <a:lvl8pPr marL="12599975" indent="0">
              <a:buNone/>
              <a:defRPr sz="6299" b="1"/>
            </a:lvl8pPr>
            <a:lvl9pPr marL="14399971" indent="0">
              <a:buNone/>
              <a:defRPr sz="6299" b="1"/>
            </a:lvl9pPr>
          </a:lstStyle>
          <a:p>
            <a:pPr lvl="0"/>
            <a:r>
              <a:rPr lang="zh-CN" altLang="en-US"/>
              <a:t>单击此处编辑母版文本样式</a:t>
            </a:r>
          </a:p>
        </p:txBody>
      </p:sp>
      <p:sp>
        <p:nvSpPr>
          <p:cNvPr id="4" name="Content Placeholder 3"/>
          <p:cNvSpPr>
            <a:spLocks noGrp="1"/>
          </p:cNvSpPr>
          <p:nvPr>
            <p:ph sz="half" idx="2"/>
          </p:nvPr>
        </p:nvSpPr>
        <p:spPr>
          <a:xfrm>
            <a:off x="2479675" y="10520155"/>
            <a:ext cx="15229574" cy="1547356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8224869" y="7060106"/>
            <a:ext cx="15304578" cy="3460049"/>
          </a:xfrm>
        </p:spPr>
        <p:txBody>
          <a:bodyPr anchor="b"/>
          <a:lstStyle>
            <a:lvl1pPr marL="0" indent="0">
              <a:buNone/>
              <a:defRPr sz="9449" b="1"/>
            </a:lvl1pPr>
            <a:lvl2pPr marL="1799996" indent="0">
              <a:buNone/>
              <a:defRPr sz="7874" b="1"/>
            </a:lvl2pPr>
            <a:lvl3pPr marL="3599993" indent="0">
              <a:buNone/>
              <a:defRPr sz="7087" b="1"/>
            </a:lvl3pPr>
            <a:lvl4pPr marL="5399989" indent="0">
              <a:buNone/>
              <a:defRPr sz="6299" b="1"/>
            </a:lvl4pPr>
            <a:lvl5pPr marL="7199986" indent="0">
              <a:buNone/>
              <a:defRPr sz="6299" b="1"/>
            </a:lvl5pPr>
            <a:lvl6pPr marL="8999982" indent="0">
              <a:buNone/>
              <a:defRPr sz="6299" b="1"/>
            </a:lvl6pPr>
            <a:lvl7pPr marL="10799978" indent="0">
              <a:buNone/>
              <a:defRPr sz="6299" b="1"/>
            </a:lvl7pPr>
            <a:lvl8pPr marL="12599975" indent="0">
              <a:buNone/>
              <a:defRPr sz="6299" b="1"/>
            </a:lvl8pPr>
            <a:lvl9pPr marL="14399971" indent="0">
              <a:buNone/>
              <a:defRPr sz="6299" b="1"/>
            </a:lvl9pPr>
          </a:lstStyle>
          <a:p>
            <a:pPr lvl="0"/>
            <a:r>
              <a:rPr lang="zh-CN" altLang="en-US"/>
              <a:t>单击此处编辑母版文本样式</a:t>
            </a:r>
          </a:p>
        </p:txBody>
      </p:sp>
      <p:sp>
        <p:nvSpPr>
          <p:cNvPr id="6" name="Content Placeholder 5"/>
          <p:cNvSpPr>
            <a:spLocks noGrp="1"/>
          </p:cNvSpPr>
          <p:nvPr>
            <p:ph sz="quarter" idx="4"/>
          </p:nvPr>
        </p:nvSpPr>
        <p:spPr>
          <a:xfrm>
            <a:off x="18224869" y="10520155"/>
            <a:ext cx="15304578" cy="1547356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7880760-9B06-4B75-989C-CC1FB92B4788}"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123325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7880760-9B06-4B75-989C-CC1FB92B4788}"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241643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80760-9B06-4B75-989C-CC1FB92B4788}"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312827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1920028"/>
            <a:ext cx="11610853" cy="6720099"/>
          </a:xfrm>
        </p:spPr>
        <p:txBody>
          <a:bodyPr anchor="b"/>
          <a:lstStyle>
            <a:lvl1pPr>
              <a:defRPr sz="12598"/>
            </a:lvl1pPr>
          </a:lstStyle>
          <a:p>
            <a:r>
              <a:rPr lang="zh-CN" altLang="en-US"/>
              <a:t>单击此处编辑母版标题样式</a:t>
            </a:r>
            <a:endParaRPr lang="en-US" dirty="0"/>
          </a:p>
        </p:txBody>
      </p:sp>
      <p:sp>
        <p:nvSpPr>
          <p:cNvPr id="3" name="Content Placeholder 2"/>
          <p:cNvSpPr>
            <a:spLocks noGrp="1"/>
          </p:cNvSpPr>
          <p:nvPr>
            <p:ph idx="1"/>
          </p:nvPr>
        </p:nvSpPr>
        <p:spPr>
          <a:xfrm>
            <a:off x="15304578" y="4146734"/>
            <a:ext cx="18224867" cy="20466969"/>
          </a:xfrm>
        </p:spPr>
        <p:txBody>
          <a:bodyPr/>
          <a:lstStyle>
            <a:lvl1pPr>
              <a:defRPr sz="12598"/>
            </a:lvl1pPr>
            <a:lvl2pPr>
              <a:defRPr sz="11024"/>
            </a:lvl2pPr>
            <a:lvl3pPr>
              <a:defRPr sz="9449"/>
            </a:lvl3pPr>
            <a:lvl4pPr>
              <a:defRPr sz="7874"/>
            </a:lvl4pPr>
            <a:lvl5pPr>
              <a:defRPr sz="7874"/>
            </a:lvl5pPr>
            <a:lvl6pPr>
              <a:defRPr sz="7874"/>
            </a:lvl6pPr>
            <a:lvl7pPr>
              <a:defRPr sz="7874"/>
            </a:lvl7pPr>
            <a:lvl8pPr>
              <a:defRPr sz="7874"/>
            </a:lvl8pPr>
            <a:lvl9pPr>
              <a:defRPr sz="7874"/>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479671" y="8640127"/>
            <a:ext cx="11610853" cy="16006905"/>
          </a:xfrm>
        </p:spPr>
        <p:txBody>
          <a:bodyPr/>
          <a:lstStyle>
            <a:lvl1pPr marL="0" indent="0">
              <a:buNone/>
              <a:defRPr sz="6299"/>
            </a:lvl1pPr>
            <a:lvl2pPr marL="1799996" indent="0">
              <a:buNone/>
              <a:defRPr sz="5512"/>
            </a:lvl2pPr>
            <a:lvl3pPr marL="3599993" indent="0">
              <a:buNone/>
              <a:defRPr sz="4724"/>
            </a:lvl3pPr>
            <a:lvl4pPr marL="5399989" indent="0">
              <a:buNone/>
              <a:defRPr sz="3937"/>
            </a:lvl4pPr>
            <a:lvl5pPr marL="7199986" indent="0">
              <a:buNone/>
              <a:defRPr sz="3937"/>
            </a:lvl5pPr>
            <a:lvl6pPr marL="8999982" indent="0">
              <a:buNone/>
              <a:defRPr sz="3937"/>
            </a:lvl6pPr>
            <a:lvl7pPr marL="10799978" indent="0">
              <a:buNone/>
              <a:defRPr sz="3937"/>
            </a:lvl7pPr>
            <a:lvl8pPr marL="12599975" indent="0">
              <a:buNone/>
              <a:defRPr sz="3937"/>
            </a:lvl8pPr>
            <a:lvl9pPr marL="14399971" indent="0">
              <a:buNone/>
              <a:defRPr sz="393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880760-9B06-4B75-989C-CC1FB92B4788}"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296566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1920028"/>
            <a:ext cx="11610853" cy="6720099"/>
          </a:xfrm>
        </p:spPr>
        <p:txBody>
          <a:bodyPr anchor="b"/>
          <a:lstStyle>
            <a:lvl1pPr>
              <a:defRPr sz="125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304578" y="4146734"/>
            <a:ext cx="18224867" cy="20466969"/>
          </a:xfrm>
        </p:spPr>
        <p:txBody>
          <a:bodyPr anchor="t"/>
          <a:lstStyle>
            <a:lvl1pPr marL="0" indent="0">
              <a:buNone/>
              <a:defRPr sz="12598"/>
            </a:lvl1pPr>
            <a:lvl2pPr marL="1799996" indent="0">
              <a:buNone/>
              <a:defRPr sz="11024"/>
            </a:lvl2pPr>
            <a:lvl3pPr marL="3599993" indent="0">
              <a:buNone/>
              <a:defRPr sz="9449"/>
            </a:lvl3pPr>
            <a:lvl4pPr marL="5399989" indent="0">
              <a:buNone/>
              <a:defRPr sz="7874"/>
            </a:lvl4pPr>
            <a:lvl5pPr marL="7199986" indent="0">
              <a:buNone/>
              <a:defRPr sz="7874"/>
            </a:lvl5pPr>
            <a:lvl6pPr marL="8999982" indent="0">
              <a:buNone/>
              <a:defRPr sz="7874"/>
            </a:lvl6pPr>
            <a:lvl7pPr marL="10799978" indent="0">
              <a:buNone/>
              <a:defRPr sz="7874"/>
            </a:lvl7pPr>
            <a:lvl8pPr marL="12599975" indent="0">
              <a:buNone/>
              <a:defRPr sz="7874"/>
            </a:lvl8pPr>
            <a:lvl9pPr marL="14399971" indent="0">
              <a:buNone/>
              <a:defRPr sz="7874"/>
            </a:lvl9pPr>
          </a:lstStyle>
          <a:p>
            <a:r>
              <a:rPr lang="zh-CN" altLang="en-US"/>
              <a:t>单击图标添加图片</a:t>
            </a:r>
            <a:endParaRPr lang="en-US" dirty="0"/>
          </a:p>
        </p:txBody>
      </p:sp>
      <p:sp>
        <p:nvSpPr>
          <p:cNvPr id="4" name="Text Placeholder 3"/>
          <p:cNvSpPr>
            <a:spLocks noGrp="1"/>
          </p:cNvSpPr>
          <p:nvPr>
            <p:ph type="body" sz="half" idx="2"/>
          </p:nvPr>
        </p:nvSpPr>
        <p:spPr>
          <a:xfrm>
            <a:off x="2479671" y="8640127"/>
            <a:ext cx="11610853" cy="16006905"/>
          </a:xfrm>
        </p:spPr>
        <p:txBody>
          <a:bodyPr/>
          <a:lstStyle>
            <a:lvl1pPr marL="0" indent="0">
              <a:buNone/>
              <a:defRPr sz="6299"/>
            </a:lvl1pPr>
            <a:lvl2pPr marL="1799996" indent="0">
              <a:buNone/>
              <a:defRPr sz="5512"/>
            </a:lvl2pPr>
            <a:lvl3pPr marL="3599993" indent="0">
              <a:buNone/>
              <a:defRPr sz="4724"/>
            </a:lvl3pPr>
            <a:lvl4pPr marL="5399989" indent="0">
              <a:buNone/>
              <a:defRPr sz="3937"/>
            </a:lvl4pPr>
            <a:lvl5pPr marL="7199986" indent="0">
              <a:buNone/>
              <a:defRPr sz="3937"/>
            </a:lvl5pPr>
            <a:lvl6pPr marL="8999982" indent="0">
              <a:buNone/>
              <a:defRPr sz="3937"/>
            </a:lvl6pPr>
            <a:lvl7pPr marL="10799978" indent="0">
              <a:buNone/>
              <a:defRPr sz="3937"/>
            </a:lvl7pPr>
            <a:lvl8pPr marL="12599975" indent="0">
              <a:buNone/>
              <a:defRPr sz="3937"/>
            </a:lvl8pPr>
            <a:lvl9pPr marL="14399971" indent="0">
              <a:buNone/>
              <a:defRPr sz="393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880760-9B06-4B75-989C-CC1FB92B4788}"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218460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alpha val="8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1533362"/>
            <a:ext cx="31049774" cy="556675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474982" y="7666780"/>
            <a:ext cx="31049774" cy="182736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474982" y="26693734"/>
            <a:ext cx="8099941" cy="1533356"/>
          </a:xfrm>
          <a:prstGeom prst="rect">
            <a:avLst/>
          </a:prstGeom>
        </p:spPr>
        <p:txBody>
          <a:bodyPr vert="horz" lIns="91440" tIns="45720" rIns="91440" bIns="45720" rtlCol="0" anchor="ctr"/>
          <a:lstStyle>
            <a:lvl1pPr algn="l">
              <a:defRPr sz="4724">
                <a:solidFill>
                  <a:schemeClr val="tx1">
                    <a:tint val="75000"/>
                  </a:schemeClr>
                </a:solidFill>
              </a:defRPr>
            </a:lvl1pPr>
          </a:lstStyle>
          <a:p>
            <a:fld id="{57880760-9B06-4B75-989C-CC1FB92B4788}" type="datetimeFigureOut">
              <a:rPr lang="en-US" smtClean="0"/>
              <a:t>11/15/2019</a:t>
            </a:fld>
            <a:endParaRPr lang="en-US"/>
          </a:p>
        </p:txBody>
      </p:sp>
      <p:sp>
        <p:nvSpPr>
          <p:cNvPr id="5" name="Footer Placeholder 4"/>
          <p:cNvSpPr>
            <a:spLocks noGrp="1"/>
          </p:cNvSpPr>
          <p:nvPr>
            <p:ph type="ftr" sz="quarter" idx="3"/>
          </p:nvPr>
        </p:nvSpPr>
        <p:spPr>
          <a:xfrm>
            <a:off x="11924913" y="26693734"/>
            <a:ext cx="12149912" cy="1533356"/>
          </a:xfrm>
          <a:prstGeom prst="rect">
            <a:avLst/>
          </a:prstGeom>
        </p:spPr>
        <p:txBody>
          <a:bodyPr vert="horz" lIns="91440" tIns="45720" rIns="91440" bIns="45720" rtlCol="0" anchor="ctr"/>
          <a:lstStyle>
            <a:lvl1pPr algn="ctr">
              <a:defRPr sz="472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424815" y="26693734"/>
            <a:ext cx="8099941" cy="1533356"/>
          </a:xfrm>
          <a:prstGeom prst="rect">
            <a:avLst/>
          </a:prstGeom>
        </p:spPr>
        <p:txBody>
          <a:bodyPr vert="horz" lIns="91440" tIns="45720" rIns="91440" bIns="45720" rtlCol="0" anchor="ctr"/>
          <a:lstStyle>
            <a:lvl1pPr algn="r">
              <a:defRPr sz="4724">
                <a:solidFill>
                  <a:schemeClr val="tx1">
                    <a:tint val="75000"/>
                  </a:schemeClr>
                </a:solidFill>
              </a:defRPr>
            </a:lvl1pPr>
          </a:lstStyle>
          <a:p>
            <a:fld id="{DB0BC5E0-BCE1-4133-8FE8-23F0EF54740E}" type="slidenum">
              <a:rPr lang="en-US" smtClean="0"/>
              <a:t>‹#›</a:t>
            </a:fld>
            <a:endParaRPr lang="en-US"/>
          </a:p>
        </p:txBody>
      </p:sp>
    </p:spTree>
    <p:extLst>
      <p:ext uri="{BB962C8B-B14F-4D97-AF65-F5344CB8AC3E}">
        <p14:creationId xmlns:p14="http://schemas.microsoft.com/office/powerpoint/2010/main" val="925062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599993" rtl="0" eaLnBrk="1" latinLnBrk="0" hangingPunct="1">
        <a:lnSpc>
          <a:spcPct val="90000"/>
        </a:lnSpc>
        <a:spcBef>
          <a:spcPct val="0"/>
        </a:spcBef>
        <a:buNone/>
        <a:defRPr sz="17323" kern="1200">
          <a:solidFill>
            <a:schemeClr val="tx1"/>
          </a:solidFill>
          <a:latin typeface="+mj-lt"/>
          <a:ea typeface="+mj-ea"/>
          <a:cs typeface="+mj-cs"/>
        </a:defRPr>
      </a:lvl1pPr>
    </p:titleStyle>
    <p:bodyStyle>
      <a:lvl1pPr marL="899998" indent="-899998" algn="l" defTabSz="3599993" rtl="0" eaLnBrk="1" latinLnBrk="0" hangingPunct="1">
        <a:lnSpc>
          <a:spcPct val="90000"/>
        </a:lnSpc>
        <a:spcBef>
          <a:spcPts val="3937"/>
        </a:spcBef>
        <a:buFont typeface="Arial" panose="020B0604020202020204" pitchFamily="34" charset="0"/>
        <a:buChar char="•"/>
        <a:defRPr sz="11024" kern="1200">
          <a:solidFill>
            <a:schemeClr val="tx1"/>
          </a:solidFill>
          <a:latin typeface="+mn-lt"/>
          <a:ea typeface="+mn-ea"/>
          <a:cs typeface="+mn-cs"/>
        </a:defRPr>
      </a:lvl1pPr>
      <a:lvl2pPr marL="2699995" indent="-899998" algn="l" defTabSz="3599993" rtl="0" eaLnBrk="1" latinLnBrk="0" hangingPunct="1">
        <a:lnSpc>
          <a:spcPct val="90000"/>
        </a:lnSpc>
        <a:spcBef>
          <a:spcPts val="1968"/>
        </a:spcBef>
        <a:buFont typeface="Arial" panose="020B0604020202020204" pitchFamily="34" charset="0"/>
        <a:buChar char="•"/>
        <a:defRPr sz="9449" kern="1200">
          <a:solidFill>
            <a:schemeClr val="tx1"/>
          </a:solidFill>
          <a:latin typeface="+mn-lt"/>
          <a:ea typeface="+mn-ea"/>
          <a:cs typeface="+mn-cs"/>
        </a:defRPr>
      </a:lvl2pPr>
      <a:lvl3pPr marL="4499991" indent="-899998" algn="l" defTabSz="3599993" rtl="0" eaLnBrk="1" latinLnBrk="0" hangingPunct="1">
        <a:lnSpc>
          <a:spcPct val="90000"/>
        </a:lnSpc>
        <a:spcBef>
          <a:spcPts val="1968"/>
        </a:spcBef>
        <a:buFont typeface="Arial" panose="020B0604020202020204" pitchFamily="34" charset="0"/>
        <a:buChar char="•"/>
        <a:defRPr sz="7874" kern="1200">
          <a:solidFill>
            <a:schemeClr val="tx1"/>
          </a:solidFill>
          <a:latin typeface="+mn-lt"/>
          <a:ea typeface="+mn-ea"/>
          <a:cs typeface="+mn-cs"/>
        </a:defRPr>
      </a:lvl3pPr>
      <a:lvl4pPr marL="6299987"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4pPr>
      <a:lvl5pPr marL="8099984"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5pPr>
      <a:lvl6pPr marL="9899980"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6pPr>
      <a:lvl7pPr marL="11699977"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7pPr>
      <a:lvl8pPr marL="13499973"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8pPr>
      <a:lvl9pPr marL="15299969"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9pPr>
    </p:bodyStyle>
    <p:otherStyle>
      <a:defPPr>
        <a:defRPr lang="en-US"/>
      </a:defPPr>
      <a:lvl1pPr marL="0" algn="l" defTabSz="3599993" rtl="0" eaLnBrk="1" latinLnBrk="0" hangingPunct="1">
        <a:defRPr sz="7087" kern="1200">
          <a:solidFill>
            <a:schemeClr val="tx1"/>
          </a:solidFill>
          <a:latin typeface="+mn-lt"/>
          <a:ea typeface="+mn-ea"/>
          <a:cs typeface="+mn-cs"/>
        </a:defRPr>
      </a:lvl1pPr>
      <a:lvl2pPr marL="1799996" algn="l" defTabSz="3599993" rtl="0" eaLnBrk="1" latinLnBrk="0" hangingPunct="1">
        <a:defRPr sz="7087" kern="1200">
          <a:solidFill>
            <a:schemeClr val="tx1"/>
          </a:solidFill>
          <a:latin typeface="+mn-lt"/>
          <a:ea typeface="+mn-ea"/>
          <a:cs typeface="+mn-cs"/>
        </a:defRPr>
      </a:lvl2pPr>
      <a:lvl3pPr marL="3599993" algn="l" defTabSz="3599993" rtl="0" eaLnBrk="1" latinLnBrk="0" hangingPunct="1">
        <a:defRPr sz="7087" kern="1200">
          <a:solidFill>
            <a:schemeClr val="tx1"/>
          </a:solidFill>
          <a:latin typeface="+mn-lt"/>
          <a:ea typeface="+mn-ea"/>
          <a:cs typeface="+mn-cs"/>
        </a:defRPr>
      </a:lvl3pPr>
      <a:lvl4pPr marL="5399989" algn="l" defTabSz="3599993" rtl="0" eaLnBrk="1" latinLnBrk="0" hangingPunct="1">
        <a:defRPr sz="7087" kern="1200">
          <a:solidFill>
            <a:schemeClr val="tx1"/>
          </a:solidFill>
          <a:latin typeface="+mn-lt"/>
          <a:ea typeface="+mn-ea"/>
          <a:cs typeface="+mn-cs"/>
        </a:defRPr>
      </a:lvl4pPr>
      <a:lvl5pPr marL="7199986" algn="l" defTabSz="3599993" rtl="0" eaLnBrk="1" latinLnBrk="0" hangingPunct="1">
        <a:defRPr sz="7087" kern="1200">
          <a:solidFill>
            <a:schemeClr val="tx1"/>
          </a:solidFill>
          <a:latin typeface="+mn-lt"/>
          <a:ea typeface="+mn-ea"/>
          <a:cs typeface="+mn-cs"/>
        </a:defRPr>
      </a:lvl5pPr>
      <a:lvl6pPr marL="8999982" algn="l" defTabSz="3599993" rtl="0" eaLnBrk="1" latinLnBrk="0" hangingPunct="1">
        <a:defRPr sz="7087" kern="1200">
          <a:solidFill>
            <a:schemeClr val="tx1"/>
          </a:solidFill>
          <a:latin typeface="+mn-lt"/>
          <a:ea typeface="+mn-ea"/>
          <a:cs typeface="+mn-cs"/>
        </a:defRPr>
      </a:lvl6pPr>
      <a:lvl7pPr marL="10799978" algn="l" defTabSz="3599993" rtl="0" eaLnBrk="1" latinLnBrk="0" hangingPunct="1">
        <a:defRPr sz="7087" kern="1200">
          <a:solidFill>
            <a:schemeClr val="tx1"/>
          </a:solidFill>
          <a:latin typeface="+mn-lt"/>
          <a:ea typeface="+mn-ea"/>
          <a:cs typeface="+mn-cs"/>
        </a:defRPr>
      </a:lvl7pPr>
      <a:lvl8pPr marL="12599975" algn="l" defTabSz="3599993" rtl="0" eaLnBrk="1" latinLnBrk="0" hangingPunct="1">
        <a:defRPr sz="7087" kern="1200">
          <a:solidFill>
            <a:schemeClr val="tx1"/>
          </a:solidFill>
          <a:latin typeface="+mn-lt"/>
          <a:ea typeface="+mn-ea"/>
          <a:cs typeface="+mn-cs"/>
        </a:defRPr>
      </a:lvl8pPr>
      <a:lvl9pPr marL="14399971" algn="l" defTabSz="3599993" rtl="0" eaLnBrk="1" latinLnBrk="0" hangingPunct="1">
        <a:defRPr sz="70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alpha val="20000"/>
                <a:lumMod val="16000"/>
                <a:lumOff val="84000"/>
              </a:schemeClr>
            </a:gs>
            <a:gs pos="48000">
              <a:srgbClr val="E0EED6"/>
            </a:gs>
            <a:gs pos="0">
              <a:schemeClr val="accent6">
                <a:lumMod val="45000"/>
                <a:lumOff val="55000"/>
              </a:schemeClr>
            </a:gs>
          </a:gsLst>
          <a:lin ang="5400000" scaled="0"/>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6606" t="8948" r="9154" b="16357"/>
          <a:stretch/>
        </p:blipFill>
        <p:spPr>
          <a:xfrm>
            <a:off x="30403800" y="719263"/>
            <a:ext cx="3563025" cy="3159360"/>
          </a:xfrm>
          <a:prstGeom prst="rect">
            <a:avLst/>
          </a:prstGeom>
        </p:spPr>
      </p:pic>
      <p:pic>
        <p:nvPicPr>
          <p:cNvPr id="50" name="图片 49">
            <a:extLst>
              <a:ext uri="{FF2B5EF4-FFF2-40B4-BE49-F238E27FC236}">
                <a16:creationId xmlns:a16="http://schemas.microsoft.com/office/drawing/2014/main" id="{14361D6A-5E63-4995-8598-D21C597DBB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18"/>
          <a:stretch/>
        </p:blipFill>
        <p:spPr>
          <a:xfrm>
            <a:off x="2969987" y="2475540"/>
            <a:ext cx="5770852" cy="1305855"/>
          </a:xfrm>
          <a:prstGeom prst="rect">
            <a:avLst/>
          </a:prstGeom>
        </p:spPr>
      </p:pic>
      <p:sp>
        <p:nvSpPr>
          <p:cNvPr id="37" name="TextBox 3">
            <a:extLst>
              <a:ext uri="{FF2B5EF4-FFF2-40B4-BE49-F238E27FC236}">
                <a16:creationId xmlns:a16="http://schemas.microsoft.com/office/drawing/2014/main" id="{62B6B333-717F-4865-A0BB-57AA0ADF4594}"/>
              </a:ext>
            </a:extLst>
          </p:cNvPr>
          <p:cNvSpPr txBox="1"/>
          <p:nvPr/>
        </p:nvSpPr>
        <p:spPr>
          <a:xfrm>
            <a:off x="6596744" y="756980"/>
            <a:ext cx="24566207" cy="2104208"/>
          </a:xfrm>
          <a:prstGeom prst="rect">
            <a:avLst/>
          </a:prstGeom>
          <a:noFill/>
        </p:spPr>
        <p:txBody>
          <a:bodyPr wrap="square" lIns="72176" tIns="36089" rIns="72176" bIns="36089" rtlCol="0">
            <a:spAutoFit/>
          </a:bodyPr>
          <a:lstStyle/>
          <a:p>
            <a:pPr algn="ctr"/>
            <a:r>
              <a:rPr lang="zh-CN" altLang="en-US" sz="6600" b="1" dirty="0"/>
              <a:t>条形码技术</a:t>
            </a:r>
            <a:r>
              <a:rPr lang="zh-CN" altLang="zh-CN" sz="6600" b="1" dirty="0"/>
              <a:t>在苏州民众</a:t>
            </a:r>
            <a:r>
              <a:rPr lang="zh-CN" altLang="en-US" sz="6600" b="1" dirty="0"/>
              <a:t>日</a:t>
            </a:r>
            <a:r>
              <a:rPr lang="zh-CN" altLang="zh-CN" sz="6600" b="1" dirty="0"/>
              <a:t>常食用豆类亲缘</a:t>
            </a:r>
            <a:endParaRPr lang="en-US" altLang="zh-CN" sz="6600" b="1" dirty="0"/>
          </a:p>
          <a:p>
            <a:pPr algn="ctr"/>
            <a:r>
              <a:rPr lang="zh-CN" altLang="en-US" sz="6600" b="1" dirty="0"/>
              <a:t>与其外形</a:t>
            </a:r>
            <a:r>
              <a:rPr lang="zh-CN" altLang="zh-CN" sz="6600" b="1" dirty="0"/>
              <a:t>关系</a:t>
            </a:r>
            <a:r>
              <a:rPr lang="zh-CN" altLang="en-US" sz="6600" b="1" dirty="0"/>
              <a:t>的</a:t>
            </a:r>
            <a:r>
              <a:rPr lang="zh-CN" altLang="zh-CN" sz="6600" b="1" dirty="0"/>
              <a:t>研究</a:t>
            </a:r>
            <a:r>
              <a:rPr lang="zh-CN" altLang="en-US" sz="6600" b="1" dirty="0"/>
              <a:t>中的应用</a:t>
            </a:r>
            <a:endParaRPr lang="en-US" altLang="zh-CN" sz="8000" b="1" u="sng" dirty="0"/>
          </a:p>
        </p:txBody>
      </p:sp>
      <p:sp>
        <p:nvSpPr>
          <p:cNvPr id="38" name="TextBox 4">
            <a:extLst>
              <a:ext uri="{FF2B5EF4-FFF2-40B4-BE49-F238E27FC236}">
                <a16:creationId xmlns:a16="http://schemas.microsoft.com/office/drawing/2014/main" id="{FD709DBD-E690-4737-A01B-1B35D0B4FCF8}"/>
              </a:ext>
            </a:extLst>
          </p:cNvPr>
          <p:cNvSpPr txBox="1"/>
          <p:nvPr/>
        </p:nvSpPr>
        <p:spPr>
          <a:xfrm>
            <a:off x="9330221" y="3128632"/>
            <a:ext cx="19277436" cy="749991"/>
          </a:xfrm>
          <a:prstGeom prst="rect">
            <a:avLst/>
          </a:prstGeom>
          <a:noFill/>
        </p:spPr>
        <p:txBody>
          <a:bodyPr wrap="square" lIns="72176" tIns="36089" rIns="72176" bIns="36089" rtlCol="0">
            <a:spAutoFit/>
          </a:bodyPr>
          <a:lstStyle/>
          <a:p>
            <a:pPr algn="ctr"/>
            <a:r>
              <a:rPr lang="zh-CN" altLang="zh-CN" sz="4400" b="1" dirty="0"/>
              <a:t>作者：徐一凡，殷人乙，陈欣怡，李子延</a:t>
            </a:r>
            <a:r>
              <a:rPr lang="en-US" altLang="zh-CN" sz="4400" b="1" dirty="0"/>
              <a:t>          </a:t>
            </a:r>
            <a:r>
              <a:rPr lang="zh-CN" altLang="en-US" sz="4400" b="1" dirty="0"/>
              <a:t>指导教师：王心悦 刘知远</a:t>
            </a:r>
            <a:endParaRPr lang="zh-CN" altLang="zh-CN" sz="4400" dirty="0"/>
          </a:p>
        </p:txBody>
      </p:sp>
      <p:sp>
        <p:nvSpPr>
          <p:cNvPr id="42" name="TextBox 36">
            <a:extLst>
              <a:ext uri="{FF2B5EF4-FFF2-40B4-BE49-F238E27FC236}">
                <a16:creationId xmlns:a16="http://schemas.microsoft.com/office/drawing/2014/main" id="{9BC5C868-5C5A-42CF-9B8D-23B3D85E3E25}"/>
              </a:ext>
            </a:extLst>
          </p:cNvPr>
          <p:cNvSpPr txBox="1"/>
          <p:nvPr/>
        </p:nvSpPr>
        <p:spPr>
          <a:xfrm>
            <a:off x="1045596" y="4650738"/>
            <a:ext cx="8107502" cy="5275062"/>
          </a:xfrm>
          <a:prstGeom prst="rect">
            <a:avLst/>
          </a:prstGeom>
          <a:noFill/>
        </p:spPr>
        <p:txBody>
          <a:bodyPr wrap="square" lIns="65306" tIns="32653" rIns="65306" bIns="32653" rtlCol="0">
            <a:spAutoFit/>
          </a:bodyPr>
          <a:lstStyle/>
          <a:p>
            <a:pPr>
              <a:spcAft>
                <a:spcPts val="2400"/>
              </a:spcAft>
            </a:pPr>
            <a:r>
              <a:rPr lang="en-US" sz="4800" b="1" dirty="0"/>
              <a:t>Abstract</a:t>
            </a:r>
          </a:p>
          <a:p>
            <a:pPr algn="just">
              <a:spcAft>
                <a:spcPts val="857"/>
              </a:spcAft>
            </a:pPr>
            <a:r>
              <a:rPr lang="zh-CN" altLang="zh-CN" sz="2400" dirty="0">
                <a:latin typeface="+mn-ea"/>
              </a:rPr>
              <a:t>在日常生活中我们发现，豆类食品在苏州地区人们日常饮食中出现频率极高</a:t>
            </a:r>
            <a:r>
              <a:rPr lang="zh-CN" altLang="en-US" sz="2400" dirty="0">
                <a:latin typeface="+mn-ea"/>
              </a:rPr>
              <a:t>。于是我们提出猜想在不同种类的豆子中其形态越接近，亲缘关系越近。于是我们采用了</a:t>
            </a:r>
            <a:r>
              <a:rPr lang="en-US" altLang="zh-CN" sz="2400" dirty="0">
                <a:latin typeface="+mn-ea"/>
              </a:rPr>
              <a:t>DNA</a:t>
            </a:r>
            <a:r>
              <a:rPr lang="zh-CN" altLang="en-US" sz="2400" dirty="0">
                <a:latin typeface="+mn-ea"/>
              </a:rPr>
              <a:t>条形码技术来进行试验。本次实验通过对于不同豆类的研究，通过使用</a:t>
            </a:r>
            <a:r>
              <a:rPr lang="en-US" altLang="zh-CN" sz="2400" dirty="0">
                <a:latin typeface="+mn-ea"/>
              </a:rPr>
              <a:t>rapid method</a:t>
            </a:r>
            <a:r>
              <a:rPr lang="zh-CN" altLang="en-US" sz="2400" dirty="0">
                <a:latin typeface="+mn-ea"/>
              </a:rPr>
              <a:t>的方法来提取</a:t>
            </a:r>
            <a:r>
              <a:rPr lang="en-US" altLang="zh-CN" sz="2400" dirty="0">
                <a:latin typeface="+mn-ea"/>
              </a:rPr>
              <a:t>DNA</a:t>
            </a:r>
            <a:r>
              <a:rPr lang="zh-CN" altLang="en-US" sz="2400" dirty="0">
                <a:latin typeface="+mn-ea"/>
              </a:rPr>
              <a:t>，后用</a:t>
            </a:r>
            <a:r>
              <a:rPr lang="en-US" altLang="zh-CN" sz="2400" dirty="0">
                <a:latin typeface="+mn-ea"/>
              </a:rPr>
              <a:t>PCR</a:t>
            </a:r>
            <a:r>
              <a:rPr lang="zh-CN" altLang="en-US" sz="2400" dirty="0">
                <a:latin typeface="+mn-ea"/>
              </a:rPr>
              <a:t>扩增技术得到有效序列，送去测序，得到</a:t>
            </a:r>
            <a:r>
              <a:rPr lang="en-US" altLang="zh-CN" sz="2400" dirty="0">
                <a:latin typeface="+mn-ea"/>
              </a:rPr>
              <a:t>DNA</a:t>
            </a:r>
            <a:r>
              <a:rPr lang="zh-CN" altLang="en-US" sz="2400" dirty="0">
                <a:latin typeface="+mn-ea"/>
              </a:rPr>
              <a:t>条形码，得出它们</a:t>
            </a:r>
            <a:r>
              <a:rPr lang="en-US" altLang="zh-CN" sz="2400" dirty="0">
                <a:latin typeface="+mn-ea"/>
              </a:rPr>
              <a:t>DNA</a:t>
            </a:r>
            <a:r>
              <a:rPr lang="zh-CN" altLang="en-US" sz="2400" dirty="0">
                <a:latin typeface="+mn-ea"/>
              </a:rPr>
              <a:t>序列之间的亲缘关系，制成亲缘关系树，由此得出形象越相似，亲缘关系未必亲近。与我们的猜想相反。</a:t>
            </a:r>
            <a:endParaRPr lang="en-US" sz="2400" dirty="0">
              <a:latin typeface="+mn-ea"/>
            </a:endParaRPr>
          </a:p>
          <a:p>
            <a:pPr algn="just"/>
            <a:endParaRPr lang="en-US" sz="3900" dirty="0"/>
          </a:p>
          <a:p>
            <a:pPr algn="just">
              <a:spcAft>
                <a:spcPts val="429"/>
              </a:spcAft>
            </a:pPr>
            <a:r>
              <a:rPr lang="en-US" altLang="zh-CN" sz="3200" dirty="0"/>
              <a:t>-</a:t>
            </a:r>
            <a:endParaRPr lang="en-US" sz="3200" dirty="0"/>
          </a:p>
        </p:txBody>
      </p:sp>
      <p:sp>
        <p:nvSpPr>
          <p:cNvPr id="43" name="TextBox 37">
            <a:extLst>
              <a:ext uri="{FF2B5EF4-FFF2-40B4-BE49-F238E27FC236}">
                <a16:creationId xmlns:a16="http://schemas.microsoft.com/office/drawing/2014/main" id="{7869BC88-012B-4832-8DE3-D73F7B99DBCF}"/>
              </a:ext>
            </a:extLst>
          </p:cNvPr>
          <p:cNvSpPr txBox="1"/>
          <p:nvPr/>
        </p:nvSpPr>
        <p:spPr>
          <a:xfrm>
            <a:off x="27182704" y="4650738"/>
            <a:ext cx="7960493" cy="12053841"/>
          </a:xfrm>
          <a:prstGeom prst="rect">
            <a:avLst/>
          </a:prstGeom>
          <a:noFill/>
        </p:spPr>
        <p:txBody>
          <a:bodyPr wrap="square" lIns="65306" tIns="32653" rIns="65306" bIns="32653" rtlCol="0">
            <a:spAutoFit/>
          </a:bodyPr>
          <a:lstStyle/>
          <a:p>
            <a:pPr>
              <a:spcAft>
                <a:spcPts val="1800"/>
              </a:spcAft>
            </a:pPr>
            <a:r>
              <a:rPr lang="en-US" sz="4800" b="1" dirty="0"/>
              <a:t>Discussion </a:t>
            </a:r>
          </a:p>
          <a:p>
            <a:pPr>
              <a:spcAft>
                <a:spcPts val="1200"/>
              </a:spcAft>
            </a:pPr>
            <a:r>
              <a:rPr lang="en-US" altLang="zh-CN" sz="2400" dirty="0">
                <a:latin typeface="+mn-ea"/>
              </a:rPr>
              <a:t>1.</a:t>
            </a:r>
            <a:r>
              <a:rPr lang="zh-CN" altLang="en-US" sz="2400" dirty="0">
                <a:latin typeface="+mn-ea"/>
              </a:rPr>
              <a:t>数据库中大部分论文都是用</a:t>
            </a:r>
            <a:r>
              <a:rPr lang="en-US" altLang="zh-CN" sz="2400" i="1" dirty="0" err="1">
                <a:latin typeface="+mn-ea"/>
              </a:rPr>
              <a:t>mat</a:t>
            </a:r>
            <a:r>
              <a:rPr lang="en-US" altLang="zh-CN" sz="2400" dirty="0" err="1">
                <a:latin typeface="+mn-ea"/>
              </a:rPr>
              <a:t>K</a:t>
            </a:r>
            <a:r>
              <a:rPr lang="zh-CN" altLang="en-US" sz="2400" dirty="0">
                <a:latin typeface="+mn-ea"/>
              </a:rPr>
              <a:t>和</a:t>
            </a:r>
            <a:r>
              <a:rPr lang="en-US" altLang="zh-CN" sz="2400" dirty="0">
                <a:latin typeface="+mn-ea"/>
              </a:rPr>
              <a:t>ITS</a:t>
            </a:r>
            <a:r>
              <a:rPr lang="zh-CN" altLang="en-US" sz="2400" dirty="0">
                <a:latin typeface="+mn-ea"/>
              </a:rPr>
              <a:t>技术测定的，王彤硕士</a:t>
            </a:r>
            <a:r>
              <a:rPr lang="en-US" altLang="zh-CN" sz="2400" dirty="0">
                <a:latin typeface="+mn-ea"/>
              </a:rPr>
              <a:t>2017</a:t>
            </a:r>
            <a:r>
              <a:rPr lang="zh-CN" altLang="en-US" sz="2400" dirty="0">
                <a:latin typeface="+mn-ea"/>
              </a:rPr>
              <a:t>年写的论文</a:t>
            </a:r>
            <a:r>
              <a:rPr lang="en-US" altLang="zh-CN" sz="2400" dirty="0">
                <a:latin typeface="+mn-ea"/>
              </a:rPr>
              <a:t>《</a:t>
            </a:r>
            <a:r>
              <a:rPr lang="zh-CN" altLang="en-US" sz="2400" dirty="0">
                <a:latin typeface="+mn-ea"/>
              </a:rPr>
              <a:t>基于</a:t>
            </a:r>
            <a:r>
              <a:rPr lang="en-US" altLang="zh-CN" sz="2400" i="1" dirty="0" err="1">
                <a:latin typeface="+mn-ea"/>
              </a:rPr>
              <a:t>mat</a:t>
            </a:r>
            <a:r>
              <a:rPr lang="en-US" altLang="zh-CN" sz="2400" dirty="0" err="1">
                <a:latin typeface="+mn-ea"/>
              </a:rPr>
              <a:t>K</a:t>
            </a:r>
            <a:r>
              <a:rPr lang="zh-CN" altLang="en-US" sz="2400" dirty="0">
                <a:latin typeface="+mn-ea"/>
              </a:rPr>
              <a:t>基因和</a:t>
            </a:r>
            <a:r>
              <a:rPr lang="en-US" altLang="zh-CN" sz="2400" dirty="0">
                <a:latin typeface="+mn-ea"/>
              </a:rPr>
              <a:t>ITS</a:t>
            </a:r>
            <a:r>
              <a:rPr lang="zh-CN" altLang="en-US" sz="2400" dirty="0">
                <a:latin typeface="+mn-ea"/>
              </a:rPr>
              <a:t>序列的江苏地方豆类植物的亲缘关系研究</a:t>
            </a:r>
            <a:r>
              <a:rPr lang="en-US" altLang="zh-CN" sz="2400" dirty="0">
                <a:latin typeface="+mn-ea"/>
              </a:rPr>
              <a:t>》</a:t>
            </a:r>
            <a:r>
              <a:rPr lang="zh-CN" altLang="en-US" sz="2400" dirty="0">
                <a:latin typeface="+mn-ea"/>
              </a:rPr>
              <a:t>，对于豆子一般都是历史进化的研究，本研究对于豆子的亲缘关系进行了研究。这样为以后新品种培育，遗传基因改良，杂交奠定基础，也为豆类研究尽了一份力。此外，这次研究实验材料只涉及本实验所介绍的</a:t>
            </a:r>
            <a:r>
              <a:rPr lang="en-US" altLang="zh-CN" sz="2400" dirty="0">
                <a:latin typeface="+mn-ea"/>
              </a:rPr>
              <a:t>11</a:t>
            </a:r>
            <a:r>
              <a:rPr lang="zh-CN" altLang="en-US" sz="2400" dirty="0">
                <a:latin typeface="+mn-ea"/>
              </a:rPr>
              <a:t>种品种，数量有限是我们最大的弊端。如果我们有更充足的时间和经费的话，我们会购买更多的样本，因为有些豆子由于季节原因一时间找不齐，需要时间，而且可以将本土出产的豆子为一类进一步分析。我们还可以加入一些日常所吃或者可以使用的豆科植物，丰富我们的亲缘关系树，如此以后我们就可以更加客观地去探究豆子外形与其亲缘的联系。此外，我们可以用</a:t>
            </a:r>
            <a:r>
              <a:rPr lang="en-US" altLang="zh-CN" sz="2400" i="1" dirty="0" err="1">
                <a:latin typeface="+mn-ea"/>
              </a:rPr>
              <a:t>mat</a:t>
            </a:r>
            <a:r>
              <a:rPr lang="en-US" altLang="zh-CN" sz="2400" dirty="0" err="1">
                <a:latin typeface="+mn-ea"/>
              </a:rPr>
              <a:t>K</a:t>
            </a:r>
            <a:r>
              <a:rPr lang="zh-CN" altLang="en-US" sz="2400" dirty="0">
                <a:latin typeface="+mn-ea"/>
              </a:rPr>
              <a:t>和</a:t>
            </a:r>
            <a:r>
              <a:rPr lang="en-US" altLang="zh-CN" sz="2400" dirty="0">
                <a:latin typeface="+mn-ea"/>
              </a:rPr>
              <a:t>ITS</a:t>
            </a:r>
            <a:r>
              <a:rPr lang="zh-CN" altLang="en-US" sz="2400" dirty="0">
                <a:latin typeface="+mn-ea"/>
              </a:rPr>
              <a:t>的方法补充实验，因为它们截取了不同段的</a:t>
            </a:r>
            <a:r>
              <a:rPr lang="en-US" altLang="zh-CN" sz="2400" dirty="0">
                <a:latin typeface="+mn-ea"/>
              </a:rPr>
              <a:t>DNA</a:t>
            </a:r>
            <a:r>
              <a:rPr lang="zh-CN" altLang="en-US" sz="2400" dirty="0">
                <a:latin typeface="+mn-ea"/>
              </a:rPr>
              <a:t>序列，可以进一步分析，补充</a:t>
            </a:r>
            <a:r>
              <a:rPr lang="en-US" altLang="zh-CN" sz="2400" i="1" dirty="0" err="1">
                <a:latin typeface="+mn-ea"/>
              </a:rPr>
              <a:t>rbc</a:t>
            </a:r>
            <a:r>
              <a:rPr lang="en-US" altLang="zh-CN" sz="2400" dirty="0" err="1">
                <a:latin typeface="+mn-ea"/>
              </a:rPr>
              <a:t>L</a:t>
            </a:r>
            <a:r>
              <a:rPr lang="zh-CN" altLang="en-US" sz="2400" dirty="0">
                <a:latin typeface="+mn-ea"/>
              </a:rPr>
              <a:t>实验方法的不足，了解到更多的常见食用豆类的亲缘关系，为进一步分析做铺垫。</a:t>
            </a:r>
            <a:endParaRPr lang="en-US" altLang="zh-CN" sz="2400" dirty="0">
              <a:latin typeface="+mn-ea"/>
            </a:endParaRPr>
          </a:p>
          <a:p>
            <a:pPr>
              <a:spcAft>
                <a:spcPts val="1200"/>
              </a:spcAft>
            </a:pPr>
            <a:r>
              <a:rPr lang="en-US" altLang="zh-CN" sz="2400" dirty="0">
                <a:latin typeface="+mn-ea"/>
              </a:rPr>
              <a:t>2.</a:t>
            </a:r>
            <a:r>
              <a:rPr lang="zh-CN" altLang="en-US" sz="2400" dirty="0">
                <a:latin typeface="+mn-ea"/>
              </a:rPr>
              <a:t>根据我们学校学习的知识，我们知道生物体内各个细胞中的</a:t>
            </a:r>
            <a:r>
              <a:rPr lang="en-US" altLang="zh-CN" sz="2400" dirty="0">
                <a:latin typeface="+mn-ea"/>
              </a:rPr>
              <a:t>DNA</a:t>
            </a:r>
            <a:r>
              <a:rPr lang="zh-CN" altLang="en-US" sz="2400" dirty="0">
                <a:latin typeface="+mn-ea"/>
              </a:rPr>
              <a:t>是相同的，对于那些难以切碎研磨的豆子，我们尝试了用水泡发，然后用发芽的部分提取</a:t>
            </a:r>
            <a:r>
              <a:rPr lang="en-US" altLang="zh-CN" sz="2400" dirty="0">
                <a:latin typeface="+mn-ea"/>
              </a:rPr>
              <a:t>DNA</a:t>
            </a:r>
            <a:r>
              <a:rPr lang="zh-CN" altLang="en-US" sz="2400" dirty="0">
                <a:latin typeface="+mn-ea"/>
              </a:rPr>
              <a:t>。测序的结果分析以后，证实了我们最初的想法是可行的。</a:t>
            </a:r>
            <a:endParaRPr lang="en-US" altLang="zh-CN" sz="2400" dirty="0">
              <a:latin typeface="+mn-ea"/>
            </a:endParaRPr>
          </a:p>
          <a:p>
            <a:pPr>
              <a:spcAft>
                <a:spcPts val="1200"/>
              </a:spcAft>
            </a:pPr>
            <a:r>
              <a:rPr lang="en-US" altLang="zh-CN" sz="2400" dirty="0">
                <a:latin typeface="+mn-ea"/>
              </a:rPr>
              <a:t>3.</a:t>
            </a:r>
            <a:r>
              <a:rPr lang="zh-CN" altLang="en-US" sz="2400" dirty="0">
                <a:latin typeface="+mn-ea"/>
              </a:rPr>
              <a:t>部分豆子是种出后，使用它发芽的部分进行实验。所以成功率很高，但有些带豆荚的豆子却遭到了失败，我们反思了其中的失败原因，主要因为豆荚表皮不适合进行该实验，因为加入了裂解液后，表皮研磨不开，所以我们用了豆荚里面的豆子的胚根部分和少量子叶，后进行实验，然后获得了成功。豆子的水分不宜过少，这样不易切割，水分也不宜过多，这样切的豆子的大小不易控制。故我们应多采样本，在更多的样本中选择质量最好的，最容易成功提取</a:t>
            </a:r>
            <a:r>
              <a:rPr lang="en-US" altLang="zh-CN" sz="2400" dirty="0">
                <a:latin typeface="+mn-ea"/>
              </a:rPr>
              <a:t>DNA</a:t>
            </a:r>
            <a:r>
              <a:rPr lang="zh-CN" altLang="en-US" sz="2400" dirty="0">
                <a:latin typeface="+mn-ea"/>
              </a:rPr>
              <a:t>的样本以此来增加实验的成功率。</a:t>
            </a:r>
            <a:endParaRPr lang="en-US" sz="2400" dirty="0">
              <a:latin typeface="+mn-ea"/>
            </a:endParaRPr>
          </a:p>
        </p:txBody>
      </p:sp>
      <p:pic>
        <p:nvPicPr>
          <p:cNvPr id="21" name="图片 20">
            <a:extLst>
              <a:ext uri="{FF2B5EF4-FFF2-40B4-BE49-F238E27FC236}">
                <a16:creationId xmlns:a16="http://schemas.microsoft.com/office/drawing/2014/main" id="{3613B14D-0E88-488F-8887-97DA32741A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3900" y="719263"/>
            <a:ext cx="3563025" cy="1866987"/>
          </a:xfrm>
          <a:prstGeom prst="rect">
            <a:avLst/>
          </a:prstGeom>
        </p:spPr>
      </p:pic>
      <p:sp>
        <p:nvSpPr>
          <p:cNvPr id="52" name="TextBox 36">
            <a:extLst>
              <a:ext uri="{FF2B5EF4-FFF2-40B4-BE49-F238E27FC236}">
                <a16:creationId xmlns:a16="http://schemas.microsoft.com/office/drawing/2014/main" id="{6A98772A-8649-435C-A401-B9755F685E2C}"/>
              </a:ext>
            </a:extLst>
          </p:cNvPr>
          <p:cNvSpPr txBox="1"/>
          <p:nvPr/>
        </p:nvSpPr>
        <p:spPr>
          <a:xfrm>
            <a:off x="1031247" y="15709943"/>
            <a:ext cx="8107503" cy="12120526"/>
          </a:xfrm>
          <a:prstGeom prst="rect">
            <a:avLst/>
          </a:prstGeom>
          <a:noFill/>
        </p:spPr>
        <p:txBody>
          <a:bodyPr wrap="square" lIns="65306" tIns="32653" rIns="65306" bIns="32653" rtlCol="0">
            <a:spAutoFit/>
          </a:bodyPr>
          <a:lstStyle/>
          <a:p>
            <a:pPr>
              <a:spcAft>
                <a:spcPts val="429"/>
              </a:spcAft>
            </a:pPr>
            <a:endParaRPr lang="en-US" sz="3200" dirty="0"/>
          </a:p>
          <a:p>
            <a:pPr>
              <a:spcAft>
                <a:spcPts val="2400"/>
              </a:spcAft>
            </a:pPr>
            <a:r>
              <a:rPr lang="en-US" sz="4800" b="1" dirty="0"/>
              <a:t>Materials &amp; Methods </a:t>
            </a:r>
          </a:p>
          <a:p>
            <a:r>
              <a:rPr lang="zh-CN" altLang="en-US" sz="2400" b="1" dirty="0"/>
              <a:t>材料：</a:t>
            </a:r>
            <a:endParaRPr lang="en-US" altLang="zh-CN" sz="2400" b="1" dirty="0"/>
          </a:p>
          <a:p>
            <a:pPr algn="just">
              <a:spcAft>
                <a:spcPts val="857"/>
              </a:spcAft>
            </a:pPr>
            <a:r>
              <a:rPr lang="zh-CN" altLang="en-US" sz="2400" dirty="0">
                <a:latin typeface="+mn-ea"/>
              </a:rPr>
              <a:t>样本，分两批</a:t>
            </a:r>
            <a:r>
              <a:rPr lang="zh-CN" altLang="zh-CN" sz="2400" dirty="0">
                <a:latin typeface="+mn-ea"/>
              </a:rPr>
              <a:t>从市场上购买</a:t>
            </a:r>
            <a:r>
              <a:rPr lang="en-US" altLang="zh-CN" sz="2400" dirty="0">
                <a:latin typeface="+mn-ea"/>
              </a:rPr>
              <a:t>11</a:t>
            </a:r>
            <a:r>
              <a:rPr lang="zh-CN" altLang="zh-CN" sz="2400" dirty="0">
                <a:latin typeface="+mn-ea"/>
              </a:rPr>
              <a:t>种常见的豆类植物</a:t>
            </a:r>
            <a:r>
              <a:rPr lang="zh-CN" altLang="en-US" sz="2400" dirty="0">
                <a:latin typeface="+mn-ea"/>
              </a:rPr>
              <a:t>。第一批随机购买</a:t>
            </a:r>
            <a:r>
              <a:rPr lang="en-US" altLang="zh-CN" sz="2400" dirty="0">
                <a:latin typeface="+mn-ea"/>
              </a:rPr>
              <a:t>10</a:t>
            </a:r>
            <a:r>
              <a:rPr lang="zh-CN" altLang="en-US" sz="2400" dirty="0">
                <a:latin typeface="+mn-ea"/>
              </a:rPr>
              <a:t>其中</a:t>
            </a:r>
            <a:r>
              <a:rPr lang="en-US" altLang="zh-CN" sz="2400" dirty="0">
                <a:latin typeface="+mn-ea"/>
              </a:rPr>
              <a:t>4</a:t>
            </a:r>
            <a:r>
              <a:rPr lang="zh-CN" altLang="en-US" sz="2400" dirty="0">
                <a:latin typeface="+mn-ea"/>
              </a:rPr>
              <a:t>种</a:t>
            </a:r>
            <a:r>
              <a:rPr lang="zh-CN" altLang="zh-CN" sz="2400" dirty="0">
                <a:latin typeface="+mn-ea"/>
              </a:rPr>
              <a:t>在家中进行</a:t>
            </a:r>
            <a:r>
              <a:rPr lang="zh-CN" altLang="en-US" sz="2400" dirty="0">
                <a:latin typeface="+mn-ea"/>
              </a:rPr>
              <a:t>培养</a:t>
            </a:r>
            <a:r>
              <a:rPr lang="zh-CN" altLang="zh-CN" sz="2400" dirty="0">
                <a:latin typeface="+mn-ea"/>
              </a:rPr>
              <a:t>，</a:t>
            </a:r>
            <a:r>
              <a:rPr lang="zh-CN" altLang="en-US" sz="2400" dirty="0">
                <a:latin typeface="+mn-ea"/>
              </a:rPr>
              <a:t>一周后</a:t>
            </a:r>
            <a:r>
              <a:rPr lang="zh-CN" altLang="zh-CN" sz="2400" dirty="0">
                <a:latin typeface="+mn-ea"/>
              </a:rPr>
              <a:t>使用豆叶作为样本</a:t>
            </a:r>
            <a:r>
              <a:rPr lang="zh-CN" altLang="en-US" sz="2400" dirty="0">
                <a:latin typeface="+mn-ea"/>
              </a:rPr>
              <a:t>提取样品</a:t>
            </a:r>
            <a:r>
              <a:rPr lang="en-US" altLang="zh-CN" sz="2400" dirty="0">
                <a:latin typeface="+mn-ea"/>
              </a:rPr>
              <a:t>DNA</a:t>
            </a:r>
            <a:r>
              <a:rPr lang="zh-CN" altLang="en-US" sz="2400" dirty="0">
                <a:latin typeface="+mn-ea"/>
              </a:rPr>
              <a:t>。</a:t>
            </a:r>
            <a:r>
              <a:rPr lang="zh-CN" altLang="zh-CN" sz="2400" dirty="0">
                <a:latin typeface="+mn-ea"/>
              </a:rPr>
              <a:t>第二</a:t>
            </a:r>
            <a:r>
              <a:rPr lang="zh-CN" altLang="en-US" sz="2400" dirty="0">
                <a:latin typeface="+mn-ea"/>
              </a:rPr>
              <a:t>批</a:t>
            </a:r>
            <a:r>
              <a:rPr lang="zh-CN" altLang="zh-CN" sz="2400" dirty="0">
                <a:latin typeface="+mn-ea"/>
              </a:rPr>
              <a:t>从市场上购买商家宣传的优良品种豆类</a:t>
            </a:r>
            <a:r>
              <a:rPr lang="en-US" altLang="zh-CN" sz="2400" dirty="0">
                <a:latin typeface="+mn-ea"/>
              </a:rPr>
              <a:t>1</a:t>
            </a:r>
            <a:r>
              <a:rPr lang="zh-CN" altLang="en-US" sz="2400" dirty="0">
                <a:latin typeface="+mn-ea"/>
              </a:rPr>
              <a:t>种</a:t>
            </a:r>
            <a:r>
              <a:rPr lang="zh-CN" altLang="zh-CN" sz="2400" dirty="0">
                <a:latin typeface="+mn-ea"/>
              </a:rPr>
              <a:t>，使用原豆为</a:t>
            </a:r>
            <a:r>
              <a:rPr lang="zh-CN" altLang="en-US" sz="2400" dirty="0">
                <a:latin typeface="+mn-ea"/>
              </a:rPr>
              <a:t>样本</a:t>
            </a:r>
            <a:r>
              <a:rPr lang="zh-CN" altLang="zh-CN" sz="2400" dirty="0">
                <a:latin typeface="+mn-ea"/>
              </a:rPr>
              <a:t>。</a:t>
            </a:r>
            <a:endParaRPr lang="en-US" altLang="zh-CN" sz="2400" dirty="0">
              <a:latin typeface="+mn-ea"/>
            </a:endParaRPr>
          </a:p>
          <a:p>
            <a:pPr algn="just">
              <a:spcAft>
                <a:spcPts val="857"/>
              </a:spcAft>
            </a:pPr>
            <a:r>
              <a:rPr lang="en-US" altLang="zh-CN" sz="2400" dirty="0">
                <a:latin typeface="+mn-ea"/>
              </a:rPr>
              <a:t>(</a:t>
            </a:r>
            <a:r>
              <a:rPr lang="zh-CN" altLang="en-US" sz="2400" dirty="0">
                <a:latin typeface="+mn-ea"/>
              </a:rPr>
              <a:t>培养过程</a:t>
            </a:r>
            <a:r>
              <a:rPr lang="en-US" altLang="zh-CN" sz="2400" dirty="0">
                <a:latin typeface="+mn-ea"/>
              </a:rPr>
              <a:t>:</a:t>
            </a:r>
            <a:r>
              <a:rPr lang="zh-CN" altLang="en-US" sz="2400" dirty="0">
                <a:latin typeface="+mn-ea"/>
              </a:rPr>
              <a:t>将豆粒放入水中泡三天，使豆子开裂，然后在缸中放入豆子，盖上纱布，经过</a:t>
            </a:r>
            <a:r>
              <a:rPr lang="en-US" altLang="zh-CN" sz="2400" dirty="0">
                <a:latin typeface="+mn-ea"/>
              </a:rPr>
              <a:t>1</a:t>
            </a:r>
            <a:r>
              <a:rPr lang="zh-CN" altLang="en-US" sz="2400" dirty="0">
                <a:latin typeface="+mn-ea"/>
              </a:rPr>
              <a:t>周时间，使豆子发芽</a:t>
            </a:r>
            <a:r>
              <a:rPr lang="en-US" altLang="zh-CN" sz="2400" dirty="0">
                <a:latin typeface="+mn-ea"/>
              </a:rPr>
              <a:t>)			</a:t>
            </a:r>
            <a:endParaRPr lang="zh-CN" altLang="zh-CN" sz="2400" dirty="0">
              <a:latin typeface="+mn-ea"/>
            </a:endParaRPr>
          </a:p>
          <a:p>
            <a:r>
              <a:rPr lang="zh-CN" altLang="en-US" sz="2400" b="1" dirty="0"/>
              <a:t>方法：</a:t>
            </a:r>
            <a:endParaRPr lang="zh-CN" altLang="zh-CN" sz="2400" dirty="0"/>
          </a:p>
          <a:p>
            <a:pPr algn="just">
              <a:spcAft>
                <a:spcPts val="857"/>
              </a:spcAft>
            </a:pPr>
            <a:r>
              <a:rPr lang="en-US" altLang="zh-CN" sz="2400" dirty="0">
                <a:latin typeface="+mn-ea"/>
              </a:rPr>
              <a:t>1</a:t>
            </a:r>
            <a:r>
              <a:rPr lang="zh-CN" altLang="zh-CN" sz="2400" dirty="0">
                <a:latin typeface="+mn-ea"/>
              </a:rPr>
              <a:t>：用消毒的刀具从样本上切割米粒大小样本。</a:t>
            </a:r>
          </a:p>
          <a:p>
            <a:pPr algn="just">
              <a:spcAft>
                <a:spcPts val="857"/>
              </a:spcAft>
            </a:pPr>
            <a:r>
              <a:rPr lang="en-US" altLang="zh-CN" sz="2400" dirty="0">
                <a:latin typeface="+mn-ea"/>
              </a:rPr>
              <a:t>2</a:t>
            </a:r>
            <a:r>
              <a:rPr lang="zh-CN" altLang="zh-CN" sz="2400" dirty="0">
                <a:latin typeface="+mn-ea"/>
              </a:rPr>
              <a:t>：放入离心管中并加入裂解液</a:t>
            </a:r>
            <a:r>
              <a:rPr lang="en-US" altLang="zh-CN" sz="2400" dirty="0">
                <a:latin typeface="+mn-ea"/>
              </a:rPr>
              <a:t>50</a:t>
            </a:r>
            <a:r>
              <a:rPr lang="zh-CN" altLang="zh-CN" sz="2400" dirty="0">
                <a:latin typeface="+mn-ea"/>
              </a:rPr>
              <a:t>微升</a:t>
            </a:r>
            <a:r>
              <a:rPr lang="en-US" altLang="zh-CN" sz="2400" dirty="0">
                <a:latin typeface="+mn-ea"/>
              </a:rPr>
              <a:t>/</a:t>
            </a:r>
            <a:r>
              <a:rPr lang="zh-CN" altLang="zh-CN" sz="2400" dirty="0">
                <a:latin typeface="+mn-ea"/>
              </a:rPr>
              <a:t>个，</a:t>
            </a:r>
            <a:r>
              <a:rPr lang="zh-CN" altLang="en-US" sz="2400" dirty="0">
                <a:latin typeface="+mn-ea"/>
              </a:rPr>
              <a:t>研磨后</a:t>
            </a:r>
            <a:r>
              <a:rPr lang="zh-CN" altLang="zh-CN" sz="2400" dirty="0">
                <a:latin typeface="+mn-ea"/>
              </a:rPr>
              <a:t>加入滤纸片，轻弹混合，使用滤纸片吸取上管中的液体，换一批新离心管，新管中加入</a:t>
            </a:r>
            <a:r>
              <a:rPr lang="en-US" altLang="zh-CN" sz="2400" dirty="0">
                <a:latin typeface="+mn-ea"/>
              </a:rPr>
              <a:t>200</a:t>
            </a:r>
            <a:r>
              <a:rPr lang="zh-CN" altLang="zh-CN" sz="2400" dirty="0">
                <a:latin typeface="+mn-ea"/>
              </a:rPr>
              <a:t>微升</a:t>
            </a:r>
            <a:r>
              <a:rPr lang="en-US" altLang="zh-CN" sz="2400" dirty="0">
                <a:latin typeface="+mn-ea"/>
              </a:rPr>
              <a:t>/</a:t>
            </a:r>
            <a:r>
              <a:rPr lang="zh-CN" altLang="zh-CN" sz="2400" dirty="0">
                <a:latin typeface="+mn-ea"/>
              </a:rPr>
              <a:t>个洗涤缓冲液，轻弹新管</a:t>
            </a:r>
            <a:r>
              <a:rPr lang="en-US" altLang="zh-CN" sz="2400" dirty="0">
                <a:latin typeface="+mn-ea"/>
              </a:rPr>
              <a:t>5</a:t>
            </a:r>
            <a:r>
              <a:rPr lang="zh-CN" altLang="zh-CN" sz="2400" dirty="0">
                <a:latin typeface="+mn-ea"/>
              </a:rPr>
              <a:t>秒，浸泡</a:t>
            </a:r>
            <a:r>
              <a:rPr lang="en-US" altLang="zh-CN" sz="2400" dirty="0">
                <a:latin typeface="+mn-ea"/>
              </a:rPr>
              <a:t>2</a:t>
            </a:r>
            <a:r>
              <a:rPr lang="zh-CN" altLang="zh-CN" sz="2400" dirty="0">
                <a:latin typeface="+mn-ea"/>
              </a:rPr>
              <a:t>分钟，将滤纸片移到新离心管上部风干，待酒精挥发。</a:t>
            </a:r>
          </a:p>
          <a:p>
            <a:pPr algn="just">
              <a:spcAft>
                <a:spcPts val="857"/>
              </a:spcAft>
            </a:pPr>
            <a:r>
              <a:rPr lang="en-US" altLang="zh-CN" sz="2400" dirty="0">
                <a:latin typeface="+mn-ea"/>
              </a:rPr>
              <a:t>3</a:t>
            </a:r>
            <a:r>
              <a:rPr lang="zh-CN" altLang="zh-CN" sz="2400" dirty="0">
                <a:latin typeface="+mn-ea"/>
              </a:rPr>
              <a:t>：再另取新离心管，加入无菌灭菌水</a:t>
            </a:r>
            <a:r>
              <a:rPr lang="en-US" altLang="zh-CN" sz="2400" dirty="0">
                <a:latin typeface="+mn-ea"/>
              </a:rPr>
              <a:t> 30</a:t>
            </a:r>
            <a:r>
              <a:rPr lang="zh-CN" altLang="zh-CN" sz="2400" dirty="0">
                <a:latin typeface="+mn-ea"/>
              </a:rPr>
              <a:t>微升</a:t>
            </a:r>
            <a:r>
              <a:rPr lang="en-US" altLang="zh-CN" sz="2400" dirty="0">
                <a:latin typeface="+mn-ea"/>
              </a:rPr>
              <a:t>/</a:t>
            </a:r>
            <a:r>
              <a:rPr lang="zh-CN" altLang="zh-CN" sz="2400" dirty="0">
                <a:latin typeface="+mn-ea"/>
              </a:rPr>
              <a:t>个，放入滤纸片等待</a:t>
            </a:r>
            <a:r>
              <a:rPr lang="en-US" altLang="zh-CN" sz="2400" dirty="0">
                <a:latin typeface="+mn-ea"/>
              </a:rPr>
              <a:t>15</a:t>
            </a:r>
            <a:r>
              <a:rPr lang="zh-CN" altLang="zh-CN" sz="2400" dirty="0">
                <a:latin typeface="+mn-ea"/>
              </a:rPr>
              <a:t>分钟</a:t>
            </a:r>
            <a:r>
              <a:rPr lang="zh-CN" altLang="en-US" sz="2400" dirty="0">
                <a:latin typeface="+mn-ea"/>
              </a:rPr>
              <a:t>，获得样品</a:t>
            </a:r>
            <a:r>
              <a:rPr lang="en-US" altLang="zh-CN" sz="2400" dirty="0">
                <a:latin typeface="+mn-ea"/>
              </a:rPr>
              <a:t>DNA</a:t>
            </a:r>
            <a:r>
              <a:rPr lang="zh-CN" altLang="zh-CN" sz="2400" dirty="0">
                <a:latin typeface="+mn-ea"/>
              </a:rPr>
              <a:t>。</a:t>
            </a:r>
            <a:endParaRPr lang="en-US" altLang="zh-CN" sz="2400" dirty="0">
              <a:latin typeface="+mn-ea"/>
            </a:endParaRPr>
          </a:p>
          <a:p>
            <a:pPr algn="just">
              <a:spcAft>
                <a:spcPts val="857"/>
              </a:spcAft>
            </a:pPr>
            <a:r>
              <a:rPr lang="en-US" altLang="zh-CN" sz="2400" dirty="0">
                <a:latin typeface="+mn-ea"/>
              </a:rPr>
              <a:t>4</a:t>
            </a:r>
            <a:r>
              <a:rPr lang="zh-CN" altLang="zh-CN" sz="2400" dirty="0">
                <a:latin typeface="+mn-ea"/>
              </a:rPr>
              <a:t>：</a:t>
            </a:r>
            <a:r>
              <a:rPr lang="en-US" altLang="zh-CN" sz="2400" dirty="0">
                <a:latin typeface="+mn-ea"/>
              </a:rPr>
              <a:t>PCR</a:t>
            </a:r>
            <a:r>
              <a:rPr lang="zh-CN" altLang="en-US" sz="2400" dirty="0">
                <a:latin typeface="+mn-ea"/>
              </a:rPr>
              <a:t>扩增：将</a:t>
            </a:r>
            <a:r>
              <a:rPr lang="en-US" altLang="zh-CN" sz="2400" dirty="0">
                <a:latin typeface="+mn-ea"/>
              </a:rPr>
              <a:t>2μL DNA </a:t>
            </a:r>
            <a:r>
              <a:rPr lang="zh-CN" altLang="en-US" sz="2400" dirty="0">
                <a:latin typeface="+mn-ea"/>
              </a:rPr>
              <a:t>加入</a:t>
            </a:r>
            <a:r>
              <a:rPr lang="en-US" altLang="zh-CN" sz="2400" dirty="0">
                <a:latin typeface="+mn-ea"/>
              </a:rPr>
              <a:t>23μL</a:t>
            </a:r>
            <a:r>
              <a:rPr lang="zh-CN" altLang="en-US" sz="2400" dirty="0">
                <a:latin typeface="+mn-ea"/>
              </a:rPr>
              <a:t>的</a:t>
            </a:r>
            <a:r>
              <a:rPr lang="en-US" altLang="zh-CN" sz="2400" dirty="0">
                <a:latin typeface="+mn-ea"/>
              </a:rPr>
              <a:t>PCR Mix</a:t>
            </a:r>
            <a:r>
              <a:rPr lang="zh-CN" altLang="en-US" sz="2400" dirty="0">
                <a:latin typeface="+mn-ea"/>
              </a:rPr>
              <a:t>中，在</a:t>
            </a:r>
            <a:r>
              <a:rPr lang="en-US" altLang="zh-CN" sz="2400" dirty="0">
                <a:latin typeface="+mn-ea"/>
              </a:rPr>
              <a:t>94</a:t>
            </a:r>
            <a:r>
              <a:rPr lang="zh-CN" altLang="en-US" sz="2400" dirty="0">
                <a:latin typeface="+mn-ea"/>
              </a:rPr>
              <a:t>℃下加热</a:t>
            </a:r>
            <a:r>
              <a:rPr lang="en-US" altLang="zh-CN" sz="2400" dirty="0">
                <a:latin typeface="+mn-ea"/>
              </a:rPr>
              <a:t>1min</a:t>
            </a:r>
            <a:r>
              <a:rPr lang="zh-CN" altLang="en-US" sz="2400" dirty="0">
                <a:latin typeface="+mn-ea"/>
              </a:rPr>
              <a:t>变性，在</a:t>
            </a:r>
            <a:r>
              <a:rPr lang="en-US" altLang="zh-CN" sz="2400" dirty="0">
                <a:latin typeface="+mn-ea"/>
              </a:rPr>
              <a:t>94</a:t>
            </a:r>
            <a:r>
              <a:rPr lang="zh-CN" altLang="en-US" sz="2400" dirty="0">
                <a:latin typeface="+mn-ea"/>
              </a:rPr>
              <a:t>℃下加热</a:t>
            </a:r>
            <a:r>
              <a:rPr lang="en-US" altLang="zh-CN" sz="2400" dirty="0">
                <a:latin typeface="+mn-ea"/>
              </a:rPr>
              <a:t>15s</a:t>
            </a:r>
            <a:r>
              <a:rPr lang="zh-CN" altLang="en-US" sz="2400" dirty="0">
                <a:latin typeface="+mn-ea"/>
              </a:rPr>
              <a:t>变性，在</a:t>
            </a:r>
            <a:r>
              <a:rPr lang="en-US" altLang="zh-CN" sz="2400" dirty="0">
                <a:latin typeface="+mn-ea"/>
              </a:rPr>
              <a:t>54</a:t>
            </a:r>
            <a:r>
              <a:rPr lang="zh-CN" altLang="en-US" sz="2400" dirty="0">
                <a:latin typeface="+mn-ea"/>
              </a:rPr>
              <a:t>℃保持</a:t>
            </a:r>
            <a:r>
              <a:rPr lang="en-US" altLang="zh-CN" sz="2400" dirty="0">
                <a:latin typeface="+mn-ea"/>
              </a:rPr>
              <a:t>15s</a:t>
            </a:r>
            <a:r>
              <a:rPr lang="zh-CN" altLang="en-US" sz="2400" dirty="0">
                <a:latin typeface="+mn-ea"/>
              </a:rPr>
              <a:t>使引物附着在单链上，在</a:t>
            </a:r>
            <a:r>
              <a:rPr lang="en-US" altLang="zh-CN" sz="2400" dirty="0">
                <a:latin typeface="+mn-ea"/>
              </a:rPr>
              <a:t>72</a:t>
            </a:r>
            <a:r>
              <a:rPr lang="zh-CN" altLang="en-US" sz="2400" dirty="0">
                <a:latin typeface="+mn-ea"/>
              </a:rPr>
              <a:t>℃下加热</a:t>
            </a:r>
            <a:r>
              <a:rPr lang="en-US" altLang="zh-CN" sz="2400" dirty="0">
                <a:latin typeface="+mn-ea"/>
              </a:rPr>
              <a:t>30s</a:t>
            </a:r>
            <a:r>
              <a:rPr lang="zh-CN" altLang="en-US" sz="2400" dirty="0">
                <a:latin typeface="+mn-ea"/>
              </a:rPr>
              <a:t>使引物扩增，如此反复</a:t>
            </a:r>
            <a:r>
              <a:rPr lang="en-US" altLang="zh-CN" sz="2400" dirty="0">
                <a:latin typeface="+mn-ea"/>
              </a:rPr>
              <a:t>34</a:t>
            </a:r>
            <a:r>
              <a:rPr lang="zh-CN" altLang="en-US" sz="2400" dirty="0">
                <a:latin typeface="+mn-ea"/>
              </a:rPr>
              <a:t>个循环，</a:t>
            </a:r>
            <a:r>
              <a:rPr lang="en-US" altLang="zh-CN" sz="2400" dirty="0">
                <a:latin typeface="+mn-ea"/>
              </a:rPr>
              <a:t>72</a:t>
            </a:r>
            <a:r>
              <a:rPr lang="zh-CN" altLang="en-US" sz="2400" dirty="0">
                <a:latin typeface="+mn-ea"/>
              </a:rPr>
              <a:t>℃延伸</a:t>
            </a:r>
            <a:r>
              <a:rPr lang="en-US" altLang="zh-CN" sz="2400" dirty="0">
                <a:latin typeface="+mn-ea"/>
              </a:rPr>
              <a:t>5min</a:t>
            </a:r>
            <a:r>
              <a:rPr lang="zh-CN" altLang="en-US" sz="2400" dirty="0">
                <a:latin typeface="+mn-ea"/>
              </a:rPr>
              <a:t>，最后在</a:t>
            </a:r>
            <a:r>
              <a:rPr lang="en-US" altLang="zh-CN" sz="2400" dirty="0">
                <a:latin typeface="+mn-ea"/>
              </a:rPr>
              <a:t>4</a:t>
            </a:r>
            <a:r>
              <a:rPr lang="zh-CN" altLang="en-US" sz="2400" dirty="0">
                <a:latin typeface="+mn-ea"/>
              </a:rPr>
              <a:t>℃冷冻保存。</a:t>
            </a:r>
            <a:endParaRPr lang="en-US" altLang="zh-CN" sz="2400" dirty="0">
              <a:latin typeface="+mn-ea"/>
            </a:endParaRPr>
          </a:p>
          <a:p>
            <a:pPr algn="just">
              <a:spcAft>
                <a:spcPts val="857"/>
              </a:spcAft>
            </a:pPr>
            <a:r>
              <a:rPr lang="en-US" altLang="zh-CN" sz="2400" dirty="0">
                <a:latin typeface="+mn-ea"/>
              </a:rPr>
              <a:t>5</a:t>
            </a:r>
            <a:r>
              <a:rPr lang="zh-CN" altLang="zh-CN" sz="2400" dirty="0">
                <a:latin typeface="+mn-ea"/>
              </a:rPr>
              <a:t>：</a:t>
            </a:r>
            <a:r>
              <a:rPr lang="en-US" altLang="zh-CN" sz="2400" dirty="0">
                <a:latin typeface="+mn-ea"/>
              </a:rPr>
              <a:t>2%</a:t>
            </a:r>
            <a:r>
              <a:rPr lang="zh-CN" altLang="en-US" sz="2400" dirty="0">
                <a:latin typeface="+mn-ea"/>
              </a:rPr>
              <a:t>琼脂糖凝胶电泳鉴定，</a:t>
            </a:r>
            <a:r>
              <a:rPr lang="en-US" altLang="zh-CN" sz="2400" dirty="0">
                <a:latin typeface="+mn-ea"/>
              </a:rPr>
              <a:t>130V 30min</a:t>
            </a:r>
            <a:r>
              <a:rPr lang="zh-CN" altLang="en-US" sz="2400" dirty="0">
                <a:latin typeface="+mn-ea"/>
              </a:rPr>
              <a:t>。</a:t>
            </a:r>
            <a:r>
              <a:rPr lang="zh-CN" altLang="zh-CN" sz="2400" dirty="0">
                <a:latin typeface="+mn-ea"/>
              </a:rPr>
              <a:t>当电泳结束后，</a:t>
            </a:r>
            <a:r>
              <a:rPr lang="zh-CN" altLang="en-US" sz="2400" dirty="0">
                <a:latin typeface="+mn-ea"/>
              </a:rPr>
              <a:t>将凝胶放在</a:t>
            </a:r>
            <a:r>
              <a:rPr lang="zh-CN" altLang="zh-CN" sz="2400" dirty="0">
                <a:latin typeface="+mn-ea"/>
              </a:rPr>
              <a:t>紫外仪下观察结果，在凝胶成像系统拍照。</a:t>
            </a:r>
          </a:p>
          <a:p>
            <a:pPr algn="just">
              <a:spcAft>
                <a:spcPts val="857"/>
              </a:spcAft>
            </a:pPr>
            <a:r>
              <a:rPr lang="en-US" altLang="zh-CN" sz="2400" dirty="0">
                <a:latin typeface="+mn-ea"/>
              </a:rPr>
              <a:t>6</a:t>
            </a:r>
            <a:r>
              <a:rPr lang="zh-CN" altLang="zh-CN" sz="2400" dirty="0">
                <a:latin typeface="+mn-ea"/>
              </a:rPr>
              <a:t>：测序，</a:t>
            </a:r>
            <a:r>
              <a:rPr lang="zh-CN" altLang="en-US" sz="2400" dirty="0">
                <a:latin typeface="+mn-ea"/>
              </a:rPr>
              <a:t>利用</a:t>
            </a:r>
            <a:r>
              <a:rPr lang="en-US" altLang="zh-CN" sz="2400" dirty="0">
                <a:latin typeface="+mn-ea"/>
              </a:rPr>
              <a:t>DNA Subway </a:t>
            </a:r>
            <a:r>
              <a:rPr lang="zh-CN" altLang="en-US" sz="2400" dirty="0">
                <a:latin typeface="+mn-ea"/>
              </a:rPr>
              <a:t>进行</a:t>
            </a:r>
            <a:r>
              <a:rPr lang="zh-CN" altLang="zh-CN" sz="2400" dirty="0">
                <a:latin typeface="+mn-ea"/>
              </a:rPr>
              <a:t>比对，分析，</a:t>
            </a:r>
            <a:r>
              <a:rPr lang="zh-CN" altLang="en-US" sz="2400" dirty="0">
                <a:latin typeface="+mn-ea"/>
              </a:rPr>
              <a:t>绘制亲缘关系树，</a:t>
            </a:r>
            <a:r>
              <a:rPr lang="zh-CN" altLang="zh-CN" sz="2400" dirty="0">
                <a:latin typeface="+mn-ea"/>
              </a:rPr>
              <a:t>得出结论</a:t>
            </a:r>
            <a:r>
              <a:rPr lang="zh-CN" altLang="en-US" sz="2400" dirty="0">
                <a:latin typeface="+mn-ea"/>
              </a:rPr>
              <a:t>。</a:t>
            </a:r>
            <a:endParaRPr lang="en-US" altLang="zh-CN" sz="2400" dirty="0">
              <a:latin typeface="+mn-ea"/>
            </a:endParaRPr>
          </a:p>
          <a:p>
            <a:endParaRPr lang="en-US" altLang="zh-CN" sz="1000" dirty="0"/>
          </a:p>
          <a:p>
            <a:endParaRPr lang="en-US" altLang="zh-CN" sz="2400" dirty="0">
              <a:latin typeface="+mn-ea"/>
            </a:endParaRPr>
          </a:p>
          <a:p>
            <a:endParaRPr lang="en-US" altLang="zh-CN" sz="1000" dirty="0"/>
          </a:p>
        </p:txBody>
      </p:sp>
      <p:sp>
        <p:nvSpPr>
          <p:cNvPr id="53" name="TextBox 36">
            <a:extLst>
              <a:ext uri="{FF2B5EF4-FFF2-40B4-BE49-F238E27FC236}">
                <a16:creationId xmlns:a16="http://schemas.microsoft.com/office/drawing/2014/main" id="{417ED0DC-1D32-41E2-B88C-4A46C1E462B8}"/>
              </a:ext>
            </a:extLst>
          </p:cNvPr>
          <p:cNvSpPr txBox="1"/>
          <p:nvPr/>
        </p:nvSpPr>
        <p:spPr>
          <a:xfrm>
            <a:off x="9905276" y="21142992"/>
            <a:ext cx="16611119" cy="6467696"/>
          </a:xfrm>
          <a:prstGeom prst="rect">
            <a:avLst/>
          </a:prstGeom>
          <a:noFill/>
        </p:spPr>
        <p:txBody>
          <a:bodyPr wrap="square" lIns="65306" tIns="32653" rIns="65306" bIns="32653" rtlCol="0">
            <a:spAutoFit/>
          </a:bodyPr>
          <a:lstStyle/>
          <a:p>
            <a:pPr>
              <a:spcAft>
                <a:spcPts val="2400"/>
              </a:spcAft>
            </a:pPr>
            <a:r>
              <a:rPr lang="en-US" sz="4800" b="1" dirty="0"/>
              <a:t>Results</a:t>
            </a:r>
          </a:p>
          <a:p>
            <a:pPr>
              <a:spcAft>
                <a:spcPts val="1800"/>
              </a:spcAft>
            </a:pPr>
            <a:r>
              <a:rPr lang="en-US" altLang="zh-CN" sz="2400" dirty="0">
                <a:latin typeface="+mn-ea"/>
              </a:rPr>
              <a:t>1.</a:t>
            </a:r>
            <a:r>
              <a:rPr lang="zh-CN" altLang="en-US" sz="2400" dirty="0">
                <a:latin typeface="+mn-ea"/>
              </a:rPr>
              <a:t>我们总结得出一共有三段分枝。第一支中，我们最初认为西兰花为甘兰种的植物与豆类毫无关系，但它与关系相近的豌豆和荷兰豆有一丝联系。第二支又有两个分支，其中一支是黑豆，黄豆和毛豆，他们的亲缘关系比较近。但另一支上又有两个分支，一个为红小豆、绿豆和长豇豆相近，另一个为扁豆，刀豆，四季豆。其中刀豆的序列更接近于四季豆。</a:t>
            </a:r>
            <a:endParaRPr lang="en-US" altLang="zh-CN" sz="2400" dirty="0">
              <a:latin typeface="+mn-ea"/>
            </a:endParaRPr>
          </a:p>
          <a:p>
            <a:pPr>
              <a:spcAft>
                <a:spcPts val="1800"/>
              </a:spcAft>
            </a:pPr>
            <a:r>
              <a:rPr lang="en-US" altLang="zh-CN" sz="2400" dirty="0">
                <a:latin typeface="+mn-ea"/>
              </a:rPr>
              <a:t>2.</a:t>
            </a:r>
            <a:r>
              <a:rPr lang="zh-CN" altLang="en-US" sz="2400" dirty="0">
                <a:latin typeface="+mn-ea"/>
              </a:rPr>
              <a:t>我们一共做了两次实验，第一次为十个样本，一共成功了九个，其中</a:t>
            </a:r>
            <a:r>
              <a:rPr lang="en-US" altLang="zh-CN" sz="2400" dirty="0">
                <a:latin typeface="+mn-ea"/>
              </a:rPr>
              <a:t>0402</a:t>
            </a:r>
            <a:r>
              <a:rPr lang="zh-CN" altLang="en-US" sz="2400" dirty="0">
                <a:latin typeface="+mn-ea"/>
              </a:rPr>
              <a:t>电泳失败。第二次，我们重做了</a:t>
            </a:r>
            <a:r>
              <a:rPr lang="en-US" altLang="zh-CN" sz="2400" dirty="0">
                <a:latin typeface="+mn-ea"/>
              </a:rPr>
              <a:t>0402</a:t>
            </a:r>
            <a:r>
              <a:rPr lang="zh-CN" altLang="en-US" sz="2400" dirty="0">
                <a:latin typeface="+mn-ea"/>
              </a:rPr>
              <a:t>样本及新样本</a:t>
            </a:r>
            <a:r>
              <a:rPr lang="en-US" altLang="zh-CN" sz="2400" dirty="0">
                <a:latin typeface="+mn-ea"/>
              </a:rPr>
              <a:t>0411</a:t>
            </a:r>
            <a:r>
              <a:rPr lang="zh-CN" altLang="en-US" sz="2400" dirty="0">
                <a:latin typeface="+mn-ea"/>
              </a:rPr>
              <a:t>，都获得了成功，以上的电泳图片中的</a:t>
            </a:r>
            <a:r>
              <a:rPr lang="en-US" altLang="zh-CN" sz="2400" dirty="0">
                <a:latin typeface="+mn-ea"/>
              </a:rPr>
              <a:t>0402</a:t>
            </a:r>
            <a:r>
              <a:rPr lang="zh-CN" altLang="en-US" sz="2400" dirty="0">
                <a:latin typeface="+mn-ea"/>
              </a:rPr>
              <a:t>与</a:t>
            </a:r>
            <a:r>
              <a:rPr lang="en-US" altLang="zh-CN" sz="2400" dirty="0">
                <a:latin typeface="+mn-ea"/>
              </a:rPr>
              <a:t>0411</a:t>
            </a:r>
            <a:r>
              <a:rPr lang="zh-CN" altLang="en-US" sz="2400" dirty="0">
                <a:latin typeface="+mn-ea"/>
              </a:rPr>
              <a:t>为同比例贴上（与</a:t>
            </a:r>
            <a:r>
              <a:rPr lang="en-US" altLang="zh-CN" sz="2400" dirty="0">
                <a:latin typeface="+mn-ea"/>
              </a:rPr>
              <a:t>DNA Maker</a:t>
            </a:r>
            <a:r>
              <a:rPr lang="zh-CN" altLang="en-US" sz="2400" dirty="0">
                <a:latin typeface="+mn-ea"/>
              </a:rPr>
              <a:t>相比较）。其位置都在</a:t>
            </a:r>
            <a:r>
              <a:rPr lang="en-US" altLang="zh-CN" sz="2400" dirty="0">
                <a:latin typeface="+mn-ea"/>
              </a:rPr>
              <a:t>500~700bp</a:t>
            </a:r>
            <a:r>
              <a:rPr lang="zh-CN" altLang="en-US" sz="2400" dirty="0">
                <a:latin typeface="+mn-ea"/>
              </a:rPr>
              <a:t>之间，大约</a:t>
            </a:r>
            <a:r>
              <a:rPr lang="en-US" altLang="zh-CN" sz="2400" dirty="0">
                <a:latin typeface="+mn-ea"/>
              </a:rPr>
              <a:t>600bp</a:t>
            </a:r>
            <a:r>
              <a:rPr lang="zh-CN" altLang="en-US" sz="2400" dirty="0">
                <a:latin typeface="+mn-ea"/>
              </a:rPr>
              <a:t>。</a:t>
            </a:r>
            <a:endParaRPr lang="en-US" altLang="zh-CN" sz="2400" dirty="0">
              <a:latin typeface="+mn-ea"/>
            </a:endParaRPr>
          </a:p>
          <a:p>
            <a:pPr>
              <a:spcAft>
                <a:spcPts val="1800"/>
              </a:spcAft>
            </a:pPr>
            <a:r>
              <a:rPr lang="en-US" altLang="zh-CN" sz="2400" dirty="0">
                <a:latin typeface="+mn-ea"/>
              </a:rPr>
              <a:t>3.</a:t>
            </a:r>
            <a:r>
              <a:rPr lang="zh-CN" altLang="en-US" sz="2400" dirty="0">
                <a:latin typeface="+mn-ea"/>
              </a:rPr>
              <a:t>形态学有些是有一定推理正确的，每个分类中都有相似的地方。黑豆，黄豆，和剥开的毛豆比较相似而且测序后也在同一分支中。红小豆，绿豆和剥开的长豇豆是一组，豆子的大小和形状也比较相似而且测序后也在同一分支中，但豌豆和荷兰豆不是豆子样子相同，而是都具有有光滑，能反光的表皮。</a:t>
            </a:r>
            <a:endParaRPr lang="en-US" altLang="zh-CN" sz="2400" dirty="0">
              <a:latin typeface="+mn-ea"/>
            </a:endParaRPr>
          </a:p>
          <a:p>
            <a:pPr>
              <a:spcAft>
                <a:spcPts val="1800"/>
              </a:spcAft>
            </a:pPr>
            <a:r>
              <a:rPr lang="en-US" sz="2400" dirty="0">
                <a:latin typeface="+mn-ea"/>
              </a:rPr>
              <a:t>4.</a:t>
            </a:r>
            <a:r>
              <a:rPr lang="zh-CN" altLang="en-US" sz="2400" dirty="0">
                <a:latin typeface="+mn-ea"/>
              </a:rPr>
              <a:t>在亲缘树中我们发现样本</a:t>
            </a:r>
            <a:r>
              <a:rPr lang="en-US" altLang="zh-CN" sz="2400" dirty="0">
                <a:latin typeface="+mn-ea"/>
              </a:rPr>
              <a:t>407</a:t>
            </a:r>
            <a:r>
              <a:rPr lang="zh-CN" altLang="en-US" sz="2400" dirty="0">
                <a:latin typeface="+mn-ea"/>
              </a:rPr>
              <a:t>与</a:t>
            </a:r>
            <a:r>
              <a:rPr lang="en-US" altLang="zh-CN" sz="2400" dirty="0">
                <a:latin typeface="+mn-ea"/>
              </a:rPr>
              <a:t>401</a:t>
            </a:r>
            <a:r>
              <a:rPr lang="zh-CN" altLang="en-US" sz="2400" dirty="0">
                <a:latin typeface="+mn-ea"/>
              </a:rPr>
              <a:t>和</a:t>
            </a:r>
            <a:r>
              <a:rPr lang="en-US" altLang="zh-CN" sz="2400" dirty="0">
                <a:latin typeface="+mn-ea"/>
              </a:rPr>
              <a:t>402</a:t>
            </a:r>
            <a:r>
              <a:rPr lang="zh-CN" altLang="en-US" sz="2400" dirty="0">
                <a:latin typeface="+mn-ea"/>
              </a:rPr>
              <a:t>关系相近，与其外观相似的</a:t>
            </a:r>
            <a:r>
              <a:rPr lang="en-US" altLang="zh-CN" sz="2400" dirty="0">
                <a:latin typeface="+mn-ea"/>
              </a:rPr>
              <a:t>410</a:t>
            </a:r>
            <a:r>
              <a:rPr lang="zh-CN" altLang="en-US" sz="2400" dirty="0">
                <a:latin typeface="+mn-ea"/>
              </a:rPr>
              <a:t>关系相对远了。还有样本</a:t>
            </a:r>
            <a:r>
              <a:rPr lang="en-US" altLang="zh-CN" sz="2400" dirty="0">
                <a:latin typeface="+mn-ea"/>
              </a:rPr>
              <a:t>409</a:t>
            </a:r>
            <a:r>
              <a:rPr lang="zh-CN" altLang="en-US" sz="2400" dirty="0">
                <a:latin typeface="+mn-ea"/>
              </a:rPr>
              <a:t>与</a:t>
            </a:r>
            <a:r>
              <a:rPr lang="en-US" altLang="zh-CN" sz="2400" dirty="0">
                <a:latin typeface="+mn-ea"/>
              </a:rPr>
              <a:t>411</a:t>
            </a:r>
            <a:r>
              <a:rPr lang="zh-CN" altLang="en-US" sz="2400" dirty="0">
                <a:latin typeface="+mn-ea"/>
              </a:rPr>
              <a:t>；</a:t>
            </a:r>
            <a:r>
              <a:rPr lang="en-US" altLang="zh-CN" sz="2400" dirty="0">
                <a:latin typeface="+mn-ea"/>
              </a:rPr>
              <a:t>408</a:t>
            </a:r>
            <a:r>
              <a:rPr lang="zh-CN" altLang="en-US" sz="2400" dirty="0">
                <a:latin typeface="+mn-ea"/>
              </a:rPr>
              <a:t>与</a:t>
            </a:r>
            <a:r>
              <a:rPr lang="en-US" altLang="zh-CN" sz="2400" dirty="0">
                <a:latin typeface="+mn-ea"/>
              </a:rPr>
              <a:t>405</a:t>
            </a:r>
            <a:r>
              <a:rPr lang="zh-CN" altLang="en-US" sz="2400" dirty="0">
                <a:latin typeface="+mn-ea"/>
              </a:rPr>
              <a:t>的对比可以得出豆子的外形相似程度与其亲缘关系并非有着必然的联系。</a:t>
            </a:r>
            <a:endParaRPr lang="en-US" sz="2400" dirty="0">
              <a:latin typeface="+mn-ea"/>
            </a:endParaRPr>
          </a:p>
          <a:p>
            <a:pPr algn="just"/>
            <a:endParaRPr lang="en-US" sz="2400" dirty="0"/>
          </a:p>
        </p:txBody>
      </p:sp>
      <p:sp>
        <p:nvSpPr>
          <p:cNvPr id="54" name="TextBox 36">
            <a:extLst>
              <a:ext uri="{FF2B5EF4-FFF2-40B4-BE49-F238E27FC236}">
                <a16:creationId xmlns:a16="http://schemas.microsoft.com/office/drawing/2014/main" id="{A804063F-318B-483F-A512-C0E69032B924}"/>
              </a:ext>
            </a:extLst>
          </p:cNvPr>
          <p:cNvSpPr txBox="1"/>
          <p:nvPr/>
        </p:nvSpPr>
        <p:spPr>
          <a:xfrm>
            <a:off x="1045596" y="8526195"/>
            <a:ext cx="8107502" cy="7311517"/>
          </a:xfrm>
          <a:prstGeom prst="rect">
            <a:avLst/>
          </a:prstGeom>
          <a:noFill/>
        </p:spPr>
        <p:txBody>
          <a:bodyPr wrap="square" lIns="65306" tIns="32653" rIns="65306" bIns="32653" rtlCol="0">
            <a:spAutoFit/>
          </a:bodyPr>
          <a:lstStyle/>
          <a:p>
            <a:pPr>
              <a:spcAft>
                <a:spcPts val="429"/>
              </a:spcAft>
            </a:pPr>
            <a:endParaRPr lang="en-US" sz="3200" dirty="0"/>
          </a:p>
          <a:p>
            <a:pPr>
              <a:spcAft>
                <a:spcPts val="2400"/>
              </a:spcAft>
            </a:pPr>
            <a:r>
              <a:rPr lang="en-US" sz="4800" b="1" dirty="0"/>
              <a:t>Introduction</a:t>
            </a:r>
          </a:p>
          <a:p>
            <a:pPr algn="just">
              <a:spcAft>
                <a:spcPts val="857"/>
              </a:spcAft>
            </a:pPr>
            <a:r>
              <a:rPr lang="zh-CN" altLang="zh-CN" sz="2400" dirty="0">
                <a:latin typeface="+mn-ea"/>
              </a:rPr>
              <a:t>在日常生活中我们发现，豆类食品在苏州地区人们日常饮食中出现频率极高，如夏天常常饮用的绿豆汤和各种豆类夹心糕点，通过对苏州人</a:t>
            </a:r>
            <a:r>
              <a:rPr lang="zh-CN" altLang="en-US" sz="2400" dirty="0">
                <a:latin typeface="+mn-ea"/>
              </a:rPr>
              <a:t>日常</a:t>
            </a:r>
            <a:r>
              <a:rPr lang="zh-CN" altLang="zh-CN" sz="2400" dirty="0">
                <a:latin typeface="+mn-ea"/>
              </a:rPr>
              <a:t>食用豆类相互亲缘关系</a:t>
            </a:r>
            <a:r>
              <a:rPr lang="zh-CN" altLang="en-US" sz="2400" dirty="0">
                <a:latin typeface="+mn-ea"/>
              </a:rPr>
              <a:t>的</a:t>
            </a:r>
            <a:r>
              <a:rPr lang="zh-CN" altLang="zh-CN" sz="2400" dirty="0">
                <a:latin typeface="+mn-ea"/>
              </a:rPr>
              <a:t>研</a:t>
            </a:r>
            <a:r>
              <a:rPr lang="zh-CN" altLang="en-US" sz="2400" dirty="0">
                <a:latin typeface="+mn-ea"/>
              </a:rPr>
              <a:t>究</a:t>
            </a:r>
            <a:r>
              <a:rPr lang="zh-CN" altLang="zh-CN" sz="2400" dirty="0">
                <a:latin typeface="+mn-ea"/>
              </a:rPr>
              <a:t>，</a:t>
            </a:r>
            <a:r>
              <a:rPr lang="zh-CN" altLang="en-US" sz="2400" dirty="0">
                <a:latin typeface="+mn-ea"/>
              </a:rPr>
              <a:t>可以了解豆子的外形与其亲缘的是否有联系，同时</a:t>
            </a:r>
            <a:r>
              <a:rPr lang="zh-CN" altLang="zh-CN" sz="2400" dirty="0">
                <a:latin typeface="+mn-ea"/>
              </a:rPr>
              <a:t>也可以帮助我们中学生进一步了解在我们日常生活中</a:t>
            </a:r>
            <a:r>
              <a:rPr lang="en-US" altLang="zh-CN" sz="2400" dirty="0">
                <a:latin typeface="+mn-ea"/>
              </a:rPr>
              <a:t>DNA</a:t>
            </a:r>
            <a:r>
              <a:rPr lang="zh-CN" altLang="zh-CN" sz="2400" dirty="0">
                <a:latin typeface="+mn-ea"/>
              </a:rPr>
              <a:t>条形码技术的应用，使我们对该种技术有进一步的认识。</a:t>
            </a:r>
          </a:p>
          <a:p>
            <a:pPr algn="just">
              <a:spcAft>
                <a:spcPts val="857"/>
              </a:spcAft>
            </a:pPr>
            <a:r>
              <a:rPr lang="en-US" altLang="zh-CN" sz="2400" dirty="0">
                <a:latin typeface="+mn-ea"/>
              </a:rPr>
              <a:t>DNA</a:t>
            </a:r>
            <a:r>
              <a:rPr lang="zh-CN" altLang="en-US" sz="2400" dirty="0">
                <a:latin typeface="+mn-ea"/>
              </a:rPr>
              <a:t>条形码技术为</a:t>
            </a:r>
            <a:r>
              <a:rPr lang="zh-CN" altLang="zh-CN" sz="2400" dirty="0">
                <a:latin typeface="+mn-ea"/>
              </a:rPr>
              <a:t>以</a:t>
            </a:r>
            <a:r>
              <a:rPr lang="en-US" altLang="zh-CN" sz="2400" dirty="0" err="1">
                <a:latin typeface="+mn-ea"/>
              </a:rPr>
              <a:t>DNA序列</a:t>
            </a:r>
            <a:r>
              <a:rPr lang="zh-CN" altLang="zh-CN" sz="2400" dirty="0">
                <a:latin typeface="+mn-ea"/>
              </a:rPr>
              <a:t>为检测对象，其在</a:t>
            </a:r>
            <a:r>
              <a:rPr lang="en-US" altLang="zh-CN" sz="2400" dirty="0" err="1">
                <a:latin typeface="+mn-ea"/>
              </a:rPr>
              <a:t>个体发育</a:t>
            </a:r>
            <a:r>
              <a:rPr lang="zh-CN" altLang="zh-CN" sz="2400" dirty="0">
                <a:latin typeface="+mn-ea"/>
              </a:rPr>
              <a:t>过程中不会改变。</a:t>
            </a:r>
            <a:r>
              <a:rPr lang="en-US" altLang="zh-CN" sz="2400" dirty="0" err="1">
                <a:latin typeface="+mn-ea"/>
              </a:rPr>
              <a:t>同种生物</a:t>
            </a:r>
            <a:r>
              <a:rPr lang="zh-CN" altLang="zh-CN" sz="2400" dirty="0">
                <a:latin typeface="+mn-ea"/>
              </a:rPr>
              <a:t>不同生长时期的</a:t>
            </a:r>
            <a:r>
              <a:rPr lang="en-US" altLang="zh-CN" sz="2400" dirty="0">
                <a:latin typeface="+mn-ea"/>
              </a:rPr>
              <a:t>DNA</a:t>
            </a:r>
            <a:r>
              <a:rPr lang="zh-CN" altLang="zh-CN" sz="2400" dirty="0">
                <a:latin typeface="+mn-ea"/>
              </a:rPr>
              <a:t>序列信息是相同的。同种生物不同生长时期的</a:t>
            </a:r>
            <a:r>
              <a:rPr lang="en-US" altLang="zh-CN" sz="2400" dirty="0">
                <a:latin typeface="+mn-ea"/>
              </a:rPr>
              <a:t>DNA</a:t>
            </a:r>
            <a:r>
              <a:rPr lang="zh-CN" altLang="zh-CN" sz="2400" dirty="0">
                <a:latin typeface="+mn-ea"/>
              </a:rPr>
              <a:t>序列信息是相同的，即经过加工，形态发生变化，而</a:t>
            </a:r>
            <a:r>
              <a:rPr lang="en-US" altLang="zh-CN" sz="2400" dirty="0">
                <a:latin typeface="+mn-ea"/>
              </a:rPr>
              <a:t>DNA</a:t>
            </a:r>
            <a:r>
              <a:rPr lang="zh-CN" altLang="zh-CN" sz="2400" dirty="0">
                <a:latin typeface="+mn-ea"/>
              </a:rPr>
              <a:t>序列信息不会改变，较之传统的方法，扩大了检测样本范围；同时样本部分受损也不会影响识别结果。</a:t>
            </a:r>
            <a:r>
              <a:rPr lang="en-US" altLang="zh-CN" sz="2400" dirty="0">
                <a:latin typeface="+mn-ea"/>
              </a:rPr>
              <a:t>DNA</a:t>
            </a:r>
            <a:r>
              <a:rPr lang="zh-CN" altLang="zh-CN" sz="2400" dirty="0">
                <a:latin typeface="+mn-ea"/>
              </a:rPr>
              <a:t>条形码技术简单地说，就是通过使用一个或一些短的</a:t>
            </a:r>
            <a:r>
              <a:rPr lang="en-US" altLang="zh-CN" sz="2400" dirty="0">
                <a:latin typeface="+mn-ea"/>
              </a:rPr>
              <a:t> DNA</a:t>
            </a:r>
            <a:r>
              <a:rPr lang="zh-CN" altLang="zh-CN" sz="2400" dirty="0">
                <a:latin typeface="+mn-ea"/>
              </a:rPr>
              <a:t>基因片段作为条形码来对物种进行快速、准确识别的技术。通过该技术，可以方便，快捷的达到实验目的，故采用之。</a:t>
            </a:r>
          </a:p>
        </p:txBody>
      </p:sp>
      <p:grpSp>
        <p:nvGrpSpPr>
          <p:cNvPr id="9" name="组合 8">
            <a:extLst>
              <a:ext uri="{FF2B5EF4-FFF2-40B4-BE49-F238E27FC236}">
                <a16:creationId xmlns:a16="http://schemas.microsoft.com/office/drawing/2014/main" id="{6F10458A-FA58-4200-8D9D-7D86DD583605}"/>
              </a:ext>
            </a:extLst>
          </p:cNvPr>
          <p:cNvGrpSpPr/>
          <p:nvPr/>
        </p:nvGrpSpPr>
        <p:grpSpPr>
          <a:xfrm>
            <a:off x="13463962" y="4921694"/>
            <a:ext cx="10831769" cy="7297646"/>
            <a:chOff x="13062660" y="4647821"/>
            <a:chExt cx="10831769" cy="7297646"/>
          </a:xfrm>
        </p:grpSpPr>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2803" t="10774" r="17667" b="14725"/>
            <a:stretch/>
          </p:blipFill>
          <p:spPr>
            <a:xfrm>
              <a:off x="13062660" y="4647821"/>
              <a:ext cx="10831769" cy="7297646"/>
            </a:xfrm>
            <a:prstGeom prst="rect">
              <a:avLst/>
            </a:prstGeom>
          </p:spPr>
        </p:pic>
        <p:pic>
          <p:nvPicPr>
            <p:cNvPr id="4" name="图片 3"/>
            <p:cNvPicPr>
              <a:picLocks noChangeAspect="1"/>
            </p:cNvPicPr>
            <p:nvPr/>
          </p:nvPicPr>
          <p:blipFill rotWithShape="1">
            <a:blip r:embed="rId7">
              <a:extLst>
                <a:ext uri="{28A0092B-C50C-407E-A947-70E740481C1C}">
                  <a14:useLocalDpi xmlns:a14="http://schemas.microsoft.com/office/drawing/2010/main" val="0"/>
                </a:ext>
              </a:extLst>
            </a:blip>
            <a:srcRect l="44400" t="30486" r="40000" b="45780"/>
            <a:stretch/>
          </p:blipFill>
          <p:spPr>
            <a:xfrm>
              <a:off x="19693734" y="11053063"/>
              <a:ext cx="742950" cy="714376"/>
            </a:xfrm>
            <a:prstGeom prst="rect">
              <a:avLst/>
            </a:prstGeom>
          </p:spPr>
        </p:pic>
      </p:grpSp>
      <p:sp>
        <p:nvSpPr>
          <p:cNvPr id="11" name="TextBox 10"/>
          <p:cNvSpPr txBox="1"/>
          <p:nvPr/>
        </p:nvSpPr>
        <p:spPr>
          <a:xfrm>
            <a:off x="14275266" y="12345803"/>
            <a:ext cx="7551125" cy="4108817"/>
          </a:xfrm>
          <a:prstGeom prst="rect">
            <a:avLst/>
          </a:prstGeom>
          <a:noFill/>
          <a:ln>
            <a:noFill/>
          </a:ln>
        </p:spPr>
        <p:txBody>
          <a:bodyPr wrap="square" rtlCol="0">
            <a:spAutoFit/>
          </a:bodyPr>
          <a:lstStyle/>
          <a:p>
            <a:pPr algn="just">
              <a:spcAft>
                <a:spcPts val="857"/>
              </a:spcAft>
            </a:pPr>
            <a:r>
              <a:rPr lang="zh-CN" altLang="en-US" sz="2400" dirty="0">
                <a:latin typeface="+mn-ea"/>
              </a:rPr>
              <a:t>图</a:t>
            </a:r>
            <a:r>
              <a:rPr lang="en-US" altLang="zh-CN" sz="2400" dirty="0">
                <a:latin typeface="+mn-ea"/>
              </a:rPr>
              <a:t>1. </a:t>
            </a:r>
            <a:r>
              <a:rPr lang="zh-CN" altLang="en-US" sz="2400" dirty="0">
                <a:latin typeface="+mn-ea"/>
              </a:rPr>
              <a:t>豆子的亲缘关系图</a:t>
            </a:r>
            <a:endParaRPr lang="en-US" altLang="zh-CN" sz="2400" dirty="0">
              <a:latin typeface="+mn-ea"/>
            </a:endParaRPr>
          </a:p>
          <a:p>
            <a:pPr algn="just">
              <a:spcAft>
                <a:spcPts val="857"/>
              </a:spcAft>
            </a:pPr>
            <a:r>
              <a:rPr lang="en-US" altLang="zh-CN" sz="2400" dirty="0">
                <a:latin typeface="+mn-ea"/>
              </a:rPr>
              <a:t>0401</a:t>
            </a:r>
            <a:r>
              <a:rPr lang="zh-CN" altLang="en-US" sz="2400" dirty="0">
                <a:latin typeface="+mn-ea"/>
              </a:rPr>
              <a:t>为红豆，</a:t>
            </a:r>
            <a:r>
              <a:rPr lang="en-US" altLang="zh-CN" sz="2400" dirty="0">
                <a:latin typeface="+mn-ea"/>
              </a:rPr>
              <a:t>0402</a:t>
            </a:r>
            <a:r>
              <a:rPr lang="zh-CN" altLang="en-US" sz="2400" dirty="0">
                <a:latin typeface="+mn-ea"/>
              </a:rPr>
              <a:t>为绿豆，</a:t>
            </a:r>
            <a:r>
              <a:rPr lang="en-US" altLang="zh-CN" sz="2400" dirty="0">
                <a:latin typeface="+mn-ea"/>
              </a:rPr>
              <a:t>0403</a:t>
            </a:r>
            <a:r>
              <a:rPr lang="zh-CN" altLang="en-US" sz="2400" dirty="0">
                <a:latin typeface="+mn-ea"/>
              </a:rPr>
              <a:t>为黄豆，</a:t>
            </a:r>
            <a:r>
              <a:rPr lang="en-US" altLang="zh-CN" sz="2400" dirty="0">
                <a:latin typeface="+mn-ea"/>
              </a:rPr>
              <a:t>0404</a:t>
            </a:r>
            <a:r>
              <a:rPr lang="zh-CN" altLang="en-US" sz="2400" dirty="0">
                <a:latin typeface="+mn-ea"/>
              </a:rPr>
              <a:t>为黑豆，</a:t>
            </a:r>
            <a:r>
              <a:rPr lang="en-US" altLang="zh-CN" sz="2400" dirty="0">
                <a:latin typeface="+mn-ea"/>
              </a:rPr>
              <a:t>0405</a:t>
            </a:r>
            <a:r>
              <a:rPr lang="zh-CN" altLang="en-US" sz="2400" dirty="0">
                <a:latin typeface="+mn-ea"/>
              </a:rPr>
              <a:t>为刀豆，</a:t>
            </a:r>
            <a:r>
              <a:rPr lang="en-US" altLang="zh-CN" sz="2400" dirty="0">
                <a:latin typeface="+mn-ea"/>
              </a:rPr>
              <a:t>0406</a:t>
            </a:r>
            <a:r>
              <a:rPr lang="zh-CN" altLang="en-US" sz="2400" dirty="0">
                <a:latin typeface="+mn-ea"/>
              </a:rPr>
              <a:t>为毛豆，</a:t>
            </a:r>
            <a:r>
              <a:rPr lang="en-US" altLang="zh-CN" sz="2400" dirty="0">
                <a:latin typeface="+mn-ea"/>
              </a:rPr>
              <a:t>0407</a:t>
            </a:r>
            <a:r>
              <a:rPr lang="zh-CN" altLang="en-US" sz="2400" dirty="0">
                <a:latin typeface="+mn-ea"/>
              </a:rPr>
              <a:t>为长豇豆，</a:t>
            </a:r>
            <a:r>
              <a:rPr lang="en-US" altLang="zh-CN" sz="2400" dirty="0">
                <a:latin typeface="+mn-ea"/>
              </a:rPr>
              <a:t>0408</a:t>
            </a:r>
            <a:r>
              <a:rPr lang="zh-CN" altLang="en-US" sz="2400" dirty="0">
                <a:latin typeface="+mn-ea"/>
              </a:rPr>
              <a:t>为豌豆，</a:t>
            </a:r>
            <a:r>
              <a:rPr lang="en-US" altLang="zh-CN" sz="2400" dirty="0">
                <a:latin typeface="+mn-ea"/>
              </a:rPr>
              <a:t>0409</a:t>
            </a:r>
            <a:r>
              <a:rPr lang="zh-CN" altLang="en-US" sz="2400" dirty="0">
                <a:latin typeface="+mn-ea"/>
              </a:rPr>
              <a:t>为荷兰豆，</a:t>
            </a:r>
            <a:r>
              <a:rPr lang="en-US" altLang="zh-CN" sz="2400" dirty="0">
                <a:latin typeface="+mn-ea"/>
              </a:rPr>
              <a:t>0410</a:t>
            </a:r>
            <a:r>
              <a:rPr lang="zh-CN" altLang="en-US" sz="2400" dirty="0">
                <a:latin typeface="+mn-ea"/>
              </a:rPr>
              <a:t>为四季豆，</a:t>
            </a:r>
            <a:r>
              <a:rPr lang="en-US" altLang="zh-CN" sz="2400" dirty="0">
                <a:latin typeface="+mn-ea"/>
              </a:rPr>
              <a:t>0411</a:t>
            </a:r>
            <a:r>
              <a:rPr lang="zh-CN" altLang="en-US" sz="2400" dirty="0">
                <a:latin typeface="+mn-ea"/>
              </a:rPr>
              <a:t>为扁豆。</a:t>
            </a:r>
          </a:p>
          <a:p>
            <a:pPr algn="just">
              <a:spcAft>
                <a:spcPts val="857"/>
              </a:spcAft>
            </a:pPr>
            <a:r>
              <a:rPr lang="zh-CN" altLang="en-US" sz="2400" dirty="0">
                <a:latin typeface="+mn-ea"/>
              </a:rPr>
              <a:t>在同一枝上的样本，其亲缘关系就越相近，反之就越远。</a:t>
            </a:r>
            <a:endParaRPr lang="en-US" altLang="zh-CN" sz="2400" dirty="0">
              <a:latin typeface="+mn-ea"/>
            </a:endParaRPr>
          </a:p>
          <a:p>
            <a:pPr algn="just">
              <a:spcAft>
                <a:spcPts val="857"/>
              </a:spcAft>
            </a:pPr>
            <a:endParaRPr lang="en-US" altLang="zh-CN" sz="2400" dirty="0">
              <a:latin typeface="+mn-ea"/>
            </a:endParaRPr>
          </a:p>
          <a:p>
            <a:pPr algn="just">
              <a:spcAft>
                <a:spcPts val="857"/>
              </a:spcAft>
            </a:pPr>
            <a:endParaRPr lang="en-US" altLang="zh-CN" sz="2400" dirty="0">
              <a:latin typeface="+mn-ea"/>
            </a:endParaRPr>
          </a:p>
          <a:p>
            <a:pPr algn="just">
              <a:spcAft>
                <a:spcPts val="857"/>
              </a:spcAft>
            </a:pPr>
            <a:endParaRPr lang="en-US" altLang="zh-CN" sz="2400" dirty="0">
              <a:solidFill>
                <a:srgbClr val="F8F8F8"/>
              </a:solidFill>
              <a:latin typeface="+mn-ea"/>
            </a:endParaRPr>
          </a:p>
          <a:p>
            <a:pPr algn="just">
              <a:spcAft>
                <a:spcPts val="857"/>
              </a:spcAft>
            </a:pPr>
            <a:endParaRPr lang="en-US" altLang="zh-CN" sz="2400" dirty="0">
              <a:latin typeface="+mn-ea"/>
            </a:endParaRPr>
          </a:p>
        </p:txBody>
      </p:sp>
      <p:grpSp>
        <p:nvGrpSpPr>
          <p:cNvPr id="6" name="组合 5">
            <a:extLst>
              <a:ext uri="{FF2B5EF4-FFF2-40B4-BE49-F238E27FC236}">
                <a16:creationId xmlns:a16="http://schemas.microsoft.com/office/drawing/2014/main" id="{C8DFAE2A-5AB2-43AD-8309-40B5110C737D}"/>
              </a:ext>
            </a:extLst>
          </p:cNvPr>
          <p:cNvGrpSpPr/>
          <p:nvPr/>
        </p:nvGrpSpPr>
        <p:grpSpPr>
          <a:xfrm>
            <a:off x="18595181" y="15057467"/>
            <a:ext cx="8340871" cy="5786568"/>
            <a:chOff x="18709263" y="16195961"/>
            <a:chExt cx="7445207" cy="5129311"/>
          </a:xfrm>
        </p:grpSpPr>
        <p:pic>
          <p:nvPicPr>
            <p:cNvPr id="5" name="图片 4"/>
            <p:cNvPicPr>
              <a:picLocks noChangeAspect="1"/>
            </p:cNvPicPr>
            <p:nvPr/>
          </p:nvPicPr>
          <p:blipFill rotWithShape="1">
            <a:blip r:embed="rId8" cstate="print">
              <a:extLst>
                <a:ext uri="{28A0092B-C50C-407E-A947-70E740481C1C}">
                  <a14:useLocalDpi xmlns:a14="http://schemas.microsoft.com/office/drawing/2010/main" val="0"/>
                </a:ext>
              </a:extLst>
            </a:blip>
            <a:srcRect l="14257" t="14581" r="43474" b="12075"/>
            <a:stretch/>
          </p:blipFill>
          <p:spPr>
            <a:xfrm>
              <a:off x="18709263" y="16195961"/>
              <a:ext cx="3695081" cy="5129311"/>
            </a:xfrm>
            <a:prstGeom prst="rect">
              <a:avLst/>
            </a:prstGeom>
          </p:spPr>
        </p:pic>
        <p:sp>
          <p:nvSpPr>
            <p:cNvPr id="14" name="TextBox 13"/>
            <p:cNvSpPr txBox="1"/>
            <p:nvPr/>
          </p:nvSpPr>
          <p:spPr>
            <a:xfrm>
              <a:off x="22559725" y="17005055"/>
              <a:ext cx="3594745" cy="4208222"/>
            </a:xfrm>
            <a:prstGeom prst="rect">
              <a:avLst/>
            </a:prstGeom>
            <a:noFill/>
          </p:spPr>
          <p:txBody>
            <a:bodyPr wrap="square" rtlCol="0">
              <a:spAutoFit/>
            </a:bodyPr>
            <a:lstStyle/>
            <a:p>
              <a:pPr algn="just">
                <a:spcAft>
                  <a:spcPts val="857"/>
                </a:spcAft>
              </a:pPr>
              <a:r>
                <a:rPr lang="zh-CN" altLang="en-US" sz="2400" dirty="0">
                  <a:latin typeface="+mn-ea"/>
                </a:rPr>
                <a:t>图</a:t>
              </a:r>
              <a:r>
                <a:rPr lang="en-US" altLang="zh-CN" sz="2400" dirty="0">
                  <a:latin typeface="+mn-ea"/>
                </a:rPr>
                <a:t>2. </a:t>
              </a:r>
              <a:r>
                <a:rPr lang="zh-CN" altLang="en-US" sz="2400" dirty="0">
                  <a:latin typeface="+mn-ea"/>
                </a:rPr>
                <a:t>凝胶电泳结果</a:t>
              </a:r>
              <a:endParaRPr lang="en-US" altLang="zh-CN" sz="2400" dirty="0">
                <a:latin typeface="+mn-ea"/>
              </a:endParaRPr>
            </a:p>
            <a:p>
              <a:pPr>
                <a:spcAft>
                  <a:spcPts val="857"/>
                </a:spcAft>
              </a:pPr>
              <a:r>
                <a:rPr lang="zh-CN" altLang="en-US" sz="2400" dirty="0">
                  <a:latin typeface="+mn-ea"/>
                </a:rPr>
                <a:t>用</a:t>
              </a:r>
              <a:r>
                <a:rPr lang="en-US" altLang="zh-CN" sz="2400" dirty="0">
                  <a:latin typeface="+mn-ea"/>
                </a:rPr>
                <a:t>2%</a:t>
              </a:r>
              <a:r>
                <a:rPr lang="zh-CN" altLang="en-US" sz="2400" dirty="0">
                  <a:latin typeface="+mn-ea"/>
                </a:rPr>
                <a:t>的琼脂糖凝胶，</a:t>
              </a:r>
              <a:r>
                <a:rPr lang="en-US" altLang="zh-CN" sz="2400" dirty="0">
                  <a:latin typeface="+mn-ea"/>
                </a:rPr>
                <a:t>130V/400mA/30min</a:t>
              </a:r>
              <a:r>
                <a:rPr lang="zh-CN" altLang="en-US" sz="2400" dirty="0">
                  <a:latin typeface="+mn-ea"/>
                </a:rPr>
                <a:t>情况下进行电泳。</a:t>
              </a:r>
              <a:endParaRPr lang="en-US" altLang="zh-CN" sz="2400" dirty="0">
                <a:latin typeface="+mn-ea"/>
              </a:endParaRPr>
            </a:p>
            <a:p>
              <a:pPr>
                <a:spcAft>
                  <a:spcPts val="857"/>
                </a:spcAft>
              </a:pPr>
              <a:r>
                <a:rPr lang="en-US" altLang="zh-CN" sz="2400" dirty="0">
                  <a:latin typeface="+mn-ea"/>
                </a:rPr>
                <a:t>M</a:t>
              </a:r>
              <a:r>
                <a:rPr lang="zh-CN" altLang="en-US" sz="2400" dirty="0">
                  <a:latin typeface="+mn-ea"/>
                </a:rPr>
                <a:t>为</a:t>
              </a:r>
              <a:r>
                <a:rPr lang="en-US" altLang="zh-CN" sz="2400" dirty="0">
                  <a:latin typeface="+mn-ea"/>
                </a:rPr>
                <a:t>DNA marker</a:t>
              </a:r>
              <a:r>
                <a:rPr lang="zh-CN" altLang="en-US" sz="2400" dirty="0">
                  <a:latin typeface="+mn-ea"/>
                </a:rPr>
                <a:t>，</a:t>
              </a:r>
              <a:br>
                <a:rPr lang="zh-CN" altLang="en-US" sz="2400" dirty="0">
                  <a:latin typeface="+mn-ea"/>
                </a:rPr>
              </a:br>
              <a:r>
                <a:rPr lang="en-US" altLang="zh-CN" sz="2400" dirty="0">
                  <a:latin typeface="+mn-ea"/>
                </a:rPr>
                <a:t>0401</a:t>
              </a:r>
              <a:r>
                <a:rPr lang="zh-CN" altLang="en-US" sz="2400" dirty="0">
                  <a:latin typeface="+mn-ea"/>
                </a:rPr>
                <a:t>为红豆，</a:t>
              </a:r>
              <a:r>
                <a:rPr lang="en-US" altLang="zh-CN" sz="2400" dirty="0">
                  <a:latin typeface="+mn-ea"/>
                </a:rPr>
                <a:t>0402</a:t>
              </a:r>
              <a:r>
                <a:rPr lang="zh-CN" altLang="en-US" sz="2400" dirty="0">
                  <a:latin typeface="+mn-ea"/>
                </a:rPr>
                <a:t>为绿豆，</a:t>
              </a:r>
              <a:r>
                <a:rPr lang="en-US" altLang="zh-CN" sz="2400" dirty="0">
                  <a:latin typeface="+mn-ea"/>
                </a:rPr>
                <a:t>0403</a:t>
              </a:r>
              <a:r>
                <a:rPr lang="zh-CN" altLang="en-US" sz="2400" dirty="0">
                  <a:latin typeface="+mn-ea"/>
                </a:rPr>
                <a:t>为黄豆，</a:t>
              </a:r>
              <a:r>
                <a:rPr lang="en-US" altLang="zh-CN" sz="2400" dirty="0">
                  <a:latin typeface="+mn-ea"/>
                </a:rPr>
                <a:t>0404</a:t>
              </a:r>
              <a:r>
                <a:rPr lang="zh-CN" altLang="en-US" sz="2400" dirty="0">
                  <a:latin typeface="+mn-ea"/>
                </a:rPr>
                <a:t>为黑豆，</a:t>
              </a:r>
              <a:r>
                <a:rPr lang="en-US" altLang="zh-CN" sz="2400" dirty="0">
                  <a:latin typeface="+mn-ea"/>
                </a:rPr>
                <a:t>0405</a:t>
              </a:r>
              <a:r>
                <a:rPr lang="zh-CN" altLang="en-US" sz="2400" dirty="0">
                  <a:latin typeface="+mn-ea"/>
                </a:rPr>
                <a:t>为刀豆，</a:t>
              </a:r>
              <a:r>
                <a:rPr lang="en-US" altLang="zh-CN" sz="2400" dirty="0">
                  <a:latin typeface="+mn-ea"/>
                </a:rPr>
                <a:t>0406</a:t>
              </a:r>
              <a:r>
                <a:rPr lang="zh-CN" altLang="en-US" sz="2400" dirty="0">
                  <a:latin typeface="+mn-ea"/>
                </a:rPr>
                <a:t>为毛豆，</a:t>
              </a:r>
              <a:r>
                <a:rPr lang="en-US" altLang="zh-CN" sz="2400" dirty="0">
                  <a:latin typeface="+mn-ea"/>
                </a:rPr>
                <a:t>0407</a:t>
              </a:r>
              <a:r>
                <a:rPr lang="zh-CN" altLang="en-US" sz="2400" dirty="0">
                  <a:latin typeface="+mn-ea"/>
                </a:rPr>
                <a:t>为长豇豆，</a:t>
              </a:r>
              <a:r>
                <a:rPr lang="en-US" altLang="zh-CN" sz="2400" dirty="0">
                  <a:latin typeface="+mn-ea"/>
                </a:rPr>
                <a:t>0408</a:t>
              </a:r>
              <a:r>
                <a:rPr lang="zh-CN" altLang="en-US" sz="2400" dirty="0">
                  <a:latin typeface="+mn-ea"/>
                </a:rPr>
                <a:t>为豌豆，</a:t>
              </a:r>
              <a:r>
                <a:rPr lang="en-US" altLang="zh-CN" sz="2400" dirty="0">
                  <a:latin typeface="+mn-ea"/>
                </a:rPr>
                <a:t>0409</a:t>
              </a:r>
              <a:r>
                <a:rPr lang="zh-CN" altLang="en-US" sz="2400" dirty="0">
                  <a:latin typeface="+mn-ea"/>
                </a:rPr>
                <a:t>为荷兰豆，</a:t>
              </a:r>
              <a:r>
                <a:rPr lang="en-US" altLang="zh-CN" sz="2400" dirty="0">
                  <a:latin typeface="+mn-ea"/>
                </a:rPr>
                <a:t>0410</a:t>
              </a:r>
              <a:r>
                <a:rPr lang="zh-CN" altLang="en-US" sz="2400" dirty="0">
                  <a:latin typeface="+mn-ea"/>
                </a:rPr>
                <a:t>为四季豆，</a:t>
              </a:r>
              <a:r>
                <a:rPr lang="en-US" altLang="zh-CN" sz="2400" dirty="0">
                  <a:latin typeface="+mn-ea"/>
                </a:rPr>
                <a:t>0411</a:t>
              </a:r>
              <a:r>
                <a:rPr lang="zh-CN" altLang="en-US" sz="2400" dirty="0">
                  <a:latin typeface="+mn-ea"/>
                </a:rPr>
                <a:t>为扁豆。</a:t>
              </a:r>
            </a:p>
            <a:p>
              <a:endParaRPr lang="zh-CN" altLang="en-US" sz="1600" dirty="0"/>
            </a:p>
          </p:txBody>
        </p:sp>
      </p:grpSp>
      <p:grpSp>
        <p:nvGrpSpPr>
          <p:cNvPr id="10" name="组合 9">
            <a:extLst>
              <a:ext uri="{FF2B5EF4-FFF2-40B4-BE49-F238E27FC236}">
                <a16:creationId xmlns:a16="http://schemas.microsoft.com/office/drawing/2014/main" id="{4743C62B-1277-4D0E-8889-44AA92D27F7B}"/>
              </a:ext>
            </a:extLst>
          </p:cNvPr>
          <p:cNvGrpSpPr/>
          <p:nvPr/>
        </p:nvGrpSpPr>
        <p:grpSpPr>
          <a:xfrm>
            <a:off x="10848299" y="15057467"/>
            <a:ext cx="7077817" cy="6443823"/>
            <a:chOff x="10226005" y="15406763"/>
            <a:chExt cx="5493685" cy="5384113"/>
          </a:xfrm>
        </p:grpSpPr>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26005" y="15406763"/>
              <a:ext cx="5493685" cy="327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226006" y="18851884"/>
              <a:ext cx="5088860" cy="1938992"/>
            </a:xfrm>
            <a:prstGeom prst="rect">
              <a:avLst/>
            </a:prstGeom>
            <a:noFill/>
          </p:spPr>
          <p:txBody>
            <a:bodyPr wrap="square" rtlCol="0">
              <a:spAutoFit/>
            </a:bodyPr>
            <a:lstStyle/>
            <a:p>
              <a:pPr algn="just"/>
              <a:r>
                <a:rPr lang="zh-CN" altLang="en-US" sz="2400" dirty="0">
                  <a:latin typeface="+mn-ea"/>
                </a:rPr>
                <a:t>图</a:t>
              </a:r>
              <a:r>
                <a:rPr lang="en-US" altLang="zh-CN" sz="2400" dirty="0">
                  <a:latin typeface="+mn-ea"/>
                </a:rPr>
                <a:t>3. </a:t>
              </a:r>
              <a:r>
                <a:rPr lang="zh-CN" altLang="en-US" sz="2400" dirty="0">
                  <a:latin typeface="+mn-ea"/>
                </a:rPr>
                <a:t>培养豆子的过程</a:t>
              </a:r>
              <a:endParaRPr lang="en-US" altLang="zh-CN" sz="2400" dirty="0">
                <a:latin typeface="+mn-ea"/>
              </a:endParaRPr>
            </a:p>
            <a:p>
              <a:pPr algn="just"/>
              <a:r>
                <a:rPr lang="zh-CN" altLang="en-US" sz="2400" dirty="0">
                  <a:latin typeface="+mn-ea"/>
                </a:rPr>
                <a:t>本图为组员徐一凡自己在家中培养的豆子发芽的图像，图中包含了样本</a:t>
              </a:r>
              <a:r>
                <a:rPr lang="en-US" altLang="zh-CN" sz="2400" dirty="0">
                  <a:latin typeface="+mn-ea"/>
                </a:rPr>
                <a:t>0401</a:t>
              </a:r>
              <a:r>
                <a:rPr lang="zh-CN" altLang="en-US" sz="2400" dirty="0">
                  <a:latin typeface="+mn-ea"/>
                </a:rPr>
                <a:t>（红豆），</a:t>
              </a:r>
              <a:r>
                <a:rPr lang="en-US" altLang="zh-CN" sz="2400" dirty="0">
                  <a:latin typeface="+mn-ea"/>
                </a:rPr>
                <a:t>0402</a:t>
              </a:r>
              <a:r>
                <a:rPr lang="zh-CN" altLang="en-US" sz="2400" dirty="0">
                  <a:latin typeface="+mn-ea"/>
                </a:rPr>
                <a:t>（绿豆），</a:t>
              </a:r>
              <a:r>
                <a:rPr lang="en-US" altLang="zh-CN" sz="2400" dirty="0">
                  <a:latin typeface="+mn-ea"/>
                </a:rPr>
                <a:t>0403</a:t>
              </a:r>
              <a:r>
                <a:rPr lang="zh-CN" altLang="en-US" sz="2400" dirty="0">
                  <a:latin typeface="+mn-ea"/>
                </a:rPr>
                <a:t>（黄豆），</a:t>
              </a:r>
              <a:r>
                <a:rPr lang="en-US" altLang="zh-CN" sz="2400" dirty="0">
                  <a:latin typeface="+mn-ea"/>
                </a:rPr>
                <a:t>0404</a:t>
              </a:r>
              <a:r>
                <a:rPr lang="zh-CN" altLang="en-US" sz="2400" dirty="0">
                  <a:latin typeface="+mn-ea"/>
                </a:rPr>
                <a:t>（黑豆）。</a:t>
              </a:r>
              <a:endParaRPr lang="en-US" altLang="zh-CN" sz="2400" dirty="0">
                <a:latin typeface="+mn-ea"/>
              </a:endParaRPr>
            </a:p>
          </p:txBody>
        </p:sp>
      </p:grpSp>
      <p:sp>
        <p:nvSpPr>
          <p:cNvPr id="8" name="文本框 7">
            <a:extLst>
              <a:ext uri="{FF2B5EF4-FFF2-40B4-BE49-F238E27FC236}">
                <a16:creationId xmlns:a16="http://schemas.microsoft.com/office/drawing/2014/main" id="{4199C363-DDBC-4F29-A012-D7CB24585BCA}"/>
              </a:ext>
            </a:extLst>
          </p:cNvPr>
          <p:cNvSpPr txBox="1"/>
          <p:nvPr/>
        </p:nvSpPr>
        <p:spPr>
          <a:xfrm>
            <a:off x="27282922" y="23607093"/>
            <a:ext cx="7960493" cy="4031873"/>
          </a:xfrm>
          <a:prstGeom prst="rect">
            <a:avLst/>
          </a:prstGeom>
          <a:noFill/>
        </p:spPr>
        <p:txBody>
          <a:bodyPr wrap="square" rtlCol="0">
            <a:spAutoFit/>
          </a:bodyPr>
          <a:lstStyle/>
          <a:p>
            <a:pPr>
              <a:spcAft>
                <a:spcPts val="2400"/>
              </a:spcAft>
            </a:pPr>
            <a:r>
              <a:rPr lang="en-US" altLang="zh-CN" sz="4800" b="1" dirty="0"/>
              <a:t>Acknowledgements</a:t>
            </a:r>
          </a:p>
          <a:p>
            <a:pPr algn="just">
              <a:spcAft>
                <a:spcPts val="1200"/>
              </a:spcAft>
            </a:pPr>
            <a:r>
              <a:rPr lang="zh-CN" altLang="en-US" sz="2400" dirty="0">
                <a:latin typeface="+mn-ea"/>
              </a:rPr>
              <a:t>在此感谢园区生物创新课程，</a:t>
            </a:r>
            <a:endParaRPr lang="en-US" altLang="zh-CN" sz="2400" dirty="0">
              <a:latin typeface="+mn-ea"/>
            </a:endParaRPr>
          </a:p>
          <a:p>
            <a:pPr algn="just">
              <a:spcAft>
                <a:spcPts val="1200"/>
              </a:spcAft>
            </a:pPr>
            <a:r>
              <a:rPr lang="zh-CN" altLang="en-US" sz="2400" dirty="0">
                <a:latin typeface="+mn-ea"/>
              </a:rPr>
              <a:t>感谢参与实验研究的全组组员，</a:t>
            </a:r>
            <a:endParaRPr lang="en-US" altLang="zh-CN" sz="2400" dirty="0">
              <a:latin typeface="+mn-ea"/>
            </a:endParaRPr>
          </a:p>
          <a:p>
            <a:pPr algn="just">
              <a:spcAft>
                <a:spcPts val="1200"/>
              </a:spcAft>
            </a:pPr>
            <a:r>
              <a:rPr lang="zh-CN" altLang="en-US" sz="2400" dirty="0">
                <a:latin typeface="+mn-ea"/>
              </a:rPr>
              <a:t>感谢教育局和学校的大力支持，</a:t>
            </a:r>
            <a:endParaRPr lang="en-US" altLang="zh-CN" sz="2400" dirty="0">
              <a:latin typeface="+mn-ea"/>
            </a:endParaRPr>
          </a:p>
          <a:p>
            <a:pPr algn="just">
              <a:spcAft>
                <a:spcPts val="1200"/>
              </a:spcAft>
            </a:pPr>
            <a:r>
              <a:rPr lang="zh-CN" altLang="en-US" sz="2400" dirty="0">
                <a:latin typeface="+mn-ea"/>
              </a:rPr>
              <a:t>感谢冷泉港老师的悉心指导。</a:t>
            </a:r>
            <a:endParaRPr lang="en-US" altLang="zh-CN" sz="2400" dirty="0">
              <a:latin typeface="+mn-ea"/>
            </a:endParaRPr>
          </a:p>
          <a:p>
            <a:pPr algn="just">
              <a:spcAft>
                <a:spcPts val="1200"/>
              </a:spcAft>
            </a:pPr>
            <a:r>
              <a:rPr lang="zh-CN" altLang="en-US" sz="2400" dirty="0">
                <a:latin typeface="+mn-ea"/>
              </a:rPr>
              <a:t>感谢园区二中愿意给我们这次机会。</a:t>
            </a:r>
            <a:endParaRPr lang="en-US" altLang="zh-CN" sz="2400" dirty="0">
              <a:latin typeface="+mn-ea"/>
            </a:endParaRPr>
          </a:p>
          <a:p>
            <a:endParaRPr lang="zh-CN" altLang="en-US" dirty="0"/>
          </a:p>
        </p:txBody>
      </p:sp>
      <p:sp>
        <p:nvSpPr>
          <p:cNvPr id="12" name="矩形 11">
            <a:extLst>
              <a:ext uri="{FF2B5EF4-FFF2-40B4-BE49-F238E27FC236}">
                <a16:creationId xmlns:a16="http://schemas.microsoft.com/office/drawing/2014/main" id="{8579F520-3AA9-4D57-B98A-01C923355A40}"/>
              </a:ext>
            </a:extLst>
          </p:cNvPr>
          <p:cNvSpPr/>
          <p:nvPr/>
        </p:nvSpPr>
        <p:spPr>
          <a:xfrm>
            <a:off x="27282922" y="16767916"/>
            <a:ext cx="7235329" cy="6401753"/>
          </a:xfrm>
          <a:prstGeom prst="rect">
            <a:avLst/>
          </a:prstGeom>
        </p:spPr>
        <p:txBody>
          <a:bodyPr wrap="square">
            <a:spAutoFit/>
          </a:bodyPr>
          <a:lstStyle/>
          <a:p>
            <a:pPr>
              <a:spcAft>
                <a:spcPts val="2400"/>
              </a:spcAft>
            </a:pPr>
            <a:r>
              <a:rPr lang="en-US" altLang="zh-CN" sz="4800" b="1" dirty="0"/>
              <a:t>References</a:t>
            </a:r>
          </a:p>
          <a:p>
            <a:pPr>
              <a:spcAft>
                <a:spcPts val="1200"/>
              </a:spcAft>
            </a:pPr>
            <a:r>
              <a:rPr lang="en-US" altLang="zh-CN" sz="2400" dirty="0">
                <a:latin typeface="+mn-ea"/>
              </a:rPr>
              <a:t>Hebert PDN, </a:t>
            </a:r>
            <a:r>
              <a:rPr lang="en-US" altLang="zh-CN" sz="2400" dirty="0" err="1">
                <a:latin typeface="+mn-ea"/>
              </a:rPr>
              <a:t>Cywinska</a:t>
            </a:r>
            <a:r>
              <a:rPr lang="en-US" altLang="zh-CN" sz="2400" dirty="0">
                <a:latin typeface="+mn-ea"/>
              </a:rPr>
              <a:t> A, Ball SL, </a:t>
            </a:r>
            <a:r>
              <a:rPr lang="en-US" altLang="zh-CN" sz="2400" dirty="0" err="1">
                <a:latin typeface="+mn-ea"/>
              </a:rPr>
              <a:t>DeWaard</a:t>
            </a:r>
            <a:r>
              <a:rPr lang="en-US" altLang="zh-CN" sz="2400" dirty="0">
                <a:latin typeface="+mn-ea"/>
              </a:rPr>
              <a:t> JR. (2003) Biological identifications through DNA barcodes. Proceedings of the Royal Society B: Biological Sciences 270(1512):313-321.</a:t>
            </a:r>
          </a:p>
          <a:p>
            <a:pPr>
              <a:spcAft>
                <a:spcPts val="1200"/>
              </a:spcAft>
            </a:pPr>
            <a:r>
              <a:rPr lang="en-US" altLang="zh-CN" sz="2400" dirty="0">
                <a:latin typeface="+mn-ea"/>
              </a:rPr>
              <a:t>Kress WJ, Erickson DL (2007) A two-locus global DNA bar-code for land plants: the coding </a:t>
            </a:r>
            <a:r>
              <a:rPr lang="en-US" altLang="zh-CN" sz="2400" dirty="0" err="1">
                <a:latin typeface="+mn-ea"/>
              </a:rPr>
              <a:t>rbcL</a:t>
            </a:r>
            <a:r>
              <a:rPr lang="en-US" altLang="zh-CN" sz="2400" dirty="0">
                <a:latin typeface="+mn-ea"/>
              </a:rPr>
              <a:t> gene complements the non-coding </a:t>
            </a:r>
            <a:r>
              <a:rPr lang="en-US" altLang="zh-CN" sz="2400" dirty="0" err="1">
                <a:latin typeface="+mn-ea"/>
              </a:rPr>
              <a:t>trnH-psbA</a:t>
            </a:r>
            <a:r>
              <a:rPr lang="en-US" altLang="zh-CN" sz="2400" dirty="0">
                <a:latin typeface="+mn-ea"/>
              </a:rPr>
              <a:t> spacer region. </a:t>
            </a:r>
            <a:r>
              <a:rPr lang="en-US" altLang="zh-CN" sz="2400" dirty="0" err="1">
                <a:latin typeface="+mn-ea"/>
              </a:rPr>
              <a:t>PLoS</a:t>
            </a:r>
            <a:r>
              <a:rPr lang="en-US" altLang="zh-CN" sz="2400" dirty="0">
                <a:latin typeface="+mn-ea"/>
              </a:rPr>
              <a:t> ONE, 2, e508. </a:t>
            </a:r>
          </a:p>
          <a:p>
            <a:pPr>
              <a:spcAft>
                <a:spcPts val="1200"/>
              </a:spcAft>
            </a:pPr>
            <a:r>
              <a:rPr lang="zh-CN" altLang="en-US" sz="2400" dirty="0">
                <a:latin typeface="+mn-ea"/>
              </a:rPr>
              <a:t>王彤</a:t>
            </a:r>
            <a:r>
              <a:rPr lang="en-US" altLang="zh-CN" sz="2400" dirty="0">
                <a:latin typeface="+mn-ea"/>
              </a:rPr>
              <a:t>,</a:t>
            </a:r>
            <a:r>
              <a:rPr lang="zh-CN" altLang="en-US" sz="2400" dirty="0">
                <a:latin typeface="+mn-ea"/>
              </a:rPr>
              <a:t>刘静</a:t>
            </a:r>
            <a:r>
              <a:rPr lang="en-US" altLang="zh-CN" sz="2400" dirty="0">
                <a:latin typeface="+mn-ea"/>
              </a:rPr>
              <a:t>,</a:t>
            </a:r>
            <a:r>
              <a:rPr lang="zh-CN" altLang="en-US" sz="2400" dirty="0">
                <a:latin typeface="+mn-ea"/>
              </a:rPr>
              <a:t>郭月</a:t>
            </a:r>
            <a:r>
              <a:rPr lang="en-US" altLang="zh-CN" sz="2400" dirty="0">
                <a:latin typeface="+mn-ea"/>
              </a:rPr>
              <a:t>,</a:t>
            </a:r>
            <a:r>
              <a:rPr lang="zh-CN" altLang="en-US" sz="2400" dirty="0">
                <a:latin typeface="+mn-ea"/>
              </a:rPr>
              <a:t>袁娜等</a:t>
            </a:r>
            <a:r>
              <a:rPr lang="en-US" altLang="zh-CN" sz="2400" dirty="0">
                <a:latin typeface="+mn-ea"/>
              </a:rPr>
              <a:t>.</a:t>
            </a:r>
            <a:r>
              <a:rPr lang="zh-CN" altLang="en-US" sz="2400" dirty="0">
                <a:latin typeface="+mn-ea"/>
              </a:rPr>
              <a:t>  基于</a:t>
            </a:r>
            <a:r>
              <a:rPr lang="en-US" altLang="zh-CN" sz="2400" dirty="0" err="1">
                <a:latin typeface="+mn-ea"/>
              </a:rPr>
              <a:t>matK</a:t>
            </a:r>
            <a:r>
              <a:rPr lang="zh-CN" altLang="en-US" sz="2400" dirty="0">
                <a:latin typeface="+mn-ea"/>
              </a:rPr>
              <a:t>基因和</a:t>
            </a:r>
            <a:r>
              <a:rPr lang="en-US" altLang="zh-CN" sz="2400" dirty="0">
                <a:latin typeface="+mn-ea"/>
              </a:rPr>
              <a:t>ITS</a:t>
            </a:r>
            <a:r>
              <a:rPr lang="zh-CN" altLang="en-US" sz="2400" dirty="0">
                <a:latin typeface="+mn-ea"/>
              </a:rPr>
              <a:t>序列的江苏地方豆类植物的亲缘关系研究 </a:t>
            </a:r>
            <a:r>
              <a:rPr lang="en-US" altLang="zh-CN" sz="2400" dirty="0">
                <a:latin typeface="+mn-ea"/>
              </a:rPr>
              <a:t>[J].</a:t>
            </a:r>
            <a:r>
              <a:rPr lang="zh-CN" altLang="en-US" sz="2400" dirty="0">
                <a:latin typeface="+mn-ea"/>
              </a:rPr>
              <a:t>南京农业大学学报</a:t>
            </a:r>
            <a:r>
              <a:rPr lang="en-US" altLang="zh-CN" sz="2400" dirty="0">
                <a:latin typeface="+mn-ea"/>
              </a:rPr>
              <a:t>, 2017(40),5</a:t>
            </a:r>
            <a:r>
              <a:rPr lang="zh-CN" altLang="en-US" sz="2400" dirty="0">
                <a:latin typeface="+mn-ea"/>
              </a:rPr>
              <a:t>：</a:t>
            </a:r>
            <a:r>
              <a:rPr lang="en-US" altLang="zh-CN" sz="2400" dirty="0">
                <a:latin typeface="+mn-ea"/>
              </a:rPr>
              <a:t>795-803</a:t>
            </a:r>
          </a:p>
          <a:p>
            <a:r>
              <a:rPr lang="zh-CN" altLang="en-US" sz="2400" dirty="0">
                <a:latin typeface="+mn-ea"/>
              </a:rPr>
              <a:t>刘建全</a:t>
            </a:r>
            <a:r>
              <a:rPr lang="en-US" altLang="zh-CN" sz="2400" dirty="0">
                <a:latin typeface="+mn-ea"/>
              </a:rPr>
              <a:t>. </a:t>
            </a:r>
            <a:r>
              <a:rPr lang="zh-CN" altLang="en-US" sz="2400" dirty="0">
                <a:latin typeface="+mn-ea"/>
              </a:rPr>
              <a:t>植物</a:t>
            </a:r>
            <a:r>
              <a:rPr lang="en-US" altLang="zh-CN" sz="2400" dirty="0">
                <a:latin typeface="+mn-ea"/>
              </a:rPr>
              <a:t>DNA</a:t>
            </a:r>
            <a:r>
              <a:rPr lang="zh-CN" altLang="en-US" sz="2400" dirty="0">
                <a:latin typeface="+mn-ea"/>
              </a:rPr>
              <a:t>条形码、物种形成和分类学</a:t>
            </a:r>
            <a:r>
              <a:rPr lang="en-US" altLang="zh-CN" sz="2400" dirty="0">
                <a:latin typeface="+mn-ea"/>
              </a:rPr>
              <a:t>[J].</a:t>
            </a:r>
            <a:r>
              <a:rPr lang="zh-CN" altLang="en-US" sz="2400" dirty="0">
                <a:latin typeface="+mn-ea"/>
              </a:rPr>
              <a:t>生物多样性</a:t>
            </a:r>
            <a:r>
              <a:rPr lang="en-US" altLang="zh-CN" sz="2400" dirty="0">
                <a:latin typeface="+mn-ea"/>
              </a:rPr>
              <a:t>, 2015,23(3)</a:t>
            </a:r>
            <a:r>
              <a:rPr lang="zh-CN" altLang="en-US" sz="2400" dirty="0">
                <a:latin typeface="+mn-ea"/>
              </a:rPr>
              <a:t>：</a:t>
            </a:r>
            <a:r>
              <a:rPr lang="en-US" altLang="zh-CN" sz="2400" dirty="0">
                <a:latin typeface="+mn-ea"/>
              </a:rPr>
              <a:t>283-285</a:t>
            </a:r>
          </a:p>
        </p:txBody>
      </p:sp>
    </p:spTree>
    <p:extLst>
      <p:ext uri="{BB962C8B-B14F-4D97-AF65-F5344CB8AC3E}">
        <p14:creationId xmlns:p14="http://schemas.microsoft.com/office/powerpoint/2010/main" val="696799252"/>
      </p:ext>
    </p:extLst>
  </p:cSld>
  <p:clrMapOvr>
    <a:masterClrMapping/>
  </p:clrMapOvr>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1001</TotalTime>
  <Words>1855</Words>
  <Application>Microsoft Office PowerPoint</Application>
  <PresentationFormat>自定义</PresentationFormat>
  <Paragraphs>55</Paragraphs>
  <Slides>1</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等线</vt:lpstr>
      <vt:lpstr>Arial</vt:lpstr>
      <vt:lpstr>Calibri</vt:lpstr>
      <vt:lpstr>Calibri Light</vt:lpstr>
      <vt:lpstr>Office Theme</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DNALC DNALC</dc:creator>
  <cp:lastModifiedBy>Zhiyuan</cp:lastModifiedBy>
  <cp:revision>93</cp:revision>
  <cp:lastPrinted>2019-11-14T14:07:33Z</cp:lastPrinted>
  <dcterms:created xsi:type="dcterms:W3CDTF">2017-12-15T11:54:51Z</dcterms:created>
  <dcterms:modified xsi:type="dcterms:W3CDTF">2019-11-15T09:09:06Z</dcterms:modified>
</cp:coreProperties>
</file>