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93"/>
    <a:srgbClr val="FFFFFF"/>
    <a:srgbClr val="E2E73F"/>
    <a:srgbClr val="B4F172"/>
    <a:srgbClr val="75F1C9"/>
    <a:srgbClr val="05D694"/>
    <a:srgbClr val="3088C4"/>
    <a:srgbClr val="2E855A"/>
    <a:srgbClr val="EF7A45"/>
    <a:srgbClr val="F08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10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zh-CN" altLang="en-US"/>
              <a:t>单击此处编辑母版标题样式</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F51DD59-CA84-450E-93A7-AD3C50B1B936}"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FBEB5-7E99-4F65-8225-9D690A0B4357}" type="slidenum">
              <a:rPr lang="en-US" smtClean="0"/>
              <a:t>‹#›</a:t>
            </a:fld>
            <a:endParaRPr lang="en-US"/>
          </a:p>
        </p:txBody>
      </p:sp>
    </p:spTree>
    <p:extLst>
      <p:ext uri="{BB962C8B-B14F-4D97-AF65-F5344CB8AC3E}">
        <p14:creationId xmlns:p14="http://schemas.microsoft.com/office/powerpoint/2010/main" val="251099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F51DD59-CA84-450E-93A7-AD3C50B1B936}"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FBEB5-7E99-4F65-8225-9D690A0B4357}" type="slidenum">
              <a:rPr lang="en-US" smtClean="0"/>
              <a:t>‹#›</a:t>
            </a:fld>
            <a:endParaRPr lang="en-US"/>
          </a:p>
        </p:txBody>
      </p:sp>
    </p:spTree>
    <p:extLst>
      <p:ext uri="{BB962C8B-B14F-4D97-AF65-F5344CB8AC3E}">
        <p14:creationId xmlns:p14="http://schemas.microsoft.com/office/powerpoint/2010/main" val="413850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F51DD59-CA84-450E-93A7-AD3C50B1B936}"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FBEB5-7E99-4F65-8225-9D690A0B4357}" type="slidenum">
              <a:rPr lang="en-US" smtClean="0"/>
              <a:t>‹#›</a:t>
            </a:fld>
            <a:endParaRPr lang="en-US"/>
          </a:p>
        </p:txBody>
      </p:sp>
    </p:spTree>
    <p:extLst>
      <p:ext uri="{BB962C8B-B14F-4D97-AF65-F5344CB8AC3E}">
        <p14:creationId xmlns:p14="http://schemas.microsoft.com/office/powerpoint/2010/main" val="237021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F51DD59-CA84-450E-93A7-AD3C50B1B936}"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FBEB5-7E99-4F65-8225-9D690A0B4357}" type="slidenum">
              <a:rPr lang="en-US" smtClean="0"/>
              <a:t>‹#›</a:t>
            </a:fld>
            <a:endParaRPr lang="en-US"/>
          </a:p>
        </p:txBody>
      </p:sp>
    </p:spTree>
    <p:extLst>
      <p:ext uri="{BB962C8B-B14F-4D97-AF65-F5344CB8AC3E}">
        <p14:creationId xmlns:p14="http://schemas.microsoft.com/office/powerpoint/2010/main" val="193074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zh-CN" altLang="en-US"/>
              <a:t>单击此处编辑母版标题样式</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F51DD59-CA84-450E-93A7-AD3C50B1B936}"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FBEB5-7E99-4F65-8225-9D690A0B4357}" type="slidenum">
              <a:rPr lang="en-US" smtClean="0"/>
              <a:t>‹#›</a:t>
            </a:fld>
            <a:endParaRPr lang="en-US"/>
          </a:p>
        </p:txBody>
      </p:sp>
    </p:spTree>
    <p:extLst>
      <p:ext uri="{BB962C8B-B14F-4D97-AF65-F5344CB8AC3E}">
        <p14:creationId xmlns:p14="http://schemas.microsoft.com/office/powerpoint/2010/main" val="354894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F51DD59-CA84-450E-93A7-AD3C50B1B936}" type="datetimeFigureOut">
              <a:rPr lang="en-US" smtClean="0"/>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FBEB5-7E99-4F65-8225-9D690A0B4357}" type="slidenum">
              <a:rPr lang="en-US" smtClean="0"/>
              <a:t>‹#›</a:t>
            </a:fld>
            <a:endParaRPr lang="en-US"/>
          </a:p>
        </p:txBody>
      </p:sp>
    </p:spTree>
    <p:extLst>
      <p:ext uri="{BB962C8B-B14F-4D97-AF65-F5344CB8AC3E}">
        <p14:creationId xmlns:p14="http://schemas.microsoft.com/office/powerpoint/2010/main" val="282730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zh-CN" altLang="en-US"/>
              <a:t>单击此处编辑母版文本样式</a:t>
            </a:r>
          </a:p>
        </p:txBody>
      </p:sp>
      <p:sp>
        <p:nvSpPr>
          <p:cNvPr id="4" name="Content Placeholder 3"/>
          <p:cNvSpPr>
            <a:spLocks noGrp="1"/>
          </p:cNvSpPr>
          <p:nvPr>
            <p:ph sz="half" idx="2"/>
          </p:nvPr>
        </p:nvSpPr>
        <p:spPr>
          <a:xfrm>
            <a:off x="1041426" y="3905482"/>
            <a:ext cx="6396193" cy="574437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zh-CN" altLang="en-US"/>
              <a:t>单击此处编辑母版文本样式</a:t>
            </a:r>
          </a:p>
        </p:txBody>
      </p:sp>
      <p:sp>
        <p:nvSpPr>
          <p:cNvPr id="6" name="Content Placeholder 5"/>
          <p:cNvSpPr>
            <a:spLocks noGrp="1"/>
          </p:cNvSpPr>
          <p:nvPr>
            <p:ph sz="quarter" idx="4"/>
          </p:nvPr>
        </p:nvSpPr>
        <p:spPr>
          <a:xfrm>
            <a:off x="7654172" y="3905482"/>
            <a:ext cx="6427693" cy="574437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F51DD59-CA84-450E-93A7-AD3C50B1B936}" type="datetimeFigureOut">
              <a:rPr lang="en-US" smtClean="0"/>
              <a:t>8/2/2019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2FBEB5-7E99-4F65-8225-9D690A0B4357}" type="slidenum">
              <a:rPr lang="en-US" smtClean="0"/>
              <a:t>‹#›</a:t>
            </a:fld>
            <a:endParaRPr lang="en-US"/>
          </a:p>
        </p:txBody>
      </p:sp>
    </p:spTree>
    <p:extLst>
      <p:ext uri="{BB962C8B-B14F-4D97-AF65-F5344CB8AC3E}">
        <p14:creationId xmlns:p14="http://schemas.microsoft.com/office/powerpoint/2010/main" val="303195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F51DD59-CA84-450E-93A7-AD3C50B1B936}" type="datetimeFigureOut">
              <a:rPr lang="en-US" smtClean="0"/>
              <a:t>8/2/2019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2FBEB5-7E99-4F65-8225-9D690A0B4357}" type="slidenum">
              <a:rPr lang="en-US" smtClean="0"/>
              <a:t>‹#›</a:t>
            </a:fld>
            <a:endParaRPr lang="en-US"/>
          </a:p>
        </p:txBody>
      </p:sp>
    </p:spTree>
    <p:extLst>
      <p:ext uri="{BB962C8B-B14F-4D97-AF65-F5344CB8AC3E}">
        <p14:creationId xmlns:p14="http://schemas.microsoft.com/office/powerpoint/2010/main" val="187331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1DD59-CA84-450E-93A7-AD3C50B1B936}" type="datetimeFigureOut">
              <a:rPr lang="en-US" smtClean="0"/>
              <a:t>8/2/2019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2FBEB5-7E99-4F65-8225-9D690A0B4357}" type="slidenum">
              <a:rPr lang="en-US" smtClean="0"/>
              <a:t>‹#›</a:t>
            </a:fld>
            <a:endParaRPr lang="en-US"/>
          </a:p>
        </p:txBody>
      </p:sp>
    </p:spTree>
    <p:extLst>
      <p:ext uri="{BB962C8B-B14F-4D97-AF65-F5344CB8AC3E}">
        <p14:creationId xmlns:p14="http://schemas.microsoft.com/office/powerpoint/2010/main" val="311040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zh-CN" altLang="en-US"/>
              <a:t>单击此处编辑母版标题样式</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F51DD59-CA84-450E-93A7-AD3C50B1B936}" type="datetimeFigureOut">
              <a:rPr lang="en-US" smtClean="0"/>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FBEB5-7E99-4F65-8225-9D690A0B4357}" type="slidenum">
              <a:rPr lang="en-US" smtClean="0"/>
              <a:t>‹#›</a:t>
            </a:fld>
            <a:endParaRPr lang="en-US"/>
          </a:p>
        </p:txBody>
      </p:sp>
    </p:spTree>
    <p:extLst>
      <p:ext uri="{BB962C8B-B14F-4D97-AF65-F5344CB8AC3E}">
        <p14:creationId xmlns:p14="http://schemas.microsoft.com/office/powerpoint/2010/main" val="268708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zh-CN" altLang="en-US"/>
              <a:t>单击图标添加图片</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F51DD59-CA84-450E-93A7-AD3C50B1B936}" type="datetimeFigureOut">
              <a:rPr lang="en-US" smtClean="0"/>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FBEB5-7E99-4F65-8225-9D690A0B4357}" type="slidenum">
              <a:rPr lang="en-US" smtClean="0"/>
              <a:t>‹#›</a:t>
            </a:fld>
            <a:endParaRPr lang="en-US"/>
          </a:p>
        </p:txBody>
      </p:sp>
    </p:spTree>
    <p:extLst>
      <p:ext uri="{BB962C8B-B14F-4D97-AF65-F5344CB8AC3E}">
        <p14:creationId xmlns:p14="http://schemas.microsoft.com/office/powerpoint/2010/main" val="4157201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CF51DD59-CA84-450E-93A7-AD3C50B1B936}" type="datetimeFigureOut">
              <a:rPr lang="en-US" smtClean="0"/>
              <a:t>8/2/2019</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22FBEB5-7E99-4F65-8225-9D690A0B4357}" type="slidenum">
              <a:rPr lang="en-US" smtClean="0"/>
              <a:t>‹#›</a:t>
            </a:fld>
            <a:endParaRPr lang="en-US"/>
          </a:p>
        </p:txBody>
      </p:sp>
    </p:spTree>
    <p:extLst>
      <p:ext uri="{BB962C8B-B14F-4D97-AF65-F5344CB8AC3E}">
        <p14:creationId xmlns:p14="http://schemas.microsoft.com/office/powerpoint/2010/main" val="533448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11.jpg"/><Relationship Id="rId3" Type="http://schemas.microsoft.com/office/2007/relationships/hdphoto" Target="../media/hdphoto1.wdp"/><Relationship Id="rId21" Type="http://schemas.openxmlformats.org/officeDocument/2006/relationships/image" Target="../media/image13.png"/><Relationship Id="rId7" Type="http://schemas.microsoft.com/office/2007/relationships/hdphoto" Target="../media/hdphoto3.wdp"/><Relationship Id="rId12" Type="http://schemas.openxmlformats.org/officeDocument/2006/relationships/image" Target="../media/image6.jpg"/><Relationship Id="rId17" Type="http://schemas.openxmlformats.org/officeDocument/2006/relationships/image" Target="../media/image10.jpg"/><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hyperlink" Target="https://www.burkemuseum.org/news/field-based-plant-id-using-dna-barcoding-coming-smarphone" TargetMode="Externa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8.png"/><Relationship Id="rId10" Type="http://schemas.openxmlformats.org/officeDocument/2006/relationships/image" Target="../media/image5.png"/><Relationship Id="rId19" Type="http://schemas.openxmlformats.org/officeDocument/2006/relationships/image" Target="../media/image12.png"/><Relationship Id="rId4" Type="http://schemas.openxmlformats.org/officeDocument/2006/relationships/image" Target="../media/image2.png"/><Relationship Id="rId9" Type="http://schemas.microsoft.com/office/2007/relationships/hdphoto" Target="../media/hdphoto4.wdp"/><Relationship Id="rId1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iagBrick">
          <a:fgClr>
            <a:srgbClr val="FFE593"/>
          </a:fgClr>
          <a:bgClr>
            <a:schemeClr val="bg1"/>
          </a:bgClr>
        </a:pattFill>
        <a:effectLst/>
      </p:bgPr>
    </p:bg>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AFF97110-0910-46E9-A375-5AE66FE85725}"/>
              </a:ext>
            </a:extLst>
          </p:cNvPr>
          <p:cNvGrpSpPr/>
          <p:nvPr/>
        </p:nvGrpSpPr>
        <p:grpSpPr>
          <a:xfrm>
            <a:off x="-145596" y="3809341"/>
            <a:ext cx="4338280" cy="6883752"/>
            <a:chOff x="-407630" y="-1"/>
            <a:chExt cx="4338280" cy="6884032"/>
          </a:xfrm>
        </p:grpSpPr>
        <p:sp>
          <p:nvSpPr>
            <p:cNvPr id="28" name="Text Box 2">
              <a:extLst>
                <a:ext uri="{FF2B5EF4-FFF2-40B4-BE49-F238E27FC236}">
                  <a16:creationId xmlns:a16="http://schemas.microsoft.com/office/drawing/2014/main" id="{F5441E2A-15FC-49AF-AF28-DCF6C46FB8CB}"/>
                </a:ext>
              </a:extLst>
            </p:cNvPr>
            <p:cNvSpPr txBox="1">
              <a:spLocks noChangeArrowheads="1"/>
            </p:cNvSpPr>
            <p:nvPr/>
          </p:nvSpPr>
          <p:spPr bwMode="auto">
            <a:xfrm>
              <a:off x="1029353" y="99278"/>
              <a:ext cx="2377440" cy="1052448"/>
            </a:xfrm>
            <a:prstGeom prst="rect">
              <a:avLst/>
            </a:prstGeom>
            <a:noFill/>
            <a:ln w="9525">
              <a:noFill/>
              <a:miter lim="800000"/>
              <a:headEnd/>
              <a:tailEnd/>
            </a:ln>
          </p:spPr>
          <p:txBody>
            <a:bodyPr rot="0" vert="horz" wrap="square" lIns="91440" tIns="45720" rIns="91440" bIns="45720" anchor="t" anchorCtr="0">
              <a:spAutoFit/>
            </a:bodyPr>
            <a:lstStyle/>
            <a:p>
              <a:pPr marL="342900" lvl="0" indent="-342900">
                <a:lnSpc>
                  <a:spcPct val="115000"/>
                </a:lnSpc>
                <a:spcAft>
                  <a:spcPts val="1000"/>
                </a:spcAft>
                <a:buFont typeface="Symbol" panose="05050102010706020507" pitchFamily="18" charset="2"/>
                <a:buChar char=""/>
              </a:pPr>
              <a:r>
                <a:rPr lang="en-US" sz="1100" dirty="0">
                  <a:effectLst/>
                  <a:latin typeface="Comic Sans MS" panose="030F0702030302020204" pitchFamily="66" charset="0"/>
                  <a:ea typeface="SimSun" panose="02010600030101010101" pitchFamily="2" charset="-122"/>
                  <a:cs typeface="Times New Roman" panose="02020603050405020304" pitchFamily="18" charset="0"/>
                </a:rPr>
                <a:t>We collected 20 plant samples using random selection and stored them in sterile containers and suitable environment</a:t>
              </a:r>
            </a:p>
          </p:txBody>
        </p:sp>
        <p:sp>
          <p:nvSpPr>
            <p:cNvPr id="29" name="箭头: 下 28">
              <a:extLst>
                <a:ext uri="{FF2B5EF4-FFF2-40B4-BE49-F238E27FC236}">
                  <a16:creationId xmlns:a16="http://schemas.microsoft.com/office/drawing/2014/main" id="{764EE5D4-EC2B-44D7-AAFC-65A1996B90A3}"/>
                </a:ext>
              </a:extLst>
            </p:cNvPr>
            <p:cNvSpPr/>
            <p:nvPr/>
          </p:nvSpPr>
          <p:spPr>
            <a:xfrm>
              <a:off x="341746" y="971877"/>
              <a:ext cx="146050" cy="2667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Comic Sans MS" panose="030F0702030302020204" pitchFamily="66" charset="0"/>
              </a:endParaRPr>
            </a:p>
          </p:txBody>
        </p:sp>
        <p:pic>
          <p:nvPicPr>
            <p:cNvPr id="30" name="图片 29" descr="C:\Users\REBECCA\AppData\Local\Temp\WeChat Files\425002323623750660.jpg">
              <a:extLst>
                <a:ext uri="{FF2B5EF4-FFF2-40B4-BE49-F238E27FC236}">
                  <a16:creationId xmlns:a16="http://schemas.microsoft.com/office/drawing/2014/main" id="{0AC373D7-79C0-44E2-9AAD-0422033DD4A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871" b="93952" l="23750" r="70250">
                          <a14:foregroundMark x1="58500" y1="12097" x2="58500" y2="12097"/>
                          <a14:foregroundMark x1="69000" y1="21371" x2="69000" y2="21371"/>
                          <a14:foregroundMark x1="70250" y1="24597" x2="70250" y2="24597"/>
                          <a14:foregroundMark x1="41750" y1="77823" x2="41750" y2="77823"/>
                          <a14:foregroundMark x1="46250" y1="91532" x2="46250" y2="91532"/>
                          <a14:foregroundMark x1="45000" y1="93952" x2="45000" y2="93952"/>
                          <a14:foregroundMark x1="23750" y1="75806" x2="23750" y2="75806"/>
                        </a14:backgroundRemoval>
                      </a14:imgEffect>
                    </a14:imgLayer>
                  </a14:imgProps>
                </a:ext>
                <a:ext uri="{28A0092B-C50C-407E-A947-70E740481C1C}">
                  <a14:useLocalDpi xmlns:a14="http://schemas.microsoft.com/office/drawing/2010/main" val="0"/>
                </a:ext>
              </a:extLst>
            </a:blip>
            <a:srcRect l="21000" r="27667"/>
            <a:stretch/>
          </p:blipFill>
          <p:spPr bwMode="auto">
            <a:xfrm>
              <a:off x="170840" y="1332411"/>
              <a:ext cx="697865" cy="843282"/>
            </a:xfrm>
            <a:prstGeom prst="rect">
              <a:avLst/>
            </a:prstGeom>
            <a:noFill/>
            <a:ln>
              <a:noFill/>
            </a:ln>
            <a:extLst>
              <a:ext uri="{53640926-AAD7-44D8-BBD7-CCE9431645EC}">
                <a14:shadowObscured xmlns:a14="http://schemas.microsoft.com/office/drawing/2010/main"/>
              </a:ext>
            </a:extLst>
          </p:spPr>
        </p:pic>
        <p:sp>
          <p:nvSpPr>
            <p:cNvPr id="31" name="Text Box 2">
              <a:extLst>
                <a:ext uri="{FF2B5EF4-FFF2-40B4-BE49-F238E27FC236}">
                  <a16:creationId xmlns:a16="http://schemas.microsoft.com/office/drawing/2014/main" id="{0F95DEA8-5030-4753-A0B7-F269B0990441}"/>
                </a:ext>
              </a:extLst>
            </p:cNvPr>
            <p:cNvSpPr txBox="1">
              <a:spLocks noChangeArrowheads="1"/>
            </p:cNvSpPr>
            <p:nvPr/>
          </p:nvSpPr>
          <p:spPr bwMode="auto">
            <a:xfrm>
              <a:off x="1029353" y="1389888"/>
              <a:ext cx="2377440" cy="1052448"/>
            </a:xfrm>
            <a:prstGeom prst="rect">
              <a:avLst/>
            </a:prstGeom>
            <a:noFill/>
            <a:ln w="9525">
              <a:noFill/>
              <a:miter lim="800000"/>
              <a:headEnd/>
              <a:tailEnd/>
            </a:ln>
          </p:spPr>
          <p:txBody>
            <a:bodyPr rot="0" vert="horz" wrap="square" lIns="91440" tIns="45720" rIns="91440" bIns="45720" anchor="t" anchorCtr="0">
              <a:spAutoFit/>
            </a:bodyPr>
            <a:lstStyle/>
            <a:p>
              <a:pPr marL="342900" lvl="0" indent="-342900">
                <a:lnSpc>
                  <a:spcPct val="115000"/>
                </a:lnSpc>
                <a:spcAft>
                  <a:spcPts val="1000"/>
                </a:spcAft>
                <a:buFont typeface="Symbol" panose="05050102010706020507" pitchFamily="18" charset="2"/>
                <a:buChar char=""/>
              </a:pPr>
              <a:r>
                <a:rPr lang="en-US" sz="1100">
                  <a:effectLst/>
                  <a:latin typeface="Comic Sans MS" panose="030F0702030302020204" pitchFamily="66" charset="0"/>
                  <a:ea typeface="SimSun" panose="02010600030101010101" pitchFamily="2" charset="-122"/>
                  <a:cs typeface="Times New Roman" panose="02020603050405020304" pitchFamily="18" charset="0"/>
                </a:rPr>
                <a:t>At the same time, the plants were preliminarily identified by the plant-identifying APP called ‘shiwu’</a:t>
              </a:r>
            </a:p>
          </p:txBody>
        </p:sp>
        <p:sp>
          <p:nvSpPr>
            <p:cNvPr id="32" name="箭头: 下 31">
              <a:extLst>
                <a:ext uri="{FF2B5EF4-FFF2-40B4-BE49-F238E27FC236}">
                  <a16:creationId xmlns:a16="http://schemas.microsoft.com/office/drawing/2014/main" id="{7B62D929-1C94-479F-AB52-75158F09556C}"/>
                </a:ext>
              </a:extLst>
            </p:cNvPr>
            <p:cNvSpPr/>
            <p:nvPr/>
          </p:nvSpPr>
          <p:spPr>
            <a:xfrm>
              <a:off x="341743" y="2299063"/>
              <a:ext cx="146050" cy="2667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Comic Sans MS" panose="030F0702030302020204" pitchFamily="66" charset="0"/>
              </a:endParaRPr>
            </a:p>
          </p:txBody>
        </p:sp>
        <p:sp>
          <p:nvSpPr>
            <p:cNvPr id="34" name="Text Box 2">
              <a:extLst>
                <a:ext uri="{FF2B5EF4-FFF2-40B4-BE49-F238E27FC236}">
                  <a16:creationId xmlns:a16="http://schemas.microsoft.com/office/drawing/2014/main" id="{C4D64C8A-5F0C-426C-92A3-3DE9C9905162}"/>
                </a:ext>
              </a:extLst>
            </p:cNvPr>
            <p:cNvSpPr txBox="1">
              <a:spLocks noChangeArrowheads="1"/>
            </p:cNvSpPr>
            <p:nvPr/>
          </p:nvSpPr>
          <p:spPr bwMode="auto">
            <a:xfrm>
              <a:off x="1018902" y="2602121"/>
              <a:ext cx="2578100" cy="857771"/>
            </a:xfrm>
            <a:prstGeom prst="rect">
              <a:avLst/>
            </a:prstGeom>
            <a:noFill/>
            <a:ln w="9525">
              <a:noFill/>
              <a:miter lim="800000"/>
              <a:headEnd/>
              <a:tailEnd/>
            </a:ln>
          </p:spPr>
          <p:txBody>
            <a:bodyPr rot="0" vert="horz" wrap="square" lIns="91440" tIns="45720" rIns="91440" bIns="45720" anchor="t" anchorCtr="0">
              <a:spAutoFit/>
            </a:bodyPr>
            <a:lstStyle/>
            <a:p>
              <a:pPr marL="342900" lvl="0" indent="-342900">
                <a:lnSpc>
                  <a:spcPct val="115000"/>
                </a:lnSpc>
                <a:spcAft>
                  <a:spcPts val="1000"/>
                </a:spcAft>
                <a:buFont typeface="Symbol" panose="05050102010706020507" pitchFamily="18" charset="2"/>
                <a:buChar char=""/>
              </a:pPr>
              <a:r>
                <a:rPr lang="en-US" sz="1100" dirty="0">
                  <a:effectLst/>
                  <a:latin typeface="Comic Sans MS" panose="030F0702030302020204" pitchFamily="66" charset="0"/>
                  <a:ea typeface="SimSun" panose="02010600030101010101" pitchFamily="2" charset="-122"/>
                  <a:cs typeface="Times New Roman" panose="02020603050405020304" pitchFamily="18" charset="0"/>
                </a:rPr>
                <a:t>Afterwards, the plants were taken photos and documented using our cell phones, ruler, grid paper and microscopes </a:t>
              </a:r>
            </a:p>
          </p:txBody>
        </p:sp>
        <p:cxnSp>
          <p:nvCxnSpPr>
            <p:cNvPr id="35" name="直接连接符 34">
              <a:extLst>
                <a:ext uri="{FF2B5EF4-FFF2-40B4-BE49-F238E27FC236}">
                  <a16:creationId xmlns:a16="http://schemas.microsoft.com/office/drawing/2014/main" id="{22F5563D-D6AF-426D-96A6-2F5496BC5152}"/>
                </a:ext>
              </a:extLst>
            </p:cNvPr>
            <p:cNvCxnSpPr/>
            <p:nvPr/>
          </p:nvCxnSpPr>
          <p:spPr>
            <a:xfrm flipV="1">
              <a:off x="674043" y="3560347"/>
              <a:ext cx="1974850" cy="0"/>
            </a:xfrm>
            <a:prstGeom prst="line">
              <a:avLst/>
            </a:prstGeom>
            <a:ln w="28575"/>
          </p:spPr>
          <p:style>
            <a:lnRef idx="1">
              <a:schemeClr val="dk1"/>
            </a:lnRef>
            <a:fillRef idx="0">
              <a:schemeClr val="dk1"/>
            </a:fillRef>
            <a:effectRef idx="0">
              <a:schemeClr val="dk1"/>
            </a:effectRef>
            <a:fontRef idx="minor">
              <a:schemeClr val="tx1"/>
            </a:fontRef>
          </p:style>
        </p:cxnSp>
        <p:sp>
          <p:nvSpPr>
            <p:cNvPr id="36" name="Text Box 2">
              <a:extLst>
                <a:ext uri="{FF2B5EF4-FFF2-40B4-BE49-F238E27FC236}">
                  <a16:creationId xmlns:a16="http://schemas.microsoft.com/office/drawing/2014/main" id="{48436024-9917-4FAC-AB22-5BDB2C645E76}"/>
                </a:ext>
              </a:extLst>
            </p:cNvPr>
            <p:cNvSpPr txBox="1">
              <a:spLocks noChangeArrowheads="1"/>
            </p:cNvSpPr>
            <p:nvPr/>
          </p:nvSpPr>
          <p:spPr bwMode="auto">
            <a:xfrm>
              <a:off x="0" y="3569242"/>
              <a:ext cx="3930650" cy="106680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100" dirty="0">
                  <a:effectLst/>
                  <a:latin typeface="Comic Sans MS" panose="030F0702030302020204" pitchFamily="66" charset="0"/>
                  <a:ea typeface="SimSun" panose="02010600030101010101" pitchFamily="2" charset="-122"/>
                  <a:cs typeface="Times New Roman" panose="02020603050405020304" pitchFamily="18" charset="0"/>
                </a:rPr>
                <a:t>Genetic analysis </a:t>
              </a:r>
              <a:r>
                <a:rPr lang="zh-CN" sz="1100" dirty="0">
                  <a:effectLst/>
                  <a:latin typeface="Comic Sans MS" panose="030F0702030302020204" pitchFamily="66" charset="0"/>
                  <a:ea typeface="SimSun" panose="02010600030101010101" pitchFamily="2" charset="-122"/>
                  <a:cs typeface="SimSun" panose="02010600030101010101" pitchFamily="2" charset="-122"/>
                </a:rPr>
                <a:t>–</a:t>
              </a:r>
              <a:r>
                <a:rPr lang="en-US" sz="1100" dirty="0">
                  <a:effectLst/>
                  <a:latin typeface="Comic Sans MS" panose="030F0702030302020204" pitchFamily="66" charset="0"/>
                  <a:ea typeface="SimSun" panose="02010600030101010101" pitchFamily="2" charset="-122"/>
                  <a:cs typeface="Times New Roman" panose="02020603050405020304" pitchFamily="18" charset="0"/>
                </a:rPr>
                <a:t> DNA isolation from lamina </a:t>
              </a:r>
              <a:r>
                <a:rPr lang="zh-CN" sz="1100" dirty="0">
                  <a:effectLst/>
                  <a:latin typeface="Comic Sans MS" panose="030F0702030302020204" pitchFamily="66" charset="0"/>
                  <a:ea typeface="SimSun" panose="02010600030101010101" pitchFamily="2" charset="-122"/>
                  <a:cs typeface="Times New Roman" panose="02020603050405020304" pitchFamily="18" charset="0"/>
                </a:rPr>
                <a:t>（</a:t>
              </a:r>
              <a:r>
                <a:rPr lang="en-US" sz="1100" dirty="0">
                  <a:effectLst/>
                  <a:latin typeface="Comic Sans MS" panose="030F0702030302020204" pitchFamily="66" charset="0"/>
                  <a:ea typeface="SimSun" panose="02010600030101010101" pitchFamily="2" charset="-122"/>
                  <a:cs typeface="Times New Roman" panose="02020603050405020304" pitchFamily="18" charset="0"/>
                </a:rPr>
                <a:t>leaves</a:t>
              </a:r>
              <a:r>
                <a:rPr lang="zh-CN" sz="1100" dirty="0">
                  <a:effectLst/>
                  <a:latin typeface="Comic Sans MS" panose="030F0702030302020204" pitchFamily="66" charset="0"/>
                  <a:ea typeface="SimSun" panose="02010600030101010101" pitchFamily="2" charset="-122"/>
                  <a:cs typeface="Times New Roman" panose="02020603050405020304" pitchFamily="18" charset="0"/>
                </a:rPr>
                <a:t>） </a:t>
              </a:r>
              <a:endParaRPr lang="en-US" sz="1100" dirty="0">
                <a:effectLst/>
                <a:latin typeface="Comic Sans MS" panose="030F0702030302020204" pitchFamily="66" charset="0"/>
                <a:ea typeface="SimSun" panose="02010600030101010101" pitchFamily="2" charset="-122"/>
                <a:cs typeface="Times New Roman" panose="02020603050405020304" pitchFamily="18" charset="0"/>
              </a:endParaRPr>
            </a:p>
            <a:p>
              <a:pPr>
                <a:lnSpc>
                  <a:spcPct val="115000"/>
                </a:lnSpc>
                <a:spcAft>
                  <a:spcPts val="1000"/>
                </a:spcAft>
              </a:pPr>
              <a:r>
                <a:rPr lang="en-US" sz="1100" dirty="0">
                  <a:effectLst/>
                  <a:latin typeface="Comic Sans MS" panose="030F0702030302020204" pitchFamily="66" charset="0"/>
                  <a:ea typeface="SimSun" panose="02010600030101010101" pitchFamily="2" charset="-122"/>
                  <a:cs typeface="Times New Roman" panose="02020603050405020304" pitchFamily="18" charset="0"/>
                </a:rPr>
                <a:t>Method: Silica isolation </a:t>
              </a:r>
            </a:p>
            <a:p>
              <a:pPr marL="342900" lvl="0" indent="-342900">
                <a:lnSpc>
                  <a:spcPct val="115000"/>
                </a:lnSpc>
                <a:spcAft>
                  <a:spcPts val="1000"/>
                </a:spcAft>
                <a:buFont typeface="Symbol" panose="05050102010706020507" pitchFamily="18" charset="2"/>
                <a:buChar char=""/>
              </a:pPr>
              <a:r>
                <a:rPr lang="en-US" sz="1100" dirty="0">
                  <a:effectLst/>
                  <a:latin typeface="Comic Sans MS" panose="030F0702030302020204" pitchFamily="66" charset="0"/>
                  <a:ea typeface="SimSun" panose="02010600030101010101" pitchFamily="2" charset="-122"/>
                  <a:cs typeface="Times New Roman" panose="02020603050405020304" pitchFamily="18" charset="0"/>
                </a:rPr>
                <a:t>A standard charge-binding method for DNA isolation</a:t>
              </a:r>
            </a:p>
            <a:p>
              <a:pPr>
                <a:lnSpc>
                  <a:spcPct val="115000"/>
                </a:lnSpc>
                <a:spcAft>
                  <a:spcPts val="1000"/>
                </a:spcAft>
              </a:pPr>
              <a:r>
                <a:rPr lang="en-US" sz="1100" dirty="0">
                  <a:effectLst/>
                  <a:latin typeface="Comic Sans MS" panose="030F0702030302020204" pitchFamily="66" charset="0"/>
                  <a:ea typeface="SimSun" panose="02010600030101010101" pitchFamily="2" charset="-122"/>
                  <a:cs typeface="Times New Roman" panose="02020603050405020304" pitchFamily="18" charset="0"/>
                </a:rPr>
                <a:t> </a:t>
              </a:r>
            </a:p>
            <a:p>
              <a:pPr>
                <a:lnSpc>
                  <a:spcPct val="115000"/>
                </a:lnSpc>
                <a:spcAft>
                  <a:spcPts val="1000"/>
                </a:spcAft>
              </a:pPr>
              <a:r>
                <a:rPr lang="en-US" sz="1100" dirty="0">
                  <a:effectLst/>
                  <a:latin typeface="Comic Sans MS" panose="030F0702030302020204" pitchFamily="66" charset="0"/>
                  <a:ea typeface="SimSun" panose="02010600030101010101" pitchFamily="2" charset="-122"/>
                  <a:cs typeface="Times New Roman" panose="02020603050405020304" pitchFamily="18" charset="0"/>
                </a:rPr>
                <a:t> </a:t>
              </a:r>
            </a:p>
          </p:txBody>
        </p:sp>
        <p:sp>
          <p:nvSpPr>
            <p:cNvPr id="38" name="Text Box 2">
              <a:extLst>
                <a:ext uri="{FF2B5EF4-FFF2-40B4-BE49-F238E27FC236}">
                  <a16:creationId xmlns:a16="http://schemas.microsoft.com/office/drawing/2014/main" id="{0134DB46-B0FB-46E2-87B3-7BD45F042F72}"/>
                </a:ext>
              </a:extLst>
            </p:cNvPr>
            <p:cNvSpPr txBox="1">
              <a:spLocks noChangeArrowheads="1"/>
            </p:cNvSpPr>
            <p:nvPr/>
          </p:nvSpPr>
          <p:spPr bwMode="auto">
            <a:xfrm>
              <a:off x="1212233" y="4991184"/>
              <a:ext cx="2377440" cy="663094"/>
            </a:xfrm>
            <a:prstGeom prst="rect">
              <a:avLst/>
            </a:prstGeom>
            <a:noFill/>
            <a:ln w="9525">
              <a:noFill/>
              <a:miter lim="800000"/>
              <a:headEnd/>
              <a:tailEnd/>
            </a:ln>
          </p:spPr>
          <p:txBody>
            <a:bodyPr rot="0" vert="horz" wrap="square" lIns="91440" tIns="45720" rIns="91440" bIns="45720" anchor="t" anchorCtr="0">
              <a:spAutoFit/>
            </a:bodyPr>
            <a:lstStyle/>
            <a:p>
              <a:pPr marL="342900" lvl="0" indent="-342900">
                <a:lnSpc>
                  <a:spcPct val="115000"/>
                </a:lnSpc>
                <a:spcAft>
                  <a:spcPts val="1000"/>
                </a:spcAft>
                <a:buFont typeface="Symbol" panose="05050102010706020507" pitchFamily="18" charset="2"/>
                <a:buChar char=""/>
              </a:pPr>
              <a:r>
                <a:rPr lang="en-US" sz="1100" dirty="0">
                  <a:effectLst/>
                  <a:latin typeface="Comic Sans MS" panose="030F0702030302020204" pitchFamily="66" charset="0"/>
                  <a:ea typeface="SimSun" panose="02010600030101010101" pitchFamily="2" charset="-122"/>
                  <a:cs typeface="Times New Roman" panose="02020603050405020304" pitchFamily="18" charset="0"/>
                </a:rPr>
                <a:t>PCR: A process of DNA amplification through temperature changes</a:t>
              </a:r>
            </a:p>
          </p:txBody>
        </p:sp>
        <p:pic>
          <p:nvPicPr>
            <p:cNvPr id="39" name="图片 38" descr="C:\Users\REBECCA\AppData\Local\Temp\WeChat Files\300410372273825910.jpg">
              <a:extLst>
                <a:ext uri="{FF2B5EF4-FFF2-40B4-BE49-F238E27FC236}">
                  <a16:creationId xmlns:a16="http://schemas.microsoft.com/office/drawing/2014/main" id="{A56D86FD-30F7-4868-8A95-0FCF91FEDF0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2353" b="66765" l="2609" r="82609">
                          <a14:foregroundMark x1="3913" y1="41471" x2="3913" y2="41471"/>
                          <a14:foregroundMark x1="33478" y1="64412" x2="33478" y2="64412"/>
                          <a14:foregroundMark x1="29130" y1="49412" x2="29130" y2="49412"/>
                          <a14:foregroundMark x1="12609" y1="29706" x2="12609" y2="29706"/>
                          <a14:foregroundMark x1="11304" y1="36176" x2="11304" y2="36176"/>
                          <a14:foregroundMark x1="35652" y1="12353" x2="35652" y2="12353"/>
                          <a14:foregroundMark x1="55217" y1="26765" x2="55217" y2="26765"/>
                          <a14:foregroundMark x1="80000" y1="30588" x2="80000" y2="30588"/>
                          <a14:foregroundMark x1="82609" y1="32059" x2="82609" y2="32059"/>
                          <a14:foregroundMark x1="76087" y1="37059" x2="76087" y2="37059"/>
                          <a14:foregroundMark x1="74348" y1="41176" x2="74348" y2="41176"/>
                          <a14:foregroundMark x1="67826" y1="37353" x2="67826" y2="37353"/>
                          <a14:foregroundMark x1="52174" y1="65000" x2="52174" y2="65000"/>
                          <a14:foregroundMark x1="83043" y1="56471" x2="83043" y2="56471"/>
                          <a14:foregroundMark x1="80000" y1="66765" x2="80000" y2="66765"/>
                          <a14:foregroundMark x1="81739" y1="14412" x2="81739" y2="14412"/>
                          <a14:foregroundMark x1="80870" y1="25294" x2="80870" y2="25294"/>
                        </a14:backgroundRemoval>
                      </a14:imgEffect>
                    </a14:imgLayer>
                  </a14:imgProps>
                </a:ext>
                <a:ext uri="{28A0092B-C50C-407E-A947-70E740481C1C}">
                  <a14:useLocalDpi xmlns:a14="http://schemas.microsoft.com/office/drawing/2010/main" val="0"/>
                </a:ext>
              </a:extLst>
            </a:blip>
            <a:srcRect t="9744" r="11671" b="31454"/>
            <a:stretch/>
          </p:blipFill>
          <p:spPr bwMode="auto">
            <a:xfrm>
              <a:off x="132045" y="-1"/>
              <a:ext cx="843916" cy="831851"/>
            </a:xfrm>
            <a:prstGeom prst="rect">
              <a:avLst/>
            </a:prstGeom>
            <a:noFill/>
            <a:ln>
              <a:noFill/>
            </a:ln>
            <a:extLst>
              <a:ext uri="{53640926-AAD7-44D8-BBD7-CCE9431645EC}">
                <a14:shadowObscured xmlns:a14="http://schemas.microsoft.com/office/drawing/2010/main"/>
              </a:ext>
            </a:extLst>
          </p:spPr>
        </p:pic>
        <p:pic>
          <p:nvPicPr>
            <p:cNvPr id="40" name="图片 39">
              <a:extLst>
                <a:ext uri="{FF2B5EF4-FFF2-40B4-BE49-F238E27FC236}">
                  <a16:creationId xmlns:a16="http://schemas.microsoft.com/office/drawing/2014/main" id="{69691BDD-CD6C-4A32-8377-7C4145BD3C6E}"/>
                </a:ext>
              </a:extLst>
            </p:cNvPr>
            <p:cNvPicPr>
              <a:picLocks noChangeAspect="1"/>
            </p:cNvPicPr>
            <p:nvPr/>
          </p:nvPicPr>
          <p:blipFill rotWithShape="1">
            <a:blip r:embed="rId6" cstate="print">
              <a:grayscl/>
              <a:extLst>
                <a:ext uri="{BEBA8EAE-BF5A-486C-A8C5-ECC9F3942E4B}">
                  <a14:imgProps xmlns:a14="http://schemas.microsoft.com/office/drawing/2010/main">
                    <a14:imgLayer r:embed="rId7">
                      <a14:imgEffect>
                        <a14:backgroundRemoval t="41389" b="52500" l="44352" r="59444">
                          <a14:foregroundMark x1="51759" y1="52431" x2="51759" y2="52431"/>
                          <a14:foregroundMark x1="59444" y1="52500" x2="59444" y2="52500"/>
                          <a14:foregroundMark x1="55741" y1="42361" x2="55741" y2="42361"/>
                          <a14:foregroundMark x1="54630" y1="41944" x2="54630" y2="41944"/>
                          <a14:foregroundMark x1="48889" y1="51458" x2="48889" y2="51458"/>
                          <a14:foregroundMark x1="55556" y1="50764" x2="55556" y2="50764"/>
                        </a14:backgroundRemoval>
                      </a14:imgEffect>
                    </a14:imgLayer>
                  </a14:imgProps>
                </a:ext>
                <a:ext uri="{28A0092B-C50C-407E-A947-70E740481C1C}">
                  <a14:useLocalDpi xmlns:a14="http://schemas.microsoft.com/office/drawing/2010/main" val="0"/>
                </a:ext>
              </a:extLst>
            </a:blip>
            <a:srcRect l="42521" t="40144" r="38675" b="46314"/>
            <a:stretch/>
          </p:blipFill>
          <p:spPr bwMode="auto">
            <a:xfrm rot="5400000">
              <a:off x="-59996" y="5977644"/>
              <a:ext cx="924854" cy="887920"/>
            </a:xfrm>
            <a:prstGeom prst="rect">
              <a:avLst/>
            </a:prstGeom>
            <a:ln>
              <a:noFill/>
            </a:ln>
            <a:extLst>
              <a:ext uri="{53640926-AAD7-44D8-BBD7-CCE9431645EC}">
                <a14:shadowObscured xmlns:a14="http://schemas.microsoft.com/office/drawing/2010/main"/>
              </a:ext>
            </a:extLst>
          </p:spPr>
        </p:pic>
        <p:sp>
          <p:nvSpPr>
            <p:cNvPr id="41" name="文本框 17">
              <a:extLst>
                <a:ext uri="{FF2B5EF4-FFF2-40B4-BE49-F238E27FC236}">
                  <a16:creationId xmlns:a16="http://schemas.microsoft.com/office/drawing/2014/main" id="{1D7D9D79-0F36-4319-8561-4F7FF9BB7272}"/>
                </a:ext>
              </a:extLst>
            </p:cNvPr>
            <p:cNvSpPr txBox="1"/>
            <p:nvPr/>
          </p:nvSpPr>
          <p:spPr>
            <a:xfrm>
              <a:off x="5225" y="4701513"/>
              <a:ext cx="3371850" cy="3365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latin typeface="Comic Sans MS" panose="030F0702030302020204" pitchFamily="66" charset="0"/>
                  <a:ea typeface="SimSun" panose="02010600030101010101" pitchFamily="2" charset="-122"/>
                  <a:cs typeface="Times New Roman" panose="02020603050405020304" pitchFamily="18" charset="0"/>
                </a:rPr>
                <a:t>PCR</a:t>
              </a:r>
              <a:r>
                <a:rPr lang="zh-CN" sz="1100" dirty="0">
                  <a:effectLst/>
                  <a:latin typeface="Comic Sans MS" panose="030F0702030302020204" pitchFamily="66" charset="0"/>
                  <a:ea typeface="SimSun" panose="02010600030101010101" pitchFamily="2" charset="-122"/>
                  <a:cs typeface="Times New Roman" panose="02020603050405020304" pitchFamily="18" charset="0"/>
                </a:rPr>
                <a:t>（</a:t>
              </a:r>
              <a:r>
                <a:rPr lang="en-US" sz="1100" dirty="0">
                  <a:effectLst/>
                  <a:latin typeface="Comic Sans MS" panose="030F0702030302020204" pitchFamily="66" charset="0"/>
                  <a:ea typeface="SimSun" panose="02010600030101010101" pitchFamily="2" charset="-122"/>
                  <a:cs typeface="Times New Roman" panose="02020603050405020304" pitchFamily="18" charset="0"/>
                </a:rPr>
                <a:t>in thermal cycler</a:t>
              </a:r>
              <a:r>
                <a:rPr lang="zh-CN" sz="1100" dirty="0">
                  <a:effectLst/>
                  <a:latin typeface="Comic Sans MS" panose="030F0702030302020204" pitchFamily="66" charset="0"/>
                  <a:ea typeface="SimSun" panose="02010600030101010101" pitchFamily="2" charset="-122"/>
                  <a:cs typeface="Times New Roman" panose="02020603050405020304" pitchFamily="18" charset="0"/>
                </a:rPr>
                <a:t>）</a:t>
              </a:r>
              <a:r>
                <a:rPr lang="en-US" sz="1100" dirty="0">
                  <a:effectLst/>
                  <a:latin typeface="Comic Sans MS" panose="030F0702030302020204" pitchFamily="66" charset="0"/>
                  <a:ea typeface="SimSun" panose="02010600030101010101" pitchFamily="2" charset="-122"/>
                  <a:cs typeface="Times New Roman" panose="02020603050405020304" pitchFamily="18" charset="0"/>
                </a:rPr>
                <a:t>:</a:t>
              </a:r>
            </a:p>
            <a:p>
              <a:pPr>
                <a:lnSpc>
                  <a:spcPct val="115000"/>
                </a:lnSpc>
                <a:spcAft>
                  <a:spcPts val="1000"/>
                </a:spcAft>
              </a:pPr>
              <a:r>
                <a:rPr lang="en-US" sz="1100" dirty="0">
                  <a:effectLst/>
                  <a:latin typeface="Comic Sans MS" panose="030F0702030302020204" pitchFamily="66" charset="0"/>
                  <a:ea typeface="SimSun" panose="02010600030101010101" pitchFamily="2" charset="-122"/>
                  <a:cs typeface="Times New Roman" panose="02020603050405020304" pitchFamily="18" charset="0"/>
                </a:rPr>
                <a:t> </a:t>
              </a:r>
            </a:p>
          </p:txBody>
        </p:sp>
        <p:cxnSp>
          <p:nvCxnSpPr>
            <p:cNvPr id="42" name="直接连接符 41">
              <a:extLst>
                <a:ext uri="{FF2B5EF4-FFF2-40B4-BE49-F238E27FC236}">
                  <a16:creationId xmlns:a16="http://schemas.microsoft.com/office/drawing/2014/main" id="{DB627881-9E3C-443F-92D3-1346F5705F5E}"/>
                </a:ext>
              </a:extLst>
            </p:cNvPr>
            <p:cNvCxnSpPr/>
            <p:nvPr/>
          </p:nvCxnSpPr>
          <p:spPr>
            <a:xfrm flipV="1">
              <a:off x="668818" y="4690796"/>
              <a:ext cx="197485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直接连接符 42">
              <a:extLst>
                <a:ext uri="{FF2B5EF4-FFF2-40B4-BE49-F238E27FC236}">
                  <a16:creationId xmlns:a16="http://schemas.microsoft.com/office/drawing/2014/main" id="{B20E648D-2F25-4A95-ABA5-293DDA151DD4}"/>
                </a:ext>
              </a:extLst>
            </p:cNvPr>
            <p:cNvCxnSpPr/>
            <p:nvPr/>
          </p:nvCxnSpPr>
          <p:spPr>
            <a:xfrm flipV="1">
              <a:off x="668818" y="5803809"/>
              <a:ext cx="1974850" cy="0"/>
            </a:xfrm>
            <a:prstGeom prst="line">
              <a:avLst/>
            </a:prstGeom>
            <a:ln w="28575"/>
          </p:spPr>
          <p:style>
            <a:lnRef idx="1">
              <a:schemeClr val="dk1"/>
            </a:lnRef>
            <a:fillRef idx="0">
              <a:schemeClr val="dk1"/>
            </a:fillRef>
            <a:effectRef idx="0">
              <a:schemeClr val="dk1"/>
            </a:effectRef>
            <a:fontRef idx="minor">
              <a:schemeClr val="tx1"/>
            </a:fontRef>
          </p:style>
        </p:cxnSp>
        <p:sp>
          <p:nvSpPr>
            <p:cNvPr id="44" name="文本框 20">
              <a:extLst>
                <a:ext uri="{FF2B5EF4-FFF2-40B4-BE49-F238E27FC236}">
                  <a16:creationId xmlns:a16="http://schemas.microsoft.com/office/drawing/2014/main" id="{4E1965CB-FAF3-46BB-A171-F88CF9CD4207}"/>
                </a:ext>
              </a:extLst>
            </p:cNvPr>
            <p:cNvSpPr txBox="1"/>
            <p:nvPr/>
          </p:nvSpPr>
          <p:spPr>
            <a:xfrm>
              <a:off x="5225" y="5799330"/>
              <a:ext cx="3371850" cy="3365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latin typeface="Comic Sans MS" panose="030F0702030302020204" pitchFamily="66" charset="0"/>
                  <a:ea typeface="SimSun" panose="02010600030101010101" pitchFamily="2" charset="-122"/>
                  <a:cs typeface="Times New Roman" panose="02020603050405020304" pitchFamily="18" charset="0"/>
                </a:rPr>
                <a:t>Agar sugar gel electrophoresis:</a:t>
              </a:r>
            </a:p>
            <a:p>
              <a:pPr>
                <a:lnSpc>
                  <a:spcPct val="115000"/>
                </a:lnSpc>
                <a:spcAft>
                  <a:spcPts val="1000"/>
                </a:spcAft>
              </a:pPr>
              <a:r>
                <a:rPr lang="en-US" sz="1100" dirty="0">
                  <a:effectLst/>
                  <a:latin typeface="Comic Sans MS" panose="030F0702030302020204" pitchFamily="66" charset="0"/>
                  <a:ea typeface="SimSun" panose="02010600030101010101" pitchFamily="2" charset="-122"/>
                  <a:cs typeface="Times New Roman" panose="02020603050405020304" pitchFamily="18" charset="0"/>
                </a:rPr>
                <a:t> </a:t>
              </a:r>
            </a:p>
          </p:txBody>
        </p:sp>
        <p:sp>
          <p:nvSpPr>
            <p:cNvPr id="45" name="Text Box 2">
              <a:extLst>
                <a:ext uri="{FF2B5EF4-FFF2-40B4-BE49-F238E27FC236}">
                  <a16:creationId xmlns:a16="http://schemas.microsoft.com/office/drawing/2014/main" id="{203D5721-B1C2-4299-B316-4810BD49CA1B}"/>
                </a:ext>
              </a:extLst>
            </p:cNvPr>
            <p:cNvSpPr txBox="1">
              <a:spLocks noChangeArrowheads="1"/>
            </p:cNvSpPr>
            <p:nvPr/>
          </p:nvSpPr>
          <p:spPr bwMode="auto">
            <a:xfrm>
              <a:off x="1207008" y="6190980"/>
              <a:ext cx="2377440" cy="468417"/>
            </a:xfrm>
            <a:prstGeom prst="rect">
              <a:avLst/>
            </a:prstGeom>
            <a:noFill/>
            <a:ln w="9525">
              <a:noFill/>
              <a:miter lim="800000"/>
              <a:headEnd/>
              <a:tailEnd/>
            </a:ln>
          </p:spPr>
          <p:txBody>
            <a:bodyPr rot="0" vert="horz" wrap="square" lIns="91440" tIns="45720" rIns="91440" bIns="45720" anchor="t" anchorCtr="0">
              <a:spAutoFit/>
            </a:bodyPr>
            <a:lstStyle/>
            <a:p>
              <a:pPr marL="342900" lvl="0" indent="-342900">
                <a:lnSpc>
                  <a:spcPct val="115000"/>
                </a:lnSpc>
                <a:spcAft>
                  <a:spcPts val="1000"/>
                </a:spcAft>
                <a:buFont typeface="Symbol" panose="05050102010706020507" pitchFamily="18" charset="2"/>
                <a:buChar char=""/>
              </a:pPr>
              <a:r>
                <a:rPr lang="en-US" sz="1100" dirty="0">
                  <a:effectLst/>
                  <a:latin typeface="Comic Sans MS" panose="030F0702030302020204" pitchFamily="66" charset="0"/>
                  <a:ea typeface="SimSun" panose="02010600030101010101" pitchFamily="2" charset="-122"/>
                  <a:cs typeface="Times New Roman" panose="02020603050405020304" pitchFamily="18" charset="0"/>
                </a:rPr>
                <a:t>To check the quality of DNA isolation</a:t>
              </a:r>
            </a:p>
          </p:txBody>
        </p:sp>
        <p:pic>
          <p:nvPicPr>
            <p:cNvPr id="33" name="图片 32" descr="C:\Users\REBECCA\AppData\Local\Temp\WeChat Files\24166549522783849.jpg">
              <a:extLst>
                <a:ext uri="{FF2B5EF4-FFF2-40B4-BE49-F238E27FC236}">
                  <a16:creationId xmlns:a16="http://schemas.microsoft.com/office/drawing/2014/main" id="{E739E93F-E16D-457B-B463-1D9368FEB3D8}"/>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360" b="89163" l="9508" r="94098">
                          <a14:foregroundMark x1="41967" y1="54187" x2="41967" y2="54187"/>
                          <a14:foregroundMark x1="42623" y1="65517" x2="42623" y2="65517"/>
                          <a14:foregroundMark x1="53770" y1="48768" x2="53770" y2="48768"/>
                          <a14:foregroundMark x1="52459" y1="21675" x2="52459" y2="21675"/>
                          <a14:foregroundMark x1="91475" y1="27094" x2="91475" y2="27094"/>
                          <a14:foregroundMark x1="94098" y1="28571" x2="94098" y2="28571"/>
                          <a14:foregroundMark x1="65574" y1="37438" x2="65574" y2="37438"/>
                        </a14:backgroundRemoval>
                      </a14:imgEffect>
                    </a14:imgLayer>
                  </a14:imgProps>
                </a:ext>
                <a:ext uri="{28A0092B-C50C-407E-A947-70E740481C1C}">
                  <a14:useLocalDpi xmlns:a14="http://schemas.microsoft.com/office/drawing/2010/main" val="0"/>
                </a:ext>
              </a:extLst>
            </a:blip>
            <a:srcRect/>
            <a:stretch>
              <a:fillRect/>
            </a:stretch>
          </p:blipFill>
          <p:spPr bwMode="auto">
            <a:xfrm>
              <a:off x="-407630" y="2680497"/>
              <a:ext cx="1496953" cy="994222"/>
            </a:xfrm>
            <a:prstGeom prst="rect">
              <a:avLst/>
            </a:prstGeom>
            <a:noFill/>
            <a:ln>
              <a:noFill/>
            </a:ln>
          </p:spPr>
        </p:pic>
        <p:pic>
          <p:nvPicPr>
            <p:cNvPr id="37" name="图片 36">
              <a:extLst>
                <a:ext uri="{FF2B5EF4-FFF2-40B4-BE49-F238E27FC236}">
                  <a16:creationId xmlns:a16="http://schemas.microsoft.com/office/drawing/2014/main" id="{6556BFB8-5B72-45AD-93FB-E59B913AADAD}"/>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3913" b="88696" l="12245" r="91837">
                          <a14:foregroundMark x1="26871" y1="45217" x2="26871" y2="45217"/>
                          <a14:foregroundMark x1="14626" y1="89130" x2="14626" y2="89130"/>
                          <a14:foregroundMark x1="12925" y1="89130" x2="12925" y2="89130"/>
                          <a14:foregroundMark x1="86054" y1="42609" x2="86054" y2="42609"/>
                          <a14:foregroundMark x1="91837" y1="41739" x2="91837" y2="41739"/>
                          <a14:foregroundMark x1="76871" y1="33913" x2="76871" y2="33913"/>
                          <a14:foregroundMark x1="59864" y1="67391" x2="59864" y2="67391"/>
                          <a14:foregroundMark x1="61224" y1="80435" x2="61224" y2="80435"/>
                          <a14:foregroundMark x1="45238" y1="80870" x2="45238" y2="80870"/>
                          <a14:foregroundMark x1="29592" y1="80435" x2="29592" y2="80435"/>
                          <a14:foregroundMark x1="31973" y1="68696" x2="31973" y2="68696"/>
                          <a14:foregroundMark x1="45918" y1="67826" x2="45918" y2="67826"/>
                          <a14:foregroundMark x1="70068" y1="52174" x2="70068" y2="52174"/>
                          <a14:foregroundMark x1="57823" y1="53478" x2="57823" y2="53478"/>
                          <a14:foregroundMark x1="46939" y1="53913" x2="46939" y2="53913"/>
                          <a14:foregroundMark x1="34014" y1="53043" x2="34014" y2="53043"/>
                          <a14:foregroundMark x1="36054" y1="45217" x2="36054" y2="45217"/>
                          <a14:foregroundMark x1="47279" y1="44783" x2="47279" y2="44783"/>
                          <a14:foregroundMark x1="56463" y1="45217" x2="56463" y2="45217"/>
                          <a14:foregroundMark x1="66667" y1="44783" x2="66667" y2="44783"/>
                        </a14:backgroundRemoval>
                      </a14:imgEffect>
                    </a14:imgLayer>
                  </a14:imgProps>
                </a:ext>
                <a:ext uri="{28A0092B-C50C-407E-A947-70E740481C1C}">
                  <a14:useLocalDpi xmlns:a14="http://schemas.microsoft.com/office/drawing/2010/main" val="0"/>
                </a:ext>
              </a:extLst>
            </a:blip>
            <a:srcRect l="8226" t="31120" r="3969" b="5989"/>
            <a:stretch/>
          </p:blipFill>
          <p:spPr bwMode="auto">
            <a:xfrm>
              <a:off x="-97936" y="4989371"/>
              <a:ext cx="1275431" cy="713940"/>
            </a:xfrm>
            <a:prstGeom prst="rect">
              <a:avLst/>
            </a:prstGeom>
            <a:ln>
              <a:noFill/>
            </a:ln>
            <a:extLst>
              <a:ext uri="{53640926-AAD7-44D8-BBD7-CCE9431645EC}">
                <a14:shadowObscured xmlns:a14="http://schemas.microsoft.com/office/drawing/2010/main"/>
              </a:ext>
            </a:extLst>
          </p:spPr>
        </p:pic>
      </p:grpSp>
      <p:sp>
        <p:nvSpPr>
          <p:cNvPr id="22" name="文本框 21">
            <a:extLst>
              <a:ext uri="{FF2B5EF4-FFF2-40B4-BE49-F238E27FC236}">
                <a16:creationId xmlns:a16="http://schemas.microsoft.com/office/drawing/2014/main" id="{0EF9EDC4-F96D-4AB2-9105-27F141C71A6D}"/>
              </a:ext>
            </a:extLst>
          </p:cNvPr>
          <p:cNvSpPr txBox="1"/>
          <p:nvPr/>
        </p:nvSpPr>
        <p:spPr>
          <a:xfrm>
            <a:off x="427952" y="3470303"/>
            <a:ext cx="3198932" cy="369332"/>
          </a:xfrm>
          <a:prstGeom prst="rect">
            <a:avLst/>
          </a:prstGeom>
          <a:noFill/>
        </p:spPr>
        <p:txBody>
          <a:bodyPr wrap="square" rtlCol="0">
            <a:spAutoFit/>
          </a:bodyPr>
          <a:lstStyle/>
          <a:p>
            <a:r>
              <a:rPr lang="en-US" b="1" u="sng" dirty="0">
                <a:latin typeface="Comic Sans MS" panose="030F0702030302020204" pitchFamily="66" charset="0"/>
                <a:ea typeface="FZSuXinShiLiuKaiS-R-GB" panose="02000000000000000000" pitchFamily="2" charset="-122"/>
              </a:rPr>
              <a:t>Materials and methods:</a:t>
            </a:r>
          </a:p>
        </p:txBody>
      </p:sp>
      <p:sp>
        <p:nvSpPr>
          <p:cNvPr id="23" name="文本框 22">
            <a:extLst>
              <a:ext uri="{FF2B5EF4-FFF2-40B4-BE49-F238E27FC236}">
                <a16:creationId xmlns:a16="http://schemas.microsoft.com/office/drawing/2014/main" id="{34FB7A7D-7F3C-47A5-B31B-229DF9C8A85F}"/>
              </a:ext>
            </a:extLst>
          </p:cNvPr>
          <p:cNvSpPr txBox="1"/>
          <p:nvPr/>
        </p:nvSpPr>
        <p:spPr>
          <a:xfrm>
            <a:off x="6869032" y="895691"/>
            <a:ext cx="9800887" cy="1015663"/>
          </a:xfrm>
          <a:prstGeom prst="rect">
            <a:avLst/>
          </a:prstGeom>
          <a:noFill/>
        </p:spPr>
        <p:txBody>
          <a:bodyPr wrap="square" rtlCol="0">
            <a:spAutoFit/>
          </a:bodyPr>
          <a:lstStyle/>
          <a:p>
            <a:endParaRPr lang="en-GB" altLang="zh-CN" sz="2000" b="1" dirty="0">
              <a:latin typeface="Comic Sans MS" panose="030F0702030302020204" pitchFamily="66" charset="0"/>
              <a:ea typeface="FZSuXinShiLiuKaiS-R-GB" panose="02000000000000000000" pitchFamily="2" charset="-122"/>
            </a:endParaRPr>
          </a:p>
          <a:p>
            <a:r>
              <a:rPr lang="en-US" altLang="zh-CN" sz="2000" b="1" dirty="0">
                <a:latin typeface="Comic Sans MS" panose="030F0702030302020204" pitchFamily="66" charset="0"/>
                <a:ea typeface="FZSuXinShiLiuKaiS-R-GB" panose="02000000000000000000" pitchFamily="2" charset="-122"/>
              </a:rPr>
              <a:t>—— </a:t>
            </a:r>
            <a:r>
              <a:rPr lang="en-GB" sz="2000" b="1" dirty="0">
                <a:latin typeface="Comic Sans MS" panose="030F0702030302020204" pitchFamily="66" charset="0"/>
                <a:ea typeface="FZSuXinShiLiuKaiS-R-GB" panose="02000000000000000000" pitchFamily="2" charset="-122"/>
              </a:rPr>
              <a:t>—— </a:t>
            </a:r>
            <a:r>
              <a:rPr lang="en-GB" sz="2000" dirty="0">
                <a:latin typeface="Comic Sans MS" panose="030F0702030302020204" pitchFamily="66" charset="0"/>
                <a:ea typeface="FZSuXinShiLiuKaiS-R-GB" panose="02000000000000000000" pitchFamily="2" charset="-122"/>
              </a:rPr>
              <a:t>comparison of accuracy between the two </a:t>
            </a:r>
          </a:p>
          <a:p>
            <a:r>
              <a:rPr lang="en-GB" sz="2000" dirty="0">
                <a:latin typeface="Comic Sans MS" panose="030F0702030302020204" pitchFamily="66" charset="0"/>
                <a:ea typeface="FZSuXinShiLiuKaiS-R-GB" panose="02000000000000000000" pitchFamily="2" charset="-122"/>
              </a:rPr>
              <a:t>                       emerging species identification tools</a:t>
            </a:r>
            <a:endParaRPr lang="en-US" sz="2000" dirty="0">
              <a:latin typeface="Comic Sans MS" panose="030F0702030302020204" pitchFamily="66" charset="0"/>
              <a:ea typeface="FZSuXinShiLiuKaiS-R-GB" panose="02000000000000000000" pitchFamily="2" charset="-122"/>
            </a:endParaRPr>
          </a:p>
        </p:txBody>
      </p:sp>
      <p:pic>
        <p:nvPicPr>
          <p:cNvPr id="54" name="图片 53">
            <a:extLst>
              <a:ext uri="{FF2B5EF4-FFF2-40B4-BE49-F238E27FC236}">
                <a16:creationId xmlns:a16="http://schemas.microsoft.com/office/drawing/2014/main" id="{B90C5D96-2A91-436F-AAF1-34721438F6E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0650" y="79244"/>
            <a:ext cx="2680837" cy="1489354"/>
          </a:xfrm>
          <a:prstGeom prst="rect">
            <a:avLst/>
          </a:prstGeom>
        </p:spPr>
      </p:pic>
      <p:pic>
        <p:nvPicPr>
          <p:cNvPr id="59" name="图片 58">
            <a:extLst>
              <a:ext uri="{FF2B5EF4-FFF2-40B4-BE49-F238E27FC236}">
                <a16:creationId xmlns:a16="http://schemas.microsoft.com/office/drawing/2014/main" id="{8FF07B2A-15C6-41BE-A0CC-19B11077BB43}"/>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6942" b="87430" l="19000" r="81000">
                        <a14:foregroundMark x1="27400" y1="24203" x2="33000" y2="33021"/>
                        <a14:foregroundMark x1="33000" y1="33021" x2="37400" y2="52158"/>
                        <a14:foregroundMark x1="37400" y1="52158" x2="47800" y2="34334"/>
                        <a14:foregroundMark x1="47800" y1="34334" x2="54400" y2="17636"/>
                        <a14:foregroundMark x1="60000" y1="6942" x2="60000" y2="6942"/>
                        <a14:foregroundMark x1="81000" y1="31895" x2="81000" y2="31895"/>
                        <a14:foregroundMark x1="23600" y1="84615" x2="23600" y2="84615"/>
                        <a14:foregroundMark x1="19000" y1="87430" x2="19000" y2="87430"/>
                      </a14:backgroundRemoval>
                    </a14:imgEffect>
                  </a14:imgLayer>
                </a14:imgProps>
              </a:ext>
              <a:ext uri="{28A0092B-C50C-407E-A947-70E740481C1C}">
                <a14:useLocalDpi xmlns:a14="http://schemas.microsoft.com/office/drawing/2010/main" val="0"/>
              </a:ext>
            </a:extLst>
          </a:blip>
          <a:srcRect l="14353" t="5323" r="14847" b="8516"/>
          <a:stretch/>
        </p:blipFill>
        <p:spPr>
          <a:xfrm>
            <a:off x="6148007" y="104967"/>
            <a:ext cx="1411668" cy="1821550"/>
          </a:xfrm>
          <a:prstGeom prst="rect">
            <a:avLst/>
          </a:prstGeom>
        </p:spPr>
      </p:pic>
      <p:sp>
        <p:nvSpPr>
          <p:cNvPr id="60" name="文本框 59">
            <a:extLst>
              <a:ext uri="{FF2B5EF4-FFF2-40B4-BE49-F238E27FC236}">
                <a16:creationId xmlns:a16="http://schemas.microsoft.com/office/drawing/2014/main" id="{1D1DA29D-F9A4-437C-831F-1D2494ED3F60}"/>
              </a:ext>
            </a:extLst>
          </p:cNvPr>
          <p:cNvSpPr txBox="1"/>
          <p:nvPr/>
        </p:nvSpPr>
        <p:spPr>
          <a:xfrm>
            <a:off x="7820335" y="282376"/>
            <a:ext cx="4541199" cy="1631216"/>
          </a:xfrm>
          <a:prstGeom prst="rect">
            <a:avLst/>
          </a:prstGeom>
          <a:noFill/>
        </p:spPr>
        <p:txBody>
          <a:bodyPr wrap="square" rtlCol="0">
            <a:spAutoFit/>
          </a:bodyPr>
          <a:lstStyle/>
          <a:p>
            <a:r>
              <a:rPr lang="en-GB" sz="3200" dirty="0">
                <a:solidFill>
                  <a:srgbClr val="B4F172"/>
                </a:solidFill>
                <a:latin typeface="Comic Sans MS" panose="030F0702030302020204" pitchFamily="66" charset="0"/>
                <a:ea typeface="FZSuXinShiLiuKaiS-R-GB" panose="02000000000000000000" pitchFamily="2" charset="-122"/>
              </a:rPr>
              <a:t>PLANT</a:t>
            </a:r>
            <a:r>
              <a:rPr lang="en-GB" sz="3200" dirty="0">
                <a:latin typeface="Comic Sans MS" panose="030F0702030302020204" pitchFamily="66" charset="0"/>
                <a:ea typeface="FZSuXinShiLiuKaiS-R-GB" panose="02000000000000000000" pitchFamily="2" charset="-122"/>
              </a:rPr>
              <a:t> </a:t>
            </a:r>
            <a:r>
              <a:rPr lang="en-GB" sz="3200" dirty="0">
                <a:solidFill>
                  <a:srgbClr val="05D694"/>
                </a:solidFill>
                <a:latin typeface="Comic Sans MS" panose="030F0702030302020204" pitchFamily="66" charset="0"/>
                <a:ea typeface="FZSuXinShiLiuKaiS-R-GB" panose="02000000000000000000" pitchFamily="2" charset="-122"/>
              </a:rPr>
              <a:t>SPECIES</a:t>
            </a:r>
            <a:r>
              <a:rPr lang="en-GB" sz="3200" dirty="0">
                <a:latin typeface="Comic Sans MS" panose="030F0702030302020204" pitchFamily="66" charset="0"/>
                <a:ea typeface="FZSuXinShiLiuKaiS-R-GB" panose="02000000000000000000" pitchFamily="2" charset="-122"/>
              </a:rPr>
              <a:t> </a:t>
            </a:r>
            <a:r>
              <a:rPr lang="en-GB" sz="3200" dirty="0">
                <a:solidFill>
                  <a:srgbClr val="75F1C9"/>
                </a:solidFill>
                <a:latin typeface="Comic Sans MS" panose="030F0702030302020204" pitchFamily="66" charset="0"/>
                <a:ea typeface="FZSuXinShiLiuKaiS-R-GB" panose="02000000000000000000" pitchFamily="2" charset="-122"/>
              </a:rPr>
              <a:t>IDENTIFYING</a:t>
            </a:r>
            <a:r>
              <a:rPr lang="en-GB" sz="3200" dirty="0">
                <a:latin typeface="Comic Sans MS" panose="030F0702030302020204" pitchFamily="66" charset="0"/>
                <a:ea typeface="FZSuXinShiLiuKaiS-R-GB" panose="02000000000000000000" pitchFamily="2" charset="-122"/>
              </a:rPr>
              <a:t> </a:t>
            </a:r>
            <a:r>
              <a:rPr lang="en-GB" sz="3200" dirty="0">
                <a:solidFill>
                  <a:srgbClr val="B4F172"/>
                </a:solidFill>
                <a:latin typeface="Comic Sans MS" panose="030F0702030302020204" pitchFamily="66" charset="0"/>
                <a:ea typeface="FZSuXinShiLiuKaiS-R-GB" panose="02000000000000000000" pitchFamily="2" charset="-122"/>
              </a:rPr>
              <a:t>APP</a:t>
            </a:r>
          </a:p>
          <a:p>
            <a:endParaRPr lang="en-US" sz="3600" dirty="0">
              <a:latin typeface="Comic Sans MS" panose="030F0702030302020204" pitchFamily="66" charset="0"/>
            </a:endParaRPr>
          </a:p>
        </p:txBody>
      </p:sp>
      <p:sp>
        <p:nvSpPr>
          <p:cNvPr id="66" name="文本框 65">
            <a:extLst>
              <a:ext uri="{FF2B5EF4-FFF2-40B4-BE49-F238E27FC236}">
                <a16:creationId xmlns:a16="http://schemas.microsoft.com/office/drawing/2014/main" id="{264C86FB-A8D9-4AAF-A508-8E83B45B8EC3}"/>
              </a:ext>
            </a:extLst>
          </p:cNvPr>
          <p:cNvSpPr txBox="1"/>
          <p:nvPr/>
        </p:nvSpPr>
        <p:spPr>
          <a:xfrm>
            <a:off x="3068699" y="242345"/>
            <a:ext cx="3026301" cy="1077218"/>
          </a:xfrm>
          <a:prstGeom prst="rect">
            <a:avLst/>
          </a:prstGeom>
          <a:noFill/>
        </p:spPr>
        <p:txBody>
          <a:bodyPr wrap="square" rtlCol="0">
            <a:spAutoFit/>
          </a:bodyPr>
          <a:lstStyle/>
          <a:p>
            <a:pPr algn="ctr"/>
            <a:r>
              <a:rPr lang="en-GB" sz="3200" dirty="0">
                <a:latin typeface="Comic Sans MS" panose="030F0702030302020204" pitchFamily="66" charset="0"/>
                <a:ea typeface="FZSuXinShiLiuKaiS-R-GB" panose="02000000000000000000" pitchFamily="2" charset="-122"/>
              </a:rPr>
              <a:t>D</a:t>
            </a:r>
            <a:r>
              <a:rPr lang="en-GB" sz="3200" dirty="0">
                <a:solidFill>
                  <a:schemeClr val="bg1">
                    <a:lumMod val="50000"/>
                  </a:schemeClr>
                </a:solidFill>
                <a:latin typeface="Comic Sans MS" panose="030F0702030302020204" pitchFamily="66" charset="0"/>
                <a:ea typeface="FZSuXinShiLiuKaiS-R-GB" panose="02000000000000000000" pitchFamily="2" charset="-122"/>
              </a:rPr>
              <a:t>N</a:t>
            </a:r>
            <a:r>
              <a:rPr lang="en-GB" sz="3200" dirty="0">
                <a:solidFill>
                  <a:srgbClr val="E2E73F"/>
                </a:solidFill>
                <a:latin typeface="Comic Sans MS" panose="030F0702030302020204" pitchFamily="66" charset="0"/>
                <a:ea typeface="FZSuXinShiLiuKaiS-R-GB" panose="02000000000000000000" pitchFamily="2" charset="-122"/>
              </a:rPr>
              <a:t>A </a:t>
            </a:r>
            <a:r>
              <a:rPr lang="en-GB" sz="3200" dirty="0">
                <a:solidFill>
                  <a:srgbClr val="3088C4"/>
                </a:solidFill>
                <a:latin typeface="Comic Sans MS" panose="030F0702030302020204" pitchFamily="66" charset="0"/>
                <a:ea typeface="FZSuXinShiLiuKaiS-R-GB" panose="02000000000000000000" pitchFamily="2" charset="-122"/>
              </a:rPr>
              <a:t>B</a:t>
            </a:r>
            <a:r>
              <a:rPr lang="en-GB" sz="3200" dirty="0">
                <a:solidFill>
                  <a:schemeClr val="bg1">
                    <a:lumMod val="50000"/>
                  </a:schemeClr>
                </a:solidFill>
                <a:latin typeface="Comic Sans MS" panose="030F0702030302020204" pitchFamily="66" charset="0"/>
                <a:ea typeface="FZSuXinShiLiuKaiS-R-GB" panose="02000000000000000000" pitchFamily="2" charset="-122"/>
              </a:rPr>
              <a:t>A</a:t>
            </a:r>
            <a:r>
              <a:rPr lang="en-GB" sz="3200" dirty="0">
                <a:solidFill>
                  <a:srgbClr val="2E855A"/>
                </a:solidFill>
                <a:latin typeface="Comic Sans MS" panose="030F0702030302020204" pitchFamily="66" charset="0"/>
                <a:ea typeface="FZSuXinShiLiuKaiS-R-GB" panose="02000000000000000000" pitchFamily="2" charset="-122"/>
              </a:rPr>
              <a:t>R</a:t>
            </a:r>
            <a:r>
              <a:rPr lang="en-GB" sz="3200" dirty="0">
                <a:solidFill>
                  <a:schemeClr val="bg1">
                    <a:lumMod val="50000"/>
                  </a:schemeClr>
                </a:solidFill>
                <a:latin typeface="Comic Sans MS" panose="030F0702030302020204" pitchFamily="66" charset="0"/>
                <a:ea typeface="FZSuXinShiLiuKaiS-R-GB" panose="02000000000000000000" pitchFamily="2" charset="-122"/>
              </a:rPr>
              <a:t>C</a:t>
            </a:r>
            <a:r>
              <a:rPr lang="en-GB" sz="3200" dirty="0">
                <a:solidFill>
                  <a:srgbClr val="EF7A45"/>
                </a:solidFill>
                <a:latin typeface="Comic Sans MS" panose="030F0702030302020204" pitchFamily="66" charset="0"/>
                <a:ea typeface="FZSuXinShiLiuKaiS-R-GB" panose="02000000000000000000" pitchFamily="2" charset="-122"/>
              </a:rPr>
              <a:t>O</a:t>
            </a:r>
            <a:r>
              <a:rPr lang="en-GB" sz="3200" dirty="0">
                <a:latin typeface="Comic Sans MS" panose="030F0702030302020204" pitchFamily="66" charset="0"/>
                <a:ea typeface="FZSuXinShiLiuKaiS-R-GB" panose="02000000000000000000" pitchFamily="2" charset="-122"/>
              </a:rPr>
              <a:t>D</a:t>
            </a:r>
            <a:r>
              <a:rPr lang="en-GB" sz="3200" dirty="0">
                <a:solidFill>
                  <a:schemeClr val="bg1">
                    <a:lumMod val="50000"/>
                  </a:schemeClr>
                </a:solidFill>
                <a:latin typeface="Comic Sans MS" panose="030F0702030302020204" pitchFamily="66" charset="0"/>
                <a:ea typeface="FZSuXinShiLiuKaiS-R-GB" panose="02000000000000000000" pitchFamily="2" charset="-122"/>
              </a:rPr>
              <a:t>I</a:t>
            </a:r>
            <a:r>
              <a:rPr lang="en-GB" sz="3200" dirty="0">
                <a:solidFill>
                  <a:srgbClr val="3088C4"/>
                </a:solidFill>
                <a:latin typeface="Comic Sans MS" panose="030F0702030302020204" pitchFamily="66" charset="0"/>
                <a:ea typeface="FZSuXinShiLiuKaiS-R-GB" panose="02000000000000000000" pitchFamily="2" charset="-122"/>
              </a:rPr>
              <a:t>N</a:t>
            </a:r>
            <a:r>
              <a:rPr lang="en-GB" sz="3200" dirty="0">
                <a:latin typeface="Comic Sans MS" panose="030F0702030302020204" pitchFamily="66" charset="0"/>
                <a:ea typeface="FZSuXinShiLiuKaiS-R-GB" panose="02000000000000000000" pitchFamily="2" charset="-122"/>
              </a:rPr>
              <a:t>G</a:t>
            </a:r>
            <a:endParaRPr lang="en-GB" sz="3200" b="1" dirty="0">
              <a:latin typeface="Comic Sans MS" panose="030F0702030302020204" pitchFamily="66" charset="0"/>
              <a:ea typeface="FZSuXinShiLiuKaiS-R-GB" panose="02000000000000000000" pitchFamily="2" charset="-122"/>
            </a:endParaRPr>
          </a:p>
        </p:txBody>
      </p:sp>
      <p:pic>
        <p:nvPicPr>
          <p:cNvPr id="62" name="图片 61">
            <a:extLst>
              <a:ext uri="{FF2B5EF4-FFF2-40B4-BE49-F238E27FC236}">
                <a16:creationId xmlns:a16="http://schemas.microsoft.com/office/drawing/2014/main" id="{A570183B-8978-4416-8A8F-0E004E77970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42047" y="9828131"/>
            <a:ext cx="3922599" cy="877163"/>
          </a:xfrm>
          <a:prstGeom prst="rect">
            <a:avLst/>
          </a:prstGeom>
          <a:ln>
            <a:noFill/>
          </a:ln>
          <a:effectLst>
            <a:softEdge rad="112500"/>
          </a:effectLst>
        </p:spPr>
      </p:pic>
      <p:sp>
        <p:nvSpPr>
          <p:cNvPr id="64" name="文本框 63">
            <a:extLst>
              <a:ext uri="{FF2B5EF4-FFF2-40B4-BE49-F238E27FC236}">
                <a16:creationId xmlns:a16="http://schemas.microsoft.com/office/drawing/2014/main" id="{BFBFCC99-65D0-4CD8-9B62-1E01D25442CD}"/>
              </a:ext>
            </a:extLst>
          </p:cNvPr>
          <p:cNvSpPr txBox="1"/>
          <p:nvPr/>
        </p:nvSpPr>
        <p:spPr>
          <a:xfrm>
            <a:off x="5265391" y="2981803"/>
            <a:ext cx="4059069" cy="1215717"/>
          </a:xfrm>
          <a:prstGeom prst="rect">
            <a:avLst/>
          </a:prstGeom>
          <a:noFill/>
        </p:spPr>
        <p:txBody>
          <a:bodyPr wrap="square" rtlCol="0">
            <a:spAutoFit/>
          </a:bodyPr>
          <a:lstStyle/>
          <a:p>
            <a:r>
              <a:rPr lang="en-US" b="1" u="sng" dirty="0">
                <a:latin typeface="Comic Sans MS" panose="030F0702030302020204" pitchFamily="66" charset="0"/>
              </a:rPr>
              <a:t>Result</a:t>
            </a:r>
            <a:r>
              <a:rPr lang="zh-CN" altLang="en-US" b="1" dirty="0">
                <a:latin typeface="Comic Sans MS" panose="030F0702030302020204" pitchFamily="66" charset="0"/>
              </a:rPr>
              <a:t>：</a:t>
            </a:r>
            <a:endParaRPr lang="en-US" dirty="0">
              <a:latin typeface="Comic Sans MS" panose="030F0702030302020204" pitchFamily="66" charset="0"/>
            </a:endParaRPr>
          </a:p>
          <a:p>
            <a:r>
              <a:rPr lang="en-US" sz="1100" dirty="0">
                <a:latin typeface="Comic Sans MS" panose="030F0702030302020204" pitchFamily="66" charset="0"/>
              </a:rPr>
              <a:t>Out of the 20 samples, 11 got their DNA sequences being identified. DNA barcoding and apps reached consensus over 4 of them; for 4 other case</a:t>
            </a:r>
            <a:r>
              <a:rPr lang="en-US" altLang="zh-CN" sz="1100" dirty="0">
                <a:latin typeface="Comic Sans MS" panose="030F0702030302020204" pitchFamily="66" charset="0"/>
              </a:rPr>
              <a:t>s</a:t>
            </a:r>
            <a:r>
              <a:rPr lang="en-US" sz="1100" dirty="0">
                <a:latin typeface="Comic Sans MS" panose="030F0702030302020204" pitchFamily="66" charset="0"/>
              </a:rPr>
              <a:t>, DNA barcoding succeeded in identifying the species while the APP’s results proved to be wrong;</a:t>
            </a:r>
          </a:p>
        </p:txBody>
      </p:sp>
      <p:sp>
        <p:nvSpPr>
          <p:cNvPr id="72" name="文本框 71">
            <a:extLst>
              <a:ext uri="{FF2B5EF4-FFF2-40B4-BE49-F238E27FC236}">
                <a16:creationId xmlns:a16="http://schemas.microsoft.com/office/drawing/2014/main" id="{C05FE882-0BC2-4092-BF50-B8597DBBC4FD}"/>
              </a:ext>
            </a:extLst>
          </p:cNvPr>
          <p:cNvSpPr txBox="1"/>
          <p:nvPr/>
        </p:nvSpPr>
        <p:spPr>
          <a:xfrm>
            <a:off x="9465924" y="1801542"/>
            <a:ext cx="5181600" cy="6124754"/>
          </a:xfrm>
          <a:prstGeom prst="rect">
            <a:avLst/>
          </a:prstGeom>
          <a:noFill/>
        </p:spPr>
        <p:txBody>
          <a:bodyPr wrap="square" rtlCol="0">
            <a:spAutoFit/>
          </a:bodyPr>
          <a:lstStyle/>
          <a:p>
            <a:r>
              <a:rPr lang="en-US" b="1" u="sng" dirty="0">
                <a:latin typeface="Comic Sans MS" panose="030F0702030302020204" pitchFamily="66" charset="0"/>
              </a:rPr>
              <a:t>Discussion</a:t>
            </a:r>
            <a:r>
              <a:rPr lang="zh-CN" altLang="en-US" b="1" u="sng" dirty="0">
                <a:latin typeface="Comic Sans MS" panose="030F0702030302020204" pitchFamily="66" charset="0"/>
              </a:rPr>
              <a:t>：</a:t>
            </a:r>
            <a:endParaRPr lang="en-US" u="sng" dirty="0">
              <a:latin typeface="Comic Sans MS" panose="030F0702030302020204" pitchFamily="66" charset="0"/>
            </a:endParaRPr>
          </a:p>
          <a:p>
            <a:r>
              <a:rPr lang="en-US" sz="1100" dirty="0">
                <a:latin typeface="Comic Sans MS" panose="030F0702030302020204" pitchFamily="66" charset="0"/>
              </a:rPr>
              <a:t>What’s good about the app: </a:t>
            </a:r>
          </a:p>
          <a:p>
            <a:pPr marL="171450" lvl="0" indent="-171450">
              <a:buFont typeface="Arial" panose="020B0604020202020204" pitchFamily="34" charset="0"/>
              <a:buChar char="•"/>
            </a:pPr>
            <a:r>
              <a:rPr lang="en-US" sz="1100" dirty="0">
                <a:latin typeface="Comic Sans MS" panose="030F0702030302020204" pitchFamily="66" charset="0"/>
              </a:rPr>
              <a:t>The app could help obtain a somewhat reliable result in situations when DNA barcoding tends to gain unideal results like low quality DNA isolations , highly conserved </a:t>
            </a:r>
            <a:r>
              <a:rPr lang="en-US" sz="1100" dirty="0" err="1">
                <a:latin typeface="Comic Sans MS" panose="030F0702030302020204" pitchFamily="66" charset="0"/>
              </a:rPr>
              <a:t>rbcL</a:t>
            </a:r>
            <a:r>
              <a:rPr lang="en-US" sz="1100" dirty="0">
                <a:latin typeface="Comic Sans MS" panose="030F0702030302020204" pitchFamily="66" charset="0"/>
              </a:rPr>
              <a:t> gene regions and extremely closely related species , due to its access towards additional appearance references.</a:t>
            </a:r>
          </a:p>
          <a:p>
            <a:pPr marL="171450" lvl="0" indent="-171450">
              <a:buFont typeface="Arial" panose="020B0604020202020204" pitchFamily="34" charset="0"/>
              <a:buChar char="•"/>
            </a:pPr>
            <a:endParaRPr lang="en-US" sz="1100" dirty="0">
              <a:latin typeface="Comic Sans MS" panose="030F0702030302020204" pitchFamily="66" charset="0"/>
            </a:endParaRPr>
          </a:p>
          <a:p>
            <a:pPr marL="171450" lvl="0" indent="-171450">
              <a:buFont typeface="Arial" panose="020B0604020202020204" pitchFamily="34" charset="0"/>
              <a:buChar char="•"/>
            </a:pPr>
            <a:r>
              <a:rPr lang="en-US" sz="1100" dirty="0">
                <a:latin typeface="Comic Sans MS" panose="030F0702030302020204" pitchFamily="66" charset="0"/>
              </a:rPr>
              <a:t>The app offers an immediate and free result with just a photo needs to be taken, which greatly solved two main problems of DNA barcoding, extremely high price</a:t>
            </a:r>
            <a:r>
              <a:rPr lang="zh-CN" altLang="en-US" sz="1100" dirty="0">
                <a:latin typeface="Comic Sans MS" panose="030F0702030302020204" pitchFamily="66" charset="0"/>
              </a:rPr>
              <a:t>（</a:t>
            </a:r>
            <a:r>
              <a:rPr lang="en-US" sz="1100" dirty="0">
                <a:latin typeface="Comic Sans MS" panose="030F0702030302020204" pitchFamily="66" charset="0"/>
              </a:rPr>
              <a:t>mainly for DNA sequencing</a:t>
            </a:r>
            <a:r>
              <a:rPr lang="zh-CN" altLang="en-US" sz="1100" dirty="0">
                <a:latin typeface="Comic Sans MS" panose="030F0702030302020204" pitchFamily="66" charset="0"/>
              </a:rPr>
              <a:t>）</a:t>
            </a:r>
            <a:r>
              <a:rPr lang="en-US" sz="1100" dirty="0">
                <a:latin typeface="Comic Sans MS" panose="030F0702030302020204" pitchFamily="66" charset="0"/>
              </a:rPr>
              <a:t> and time-consuming process</a:t>
            </a:r>
            <a:r>
              <a:rPr lang="zh-CN" altLang="en-US" sz="1100" dirty="0">
                <a:latin typeface="Comic Sans MS" panose="030F0702030302020204" pitchFamily="66" charset="0"/>
              </a:rPr>
              <a:t>（</a:t>
            </a:r>
            <a:r>
              <a:rPr lang="en-US" sz="1100" dirty="0">
                <a:latin typeface="Comic Sans MS" panose="030F0702030302020204" pitchFamily="66" charset="0"/>
              </a:rPr>
              <a:t>nearly two days needed</a:t>
            </a:r>
            <a:r>
              <a:rPr lang="zh-CN" altLang="en-US" sz="1100" dirty="0">
                <a:latin typeface="Comic Sans MS" panose="030F0702030302020204" pitchFamily="66" charset="0"/>
              </a:rPr>
              <a:t>）</a:t>
            </a:r>
            <a:r>
              <a:rPr lang="en-US" sz="1100" dirty="0">
                <a:latin typeface="Comic Sans MS" panose="030F0702030302020204" pitchFamily="66" charset="0"/>
              </a:rPr>
              <a:t>.</a:t>
            </a:r>
            <a:br>
              <a:rPr lang="en-US" sz="1100" dirty="0">
                <a:latin typeface="Comic Sans MS" panose="030F0702030302020204" pitchFamily="66" charset="0"/>
              </a:rPr>
            </a:br>
            <a:endParaRPr lang="en-US" sz="1100" dirty="0">
              <a:latin typeface="Comic Sans MS" panose="030F0702030302020204" pitchFamily="66" charset="0"/>
            </a:endParaRPr>
          </a:p>
          <a:p>
            <a:r>
              <a:rPr lang="en-US" sz="1100" dirty="0">
                <a:latin typeface="Comic Sans MS" panose="030F0702030302020204" pitchFamily="66" charset="0"/>
              </a:rPr>
              <a:t>Limitations:</a:t>
            </a:r>
          </a:p>
          <a:p>
            <a:pPr marL="171450" lvl="0" indent="-171450">
              <a:buFont typeface="Arial" panose="020B0604020202020204" pitchFamily="34" charset="0"/>
              <a:buChar char="•"/>
            </a:pPr>
            <a:r>
              <a:rPr lang="en-US" sz="1100" dirty="0">
                <a:latin typeface="Comic Sans MS" panose="030F0702030302020204" pitchFamily="66" charset="0"/>
              </a:rPr>
              <a:t>The accuracy of the app is limited (around 36.% rate being completely correct), so as its specificity as most samples the App could only correctly identify the species specific to its genus level. Therefore there’s still a long time needed for the app to even partially take the place of specialized taxonomists.</a:t>
            </a:r>
          </a:p>
          <a:p>
            <a:pPr marL="171450" lvl="0" indent="-171450">
              <a:buFont typeface="Arial" panose="020B0604020202020204" pitchFamily="34" charset="0"/>
              <a:buChar char="•"/>
            </a:pPr>
            <a:endParaRPr lang="en-US" sz="1100" dirty="0">
              <a:latin typeface="Comic Sans MS" panose="030F0702030302020204" pitchFamily="66" charset="0"/>
            </a:endParaRPr>
          </a:p>
          <a:p>
            <a:pPr marL="171450" lvl="0" indent="-171450">
              <a:buFont typeface="Arial" panose="020B0604020202020204" pitchFamily="34" charset="0"/>
              <a:buChar char="•"/>
            </a:pPr>
            <a:r>
              <a:rPr lang="en-US" sz="1100" dirty="0">
                <a:latin typeface="Comic Sans MS" panose="030F0702030302020204" pitchFamily="66" charset="0"/>
              </a:rPr>
              <a:t>The accuracy of the app is greatly affected by the photographing conditions including light intensity, shooting angle and the similarity between plants.</a:t>
            </a:r>
          </a:p>
          <a:p>
            <a:r>
              <a:rPr lang="en-US" sz="1100" dirty="0">
                <a:latin typeface="Comic Sans MS" panose="030F0702030302020204" pitchFamily="66" charset="0"/>
              </a:rPr>
              <a:t> </a:t>
            </a:r>
          </a:p>
          <a:p>
            <a:r>
              <a:rPr lang="en-US" sz="1100" dirty="0">
                <a:latin typeface="Comic Sans MS" panose="030F0702030302020204" pitchFamily="66" charset="0"/>
              </a:rPr>
              <a:t>Plus: </a:t>
            </a:r>
          </a:p>
          <a:p>
            <a:pPr marL="171450" lvl="0" indent="-171450">
              <a:buFont typeface="Arial" panose="020B0604020202020204" pitchFamily="34" charset="0"/>
              <a:buChar char="•"/>
            </a:pPr>
            <a:r>
              <a:rPr lang="en-US" sz="1100" dirty="0">
                <a:latin typeface="Comic Sans MS" panose="030F0702030302020204" pitchFamily="66" charset="0"/>
              </a:rPr>
              <a:t>Though the app is widely popular among users in daily identification, </a:t>
            </a:r>
            <a:r>
              <a:rPr lang="en-US" altLang="zh-CN" sz="1100" dirty="0">
                <a:latin typeface="Comic Sans MS" panose="030F0702030302020204" pitchFamily="66" charset="0"/>
              </a:rPr>
              <a:t>it still has some limitations in scientific identification, especially species that look alike with each other.</a:t>
            </a:r>
            <a:endParaRPr lang="en-US" sz="1100" dirty="0">
              <a:latin typeface="Comic Sans MS" panose="030F0702030302020204" pitchFamily="66" charset="0"/>
            </a:endParaRPr>
          </a:p>
          <a:p>
            <a:pPr marL="171450" lvl="0" indent="-171450">
              <a:buFont typeface="Arial" panose="020B0604020202020204" pitchFamily="34" charset="0"/>
              <a:buChar char="•"/>
            </a:pPr>
            <a:r>
              <a:rPr lang="en-US" sz="1100" dirty="0">
                <a:latin typeface="Comic Sans MS" panose="030F0702030302020204" pitchFamily="66" charset="0"/>
              </a:rPr>
              <a:t>In our point of view, to provide the general public a low-cost, mobile kit for species identification, DNA barcoding and AI plant identification should go hand- in-hand. Further development is required: lowering the cost and improving the specificity for DNA barcoding and increasing the accuracy and consistency for AI plant identification. </a:t>
            </a:r>
          </a:p>
          <a:p>
            <a:r>
              <a:rPr lang="en-US" sz="1100" dirty="0">
                <a:latin typeface="Comic Sans MS" panose="030F0702030302020204" pitchFamily="66" charset="0"/>
              </a:rPr>
              <a:t> </a:t>
            </a:r>
          </a:p>
        </p:txBody>
      </p:sp>
      <p:cxnSp>
        <p:nvCxnSpPr>
          <p:cNvPr id="67" name="直接连接符 66">
            <a:extLst>
              <a:ext uri="{FF2B5EF4-FFF2-40B4-BE49-F238E27FC236}">
                <a16:creationId xmlns:a16="http://schemas.microsoft.com/office/drawing/2014/main" id="{80A3A1D7-73C8-4202-AEBC-45A9D7058366}"/>
              </a:ext>
            </a:extLst>
          </p:cNvPr>
          <p:cNvCxnSpPr>
            <a:cxnSpLocks/>
          </p:cNvCxnSpPr>
          <p:nvPr/>
        </p:nvCxnSpPr>
        <p:spPr>
          <a:xfrm>
            <a:off x="4109657" y="4225249"/>
            <a:ext cx="0" cy="3980665"/>
          </a:xfrm>
          <a:prstGeom prst="line">
            <a:avLst/>
          </a:prstGeom>
          <a:ln w="28575">
            <a:solidFill>
              <a:schemeClr val="tx1"/>
            </a:solidFill>
            <a:prstDash val="lgDashDot"/>
          </a:ln>
        </p:spPr>
        <p:style>
          <a:lnRef idx="1">
            <a:schemeClr val="dk1"/>
          </a:lnRef>
          <a:fillRef idx="0">
            <a:schemeClr val="dk1"/>
          </a:fillRef>
          <a:effectRef idx="0">
            <a:schemeClr val="dk1"/>
          </a:effectRef>
          <a:fontRef idx="minor">
            <a:schemeClr val="tx1"/>
          </a:fontRef>
        </p:style>
      </p:cxnSp>
      <p:cxnSp>
        <p:nvCxnSpPr>
          <p:cNvPr id="85" name="直接连接符 84">
            <a:extLst>
              <a:ext uri="{FF2B5EF4-FFF2-40B4-BE49-F238E27FC236}">
                <a16:creationId xmlns:a16="http://schemas.microsoft.com/office/drawing/2014/main" id="{31333A91-F780-4FCB-9612-7BB4E11CB74C}"/>
              </a:ext>
            </a:extLst>
          </p:cNvPr>
          <p:cNvCxnSpPr>
            <a:cxnSpLocks/>
          </p:cNvCxnSpPr>
          <p:nvPr/>
        </p:nvCxnSpPr>
        <p:spPr>
          <a:xfrm>
            <a:off x="9443657" y="2438396"/>
            <a:ext cx="22267" cy="5223168"/>
          </a:xfrm>
          <a:prstGeom prst="line">
            <a:avLst/>
          </a:prstGeom>
          <a:ln w="28575">
            <a:solidFill>
              <a:schemeClr val="tx1"/>
            </a:solidFill>
            <a:prstDash val="lgDashDot"/>
          </a:ln>
        </p:spPr>
        <p:style>
          <a:lnRef idx="1">
            <a:schemeClr val="dk1"/>
          </a:lnRef>
          <a:fillRef idx="0">
            <a:schemeClr val="dk1"/>
          </a:fillRef>
          <a:effectRef idx="0">
            <a:schemeClr val="dk1"/>
          </a:effectRef>
          <a:fontRef idx="minor">
            <a:schemeClr val="tx1"/>
          </a:fontRef>
        </p:style>
      </p:cxnSp>
      <p:sp>
        <p:nvSpPr>
          <p:cNvPr id="96" name="文本框 95">
            <a:extLst>
              <a:ext uri="{FF2B5EF4-FFF2-40B4-BE49-F238E27FC236}">
                <a16:creationId xmlns:a16="http://schemas.microsoft.com/office/drawing/2014/main" id="{8E737C5C-9214-4662-8CFE-59924455459A}"/>
              </a:ext>
            </a:extLst>
          </p:cNvPr>
          <p:cNvSpPr txBox="1"/>
          <p:nvPr/>
        </p:nvSpPr>
        <p:spPr>
          <a:xfrm>
            <a:off x="2757816" y="1378545"/>
            <a:ext cx="3930069" cy="584775"/>
          </a:xfrm>
          <a:prstGeom prst="rect">
            <a:avLst/>
          </a:prstGeom>
          <a:noFill/>
        </p:spPr>
        <p:txBody>
          <a:bodyPr wrap="square" rtlCol="0">
            <a:spAutoFit/>
          </a:bodyPr>
          <a:lstStyle/>
          <a:p>
            <a:r>
              <a:rPr lang="en-US" altLang="zh-CN" sz="1600" b="1" dirty="0">
                <a:latin typeface="Comic Sans MS" panose="030F0702030302020204" pitchFamily="66" charset="0"/>
                <a:ea typeface="FZSuXinShiLiuKaiS-R-GB" panose="02000000000000000000" pitchFamily="2" charset="-122"/>
              </a:rPr>
              <a:t>By group1 </a:t>
            </a:r>
            <a:r>
              <a:rPr lang="en-US" altLang="zh-CN" sz="1600" dirty="0">
                <a:latin typeface="Comic Sans MS" panose="030F0702030302020204" pitchFamily="66" charset="0"/>
                <a:ea typeface="FZSuXinShiLiuKaiS-R-GB" panose="02000000000000000000" pitchFamily="2" charset="-122"/>
              </a:rPr>
              <a:t>Gin, Sally, Susan, Rebecca   </a:t>
            </a:r>
          </a:p>
          <a:p>
            <a:r>
              <a:rPr lang="en-US" altLang="zh-CN" sz="1600" b="1" dirty="0">
                <a:latin typeface="Comic Sans MS" panose="030F0702030302020204" pitchFamily="66" charset="0"/>
                <a:ea typeface="FZSuXinShiLiuKaiS-R-GB" panose="02000000000000000000" pitchFamily="2" charset="-122"/>
              </a:rPr>
              <a:t>Mentor</a:t>
            </a:r>
            <a:r>
              <a:rPr lang="en-US" altLang="zh-CN" sz="1600" dirty="0">
                <a:latin typeface="Comic Sans MS" panose="030F0702030302020204" pitchFamily="66" charset="0"/>
                <a:ea typeface="FZSuXinShiLiuKaiS-R-GB" panose="02000000000000000000" pitchFamily="2" charset="-122"/>
              </a:rPr>
              <a:t>: Dr </a:t>
            </a:r>
            <a:r>
              <a:rPr lang="en-US" altLang="zh-CN" sz="1600" dirty="0" err="1">
                <a:latin typeface="Comic Sans MS" panose="030F0702030302020204" pitchFamily="66" charset="0"/>
                <a:ea typeface="FZSuXinShiLiuKaiS-R-GB" panose="02000000000000000000" pitchFamily="2" charset="-122"/>
              </a:rPr>
              <a:t>Pepenella</a:t>
            </a:r>
            <a:endParaRPr lang="en-US" sz="1600" dirty="0">
              <a:latin typeface="Comic Sans MS" panose="030F0702030302020204" pitchFamily="66" charset="0"/>
              <a:ea typeface="FZSuXinShiLiuKaiS-R-GB" panose="02000000000000000000" pitchFamily="2" charset="-122"/>
            </a:endParaRPr>
          </a:p>
        </p:txBody>
      </p:sp>
      <p:sp>
        <p:nvSpPr>
          <p:cNvPr id="50" name="文本框 49">
            <a:extLst>
              <a:ext uri="{FF2B5EF4-FFF2-40B4-BE49-F238E27FC236}">
                <a16:creationId xmlns:a16="http://schemas.microsoft.com/office/drawing/2014/main" id="{84ACDD46-AF5F-4ABE-BDE9-EE944DFF85B4}"/>
              </a:ext>
            </a:extLst>
          </p:cNvPr>
          <p:cNvSpPr txBox="1"/>
          <p:nvPr/>
        </p:nvSpPr>
        <p:spPr>
          <a:xfrm>
            <a:off x="9649934" y="7400047"/>
            <a:ext cx="5181600" cy="877163"/>
          </a:xfrm>
          <a:prstGeom prst="rect">
            <a:avLst/>
          </a:prstGeom>
          <a:noFill/>
        </p:spPr>
        <p:txBody>
          <a:bodyPr wrap="square" rtlCol="0">
            <a:spAutoFit/>
          </a:bodyPr>
          <a:lstStyle/>
          <a:p>
            <a:r>
              <a:rPr lang="en-US" altLang="zh-CN" b="1" u="sng" dirty="0">
                <a:latin typeface="Comic Sans MS" panose="030F0702030302020204" pitchFamily="66" charset="0"/>
              </a:rPr>
              <a:t>Acknowledgment</a:t>
            </a:r>
            <a:r>
              <a:rPr lang="zh-CN" altLang="en-US" b="1" dirty="0">
                <a:latin typeface="Comic Sans MS" panose="030F0702030302020204" pitchFamily="66" charset="0"/>
              </a:rPr>
              <a:t>：</a:t>
            </a:r>
            <a:endParaRPr lang="en-US" dirty="0">
              <a:latin typeface="Comic Sans MS" panose="030F0702030302020204" pitchFamily="66" charset="0"/>
            </a:endParaRPr>
          </a:p>
          <a:p>
            <a:r>
              <a:rPr lang="en-US" sz="1100" dirty="0">
                <a:latin typeface="Comic Sans MS" panose="030F0702030302020204" pitchFamily="66" charset="0"/>
              </a:rPr>
              <a:t>The authors would like to appreciate Cold Spring Harbor DNA Learning Center for supporting the members throughout the project and Dr. </a:t>
            </a:r>
            <a:r>
              <a:rPr lang="en-US" sz="1100" dirty="0" err="1">
                <a:latin typeface="Comic Sans MS" panose="030F0702030302020204" pitchFamily="66" charset="0"/>
              </a:rPr>
              <a:t>Pepenella</a:t>
            </a:r>
            <a:r>
              <a:rPr lang="en-US" sz="1100" dirty="0">
                <a:latin typeface="Comic Sans MS" panose="030F0702030302020204" pitchFamily="66" charset="0"/>
              </a:rPr>
              <a:t> for her mentorship and support.</a:t>
            </a:r>
          </a:p>
        </p:txBody>
      </p:sp>
      <p:grpSp>
        <p:nvGrpSpPr>
          <p:cNvPr id="17" name="组合 16">
            <a:extLst>
              <a:ext uri="{FF2B5EF4-FFF2-40B4-BE49-F238E27FC236}">
                <a16:creationId xmlns:a16="http://schemas.microsoft.com/office/drawing/2014/main" id="{D3A41A18-83FC-420B-80D1-7C6ED586EB38}"/>
              </a:ext>
            </a:extLst>
          </p:cNvPr>
          <p:cNvGrpSpPr/>
          <p:nvPr/>
        </p:nvGrpSpPr>
        <p:grpSpPr>
          <a:xfrm>
            <a:off x="3201301" y="8409290"/>
            <a:ext cx="8527133" cy="2237959"/>
            <a:chOff x="3436836" y="8159904"/>
            <a:chExt cx="8527133" cy="2237959"/>
          </a:xfrm>
        </p:grpSpPr>
        <p:pic>
          <p:nvPicPr>
            <p:cNvPr id="10" name="图片 9">
              <a:extLst>
                <a:ext uri="{FF2B5EF4-FFF2-40B4-BE49-F238E27FC236}">
                  <a16:creationId xmlns:a16="http://schemas.microsoft.com/office/drawing/2014/main" id="{B9281C71-D00C-4FE9-8664-80263646E117}"/>
                </a:ext>
              </a:extLst>
            </p:cNvPr>
            <p:cNvPicPr>
              <a:picLocks noChangeAspect="1"/>
            </p:cNvPicPr>
            <p:nvPr/>
          </p:nvPicPr>
          <p:blipFill rotWithShape="1">
            <a:blip r:embed="rId16"/>
            <a:srcRect l="14488" t="21130" r="24773" b="53065"/>
            <a:stretch/>
          </p:blipFill>
          <p:spPr>
            <a:xfrm>
              <a:off x="4615725" y="8489811"/>
              <a:ext cx="5245275" cy="1253518"/>
            </a:xfrm>
            <a:prstGeom prst="rect">
              <a:avLst/>
            </a:prstGeom>
          </p:spPr>
        </p:pic>
        <p:grpSp>
          <p:nvGrpSpPr>
            <p:cNvPr id="73" name="组合 72">
              <a:extLst>
                <a:ext uri="{FF2B5EF4-FFF2-40B4-BE49-F238E27FC236}">
                  <a16:creationId xmlns:a16="http://schemas.microsoft.com/office/drawing/2014/main" id="{024B76C5-0DCE-4C27-8180-923118431E4C}"/>
                </a:ext>
              </a:extLst>
            </p:cNvPr>
            <p:cNvGrpSpPr/>
            <p:nvPr/>
          </p:nvGrpSpPr>
          <p:grpSpPr>
            <a:xfrm>
              <a:off x="4360169" y="8963114"/>
              <a:ext cx="7603800" cy="1434749"/>
              <a:chOff x="4255689" y="4188970"/>
              <a:chExt cx="7603800" cy="1434749"/>
            </a:xfrm>
          </p:grpSpPr>
          <p:grpSp>
            <p:nvGrpSpPr>
              <p:cNvPr id="74" name="组合 73">
                <a:extLst>
                  <a:ext uri="{FF2B5EF4-FFF2-40B4-BE49-F238E27FC236}">
                    <a16:creationId xmlns:a16="http://schemas.microsoft.com/office/drawing/2014/main" id="{8F5C19D6-2011-4DCB-8C24-1B2207D5A6B0}"/>
                  </a:ext>
                </a:extLst>
              </p:cNvPr>
              <p:cNvGrpSpPr/>
              <p:nvPr/>
            </p:nvGrpSpPr>
            <p:grpSpPr>
              <a:xfrm>
                <a:off x="9660690" y="4188970"/>
                <a:ext cx="2198799" cy="1127226"/>
                <a:chOff x="5300515" y="939220"/>
                <a:chExt cx="2198799" cy="1127226"/>
              </a:xfrm>
            </p:grpSpPr>
            <p:sp>
              <p:nvSpPr>
                <p:cNvPr id="76" name="Text Box 2">
                  <a:extLst>
                    <a:ext uri="{FF2B5EF4-FFF2-40B4-BE49-F238E27FC236}">
                      <a16:creationId xmlns:a16="http://schemas.microsoft.com/office/drawing/2014/main" id="{65364F68-042F-4CAE-84A5-64BFB1AD50AF}"/>
                    </a:ext>
                  </a:extLst>
                </p:cNvPr>
                <p:cNvSpPr txBox="1">
                  <a:spLocks noChangeArrowheads="1"/>
                </p:cNvSpPr>
                <p:nvPr/>
              </p:nvSpPr>
              <p:spPr bwMode="auto">
                <a:xfrm>
                  <a:off x="5536040" y="939220"/>
                  <a:ext cx="764281" cy="415498"/>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GB" sz="1050" kern="100" dirty="0">
                      <a:effectLst/>
                      <a:latin typeface="Comic Sans MS" panose="030F0702030302020204" pitchFamily="66" charset="0"/>
                      <a:ea typeface="SimSun" panose="02010600030101010101" pitchFamily="2" charset="-122"/>
                      <a:cs typeface="Times New Roman" panose="02020603050405020304" pitchFamily="18" charset="0"/>
                    </a:rPr>
                    <a:t>Sample</a:t>
                  </a:r>
                </a:p>
                <a:p>
                  <a:pPr algn="just">
                    <a:spcAft>
                      <a:spcPts val="0"/>
                    </a:spcAft>
                  </a:pPr>
                  <a:r>
                    <a:rPr lang="zh-CN" sz="1050" kern="100" dirty="0">
                      <a:effectLst/>
                      <a:latin typeface="Comic Sans MS" panose="030F0702030302020204" pitchFamily="66" charset="0"/>
                      <a:ea typeface="FZSuXinShiLiuKaiS-R-GB" panose="02000000000000000000" pitchFamily="2" charset="-122"/>
                      <a:cs typeface="Times New Roman" panose="02020603050405020304" pitchFamily="18" charset="0"/>
                    </a:rPr>
                    <a:t>（</a:t>
                  </a:r>
                  <a:r>
                    <a:rPr lang="en-GB" sz="1050" kern="100" dirty="0">
                      <a:effectLst/>
                      <a:latin typeface="Comic Sans MS" panose="030F0702030302020204" pitchFamily="66" charset="0"/>
                      <a:ea typeface="SimSun" panose="02010600030101010101" pitchFamily="2" charset="-122"/>
                      <a:cs typeface="Times New Roman" panose="02020603050405020304" pitchFamily="18" charset="0"/>
                    </a:rPr>
                    <a:t>No.015</a:t>
                  </a:r>
                  <a:r>
                    <a:rPr lang="zh-CN" sz="1050" kern="100" dirty="0">
                      <a:effectLst/>
                      <a:latin typeface="Comic Sans MS" panose="030F0702030302020204" pitchFamily="66" charset="0"/>
                      <a:ea typeface="FZSuXinShiLiuKaiS-R-GB" panose="02000000000000000000" pitchFamily="2" charset="-122"/>
                      <a:cs typeface="Times New Roman" panose="02020603050405020304" pitchFamily="18" charset="0"/>
                    </a:rPr>
                    <a:t>）</a:t>
                  </a:r>
                  <a:endParaRPr lang="en-US" sz="1050" kern="100" dirty="0">
                    <a:effectLst/>
                    <a:latin typeface="Comic Sans MS" panose="030F0702030302020204" pitchFamily="66" charset="0"/>
                    <a:ea typeface="SimSun" panose="02010600030101010101" pitchFamily="2" charset="-122"/>
                    <a:cs typeface="Times New Roman" panose="02020603050405020304" pitchFamily="18" charset="0"/>
                  </a:endParaRPr>
                </a:p>
              </p:txBody>
            </p:sp>
            <p:sp>
              <p:nvSpPr>
                <p:cNvPr id="78" name="右大括号 77">
                  <a:extLst>
                    <a:ext uri="{FF2B5EF4-FFF2-40B4-BE49-F238E27FC236}">
                      <a16:creationId xmlns:a16="http://schemas.microsoft.com/office/drawing/2014/main" id="{F9A3EE5B-41E7-45E8-8DFA-3E3EE26A845B}"/>
                    </a:ext>
                  </a:extLst>
                </p:cNvPr>
                <p:cNvSpPr/>
                <p:nvPr/>
              </p:nvSpPr>
              <p:spPr>
                <a:xfrm>
                  <a:off x="5410200" y="1276350"/>
                  <a:ext cx="152400" cy="234950"/>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Comic Sans MS" panose="030F0702030302020204" pitchFamily="66" charset="0"/>
                  </a:endParaRPr>
                </a:p>
              </p:txBody>
            </p:sp>
            <p:sp>
              <p:nvSpPr>
                <p:cNvPr id="79" name="Text Box 2">
                  <a:extLst>
                    <a:ext uri="{FF2B5EF4-FFF2-40B4-BE49-F238E27FC236}">
                      <a16:creationId xmlns:a16="http://schemas.microsoft.com/office/drawing/2014/main" id="{461AF11D-D28B-47F1-B108-75C51BF090EE}"/>
                    </a:ext>
                  </a:extLst>
                </p:cNvPr>
                <p:cNvSpPr txBox="1">
                  <a:spLocks noChangeArrowheads="1"/>
                </p:cNvSpPr>
                <p:nvPr/>
              </p:nvSpPr>
              <p:spPr bwMode="auto">
                <a:xfrm>
                  <a:off x="5563755" y="1292515"/>
                  <a:ext cx="1320800" cy="253916"/>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GB" sz="1050" kern="100" dirty="0">
                      <a:effectLst/>
                      <a:latin typeface="Comic Sans MS" panose="030F0702030302020204" pitchFamily="66" charset="0"/>
                      <a:ea typeface="SimSun" panose="02010600030101010101" pitchFamily="2" charset="-122"/>
                      <a:cs typeface="Times New Roman" panose="02020603050405020304" pitchFamily="18" charset="0"/>
                    </a:rPr>
                    <a:t>Result by App</a:t>
                  </a:r>
                  <a:endParaRPr lang="en-US" sz="1050" kern="100" dirty="0">
                    <a:effectLst/>
                    <a:latin typeface="Comic Sans MS" panose="030F0702030302020204" pitchFamily="66" charset="0"/>
                    <a:ea typeface="SimSun" panose="02010600030101010101" pitchFamily="2" charset="-122"/>
                    <a:cs typeface="Times New Roman" panose="02020603050405020304" pitchFamily="18" charset="0"/>
                  </a:endParaRPr>
                </a:p>
              </p:txBody>
            </p:sp>
            <p:sp>
              <p:nvSpPr>
                <p:cNvPr id="81" name="Text Box 2">
                  <a:extLst>
                    <a:ext uri="{FF2B5EF4-FFF2-40B4-BE49-F238E27FC236}">
                      <a16:creationId xmlns:a16="http://schemas.microsoft.com/office/drawing/2014/main" id="{3D0785CD-D2DB-4692-B71C-80D1A1095311}"/>
                    </a:ext>
                  </a:extLst>
                </p:cNvPr>
                <p:cNvSpPr txBox="1">
                  <a:spLocks noChangeArrowheads="1"/>
                </p:cNvSpPr>
                <p:nvPr/>
              </p:nvSpPr>
              <p:spPr bwMode="auto">
                <a:xfrm>
                  <a:off x="5608780" y="1489365"/>
                  <a:ext cx="1890534" cy="577081"/>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GB" sz="1050" kern="100" dirty="0">
                      <a:effectLst/>
                      <a:latin typeface="Comic Sans MS" panose="030F0702030302020204" pitchFamily="66" charset="0"/>
                      <a:ea typeface="SimSun" panose="02010600030101010101" pitchFamily="2" charset="-122"/>
                      <a:cs typeface="Times New Roman" panose="02020603050405020304" pitchFamily="18" charset="0"/>
                    </a:rPr>
                    <a:t>Result by</a:t>
                  </a:r>
                </a:p>
                <a:p>
                  <a:pPr algn="just">
                    <a:spcAft>
                      <a:spcPts val="0"/>
                    </a:spcAft>
                  </a:pPr>
                  <a:r>
                    <a:rPr lang="en-GB" sz="1050" kern="100" dirty="0">
                      <a:effectLst/>
                      <a:latin typeface="Comic Sans MS" panose="030F0702030302020204" pitchFamily="66" charset="0"/>
                      <a:ea typeface="SimSun" panose="02010600030101010101" pitchFamily="2" charset="-122"/>
                      <a:cs typeface="Times New Roman" panose="02020603050405020304" pitchFamily="18" charset="0"/>
                    </a:rPr>
                    <a:t> DNA </a:t>
                  </a:r>
                </a:p>
                <a:p>
                  <a:pPr algn="just">
                    <a:spcAft>
                      <a:spcPts val="0"/>
                    </a:spcAft>
                  </a:pPr>
                  <a:r>
                    <a:rPr lang="en-GB" sz="1050" kern="100" dirty="0">
                      <a:effectLst/>
                      <a:latin typeface="Comic Sans MS" panose="030F0702030302020204" pitchFamily="66" charset="0"/>
                      <a:ea typeface="SimSun" panose="02010600030101010101" pitchFamily="2" charset="-122"/>
                      <a:cs typeface="Times New Roman" panose="02020603050405020304" pitchFamily="18" charset="0"/>
                    </a:rPr>
                    <a:t>sequencing</a:t>
                  </a:r>
                  <a:endParaRPr lang="en-US" sz="1050" kern="100" dirty="0">
                    <a:effectLst/>
                    <a:latin typeface="Comic Sans MS" panose="030F0702030302020204" pitchFamily="66" charset="0"/>
                    <a:ea typeface="SimSun" panose="02010600030101010101" pitchFamily="2" charset="-122"/>
                    <a:cs typeface="Times New Roman" panose="02020603050405020304" pitchFamily="18" charset="0"/>
                  </a:endParaRPr>
                </a:p>
              </p:txBody>
            </p:sp>
            <p:sp>
              <p:nvSpPr>
                <p:cNvPr id="82" name="箭头: 右 81">
                  <a:extLst>
                    <a:ext uri="{FF2B5EF4-FFF2-40B4-BE49-F238E27FC236}">
                      <a16:creationId xmlns:a16="http://schemas.microsoft.com/office/drawing/2014/main" id="{3B9B51C1-33C4-456E-908C-AC50CE0F7F82}"/>
                    </a:ext>
                  </a:extLst>
                </p:cNvPr>
                <p:cNvSpPr/>
                <p:nvPr/>
              </p:nvSpPr>
              <p:spPr>
                <a:xfrm>
                  <a:off x="5300515" y="1136650"/>
                  <a:ext cx="323850" cy="825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Comic Sans MS" panose="030F0702030302020204" pitchFamily="66" charset="0"/>
                  </a:endParaRPr>
                </a:p>
              </p:txBody>
            </p:sp>
            <p:sp>
              <p:nvSpPr>
                <p:cNvPr id="80" name="箭头: 右 79">
                  <a:extLst>
                    <a:ext uri="{FF2B5EF4-FFF2-40B4-BE49-F238E27FC236}">
                      <a16:creationId xmlns:a16="http://schemas.microsoft.com/office/drawing/2014/main" id="{1B1D2565-C2F5-4536-A9FE-E816D588DA32}"/>
                    </a:ext>
                  </a:extLst>
                </p:cNvPr>
                <p:cNvSpPr/>
                <p:nvPr/>
              </p:nvSpPr>
              <p:spPr>
                <a:xfrm>
                  <a:off x="5314370" y="1562100"/>
                  <a:ext cx="323850" cy="825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Comic Sans MS" panose="030F0702030302020204" pitchFamily="66" charset="0"/>
                  </a:endParaRPr>
                </a:p>
              </p:txBody>
            </p:sp>
          </p:grpSp>
          <p:sp>
            <p:nvSpPr>
              <p:cNvPr id="75" name="Text Box 2">
                <a:extLst>
                  <a:ext uri="{FF2B5EF4-FFF2-40B4-BE49-F238E27FC236}">
                    <a16:creationId xmlns:a16="http://schemas.microsoft.com/office/drawing/2014/main" id="{9557AA59-504C-448A-B3F9-C5BFE263AF63}"/>
                  </a:ext>
                </a:extLst>
              </p:cNvPr>
              <p:cNvSpPr txBox="1">
                <a:spLocks noChangeArrowheads="1"/>
              </p:cNvSpPr>
              <p:nvPr/>
            </p:nvSpPr>
            <p:spPr bwMode="auto">
              <a:xfrm>
                <a:off x="4255689" y="5046638"/>
                <a:ext cx="5734050" cy="577081"/>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sz="1050" kern="100" dirty="0">
                    <a:effectLst/>
                    <a:latin typeface="Comic Sans MS" panose="030F0702030302020204" pitchFamily="66" charset="0"/>
                    <a:ea typeface="SimSun" panose="02010600030101010101" pitchFamily="2" charset="-122"/>
                    <a:cs typeface="Times New Roman" panose="02020603050405020304" pitchFamily="18" charset="0"/>
                  </a:rPr>
                  <a:t>This indicates that the app using “appearance” as its way of identifying species </a:t>
                </a:r>
                <a:r>
                  <a:rPr lang="en-US" altLang="zh-CN" sz="1050" kern="100" dirty="0">
                    <a:effectLst/>
                    <a:latin typeface="Comic Sans MS" panose="030F0702030302020204" pitchFamily="66" charset="0"/>
                    <a:ea typeface="SimSun" panose="02010600030101010101" pitchFamily="2" charset="-122"/>
                    <a:cs typeface="Times New Roman" panose="02020603050405020304" pitchFamily="18" charset="0"/>
                  </a:rPr>
                  <a:t>still has some problem tell apart between species that look alike, showing a little disparity in accuracy with the result provided by DNA sequencing.</a:t>
                </a:r>
                <a:endParaRPr lang="en-US" sz="1050" kern="100" dirty="0">
                  <a:effectLst/>
                  <a:latin typeface="Comic Sans MS" panose="030F0702030302020204" pitchFamily="66" charset="0"/>
                  <a:ea typeface="SimSun" panose="02010600030101010101" pitchFamily="2" charset="-122"/>
                  <a:cs typeface="Times New Roman" panose="02020603050405020304" pitchFamily="18" charset="0"/>
                </a:endParaRPr>
              </a:p>
            </p:txBody>
          </p:sp>
        </p:grpSp>
        <p:pic>
          <p:nvPicPr>
            <p:cNvPr id="12" name="图片 11" descr="图片包含 户外, 地面, 植物, 草&#10;&#10;描述已自动生成">
              <a:extLst>
                <a:ext uri="{FF2B5EF4-FFF2-40B4-BE49-F238E27FC236}">
                  <a16:creationId xmlns:a16="http://schemas.microsoft.com/office/drawing/2014/main" id="{7F8057F4-A07E-40A0-AD01-91F9E4F8DCF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650858" y="9231086"/>
              <a:ext cx="797457" cy="590560"/>
            </a:xfrm>
            <a:prstGeom prst="rect">
              <a:avLst/>
            </a:prstGeom>
            <a:ln>
              <a:noFill/>
            </a:ln>
            <a:effectLst>
              <a:softEdge rad="112500"/>
            </a:effectLst>
          </p:spPr>
        </p:pic>
        <p:pic>
          <p:nvPicPr>
            <p:cNvPr id="14" name="图片 13" descr="图片包含 户外, 地面, 摇滚, 草&#10;&#10;描述已自动生成">
              <a:extLst>
                <a:ext uri="{FF2B5EF4-FFF2-40B4-BE49-F238E27FC236}">
                  <a16:creationId xmlns:a16="http://schemas.microsoft.com/office/drawing/2014/main" id="{26A5A347-C3C6-4D44-B224-BCA484D98B9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50858" y="8496866"/>
              <a:ext cx="825172" cy="685264"/>
            </a:xfrm>
            <a:prstGeom prst="rect">
              <a:avLst/>
            </a:prstGeom>
            <a:ln>
              <a:noFill/>
            </a:ln>
            <a:effectLst>
              <a:softEdge rad="112500"/>
            </a:effectLst>
          </p:spPr>
        </p:pic>
        <p:sp>
          <p:nvSpPr>
            <p:cNvPr id="150" name="箭头: 右 149">
              <a:extLst>
                <a:ext uri="{FF2B5EF4-FFF2-40B4-BE49-F238E27FC236}">
                  <a16:creationId xmlns:a16="http://schemas.microsoft.com/office/drawing/2014/main" id="{CB35642D-DA8D-4373-A277-0FBFC83B4478}"/>
                </a:ext>
              </a:extLst>
            </p:cNvPr>
            <p:cNvSpPr/>
            <p:nvPr/>
          </p:nvSpPr>
          <p:spPr>
            <a:xfrm rot="2633765">
              <a:off x="4323937" y="9133546"/>
              <a:ext cx="371557" cy="837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Comic Sans MS" panose="030F0702030302020204" pitchFamily="66" charset="0"/>
              </a:endParaRPr>
            </a:p>
          </p:txBody>
        </p:sp>
        <p:sp>
          <p:nvSpPr>
            <p:cNvPr id="152" name="箭头: 右 151">
              <a:extLst>
                <a:ext uri="{FF2B5EF4-FFF2-40B4-BE49-F238E27FC236}">
                  <a16:creationId xmlns:a16="http://schemas.microsoft.com/office/drawing/2014/main" id="{16CC9B5B-FEAD-415A-B4DC-AC346FA0D9D9}"/>
                </a:ext>
              </a:extLst>
            </p:cNvPr>
            <p:cNvSpPr/>
            <p:nvPr/>
          </p:nvSpPr>
          <p:spPr>
            <a:xfrm flipV="1">
              <a:off x="4400576" y="9584066"/>
              <a:ext cx="247087" cy="1047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Comic Sans MS" panose="030F0702030302020204" pitchFamily="66" charset="0"/>
              </a:endParaRPr>
            </a:p>
          </p:txBody>
        </p:sp>
        <p:sp>
          <p:nvSpPr>
            <p:cNvPr id="154" name="Text Box 2">
              <a:extLst>
                <a:ext uri="{FF2B5EF4-FFF2-40B4-BE49-F238E27FC236}">
                  <a16:creationId xmlns:a16="http://schemas.microsoft.com/office/drawing/2014/main" id="{7FE45247-656E-495E-8141-4B2BC63BA7C1}"/>
                </a:ext>
              </a:extLst>
            </p:cNvPr>
            <p:cNvSpPr txBox="1">
              <a:spLocks noChangeArrowheads="1"/>
            </p:cNvSpPr>
            <p:nvPr/>
          </p:nvSpPr>
          <p:spPr bwMode="auto">
            <a:xfrm>
              <a:off x="3436836" y="8159904"/>
              <a:ext cx="1392504" cy="43088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GB" sz="1100" kern="100" dirty="0">
                  <a:effectLst/>
                  <a:latin typeface="Comic Sans MS" panose="030F0702030302020204" pitchFamily="66" charset="0"/>
                  <a:ea typeface="SimSun" panose="02010600030101010101" pitchFamily="2" charset="-122"/>
                  <a:cs typeface="Times New Roman" panose="02020603050405020304" pitchFamily="18" charset="0"/>
                </a:rPr>
                <a:t>Two species with similar appearance </a:t>
              </a:r>
              <a:endParaRPr lang="en-US" sz="1100" kern="100" dirty="0">
                <a:effectLst/>
                <a:latin typeface="Comic Sans MS" panose="030F0702030302020204" pitchFamily="66" charset="0"/>
                <a:ea typeface="SimSun" panose="02010600030101010101" pitchFamily="2" charset="-122"/>
                <a:cs typeface="Times New Roman" panose="02020603050405020304" pitchFamily="18" charset="0"/>
              </a:endParaRPr>
            </a:p>
          </p:txBody>
        </p:sp>
      </p:grpSp>
      <p:sp>
        <p:nvSpPr>
          <p:cNvPr id="15" name="矩形 14">
            <a:extLst>
              <a:ext uri="{FF2B5EF4-FFF2-40B4-BE49-F238E27FC236}">
                <a16:creationId xmlns:a16="http://schemas.microsoft.com/office/drawing/2014/main" id="{E27F12FE-494F-47D0-8017-601BFDE5CE51}"/>
              </a:ext>
            </a:extLst>
          </p:cNvPr>
          <p:cNvSpPr/>
          <p:nvPr/>
        </p:nvSpPr>
        <p:spPr>
          <a:xfrm>
            <a:off x="234470" y="1612508"/>
            <a:ext cx="8948527" cy="1892826"/>
          </a:xfrm>
          <a:prstGeom prst="rect">
            <a:avLst/>
          </a:prstGeom>
        </p:spPr>
        <p:txBody>
          <a:bodyPr wrap="square">
            <a:spAutoFit/>
          </a:bodyPr>
          <a:lstStyle/>
          <a:p>
            <a:pPr algn="just">
              <a:spcAft>
                <a:spcPts val="0"/>
              </a:spcAft>
            </a:pPr>
            <a:r>
              <a:rPr lang="en-US" b="1" u="sng" kern="100" dirty="0">
                <a:latin typeface="Comic Sans MS" panose="030F0702030302020204" pitchFamily="66" charset="0"/>
                <a:ea typeface="SimSun" panose="02010600030101010101" pitchFamily="2" charset="-122"/>
                <a:cs typeface="Times New Roman" panose="02020603050405020304" pitchFamily="18" charset="0"/>
              </a:rPr>
              <a:t>Introduction:</a:t>
            </a:r>
          </a:p>
          <a:p>
            <a:pPr algn="just">
              <a:spcAft>
                <a:spcPts val="0"/>
              </a:spcAft>
            </a:pPr>
            <a:r>
              <a:rPr lang="en-US" sz="1100" kern="100" dirty="0">
                <a:latin typeface="Comic Sans MS" panose="030F0702030302020204" pitchFamily="66" charset="0"/>
                <a:ea typeface="SimSun" panose="02010600030101010101" pitchFamily="2" charset="-122"/>
                <a:cs typeface="Times New Roman" panose="02020603050405020304" pitchFamily="18" charset="0"/>
              </a:rPr>
              <a:t>  </a:t>
            </a:r>
          </a:p>
          <a:p>
            <a:pPr algn="just">
              <a:spcAft>
                <a:spcPts val="0"/>
              </a:spcAft>
            </a:pPr>
            <a:r>
              <a:rPr lang="en-US" sz="1100" kern="100" dirty="0">
                <a:latin typeface="Comic Sans MS" panose="030F0702030302020204" pitchFamily="66" charset="0"/>
                <a:ea typeface="SimSun" panose="02010600030101010101" pitchFamily="2" charset="-122"/>
                <a:cs typeface="Times New Roman" panose="02020603050405020304" pitchFamily="18" charset="0"/>
              </a:rPr>
              <a:t> Identification applications are real-time and more portable identification tools than DNA Barcoding, and they are applied</a:t>
            </a:r>
          </a:p>
          <a:p>
            <a:pPr algn="just">
              <a:spcAft>
                <a:spcPts val="0"/>
              </a:spcAft>
            </a:pPr>
            <a:r>
              <a:rPr lang="en-US" sz="1100" kern="100" dirty="0">
                <a:latin typeface="Comic Sans MS" panose="030F0702030302020204" pitchFamily="66" charset="0"/>
                <a:ea typeface="SimSun" panose="02010600030101010101" pitchFamily="2" charset="-122"/>
                <a:cs typeface="Times New Roman" panose="02020603050405020304" pitchFamily="18" charset="0"/>
              </a:rPr>
              <a:t> widely in our daily life. DNA barcoding use sections of </a:t>
            </a:r>
            <a:r>
              <a:rPr lang="en-US" sz="1100" kern="100" dirty="0" err="1">
                <a:latin typeface="Comic Sans MS" panose="030F0702030302020204" pitchFamily="66" charset="0"/>
                <a:ea typeface="SimSun" panose="02010600030101010101" pitchFamily="2" charset="-122"/>
                <a:cs typeface="Times New Roman" panose="02020603050405020304" pitchFamily="18" charset="0"/>
              </a:rPr>
              <a:t>rbcL</a:t>
            </a:r>
            <a:r>
              <a:rPr lang="en-US" sz="1100" kern="100" dirty="0">
                <a:latin typeface="Comic Sans MS" panose="030F0702030302020204" pitchFamily="66" charset="0"/>
                <a:ea typeface="SimSun" panose="02010600030101010101" pitchFamily="2" charset="-122"/>
                <a:cs typeface="Times New Roman" panose="02020603050405020304" pitchFamily="18" charset="0"/>
              </a:rPr>
              <a:t> genes extracted from chloroplasts to distinguish species , while apps use taxonomy as their principle and AI technology as a tool. We formed a hypothesis that the APPs are more focused on better catering domestic plants, making them not adequate for cases especially scientific species identification while DNA barcoding will be more accurate but also more expensive. We chose the identification app with best comments in the app store</a:t>
            </a:r>
          </a:p>
          <a:p>
            <a:pPr algn="just">
              <a:spcAft>
                <a:spcPts val="0"/>
              </a:spcAft>
            </a:pPr>
            <a:r>
              <a:rPr lang="en-US" sz="1100" kern="100" dirty="0">
                <a:latin typeface="Comic Sans MS" panose="030F0702030302020204" pitchFamily="66" charset="0"/>
                <a:ea typeface="SimSun" panose="02010600030101010101" pitchFamily="2" charset="-122"/>
                <a:cs typeface="Times New Roman" panose="02020603050405020304" pitchFamily="18" charset="0"/>
              </a:rPr>
              <a:t>Purpose: </a:t>
            </a:r>
          </a:p>
          <a:p>
            <a:pPr marL="342900" lvl="0" indent="-342900" algn="just">
              <a:spcAft>
                <a:spcPts val="0"/>
              </a:spcAft>
              <a:buFont typeface="Symbol" panose="05050102010706020507" pitchFamily="18" charset="2"/>
              <a:buChar char=""/>
            </a:pPr>
            <a:r>
              <a:rPr lang="en-US" sz="1100" kern="100" dirty="0">
                <a:latin typeface="Comic Sans MS" panose="030F0702030302020204" pitchFamily="66" charset="0"/>
                <a:ea typeface="SimSun" panose="02010600030101010101" pitchFamily="2" charset="-122"/>
                <a:cs typeface="Times New Roman" panose="02020603050405020304" pitchFamily="18" charset="0"/>
              </a:rPr>
              <a:t>To assess the possibility of using apps in species identification field.</a:t>
            </a:r>
          </a:p>
          <a:p>
            <a:pPr marL="342900" lvl="0" indent="-342900" algn="just">
              <a:spcAft>
                <a:spcPts val="0"/>
              </a:spcAft>
              <a:buFont typeface="Symbol" panose="05050102010706020507" pitchFamily="18" charset="2"/>
              <a:buChar char=""/>
            </a:pPr>
            <a:r>
              <a:rPr lang="en-US" sz="1100" kern="100" dirty="0">
                <a:latin typeface="Comic Sans MS" panose="030F0702030302020204" pitchFamily="66" charset="0"/>
                <a:ea typeface="SimSun" panose="02010600030101010101" pitchFamily="2" charset="-122"/>
                <a:cs typeface="Times New Roman" panose="02020603050405020304" pitchFamily="18" charset="0"/>
              </a:rPr>
              <a:t>To guide consumers in choices of app downloading</a:t>
            </a:r>
          </a:p>
        </p:txBody>
      </p:sp>
      <p:cxnSp>
        <p:nvCxnSpPr>
          <p:cNvPr id="155" name="直接连接符 154">
            <a:extLst>
              <a:ext uri="{FF2B5EF4-FFF2-40B4-BE49-F238E27FC236}">
                <a16:creationId xmlns:a16="http://schemas.microsoft.com/office/drawing/2014/main" id="{A807FD44-4FF4-42BD-BDB3-AFA87F44B991}"/>
              </a:ext>
            </a:extLst>
          </p:cNvPr>
          <p:cNvCxnSpPr>
            <a:cxnSpLocks/>
          </p:cNvCxnSpPr>
          <p:nvPr/>
        </p:nvCxnSpPr>
        <p:spPr>
          <a:xfrm>
            <a:off x="6352902" y="3043945"/>
            <a:ext cx="2830095" cy="0"/>
          </a:xfrm>
          <a:prstGeom prst="line">
            <a:avLst/>
          </a:prstGeom>
          <a:ln w="28575">
            <a:solidFill>
              <a:schemeClr val="tx1"/>
            </a:solidFill>
            <a:prstDash val="lgDashDot"/>
          </a:ln>
        </p:spPr>
        <p:style>
          <a:lnRef idx="1">
            <a:schemeClr val="dk1"/>
          </a:lnRef>
          <a:fillRef idx="0">
            <a:schemeClr val="dk1"/>
          </a:fillRef>
          <a:effectRef idx="0">
            <a:schemeClr val="dk1"/>
          </a:effectRef>
          <a:fontRef idx="minor">
            <a:schemeClr val="tx1"/>
          </a:fontRef>
        </p:style>
      </p:cxnSp>
      <p:sp>
        <p:nvSpPr>
          <p:cNvPr id="156" name="文本框 155">
            <a:extLst>
              <a:ext uri="{FF2B5EF4-FFF2-40B4-BE49-F238E27FC236}">
                <a16:creationId xmlns:a16="http://schemas.microsoft.com/office/drawing/2014/main" id="{6F14CCEA-0082-442A-BB7B-B768CCE8DBD8}"/>
              </a:ext>
            </a:extLst>
          </p:cNvPr>
          <p:cNvSpPr txBox="1"/>
          <p:nvPr/>
        </p:nvSpPr>
        <p:spPr>
          <a:xfrm>
            <a:off x="13098743" y="1738095"/>
            <a:ext cx="2150775" cy="430887"/>
          </a:xfrm>
          <a:prstGeom prst="rect">
            <a:avLst/>
          </a:prstGeom>
          <a:noFill/>
        </p:spPr>
        <p:txBody>
          <a:bodyPr wrap="square" rtlCol="0">
            <a:spAutoFit/>
          </a:bodyPr>
          <a:lstStyle/>
          <a:p>
            <a:r>
              <a:rPr lang="en-US" sz="1100" dirty="0">
                <a:latin typeface="Comic Sans MS" panose="030F0702030302020204" pitchFamily="66" charset="0"/>
              </a:rPr>
              <a:t>Scan the QR code to learn more about our project !!!!</a:t>
            </a:r>
          </a:p>
        </p:txBody>
      </p:sp>
      <p:pic>
        <p:nvPicPr>
          <p:cNvPr id="46" name="图片 45" descr="图片包含 文字, 物体&#10;&#10;描述已自动生成">
            <a:extLst>
              <a:ext uri="{FF2B5EF4-FFF2-40B4-BE49-F238E27FC236}">
                <a16:creationId xmlns:a16="http://schemas.microsoft.com/office/drawing/2014/main" id="{B64F21D4-F636-4279-AA4D-F74FE5C7BD0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127727" y="19236"/>
            <a:ext cx="1746569" cy="1746569"/>
          </a:xfrm>
          <a:prstGeom prst="rect">
            <a:avLst/>
          </a:prstGeom>
          <a:ln>
            <a:noFill/>
          </a:ln>
          <a:effectLst>
            <a:softEdge rad="112500"/>
          </a:effectLst>
        </p:spPr>
      </p:pic>
      <p:cxnSp>
        <p:nvCxnSpPr>
          <p:cNvPr id="157" name="直接连接符 156">
            <a:extLst>
              <a:ext uri="{FF2B5EF4-FFF2-40B4-BE49-F238E27FC236}">
                <a16:creationId xmlns:a16="http://schemas.microsoft.com/office/drawing/2014/main" id="{A03C4D00-24F6-43A7-870F-385756ABBE27}"/>
              </a:ext>
            </a:extLst>
          </p:cNvPr>
          <p:cNvCxnSpPr>
            <a:cxnSpLocks/>
          </p:cNvCxnSpPr>
          <p:nvPr/>
        </p:nvCxnSpPr>
        <p:spPr>
          <a:xfrm>
            <a:off x="4885943" y="8661022"/>
            <a:ext cx="4579981" cy="0"/>
          </a:xfrm>
          <a:prstGeom prst="line">
            <a:avLst/>
          </a:prstGeom>
          <a:ln w="28575">
            <a:solidFill>
              <a:schemeClr val="tx1"/>
            </a:solidFill>
            <a:prstDash val="lgDashDot"/>
          </a:ln>
        </p:spPr>
        <p:style>
          <a:lnRef idx="1">
            <a:schemeClr val="dk1"/>
          </a:lnRef>
          <a:fillRef idx="0">
            <a:schemeClr val="dk1"/>
          </a:fillRef>
          <a:effectRef idx="0">
            <a:schemeClr val="dk1"/>
          </a:effectRef>
          <a:fontRef idx="minor">
            <a:schemeClr val="tx1"/>
          </a:fontRef>
        </p:style>
      </p:cxnSp>
      <p:sp>
        <p:nvSpPr>
          <p:cNvPr id="158" name="Text Box 2">
            <a:extLst>
              <a:ext uri="{FF2B5EF4-FFF2-40B4-BE49-F238E27FC236}">
                <a16:creationId xmlns:a16="http://schemas.microsoft.com/office/drawing/2014/main" id="{9FC13BF8-3021-4567-BA1C-AD81F45C3EF8}"/>
              </a:ext>
            </a:extLst>
          </p:cNvPr>
          <p:cNvSpPr txBox="1">
            <a:spLocks noChangeArrowheads="1"/>
          </p:cNvSpPr>
          <p:nvPr/>
        </p:nvSpPr>
        <p:spPr bwMode="auto">
          <a:xfrm>
            <a:off x="10728021" y="8161289"/>
            <a:ext cx="4508709" cy="1723549"/>
          </a:xfrm>
          <a:prstGeom prst="rect">
            <a:avLst/>
          </a:prstGeom>
          <a:noFill/>
          <a:ln w="9525">
            <a:noFill/>
            <a:miter lim="800000"/>
            <a:headEnd/>
            <a:tailEnd/>
          </a:ln>
        </p:spPr>
        <p:txBody>
          <a:bodyPr rot="0" vert="horz" wrap="square" lIns="91440" tIns="45720" rIns="91440" bIns="45720" anchor="t" anchorCtr="0">
            <a:spAutoFit/>
          </a:bodyPr>
          <a:lstStyle/>
          <a:p>
            <a:pPr algn="l">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b="1" u="sng" kern="0" dirty="0">
                <a:solidFill>
                  <a:srgbClr val="000000"/>
                </a:solidFill>
                <a:effectLst/>
                <a:latin typeface="Comic Sans MS" panose="030F0702030302020204" pitchFamily="66" charset="0"/>
                <a:ea typeface="SimSun" panose="02010600030101010101" pitchFamily="2" charset="-122"/>
                <a:cs typeface="SimSun" panose="02010600030101010101" pitchFamily="2" charset="-122"/>
              </a:rPr>
              <a:t>Reference:</a:t>
            </a:r>
          </a:p>
          <a:p>
            <a:pPr algn="l">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kern="0" dirty="0">
                <a:solidFill>
                  <a:srgbClr val="000000"/>
                </a:solidFill>
                <a:effectLst/>
                <a:latin typeface="Comic Sans MS" panose="030F0702030302020204" pitchFamily="66" charset="0"/>
                <a:ea typeface="SimSun" panose="02010600030101010101" pitchFamily="2" charset="-122"/>
                <a:cs typeface="SimSun" panose="02010600030101010101" pitchFamily="2" charset="-122"/>
              </a:rPr>
              <a:t>Field-based Species Identification of Closely-related Plants </a:t>
            </a:r>
          </a:p>
          <a:p>
            <a:pPr algn="l">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kern="0" dirty="0">
                <a:solidFill>
                  <a:srgbClr val="000000"/>
                </a:solidFill>
                <a:effectLst/>
                <a:latin typeface="Comic Sans MS" panose="030F0702030302020204" pitchFamily="66" charset="0"/>
                <a:ea typeface="SimSun" panose="02010600030101010101" pitchFamily="2" charset="-122"/>
                <a:cs typeface="SimSun" panose="02010600030101010101" pitchFamily="2" charset="-122"/>
              </a:rPr>
              <a:t>Using Real-time Nanopore Sequencing.21 Aug. 2017.</a:t>
            </a:r>
            <a:endParaRPr lang="en-US" sz="1100" kern="100" dirty="0">
              <a:effectLst/>
              <a:latin typeface="Calibri" panose="020F0502020204030204" pitchFamily="34" charset="0"/>
              <a:ea typeface="SimSun" panose="02010600030101010101" pitchFamily="2" charset="-122"/>
              <a:cs typeface="Times New Roman" panose="02020603050405020304" pitchFamily="18" charset="0"/>
            </a:endParaRPr>
          </a:p>
          <a:p>
            <a:pPr algn="l">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kern="100" dirty="0">
                <a:solidFill>
                  <a:srgbClr val="000000"/>
                </a:solidFill>
                <a:effectLst/>
                <a:latin typeface="Comic Sans MS" panose="030F0702030302020204" pitchFamily="66" charset="0"/>
                <a:ea typeface="SimSun" panose="02010600030101010101" pitchFamily="2" charset="-122"/>
                <a:cs typeface="Times New Roman" panose="02020603050405020304" pitchFamily="18" charset="0"/>
              </a:rPr>
              <a:t> Giblin, David. "Is Field-based Plant ID Using DNA Barcoding Coming to a </a:t>
            </a:r>
            <a:r>
              <a:rPr lang="en-US" sz="1100" kern="100" dirty="0" err="1">
                <a:solidFill>
                  <a:srgbClr val="000000"/>
                </a:solidFill>
                <a:effectLst/>
                <a:latin typeface="Comic Sans MS" panose="030F0702030302020204" pitchFamily="66" charset="0"/>
                <a:ea typeface="SimSun" panose="02010600030101010101" pitchFamily="2" charset="-122"/>
                <a:cs typeface="Times New Roman" panose="02020603050405020304" pitchFamily="18" charset="0"/>
              </a:rPr>
              <a:t>Smarphone</a:t>
            </a:r>
            <a:r>
              <a:rPr lang="en-US" sz="1100" kern="100" dirty="0">
                <a:solidFill>
                  <a:srgbClr val="000000"/>
                </a:solidFill>
                <a:effectLst/>
                <a:latin typeface="Comic Sans MS" panose="030F0702030302020204" pitchFamily="66" charset="0"/>
                <a:ea typeface="SimSun" panose="02010600030101010101" pitchFamily="2" charset="-122"/>
                <a:cs typeface="Times New Roman" panose="02020603050405020304" pitchFamily="18" charset="0"/>
              </a:rPr>
              <a:t> Near You? </a:t>
            </a:r>
            <a:r>
              <a:rPr lang="fr-FR" sz="1100" u="none" strike="noStrike" kern="100" dirty="0">
                <a:solidFill>
                  <a:srgbClr val="000000"/>
                </a:solidFill>
                <a:effectLst/>
                <a:latin typeface="Comic Sans MS" panose="030F0702030302020204" pitchFamily="66" charset="0"/>
                <a:ea typeface="SimSun" panose="02010600030101010101" pitchFamily="2" charset="-122"/>
                <a:cs typeface="Times New Roman" panose="02020603050405020304" pitchFamily="18" charset="0"/>
                <a:hlinkClick r:id="rId20"/>
              </a:rPr>
              <a:t>https://www.burkemuseum.org/news/field-based-plant-id-using-dna-barcoding-coming-smarphone</a:t>
            </a:r>
            <a:r>
              <a:rPr lang="fr-FR" sz="1100" kern="100" dirty="0">
                <a:solidFill>
                  <a:srgbClr val="000000"/>
                </a:solidFill>
                <a:effectLst/>
                <a:latin typeface="Comic Sans MS" panose="030F0702030302020204" pitchFamily="66" charset="0"/>
                <a:ea typeface="SimSun" panose="02010600030101010101" pitchFamily="2" charset="-122"/>
                <a:cs typeface="Times New Roman" panose="02020603050405020304" pitchFamily="18" charset="0"/>
              </a:rPr>
              <a:t>-near-you, 22 Apr. 2019, </a:t>
            </a:r>
            <a:r>
              <a:rPr lang="en-US" sz="1100" dirty="0" err="1">
                <a:solidFill>
                  <a:srgbClr val="000000"/>
                </a:solidFill>
                <a:effectLst/>
                <a:latin typeface="Comic Sans MS" panose="030F0702030302020204" pitchFamily="66" charset="0"/>
              </a:rPr>
              <a:t>Dafenghao,wemedia.ifeng.com</a:t>
            </a:r>
            <a:r>
              <a:rPr lang="en-US" sz="1100" dirty="0">
                <a:solidFill>
                  <a:srgbClr val="000000"/>
                </a:solidFill>
                <a:effectLst/>
                <a:latin typeface="Comic Sans MS" panose="030F0702030302020204" pitchFamily="66" charset="0"/>
              </a:rPr>
              <a:t>/73670192/wemedia.shtml. Accessed 31 July 2019. </a:t>
            </a:r>
            <a:endParaRPr lang="en-US" sz="1100" dirty="0"/>
          </a:p>
        </p:txBody>
      </p:sp>
      <p:pic>
        <p:nvPicPr>
          <p:cNvPr id="4" name="图片 3" descr="图片包含 屏幕截图&#10;&#10;描述已自动生成">
            <a:extLst>
              <a:ext uri="{FF2B5EF4-FFF2-40B4-BE49-F238E27FC236}">
                <a16:creationId xmlns:a16="http://schemas.microsoft.com/office/drawing/2014/main" id="{655ADA7F-F594-40A1-91CD-4C76D914F7A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393374" y="4218226"/>
            <a:ext cx="4866271" cy="4221771"/>
          </a:xfrm>
          <a:prstGeom prst="rect">
            <a:avLst/>
          </a:prstGeom>
        </p:spPr>
      </p:pic>
    </p:spTree>
    <p:extLst>
      <p:ext uri="{BB962C8B-B14F-4D97-AF65-F5344CB8AC3E}">
        <p14:creationId xmlns:p14="http://schemas.microsoft.com/office/powerpoint/2010/main" val="1377491451"/>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456</TotalTime>
  <Words>592</Words>
  <Application>Microsoft Office PowerPoint</Application>
  <PresentationFormat>自定义</PresentationFormat>
  <Paragraphs>60</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Arial</vt:lpstr>
      <vt:lpstr>Calibri</vt:lpstr>
      <vt:lpstr>Calibri Light</vt:lpstr>
      <vt:lpstr>Comic Sans MS</vt:lpstr>
      <vt:lpstr>Symbol</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Jeffrey BAO</dc:creator>
  <cp:lastModifiedBy>Jeffrey BAO</cp:lastModifiedBy>
  <cp:revision>36</cp:revision>
  <dcterms:created xsi:type="dcterms:W3CDTF">2019-08-01T11:07:57Z</dcterms:created>
  <dcterms:modified xsi:type="dcterms:W3CDTF">2019-08-02T05:55:14Z</dcterms:modified>
</cp:coreProperties>
</file>