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Lst>
  <p:sldSz cx="35999420" cy="28800425"/>
  <p:notesSz cx="6735445" cy="986599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 d="100"/>
          <a:sy n="10" d="100"/>
        </p:scale>
        <p:origin x="210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693" cy="4950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194" y="0"/>
            <a:ext cx="2918693" cy="495013"/>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7924" y="1233249"/>
            <a:ext cx="5919597" cy="332977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45" y="4748010"/>
            <a:ext cx="5388356" cy="388473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70983"/>
            <a:ext cx="2918693" cy="4950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194" y="9370983"/>
            <a:ext cx="2918693" cy="49501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0"/>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50"/>
            </a:lvl1pPr>
            <a:lvl2pPr marL="1800225" indent="0" algn="ctr">
              <a:buNone/>
              <a:defRPr sz="7875"/>
            </a:lvl2pPr>
            <a:lvl3pPr marL="3599815" indent="0" algn="ctr">
              <a:buNone/>
              <a:defRPr sz="7085"/>
            </a:lvl3pPr>
            <a:lvl4pPr marL="5400040" indent="0" algn="ctr">
              <a:buNone/>
              <a:defRPr sz="6300"/>
            </a:lvl4pPr>
            <a:lvl5pPr marL="7200265" indent="0" algn="ctr">
              <a:buNone/>
              <a:defRPr sz="6300"/>
            </a:lvl5pPr>
            <a:lvl6pPr marL="8999855" indent="0" algn="ctr">
              <a:buNone/>
              <a:defRPr sz="6300"/>
            </a:lvl6pPr>
            <a:lvl7pPr marL="10800080" indent="0" algn="ctr">
              <a:buNone/>
              <a:defRPr sz="6300"/>
            </a:lvl7pPr>
            <a:lvl8pPr marL="12599670" indent="0" algn="ctr">
              <a:buNone/>
              <a:defRPr sz="6300"/>
            </a:lvl8pPr>
            <a:lvl9pPr marL="14399895" indent="0" algn="ctr">
              <a:buNone/>
              <a:defRPr sz="63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0"/>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50">
                <a:solidFill>
                  <a:schemeClr val="tx1"/>
                </a:solidFill>
              </a:defRPr>
            </a:lvl1pPr>
            <a:lvl2pPr marL="1800225" indent="0">
              <a:buNone/>
              <a:defRPr sz="7875">
                <a:solidFill>
                  <a:schemeClr val="tx1">
                    <a:tint val="75000"/>
                  </a:schemeClr>
                </a:solidFill>
              </a:defRPr>
            </a:lvl2pPr>
            <a:lvl3pPr marL="3599815" indent="0">
              <a:buNone/>
              <a:defRPr sz="7085">
                <a:solidFill>
                  <a:schemeClr val="tx1">
                    <a:tint val="75000"/>
                  </a:schemeClr>
                </a:solidFill>
              </a:defRPr>
            </a:lvl3pPr>
            <a:lvl4pPr marL="5400040" indent="0">
              <a:buNone/>
              <a:defRPr sz="6300">
                <a:solidFill>
                  <a:schemeClr val="tx1">
                    <a:tint val="75000"/>
                  </a:schemeClr>
                </a:solidFill>
              </a:defRPr>
            </a:lvl4pPr>
            <a:lvl5pPr marL="7200265" indent="0">
              <a:buNone/>
              <a:defRPr sz="6300">
                <a:solidFill>
                  <a:schemeClr val="tx1">
                    <a:tint val="75000"/>
                  </a:schemeClr>
                </a:solidFill>
              </a:defRPr>
            </a:lvl5pPr>
            <a:lvl6pPr marL="8999855" indent="0">
              <a:buNone/>
              <a:defRPr sz="6300">
                <a:solidFill>
                  <a:schemeClr val="tx1">
                    <a:tint val="75000"/>
                  </a:schemeClr>
                </a:solidFill>
              </a:defRPr>
            </a:lvl6pPr>
            <a:lvl7pPr marL="10800080" indent="0">
              <a:buNone/>
              <a:defRPr sz="6300">
                <a:solidFill>
                  <a:schemeClr val="tx1">
                    <a:tint val="75000"/>
                  </a:schemeClr>
                </a:solidFill>
              </a:defRPr>
            </a:lvl7pPr>
            <a:lvl8pPr marL="12599670" indent="0">
              <a:buNone/>
              <a:defRPr sz="6300">
                <a:solidFill>
                  <a:schemeClr val="tx1">
                    <a:tint val="75000"/>
                  </a:schemeClr>
                </a:solidFill>
              </a:defRPr>
            </a:lvl8pPr>
            <a:lvl9pPr marL="14399895" indent="0">
              <a:buNone/>
              <a:defRPr sz="63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600"/>
            </a:lvl1pPr>
            <a:lvl2pPr>
              <a:defRPr sz="11025"/>
            </a:lvl2pPr>
            <a:lvl3pPr>
              <a:defRPr sz="9450"/>
            </a:lvl3pPr>
            <a:lvl4pPr>
              <a:defRPr sz="7875"/>
            </a:lvl4pPr>
            <a:lvl5pPr>
              <a:defRPr sz="7875"/>
            </a:lvl5pPr>
            <a:lvl6pPr>
              <a:defRPr sz="7875"/>
            </a:lvl6pPr>
            <a:lvl7pPr>
              <a:defRPr sz="7875"/>
            </a:lvl7pPr>
            <a:lvl8pPr>
              <a:defRPr sz="7875"/>
            </a:lvl8pPr>
            <a:lvl9pPr>
              <a:defRPr sz="787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600"/>
            </a:lvl1pPr>
            <a:lvl2pPr marL="1800225" indent="0">
              <a:buNone/>
              <a:defRPr sz="11025"/>
            </a:lvl2pPr>
            <a:lvl3pPr marL="3599815" indent="0">
              <a:buNone/>
              <a:defRPr sz="9450"/>
            </a:lvl3pPr>
            <a:lvl4pPr marL="5400040" indent="0">
              <a:buNone/>
              <a:defRPr sz="7875"/>
            </a:lvl4pPr>
            <a:lvl5pPr marL="7200265" indent="0">
              <a:buNone/>
              <a:defRPr sz="7875"/>
            </a:lvl5pPr>
            <a:lvl6pPr marL="8999855" indent="0">
              <a:buNone/>
              <a:defRPr sz="7875"/>
            </a:lvl6pPr>
            <a:lvl7pPr marL="10800080" indent="0">
              <a:buNone/>
              <a:defRPr sz="7875"/>
            </a:lvl7pPr>
            <a:lvl8pPr marL="12599670" indent="0">
              <a:buNone/>
              <a:defRPr sz="7875"/>
            </a:lvl8pPr>
            <a:lvl9pPr marL="14399895" indent="0">
              <a:buNone/>
              <a:defRPr sz="7875"/>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5">
                <a:solidFill>
                  <a:schemeClr val="tx1">
                    <a:tint val="75000"/>
                  </a:schemeClr>
                </a:solidFill>
              </a:defRPr>
            </a:lvl1pPr>
          </a:lstStyle>
          <a:p>
            <a:fld id="{57880760-9B06-4B75-989C-CC1FB92B4788}" type="datetimeFigureOut">
              <a:rPr lang="en-US" smtClean="0"/>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5">
                <a:solidFill>
                  <a:schemeClr val="tx1">
                    <a:tint val="75000"/>
                  </a:schemeClr>
                </a:solidFill>
              </a:defRPr>
            </a:lvl1pPr>
          </a:lstStyle>
          <a:p>
            <a:fld id="{DB0BC5E0-BCE1-4133-8FE8-23F0EF54740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599815" rtl="0" eaLnBrk="1" latinLnBrk="0" hangingPunct="1">
        <a:lnSpc>
          <a:spcPct val="90000"/>
        </a:lnSpc>
        <a:spcBef>
          <a:spcPct val="0"/>
        </a:spcBef>
        <a:buNone/>
        <a:defRPr sz="17325" kern="1200">
          <a:solidFill>
            <a:schemeClr val="tx1"/>
          </a:solidFill>
          <a:latin typeface="+mj-lt"/>
          <a:ea typeface="+mj-ea"/>
          <a:cs typeface="+mj-cs"/>
        </a:defRPr>
      </a:lvl1pPr>
    </p:titleStyle>
    <p:bodyStyle>
      <a:lvl1pPr marL="899795" indent="-899795" algn="l" defTabSz="3599815" rtl="0" eaLnBrk="1" latinLnBrk="0" hangingPunct="1">
        <a:lnSpc>
          <a:spcPct val="90000"/>
        </a:lnSpc>
        <a:spcBef>
          <a:spcPts val="3935"/>
        </a:spcBef>
        <a:buFont typeface="Arial" panose="020B0604020202020204" pitchFamily="34" charset="0"/>
        <a:buChar char="•"/>
        <a:defRPr sz="11025" kern="1200">
          <a:solidFill>
            <a:schemeClr val="tx1"/>
          </a:solidFill>
          <a:latin typeface="+mn-lt"/>
          <a:ea typeface="+mn-ea"/>
          <a:cs typeface="+mn-cs"/>
        </a:defRPr>
      </a:lvl1pPr>
      <a:lvl2pPr marL="2700020" indent="-899795" algn="l" defTabSz="3599815" rtl="0" eaLnBrk="1" latinLnBrk="0" hangingPunct="1">
        <a:lnSpc>
          <a:spcPct val="90000"/>
        </a:lnSpc>
        <a:spcBef>
          <a:spcPts val="1970"/>
        </a:spcBef>
        <a:buFont typeface="Arial" panose="020B0604020202020204" pitchFamily="34" charset="0"/>
        <a:buChar char="•"/>
        <a:defRPr sz="9450" kern="1200">
          <a:solidFill>
            <a:schemeClr val="tx1"/>
          </a:solidFill>
          <a:latin typeface="+mn-lt"/>
          <a:ea typeface="+mn-ea"/>
          <a:cs typeface="+mn-cs"/>
        </a:defRPr>
      </a:lvl2pPr>
      <a:lvl3pPr marL="4500245" indent="-899795" algn="l" defTabSz="3599815" rtl="0" eaLnBrk="1" latinLnBrk="0" hangingPunct="1">
        <a:lnSpc>
          <a:spcPct val="90000"/>
        </a:lnSpc>
        <a:spcBef>
          <a:spcPts val="1970"/>
        </a:spcBef>
        <a:buFont typeface="Arial" panose="020B0604020202020204" pitchFamily="34" charset="0"/>
        <a:buChar char="•"/>
        <a:defRPr sz="7875" kern="1200">
          <a:solidFill>
            <a:schemeClr val="tx1"/>
          </a:solidFill>
          <a:latin typeface="+mn-lt"/>
          <a:ea typeface="+mn-ea"/>
          <a:cs typeface="+mn-cs"/>
        </a:defRPr>
      </a:lvl3pPr>
      <a:lvl4pPr marL="629983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4pPr>
      <a:lvl5pPr marL="810006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5pPr>
      <a:lvl6pPr marL="990028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6pPr>
      <a:lvl7pPr marL="1169987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7pPr>
      <a:lvl8pPr marL="1350010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8pPr>
      <a:lvl9pPr marL="1529969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9pPr>
    </p:bodyStyle>
    <p:otherStyle>
      <a:defPPr>
        <a:defRPr lang="en-US"/>
      </a:defPPr>
      <a:lvl1pPr marL="0" algn="l" defTabSz="3599815" rtl="0" eaLnBrk="1" latinLnBrk="0" hangingPunct="1">
        <a:defRPr sz="7085" kern="1200">
          <a:solidFill>
            <a:schemeClr val="tx1"/>
          </a:solidFill>
          <a:latin typeface="+mn-lt"/>
          <a:ea typeface="+mn-ea"/>
          <a:cs typeface="+mn-cs"/>
        </a:defRPr>
      </a:lvl1pPr>
      <a:lvl2pPr marL="1800225" algn="l" defTabSz="3599815" rtl="0" eaLnBrk="1" latinLnBrk="0" hangingPunct="1">
        <a:defRPr sz="7085" kern="1200">
          <a:solidFill>
            <a:schemeClr val="tx1"/>
          </a:solidFill>
          <a:latin typeface="+mn-lt"/>
          <a:ea typeface="+mn-ea"/>
          <a:cs typeface="+mn-cs"/>
        </a:defRPr>
      </a:lvl2pPr>
      <a:lvl3pPr marL="3599815" algn="l" defTabSz="3599815" rtl="0" eaLnBrk="1" latinLnBrk="0" hangingPunct="1">
        <a:defRPr sz="7085" kern="1200">
          <a:solidFill>
            <a:schemeClr val="tx1"/>
          </a:solidFill>
          <a:latin typeface="+mn-lt"/>
          <a:ea typeface="+mn-ea"/>
          <a:cs typeface="+mn-cs"/>
        </a:defRPr>
      </a:lvl3pPr>
      <a:lvl4pPr marL="5400040" algn="l" defTabSz="3599815" rtl="0" eaLnBrk="1" latinLnBrk="0" hangingPunct="1">
        <a:defRPr sz="7085" kern="1200">
          <a:solidFill>
            <a:schemeClr val="tx1"/>
          </a:solidFill>
          <a:latin typeface="+mn-lt"/>
          <a:ea typeface="+mn-ea"/>
          <a:cs typeface="+mn-cs"/>
        </a:defRPr>
      </a:lvl4pPr>
      <a:lvl5pPr marL="7200265" algn="l" defTabSz="3599815" rtl="0" eaLnBrk="1" latinLnBrk="0" hangingPunct="1">
        <a:defRPr sz="7085" kern="1200">
          <a:solidFill>
            <a:schemeClr val="tx1"/>
          </a:solidFill>
          <a:latin typeface="+mn-lt"/>
          <a:ea typeface="+mn-ea"/>
          <a:cs typeface="+mn-cs"/>
        </a:defRPr>
      </a:lvl5pPr>
      <a:lvl6pPr marL="8999855" algn="l" defTabSz="3599815" rtl="0" eaLnBrk="1" latinLnBrk="0" hangingPunct="1">
        <a:defRPr sz="7085" kern="1200">
          <a:solidFill>
            <a:schemeClr val="tx1"/>
          </a:solidFill>
          <a:latin typeface="+mn-lt"/>
          <a:ea typeface="+mn-ea"/>
          <a:cs typeface="+mn-cs"/>
        </a:defRPr>
      </a:lvl6pPr>
      <a:lvl7pPr marL="10800080" algn="l" defTabSz="3599815" rtl="0" eaLnBrk="1" latinLnBrk="0" hangingPunct="1">
        <a:defRPr sz="7085" kern="1200">
          <a:solidFill>
            <a:schemeClr val="tx1"/>
          </a:solidFill>
          <a:latin typeface="+mn-lt"/>
          <a:ea typeface="+mn-ea"/>
          <a:cs typeface="+mn-cs"/>
        </a:defRPr>
      </a:lvl7pPr>
      <a:lvl8pPr marL="12599670" algn="l" defTabSz="3599815" rtl="0" eaLnBrk="1" latinLnBrk="0" hangingPunct="1">
        <a:defRPr sz="7085" kern="1200">
          <a:solidFill>
            <a:schemeClr val="tx1"/>
          </a:solidFill>
          <a:latin typeface="+mn-lt"/>
          <a:ea typeface="+mn-ea"/>
          <a:cs typeface="+mn-cs"/>
        </a:defRPr>
      </a:lvl8pPr>
      <a:lvl9pPr marL="14399895" algn="l" defTabSz="3599815" rtl="0" eaLnBrk="1" latinLnBrk="0" hangingPunct="1">
        <a:defRPr sz="70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3" Type="http://schemas.openxmlformats.org/officeDocument/2006/relationships/tags" Target="../tags/tag1.xml"/><Relationship Id="rId2" Type="http://schemas.openxmlformats.org/officeDocument/2006/relationships/image" Target="../media/image2.jpeg"/><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1" cstate="print">
            <a:extLst>
              <a:ext uri="{28A0092B-C50C-407E-A947-70E740481C1C}">
                <a14:useLocalDpi xmlns:a14="http://schemas.microsoft.com/office/drawing/2010/main" val="0"/>
              </a:ext>
            </a:extLst>
          </a:blip>
          <a:srcRect l="5518"/>
          <a:stretch>
            <a:fillRect/>
          </a:stretch>
        </p:blipFill>
        <p:spPr>
          <a:xfrm>
            <a:off x="3382246" y="2264292"/>
            <a:ext cx="5770852" cy="1305855"/>
          </a:xfrm>
          <a:prstGeom prst="rect">
            <a:avLst/>
          </a:prstGeom>
        </p:spPr>
      </p:pic>
      <p:sp>
        <p:nvSpPr>
          <p:cNvPr id="37" name="TextBox 3"/>
          <p:cNvSpPr txBox="1"/>
          <p:nvPr/>
        </p:nvSpPr>
        <p:spPr>
          <a:xfrm>
            <a:off x="10116185" y="290830"/>
            <a:ext cx="16007715" cy="3209925"/>
          </a:xfrm>
          <a:prstGeom prst="rect">
            <a:avLst/>
          </a:prstGeom>
          <a:noFill/>
        </p:spPr>
        <p:txBody>
          <a:bodyPr wrap="square" lIns="72176" tIns="36089" rIns="72176" bIns="36089" rtlCol="0">
            <a:spAutoFit/>
          </a:bodyPr>
          <a:lstStyle/>
          <a:p>
            <a:pPr algn="ctr"/>
            <a:r>
              <a:rPr lang="en-US" altLang="zh-CN" sz="5400" b="1" dirty="0"/>
              <a:t>DNA Barcoding--Biodiversity difference between </a:t>
            </a:r>
            <a:endParaRPr lang="en-US" altLang="zh-CN" sz="5400" b="1" dirty="0"/>
          </a:p>
          <a:p>
            <a:pPr algn="ctr"/>
            <a:r>
              <a:rPr lang="en-US" altLang="zh-CN" sz="5400" b="1" dirty="0"/>
              <a:t>urban green space and rural green space</a:t>
            </a:r>
            <a:endParaRPr lang="en-US" altLang="zh-CN" sz="5400" b="1" dirty="0"/>
          </a:p>
          <a:p>
            <a:pPr algn="ctr"/>
            <a:r>
              <a:rPr lang="en-US" altLang="zh-CN" sz="2400" dirty="0"/>
              <a:t>Authors:</a:t>
            </a:r>
            <a:r>
              <a:rPr lang="en-US" altLang="zh-CN" sz="2400" baseline="30000" dirty="0"/>
              <a:t>1</a:t>
            </a:r>
            <a:r>
              <a:rPr lang="en-US" altLang="zh-CN" sz="2400" dirty="0"/>
              <a:t>Xuxinran Xiong, </a:t>
            </a:r>
            <a:r>
              <a:rPr lang="en-US" altLang="zh-CN" sz="2400" baseline="30000" dirty="0"/>
              <a:t>2</a:t>
            </a:r>
            <a:r>
              <a:rPr lang="en-US" altLang="zh-CN" sz="2400" dirty="0"/>
              <a:t>Yue Zhang, </a:t>
            </a:r>
            <a:r>
              <a:rPr lang="en-US" altLang="zh-CN" sz="2400" baseline="30000" dirty="0"/>
              <a:t>3</a:t>
            </a:r>
            <a:r>
              <a:rPr lang="en-US" altLang="zh-CN" sz="2400" dirty="0"/>
              <a:t>Shunbing Yang</a:t>
            </a:r>
            <a:endParaRPr lang="en-US" altLang="zh-CN" sz="2400" dirty="0"/>
          </a:p>
          <a:p>
            <a:pPr algn="ctr"/>
            <a:r>
              <a:rPr lang="en-US" altLang="zh-CN" sz="2400" dirty="0"/>
              <a:t>Mentor:Xinyue Wang  Zhiyuan Liu</a:t>
            </a:r>
            <a:endParaRPr lang="zh-CN" altLang="zh-CN" sz="2400" dirty="0"/>
          </a:p>
          <a:p>
            <a:pPr algn="ctr">
              <a:buClrTx/>
              <a:buSzTx/>
              <a:buFontTx/>
            </a:pPr>
            <a:r>
              <a:rPr lang="en-US" altLang="zh-CN" sz="2400" baseline="30000" dirty="0"/>
              <a:t>1</a:t>
            </a:r>
            <a:r>
              <a:rPr lang="en-US" altLang="zh-CN" sz="2400" dirty="0"/>
              <a:t>Taicang Senior High School of Jiangsu Province,</a:t>
            </a:r>
            <a:r>
              <a:rPr lang="en-US" altLang="zh-CN" sz="2400" baseline="30000" dirty="0"/>
              <a:t>2</a:t>
            </a:r>
            <a:r>
              <a:rPr lang="en-US" altLang="zh-CN" sz="2400" dirty="0"/>
              <a:t>the High School Affiliated to Soochow University ,</a:t>
            </a:r>
            <a:endParaRPr lang="en-US" altLang="zh-CN" sz="2400" dirty="0"/>
          </a:p>
          <a:p>
            <a:pPr algn="ctr">
              <a:buClrTx/>
              <a:buSzTx/>
              <a:buFontTx/>
            </a:pPr>
            <a:r>
              <a:rPr lang="en-US" altLang="zh-CN" sz="2400" baseline="30000" dirty="0"/>
              <a:t>3</a:t>
            </a:r>
            <a:r>
              <a:rPr lang="en-US" altLang="zh-CN" sz="2400" dirty="0"/>
              <a:t>Shandong Province Yantai development zone Senior middle school</a:t>
            </a:r>
            <a:endParaRPr lang="en-US" altLang="zh-CN" sz="2400" dirty="0"/>
          </a:p>
        </p:txBody>
      </p:sp>
      <p:sp>
        <p:nvSpPr>
          <p:cNvPr id="39" name="TextBox 29"/>
          <p:cNvSpPr txBox="1"/>
          <p:nvPr/>
        </p:nvSpPr>
        <p:spPr>
          <a:xfrm>
            <a:off x="20694757" y="5617986"/>
            <a:ext cx="14494746" cy="650719"/>
          </a:xfrm>
          <a:prstGeom prst="rect">
            <a:avLst/>
          </a:prstGeom>
          <a:noFill/>
        </p:spPr>
        <p:txBody>
          <a:bodyPr wrap="square" lIns="65306" tIns="32653" rIns="65306" bIns="32653" rtlCol="0">
            <a:spAutoFit/>
          </a:bodyPr>
          <a:lstStyle/>
          <a:p>
            <a:endParaRPr lang="en-US" sz="3800" dirty="0"/>
          </a:p>
        </p:txBody>
      </p:sp>
      <p:sp>
        <p:nvSpPr>
          <p:cNvPr id="42" name="TextBox 36"/>
          <p:cNvSpPr txBox="1"/>
          <p:nvPr/>
        </p:nvSpPr>
        <p:spPr>
          <a:xfrm>
            <a:off x="332105" y="3466465"/>
            <a:ext cx="12833985" cy="4182110"/>
          </a:xfrm>
          <a:prstGeom prst="rect">
            <a:avLst/>
          </a:prstGeom>
          <a:noFill/>
          <a:ln>
            <a:solidFill>
              <a:schemeClr val="tx1"/>
            </a:solidFill>
          </a:ln>
        </p:spPr>
        <p:txBody>
          <a:bodyPr wrap="square" lIns="65306" tIns="32653" rIns="65306" bIns="32653" rtlCol="0">
            <a:spAutoFit/>
          </a:bodyPr>
          <a:lstStyle/>
          <a:p>
            <a:pPr algn="just">
              <a:spcAft>
                <a:spcPts val="430"/>
              </a:spcAft>
            </a:pPr>
            <a:r>
              <a:rPr lang="en-US" sz="4800" dirty="0"/>
              <a:t>Abstract</a:t>
            </a:r>
            <a:endParaRPr lang="en-US" sz="4800" dirty="0"/>
          </a:p>
          <a:p>
            <a:pPr algn="just">
              <a:spcAft>
                <a:spcPts val="430"/>
              </a:spcAft>
            </a:pPr>
            <a:r>
              <a:rPr lang="en-US" sz="2400" dirty="0"/>
              <a:t>DNA barcoding is widely used to identify species. In this research, we took several samples from the developed area and the countryside and used DNA barcoding technology to identify them, attempting to gain an insight into the ecosystems of the city and countryside and find the differences between them. We used both Silica and Rapid methods to extract DNA, sequenced them with the help of AZENTA, and used  to research the relationship between the sample organisms and other creatures, then we would know what the sample exactly is, or at least what it is similar to. We found that the biodiversity is more abundant in the countryside, and there are some invasive species in both the city and the countryside. We proposed several ways to control the invasive species, including chemical methods and biological methods.</a:t>
            </a:r>
            <a:endParaRPr lang="en-US" sz="2400" dirty="0"/>
          </a:p>
        </p:txBody>
      </p:sp>
      <p:sp>
        <p:nvSpPr>
          <p:cNvPr id="43" name="TextBox 37"/>
          <p:cNvSpPr txBox="1"/>
          <p:nvPr/>
        </p:nvSpPr>
        <p:spPr>
          <a:xfrm>
            <a:off x="26342340" y="6753860"/>
            <a:ext cx="9495155" cy="22033865"/>
          </a:xfrm>
          <a:prstGeom prst="rect">
            <a:avLst/>
          </a:prstGeom>
          <a:noFill/>
          <a:ln>
            <a:solidFill>
              <a:schemeClr val="tx1"/>
            </a:solidFill>
          </a:ln>
        </p:spPr>
        <p:txBody>
          <a:bodyPr wrap="square" lIns="65306" tIns="32653" rIns="65306" bIns="32653" rtlCol="0">
            <a:spAutoFit/>
          </a:bodyPr>
          <a:lstStyle/>
          <a:p>
            <a:pPr algn="just">
              <a:spcAft>
                <a:spcPts val="430"/>
              </a:spcAft>
            </a:pPr>
            <a:r>
              <a:rPr lang="en-US" sz="4800" dirty="0"/>
              <a:t>Discussion </a:t>
            </a:r>
            <a:endParaRPr lang="en-US" sz="2000" i="1">
              <a:ln>
                <a:noFill/>
              </a:ln>
              <a:solidFill>
                <a:srgbClr val="2A2B2E"/>
              </a:solidFill>
              <a:latin typeface="微软雅黑" panose="020B0503020204020204" charset="-122"/>
              <a:ea typeface="微软雅黑" panose="020B0503020204020204" charset="-122"/>
              <a:cs typeface="微软雅黑" panose="020B0503020204020204" charset="-122"/>
            </a:endParaRPr>
          </a:p>
          <a:p>
            <a:pPr algn="just" fontAlgn="auto">
              <a:spcAft>
                <a:spcPts val="1200"/>
              </a:spcAft>
            </a:pPr>
            <a:r>
              <a:rPr lang="en-US" altLang="zh-CN" sz="2400" dirty="0"/>
              <a:t>1.The insects are not collected totally, which has an impact on the biodiversity analysis of the results.</a:t>
            </a:r>
            <a:endParaRPr lang="en-US" altLang="zh-CN" sz="2400" dirty="0"/>
          </a:p>
          <a:p>
            <a:pPr algn="just" fontAlgn="auto">
              <a:spcAft>
                <a:spcPts val="1200"/>
              </a:spcAft>
            </a:pPr>
            <a:r>
              <a:rPr lang="en-US" altLang="zh-CN" sz="2400" dirty="0"/>
              <a:t>2.Since only one quadrat can be selected, the selection of the quadrat is subjective, and more plant species were included within 1 square meter. The advantage is its high research value, and the disadvantage is that its biodiversity may be higher than the average of the surrounding area. Moreover,the grassland in urban or rural areas cannot be widely investigated, and the number of quadrats is too small, resulting in large data conditionality.</a:t>
            </a:r>
            <a:endParaRPr lang="en-US" altLang="zh-CN" sz="2400" dirty="0"/>
          </a:p>
          <a:p>
            <a:pPr algn="just" fontAlgn="auto">
              <a:spcAft>
                <a:spcPts val="1200"/>
              </a:spcAft>
            </a:pPr>
            <a:r>
              <a:rPr lang="en-US" altLang="zh-CN" sz="2400" dirty="0"/>
              <a:t>3.The DNA purity and sequencing sensitivity may not be high enough due to limited laboratory technology. When comparing the sequencing results with the genes in NCBI and DNA Subway, there may be multiple results, and we still need to search the morphological characteristics on the website and compare them with the photos of the samples taken to determine the specific species. </a:t>
            </a:r>
            <a:endParaRPr lang="en-US" altLang="zh-CN" sz="2400" dirty="0"/>
          </a:p>
          <a:p>
            <a:pPr algn="just" fontAlgn="auto">
              <a:spcAft>
                <a:spcPts val="1200"/>
              </a:spcAft>
            </a:pPr>
            <a:r>
              <a:rPr lang="en-US" altLang="zh-CN" sz="2400" dirty="0"/>
              <a:t>4.The Silica method extracted better than Rapid, and plant DNA extracted better than animal DNA. We guess that it is easier for plants’ DNA to be extracted, and that animals’ DNA may be more difficult to enter the supernatant and be adsorbed by the filter paper.</a:t>
            </a:r>
            <a:endParaRPr lang="en-US" altLang="zh-CN" sz="2400" dirty="0"/>
          </a:p>
          <a:p>
            <a:pPr algn="just" fontAlgn="auto">
              <a:spcAft>
                <a:spcPts val="1200"/>
              </a:spcAft>
            </a:pPr>
            <a:r>
              <a:rPr lang="en-US" altLang="zh-CN" sz="2400" dirty="0"/>
              <a:t>5.it is not difficult to find that the diversity of animals and plants in the rural green space is much greater than that in the urban regions. So we can know that due to strong artificial intervention (such as regular spraying of pesticides), the biodiversity of urban green space is relatively single. In the villages with weak intervention, biodiversity is more abundant.</a:t>
            </a:r>
            <a:endParaRPr lang="en-US" altLang="zh-CN" sz="2400" dirty="0"/>
          </a:p>
          <a:p>
            <a:pPr algn="just" fontAlgn="auto">
              <a:spcAft>
                <a:spcPts val="1200"/>
              </a:spcAft>
            </a:pPr>
            <a:r>
              <a:rPr lang="en-US" altLang="zh-CN" sz="2400" dirty="0"/>
              <a:t>6.In the rural quadrat, a large number of Corythucha ciliate occur on the leaves of Erigeron canadensis, forming a predation relationship, and both of these organisms are alien invasive species from North America. Another invasive alien species, Alternanthera philoxeroides, was also affected by the insects, but it still grew well. Native species such as Setaria viridis, Vigna angularis and Humulus scandens are relatively healthy. Chenopodium glaucum leaves dry curl, large wormhole area. This may indicate that insects can be used to control the growth of invasive plants. </a:t>
            </a:r>
            <a:endParaRPr lang="en-US" altLang="zh-CN" sz="2400" dirty="0"/>
          </a:p>
          <a:p>
            <a:pPr algn="just" fontAlgn="auto">
              <a:spcAft>
                <a:spcPts val="1200"/>
              </a:spcAft>
            </a:pPr>
            <a:r>
              <a:rPr lang="en-US" altLang="zh-CN" sz="2400" dirty="0"/>
              <a:t>7.In the rural quadrats, there are liana, Gramineae, Chenopodiaceae, and Asteraceae, but there is no lower vegetation, probably because of blocking light and the inhibitory effect of invasive species.</a:t>
            </a:r>
            <a:endParaRPr lang="en-US" altLang="zh-CN" sz="2400" dirty="0"/>
          </a:p>
          <a:p>
            <a:pPr algn="just" fontAlgn="auto">
              <a:spcAft>
                <a:spcPts val="1200"/>
              </a:spcAft>
            </a:pPr>
            <a:r>
              <a:rPr lang="en-US" altLang="zh-CN" sz="2400" dirty="0"/>
              <a:t>8.Through literature review, it is known that both alien invasive plant species and local plant species have value in traditional Chinese medicine and economy, which can be used for reference by farmers to treat diseases with herbal medicine, obtain economic value with local species, to promote rural development and to improve farmers' quality of life.</a:t>
            </a:r>
            <a:endParaRPr lang="en-US" altLang="zh-CN" sz="2400" dirty="0"/>
          </a:p>
          <a:p>
            <a:pPr algn="just"/>
            <a:r>
              <a:rPr lang="en-US" sz="4800" dirty="0"/>
              <a:t>References</a:t>
            </a:r>
            <a:endParaRPr lang="en-US" sz="4800" dirty="0"/>
          </a:p>
          <a:p>
            <a:pPr algn="just"/>
            <a:r>
              <a:rPr lang="en-US" altLang="zh-CN" sz="2400" dirty="0"/>
              <a:t>1. Nicolas Hubert, Xuzheng Wang, Yan Huang, Yanjun Shen. DNA barcoding the ichthyofauna of the Yangtze River: Insights from the molecular inventory of a mega-diverse temperate fauna[J]. Chinese Academy of Sciences, 2019, 00:1–14</a:t>
            </a:r>
            <a:endParaRPr lang="en-US" altLang="zh-CN" sz="2400" dirty="0"/>
          </a:p>
          <a:p>
            <a:pPr algn="just"/>
            <a:r>
              <a:rPr lang="en-US" sz="4800" dirty="0"/>
              <a:t>Acknowledgements</a:t>
            </a:r>
            <a:endParaRPr lang="en-US" sz="4800" dirty="0"/>
          </a:p>
          <a:p>
            <a:pPr algn="just"/>
            <a:r>
              <a:rPr lang="zh-CN" altLang="zh-CN" sz="2400" dirty="0"/>
              <a:t>Thank</a:t>
            </a:r>
            <a:r>
              <a:rPr lang="en-US" altLang="zh-CN" sz="2400" dirty="0"/>
              <a:t>s</a:t>
            </a:r>
            <a:r>
              <a:rPr lang="zh-CN" altLang="zh-CN" sz="2400" dirty="0"/>
              <a:t> for Cold Spring Harbor Asia. Thanks to Genewiz for their collaboration. Great appreciation to Ms. Wang Xinyue，and Ms. Liu Zhiyuan for guidance. </a:t>
            </a:r>
            <a:r>
              <a:rPr lang="en-US" altLang="zh-CN" sz="2400" dirty="0"/>
              <a:t>  The experiments were performed under the instruction of teachers at CSHDNALC.The sequencing was done by AZENTA.Moreover, we are grateful to our parents for funding the project.Thanks for our committed group members.</a:t>
            </a:r>
            <a:endParaRPr lang="en-US" altLang="zh-CN" sz="2400" dirty="0"/>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529" y="588635"/>
            <a:ext cx="3563025" cy="1866987"/>
          </a:xfrm>
          <a:prstGeom prst="rect">
            <a:avLst/>
          </a:prstGeom>
        </p:spPr>
      </p:pic>
      <p:sp>
        <p:nvSpPr>
          <p:cNvPr id="52" name="TextBox 36"/>
          <p:cNvSpPr txBox="1"/>
          <p:nvPr/>
        </p:nvSpPr>
        <p:spPr>
          <a:xfrm>
            <a:off x="333375" y="17064355"/>
            <a:ext cx="12880340" cy="11723370"/>
          </a:xfrm>
          <a:prstGeom prst="rect">
            <a:avLst/>
          </a:prstGeom>
          <a:noFill/>
          <a:ln>
            <a:solidFill>
              <a:schemeClr val="tx1"/>
            </a:solidFill>
          </a:ln>
        </p:spPr>
        <p:txBody>
          <a:bodyPr wrap="square" lIns="65306" tIns="32653" rIns="65306" bIns="32653" rtlCol="0">
            <a:spAutoFit/>
          </a:bodyPr>
          <a:lstStyle/>
          <a:p>
            <a:pPr algn="just">
              <a:spcAft>
                <a:spcPts val="430"/>
              </a:spcAft>
            </a:pPr>
            <a:r>
              <a:rPr lang="en-US" sz="4800" dirty="0"/>
              <a:t>Materials &amp; Methods </a:t>
            </a:r>
            <a:endParaRPr lang="en-US" sz="4800" dirty="0"/>
          </a:p>
          <a:p>
            <a:pPr algn="just" fontAlgn="auto">
              <a:spcAft>
                <a:spcPts val="1200"/>
              </a:spcAft>
              <a:buClrTx/>
              <a:buSzTx/>
              <a:buNone/>
            </a:pPr>
            <a:r>
              <a:rPr lang="en-US" altLang="zh-CN" sz="2400" dirty="0">
                <a:sym typeface="+mn-ea"/>
              </a:rPr>
              <a:t>1. sample collection</a:t>
            </a:r>
            <a:endParaRPr lang="en-US" altLang="zh-CN" sz="2400" dirty="0">
              <a:sym typeface="+mn-ea"/>
            </a:endParaRPr>
          </a:p>
          <a:p>
            <a:pPr algn="just" fontAlgn="auto">
              <a:spcAft>
                <a:spcPts val="1200"/>
              </a:spcAft>
              <a:buClrTx/>
              <a:buSzTx/>
              <a:buNone/>
            </a:pPr>
            <a:r>
              <a:rPr lang="en-US" altLang="zh-CN" sz="2400" dirty="0">
                <a:sym typeface="+mn-ea"/>
              </a:rPr>
              <a:t>A 1m×1m quadrat was taken from both urban and rural areas of Suzhou city to investigate the biodiversity, and a large proportion of invasive species were found.</a:t>
            </a:r>
            <a:endParaRPr lang="en-US" sz="8000" dirty="0"/>
          </a:p>
          <a:p>
            <a:pPr algn="just" fontAlgn="auto">
              <a:spcAft>
                <a:spcPts val="1200"/>
              </a:spcAft>
            </a:pPr>
            <a:r>
              <a:rPr lang="en-US" altLang="zh-CN" sz="2400" dirty="0"/>
              <a:t>2.DNA extraction</a:t>
            </a:r>
            <a:endParaRPr lang="en-US" altLang="zh-CN" sz="2400" dirty="0"/>
          </a:p>
          <a:p>
            <a:pPr algn="just" fontAlgn="auto">
              <a:spcAft>
                <a:spcPts val="1200"/>
              </a:spcAft>
            </a:pPr>
            <a:r>
              <a:rPr lang="en-US" altLang="zh-CN" sz="2400" dirty="0"/>
              <a:t>We extracted DNA from 20 samples collected by silica and rapid, and PCR amplified rbcL fragments from 12 plant samples and CO1 fragments from 8 animal samples</a:t>
            </a:r>
            <a:endParaRPr lang="en-US" altLang="zh-CN" sz="2400" dirty="0"/>
          </a:p>
          <a:p>
            <a:pPr algn="just" fontAlgn="auto">
              <a:spcAft>
                <a:spcPts val="1200"/>
              </a:spcAft>
            </a:pPr>
            <a:r>
              <a:rPr lang="en-US" altLang="zh-CN" sz="2400" dirty="0"/>
              <a:t>3.PCR amplification, product purification and sequencing</a:t>
            </a:r>
            <a:endParaRPr lang="en-US" altLang="zh-CN" sz="2400" dirty="0"/>
          </a:p>
          <a:p>
            <a:pPr algn="just" fontAlgn="auto">
              <a:spcAft>
                <a:spcPts val="1200"/>
              </a:spcAft>
            </a:pPr>
            <a:r>
              <a:rPr lang="en-US" altLang="zh-CN" sz="2400" dirty="0"/>
              <a:t>24 PCR reagents with rbcL as primers and 16 PCR reagents with CO1 as primers were respectively configured. Put them into the instrument for PCR cycle. </a:t>
            </a:r>
            <a:endParaRPr lang="en-US" altLang="zh-CN" sz="2400" dirty="0"/>
          </a:p>
          <a:p>
            <a:pPr algn="just" fontAlgn="auto">
              <a:spcAft>
                <a:spcPts val="1200"/>
              </a:spcAft>
            </a:pPr>
            <a:r>
              <a:rPr lang="en-US" altLang="zh-CN" sz="2400" dirty="0"/>
              <a:t>rbcl PCR reaction cycle setting:</a:t>
            </a:r>
            <a:endParaRPr lang="en-US" altLang="zh-CN" sz="2400" dirty="0"/>
          </a:p>
          <a:p>
            <a:pPr algn="just" fontAlgn="auto">
              <a:spcAft>
                <a:spcPts val="1200"/>
              </a:spcAft>
            </a:pPr>
            <a:r>
              <a:rPr lang="en-US" altLang="zh-CN" sz="2400" dirty="0"/>
              <a:t>Initial step: 94℃ 1 minute</a:t>
            </a:r>
            <a:r>
              <a:rPr lang="zh-CN" altLang="en-US" sz="2400" dirty="0"/>
              <a:t>；</a:t>
            </a:r>
            <a:r>
              <a:rPr lang="en-US" altLang="zh-CN" sz="2400" dirty="0"/>
              <a:t>35 cycles of the following profile: Denaturing step:94℃ 15 seconds</a:t>
            </a:r>
            <a:r>
              <a:rPr lang="zh-CN" altLang="en-US" sz="2400" dirty="0"/>
              <a:t>；</a:t>
            </a:r>
            <a:r>
              <a:rPr lang="en-US" altLang="zh-CN" sz="2400" dirty="0"/>
              <a:t>Annealing step: 54℃ 15 seconds</a:t>
            </a:r>
            <a:r>
              <a:rPr lang="zh-CN" altLang="en-US" sz="2400" dirty="0"/>
              <a:t>；</a:t>
            </a:r>
            <a:r>
              <a:rPr lang="en-US" altLang="zh-CN" sz="2400" dirty="0"/>
              <a:t>Extending step: 72℃ 30 seconds</a:t>
            </a:r>
            <a:r>
              <a:rPr lang="zh-CN" altLang="en-US" sz="2400" dirty="0"/>
              <a:t>，</a:t>
            </a:r>
            <a:r>
              <a:rPr lang="en-US" altLang="zh-CN" sz="2400" dirty="0"/>
              <a:t>One final step to preserve the sample: 4℃ ad infinitum.</a:t>
            </a:r>
            <a:endParaRPr lang="en-US" altLang="zh-CN" sz="2400" dirty="0"/>
          </a:p>
          <a:p>
            <a:pPr algn="just" fontAlgn="auto">
              <a:spcAft>
                <a:spcPts val="1200"/>
              </a:spcAft>
            </a:pPr>
            <a:r>
              <a:rPr lang="en-US" altLang="zh-CN" sz="2400" dirty="0"/>
              <a:t>CO1 PCR reaction cycle setting:</a:t>
            </a:r>
            <a:endParaRPr lang="en-US" altLang="zh-CN" sz="2400" dirty="0"/>
          </a:p>
          <a:p>
            <a:pPr algn="just" fontAlgn="auto">
              <a:spcAft>
                <a:spcPts val="1200"/>
              </a:spcAft>
            </a:pPr>
            <a:r>
              <a:rPr lang="en-US" altLang="zh-CN" sz="2400" dirty="0"/>
              <a:t>Initial step: 94℃ 1 minute</a:t>
            </a:r>
            <a:r>
              <a:rPr lang="zh-CN" altLang="en-US" sz="2400" dirty="0"/>
              <a:t>；</a:t>
            </a:r>
            <a:r>
              <a:rPr lang="en-US" altLang="zh-CN" sz="2400" dirty="0"/>
              <a:t>35 cycles of the following profile:Denaturing step:95℃ 30 seconds</a:t>
            </a:r>
            <a:r>
              <a:rPr lang="zh-CN" altLang="en-US" sz="2400" dirty="0"/>
              <a:t>；</a:t>
            </a:r>
            <a:r>
              <a:rPr lang="en-US" altLang="zh-CN" sz="2400" dirty="0"/>
              <a:t>Annealing step: 50℃ 30 seconds</a:t>
            </a:r>
            <a:r>
              <a:rPr lang="zh-CN" altLang="en-US" sz="2400" dirty="0"/>
              <a:t>；</a:t>
            </a:r>
            <a:r>
              <a:rPr lang="en-US" altLang="zh-CN" sz="2400" dirty="0"/>
              <a:t> Extending step: 72℃ 15 second</a:t>
            </a:r>
            <a:r>
              <a:rPr lang="zh-CN" altLang="en-US" sz="2400" dirty="0"/>
              <a:t>；</a:t>
            </a:r>
            <a:r>
              <a:rPr lang="en-US" altLang="zh-CN" sz="2400" dirty="0"/>
              <a:t>One final step to preserve the sample: 4℃ ad infinitum.</a:t>
            </a:r>
            <a:endParaRPr lang="en-US" altLang="zh-CN" sz="2400" dirty="0"/>
          </a:p>
          <a:p>
            <a:pPr algn="just" fontAlgn="auto">
              <a:spcAft>
                <a:spcPts val="1200"/>
              </a:spcAft>
            </a:pPr>
            <a:r>
              <a:rPr lang="en-US" altLang="zh-CN" sz="2400" dirty="0"/>
              <a:t>4. gel electrophroesis to detect to PCR products</a:t>
            </a:r>
            <a:endParaRPr lang="en-US" altLang="zh-CN" sz="2400" dirty="0"/>
          </a:p>
          <a:p>
            <a:pPr algn="just" fontAlgn="auto">
              <a:spcAft>
                <a:spcPts val="1200"/>
              </a:spcAft>
            </a:pPr>
            <a:r>
              <a:rPr lang="en-US" altLang="zh-CN" sz="2400" dirty="0"/>
              <a:t>After 2% agarose gel electrophoresis, the amplified products were detected by UV Gel imager. After purification, PCR products were sent to bio company for bidirectional sequencing.</a:t>
            </a:r>
            <a:endParaRPr lang="en-US" altLang="zh-CN" sz="2400" dirty="0"/>
          </a:p>
          <a:p>
            <a:pPr algn="just" fontAlgn="auto">
              <a:spcAft>
                <a:spcPts val="1200"/>
              </a:spcAft>
            </a:pPr>
            <a:r>
              <a:rPr lang="en-US" altLang="zh-CN" sz="2400" dirty="0"/>
              <a:t>5.DNA sequence alignment and species identification</a:t>
            </a:r>
            <a:endParaRPr lang="en-US" altLang="zh-CN" sz="2400" dirty="0"/>
          </a:p>
          <a:p>
            <a:pPr algn="just" fontAlgn="auto">
              <a:spcAft>
                <a:spcPts val="1200"/>
              </a:spcAft>
            </a:pPr>
            <a:r>
              <a:rPr lang="en-US" altLang="zh-CN" sz="2400" dirty="0"/>
              <a:t>After checking and splicing the determined gene fragment sequences, blast alignment is carried out in the DNA subway website, and the similarity of the extracted gene fragments is compared to confirm which species the sequence to be tested belongs to.</a:t>
            </a:r>
            <a:endParaRPr lang="en-US" altLang="zh-CN" sz="2400" dirty="0"/>
          </a:p>
        </p:txBody>
      </p:sp>
      <p:sp>
        <p:nvSpPr>
          <p:cNvPr id="53" name="TextBox 36"/>
          <p:cNvSpPr txBox="1"/>
          <p:nvPr/>
        </p:nvSpPr>
        <p:spPr>
          <a:xfrm>
            <a:off x="13559155" y="15953105"/>
            <a:ext cx="9265285" cy="1350645"/>
          </a:xfrm>
          <a:prstGeom prst="rect">
            <a:avLst/>
          </a:prstGeom>
          <a:noFill/>
        </p:spPr>
        <p:txBody>
          <a:bodyPr wrap="square" lIns="65306" tIns="32653" rIns="65306" bIns="32653" rtlCol="0">
            <a:spAutoFit/>
          </a:bodyPr>
          <a:lstStyle/>
          <a:p>
            <a:pPr algn="just">
              <a:spcAft>
                <a:spcPts val="430"/>
              </a:spcAft>
            </a:pPr>
            <a:r>
              <a:rPr lang="en-US" sz="4800" dirty="0"/>
              <a:t>Results</a:t>
            </a:r>
            <a:endParaRPr lang="en-US" sz="4800" dirty="0"/>
          </a:p>
          <a:p>
            <a:pPr algn="just"/>
            <a:endParaRPr lang="zh-CN" altLang="zh-CN" sz="3200" dirty="0"/>
          </a:p>
        </p:txBody>
      </p:sp>
      <p:sp>
        <p:nvSpPr>
          <p:cNvPr id="54" name="TextBox 36"/>
          <p:cNvSpPr txBox="1"/>
          <p:nvPr/>
        </p:nvSpPr>
        <p:spPr>
          <a:xfrm>
            <a:off x="361950" y="7792720"/>
            <a:ext cx="12851765" cy="8568055"/>
          </a:xfrm>
          <a:prstGeom prst="rect">
            <a:avLst/>
          </a:prstGeom>
          <a:noFill/>
          <a:ln w="0">
            <a:solidFill>
              <a:schemeClr val="tx1"/>
            </a:solidFill>
          </a:ln>
        </p:spPr>
        <p:txBody>
          <a:bodyPr wrap="square" lIns="65306" tIns="32653" rIns="65306" bIns="32653" rtlCol="0">
            <a:spAutoFit/>
          </a:bodyPr>
          <a:lstStyle/>
          <a:p>
            <a:pPr algn="just">
              <a:spcAft>
                <a:spcPts val="430"/>
              </a:spcAft>
            </a:pPr>
            <a:r>
              <a:rPr lang="en-US" sz="4800" dirty="0"/>
              <a:t>Introduction</a:t>
            </a:r>
            <a:endParaRPr lang="en-US" sz="4800" dirty="0"/>
          </a:p>
          <a:p>
            <a:pPr algn="just" fontAlgn="auto">
              <a:spcAft>
                <a:spcPts val="1800"/>
              </a:spcAft>
            </a:pPr>
            <a:r>
              <a:rPr lang="en-US" altLang="zh-CN" sz="2400" dirty="0"/>
              <a:t>In recent years, with the implementation of the national policy of environmental protection, environmental monitoring have been paid more and more attention, and biodiversity has become one of people’s focuses. The ecological environment in urban areas is seriously affected by human beings. Haze, automobile exhaust pollution, pollinator reduction and other factors lead to the reduction of biodiversity in wild grassland, while excessive pesticide use often occurs in rural areas, resulting in soil and water pollution problems and affecting plant growth. </a:t>
            </a:r>
            <a:endParaRPr lang="en-US" altLang="zh-CN" sz="2400" dirty="0"/>
          </a:p>
          <a:p>
            <a:pPr algn="just" fontAlgn="auto">
              <a:spcAft>
                <a:spcPts val="1800"/>
              </a:spcAft>
            </a:pPr>
            <a:r>
              <a:rPr lang="en-US" altLang="zh-CN" sz="2400" dirty="0"/>
              <a:t>According to the 2019 Bulletin on the State of China's Ecology and Environment released by the Ministry of Ecology and Environment, more than 660 alien invasive species have been discovered in China. They are difficult to intervene with, spreading like fire, harming local species, disrupting the ecological balance and further reducing biodiversity, which is alarming. Due to the dense hydrographic net, fertile soil, suitable climate and lax supervision, the invasion of alien species in Suzhou area is serious with a wide distribution range, large number and high risk, which need to be investigated. </a:t>
            </a:r>
            <a:endParaRPr lang="en-US" altLang="zh-CN" sz="2400" dirty="0"/>
          </a:p>
          <a:p>
            <a:pPr algn="just" fontAlgn="auto">
              <a:spcAft>
                <a:spcPts val="1800"/>
              </a:spcAft>
            </a:pPr>
            <a:r>
              <a:rPr lang="en-US" altLang="zh-CN" sz="2400" dirty="0"/>
              <a:t>DNA barcoding is a popular technique in the world in recent years, which can be used for rapid and accurate identification of species by using short standard DNA fragments. Under the conditions of lack of experience, samples have been processed or morphology is difficult to distinguish, traditional taxonomic methods are limited, and recognition software is not accurate. However, DNA barcoding technology can break through these limitations. This technology has also been applied to biodiversity analysis and become a powerful tool to identify species accurately and rapidly</a:t>
            </a:r>
            <a:r>
              <a:rPr lang="en-US" altLang="zh-CN" sz="2400" baseline="30000" dirty="0"/>
              <a:t>1</a:t>
            </a:r>
            <a:r>
              <a:rPr lang="en-US" altLang="zh-CN" sz="2400" dirty="0"/>
              <a:t>. </a:t>
            </a:r>
            <a:endParaRPr lang="en-US" altLang="zh-CN" sz="2400" dirty="0"/>
          </a:p>
          <a:p>
            <a:pPr algn="just"/>
            <a:r>
              <a:rPr lang="en-US" altLang="zh-CN" sz="2400" dirty="0"/>
              <a:t>In conclusion, DNA barcoding technology was used as a tool for species identification.</a:t>
            </a:r>
            <a:endParaRPr lang="en-US" altLang="zh-CN" sz="2400" dirty="0"/>
          </a:p>
        </p:txBody>
      </p:sp>
      <p:graphicFrame>
        <p:nvGraphicFramePr>
          <p:cNvPr id="3" name="表格 2"/>
          <p:cNvGraphicFramePr/>
          <p:nvPr>
            <p:custDataLst>
              <p:tags r:id="rId3"/>
            </p:custDataLst>
          </p:nvPr>
        </p:nvGraphicFramePr>
        <p:xfrm>
          <a:off x="13588365" y="19258280"/>
          <a:ext cx="12378690" cy="7963535"/>
        </p:xfrm>
        <a:graphic>
          <a:graphicData uri="http://schemas.openxmlformats.org/drawingml/2006/table">
            <a:tbl>
              <a:tblPr firstRow="1" bandRow="1">
                <a:tableStyleId>{5940675A-B579-460E-94D1-54222C63F5DA}</a:tableStyleId>
              </a:tblPr>
              <a:tblGrid>
                <a:gridCol w="2040255"/>
                <a:gridCol w="2444750"/>
                <a:gridCol w="6544310"/>
                <a:gridCol w="1349375"/>
              </a:tblGrid>
              <a:tr h="60960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number</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source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BLAST result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Invasive species</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w="12700">
                      <a:solidFill>
                        <a:schemeClr val="tx1"/>
                      </a:solidFill>
                      <a:prstDash val="solid"/>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QQT-1-101</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white clover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Trifolium repens L.</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w="12700">
                      <a:solidFill>
                        <a:schemeClr val="tx1"/>
                      </a:solidFill>
                      <a:prstDash val="solid"/>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w="12700">
                      <a:solidFill>
                        <a:schemeClr val="tx1"/>
                      </a:solidFill>
                      <a:prstDash val="solid"/>
                    </a:lnT>
                    <a:lnB>
                      <a:noFill/>
                    </a:lnB>
                    <a:lnTlToBr>
                      <a:noFill/>
                    </a:lnTlToBr>
                    <a:lnBlToTr>
                      <a:noFill/>
                    </a:lnBlToTr>
                    <a:noFill/>
                  </a:tcPr>
                </a:tc>
              </a:tr>
              <a:tr h="343535">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QQT-1-103</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Diamond leaf aster（</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Aster subulatus Michx.</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85445">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QQT-1-105</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Reed(</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Phragmites australis(Cav.)Trin.ex Steud</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85445">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QQT-1-106</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Reed(</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Phragmites australis(Cav.)Trin.ex Steud</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QQT-1-107</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Diamond leaf aster(</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Aster subulatus Michx.</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QQT-N1-01</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developed</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Lucilia</a:t>
                      </a:r>
                      <a:r>
                        <a:rPr lang="en-US" sz="2000" b="0">
                          <a:ln>
                            <a:noFill/>
                          </a:ln>
                          <a:solidFill>
                            <a:srgbClr val="2A2B2E"/>
                          </a:solidFill>
                          <a:latin typeface="Calibri" panose="020F0502020204030204" charset="0"/>
                          <a:cs typeface="Calibri" panose="020F0502020204030204" charset="0"/>
                        </a:rPr>
                        <a:t> sericata</a:t>
                      </a:r>
                      <a:endParaRPr lang="en-US" altLang="en-US" sz="2000" b="0">
                        <a:ln>
                          <a:noFill/>
                        </a:ln>
                        <a:solidFill>
                          <a:srgbClr val="2A2B2E"/>
                        </a:solidFill>
                        <a:latin typeface="Calibri" panose="020F0502020204030204" charset="0"/>
                        <a:ea typeface="微软雅黑" panose="020B0503020204020204" charset="-122"/>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QQT-1-201</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Alternanthera philoxeroides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Mart.) Griseb</a:t>
                      </a:r>
                      <a:endParaRPr lang="en-US" altLang="en-US" sz="2000" b="0" i="1">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44323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QQT-1-202</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Grey green resveratrol（</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Chenopodium glaucum Linn</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QQT-1-203</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Digitaria sanguinalis</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QQT-1-205</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Vigna angularis</a:t>
                      </a:r>
                      <a:r>
                        <a:rPr lang="en-US" sz="2000" b="0">
                          <a:ln>
                            <a:noFill/>
                          </a:ln>
                          <a:solidFill>
                            <a:srgbClr val="2A2B2E"/>
                          </a:solidFill>
                          <a:latin typeface="Calibri" panose="020F0502020204030204" charset="0"/>
                          <a:cs typeface="Calibri" panose="020F0502020204030204" charset="0"/>
                        </a:rPr>
                        <a:t> (</a:t>
                      </a:r>
                      <a:r>
                        <a:rPr lang="en-US" sz="2000" b="0" i="1">
                          <a:ln>
                            <a:noFill/>
                          </a:ln>
                          <a:solidFill>
                            <a:srgbClr val="2A2B2E"/>
                          </a:solidFill>
                          <a:latin typeface="Calibri" panose="020F0502020204030204" charset="0"/>
                          <a:cs typeface="Calibri" panose="020F0502020204030204" charset="0"/>
                        </a:rPr>
                        <a:t>Willd.) Ohwi et Ohashi</a:t>
                      </a:r>
                      <a:endParaRPr lang="en-US" altLang="en-US" sz="2000" b="0" i="1">
                        <a:ln>
                          <a:noFill/>
                        </a:ln>
                        <a:solidFill>
                          <a:srgbClr val="2A2B2E"/>
                        </a:solidFill>
                        <a:latin typeface="Calibri" panose="020F0502020204030204" charset="0"/>
                        <a:ea typeface="微软雅黑" panose="020B0503020204020204" charset="-122"/>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QQT-1-206</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scandent hop(</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Humulus scandens</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QQT-1-207</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Horseweed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Conyza canadensis</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QQT-1-209</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Indian lettuce herb(</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Lagedium sibiricum</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QQT-C1-01</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QQT-C1-03</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Perilampus tristis Mayr</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QQT-C1-104</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QQT-C1-05</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0988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QQT-C1-07</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QQT-C2-08</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Turtle grain ladybug(</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Propylaea japonica</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a:noFill/>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a:noFill/>
                    </a:lnB>
                    <a:lnTlToBr>
                      <a:noFill/>
                    </a:lnTlToBr>
                    <a:lnBlToTr>
                      <a:noFill/>
                    </a:lnBlToTr>
                    <a:noFill/>
                  </a:tcPr>
                </a:tc>
              </a:tr>
              <a:tr h="365760">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QQT-C1-10</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countryside</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a:t>
                      </a:r>
                      <a:endParaRPr lang="en-US" altLang="en-US" sz="2000" b="0">
                        <a:ln>
                          <a:noFill/>
                        </a:ln>
                        <a:solidFill>
                          <a:srgbClr val="2A2B2E"/>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t" anchorCtr="0">
                    <a:lnL>
                      <a:noFill/>
                    </a:lnL>
                    <a:lnR>
                      <a:noFill/>
                    </a:lnR>
                    <a:lnT>
                      <a:noFill/>
                    </a:lnT>
                    <a:lnB w="12700">
                      <a:solidFill>
                        <a:schemeClr val="tx1"/>
                      </a:solidFill>
                      <a:prstDash val="solid"/>
                    </a:lnB>
                    <a:lnTlToBr>
                      <a:noFill/>
                    </a:lnTlToBr>
                    <a:lnBlToTr>
                      <a:noFill/>
                    </a:lnBlToTr>
                    <a:noFill/>
                  </a:tcPr>
                </a:tc>
                <a:tc>
                  <a:txBody>
                    <a:bodyPr/>
                    <a:p>
                      <a:pPr indent="0">
                        <a:buNone/>
                      </a:pPr>
                      <a:r>
                        <a:rPr lang="en-US" sz="2000" b="0">
                          <a:ln>
                            <a:noFill/>
                          </a:ln>
                          <a:solidFill>
                            <a:srgbClr val="2A2B2E"/>
                          </a:solidFill>
                          <a:latin typeface="Calibri" panose="020F0502020204030204" charset="0"/>
                          <a:cs typeface="Calibri" panose="020F0502020204030204" charset="0"/>
                        </a:rPr>
                        <a:t> </a:t>
                      </a:r>
                      <a:endParaRPr lang="en-US" altLang="en-US" sz="2000" b="0">
                        <a:ln>
                          <a:noFill/>
                        </a:ln>
                        <a:solidFill>
                          <a:srgbClr val="2A2B2E"/>
                        </a:solidFill>
                        <a:latin typeface="Calibri" panose="020F0502020204030204" charset="0"/>
                        <a:ea typeface="Calibri" panose="020F0502020204030204" charset="0"/>
                        <a:cs typeface="Calibri" panose="020F0502020204030204" charset="0"/>
                      </a:endParaRPr>
                    </a:p>
                  </a:txBody>
                  <a:tcPr marL="68580" marR="68580" marT="0" marB="0" vert="horz" anchor="t" anchorCtr="0">
                    <a:lnL>
                      <a:noFill/>
                    </a:lnL>
                    <a:lnR>
                      <a:noFill/>
                    </a:lnR>
                    <a:lnT>
                      <a:noFill/>
                    </a:lnT>
                    <a:lnB w="12700">
                      <a:solidFill>
                        <a:schemeClr val="tx1"/>
                      </a:solidFill>
                      <a:prstDash val="solid"/>
                    </a:lnB>
                    <a:lnTlToBr>
                      <a:noFill/>
                    </a:lnTlToBr>
                    <a:lnBlToTr>
                      <a:noFill/>
                    </a:lnBlToTr>
                    <a:noFill/>
                  </a:tcPr>
                </a:tc>
              </a:tr>
            </a:tbl>
          </a:graphicData>
        </a:graphic>
      </p:graphicFrame>
      <p:sp>
        <p:nvSpPr>
          <p:cNvPr id="100" name="文本框 99"/>
          <p:cNvSpPr txBox="1"/>
          <p:nvPr/>
        </p:nvSpPr>
        <p:spPr>
          <a:xfrm>
            <a:off x="13594080" y="27565350"/>
            <a:ext cx="7417435" cy="460375"/>
          </a:xfrm>
          <a:prstGeom prst="rect">
            <a:avLst/>
          </a:prstGeom>
          <a:noFill/>
          <a:ln w="9525">
            <a:noFill/>
          </a:ln>
        </p:spPr>
        <p:txBody>
          <a:bodyPr wrap="square">
            <a:spAutoFit/>
          </a:bodyPr>
          <a:p>
            <a:pPr indent="0"/>
            <a:r>
              <a:rPr lang="en-US" sz="2400" b="0">
                <a:solidFill>
                  <a:srgbClr val="2A2B2E"/>
                </a:solidFill>
                <a:latin typeface="Calibri Light" panose="020F0302020204030204" charset="0"/>
                <a:ea typeface="微软雅黑" panose="020B0503020204020204" charset="-122"/>
              </a:rPr>
              <a:t>“-”means we failed to identify the sample with its DNA</a:t>
            </a:r>
            <a:endParaRPr lang="zh-CN" altLang="en-US" sz="2000"/>
          </a:p>
        </p:txBody>
      </p:sp>
      <p:pic>
        <p:nvPicPr>
          <p:cNvPr id="7" name="图片 4" descr="微信图片_20220817204223"/>
          <p:cNvPicPr>
            <a:picLocks noChangeAspect="1"/>
          </p:cNvPicPr>
          <p:nvPr/>
        </p:nvPicPr>
        <p:blipFill>
          <a:blip r:embed="rId4"/>
          <a:stretch>
            <a:fillRect/>
          </a:stretch>
        </p:blipFill>
        <p:spPr>
          <a:xfrm>
            <a:off x="13487400" y="3496310"/>
            <a:ext cx="3928110" cy="3870960"/>
          </a:xfrm>
          <a:prstGeom prst="rect">
            <a:avLst/>
          </a:prstGeom>
          <a:ln>
            <a:solidFill>
              <a:schemeClr val="tx1"/>
            </a:solidFill>
          </a:ln>
        </p:spPr>
      </p:pic>
      <p:pic>
        <p:nvPicPr>
          <p:cNvPr id="11" name="图片 10"/>
          <p:cNvPicPr>
            <a:picLocks noChangeAspect="1"/>
          </p:cNvPicPr>
          <p:nvPr/>
        </p:nvPicPr>
        <p:blipFill>
          <a:blip r:embed="rId5"/>
          <a:stretch>
            <a:fillRect/>
          </a:stretch>
        </p:blipFill>
        <p:spPr>
          <a:xfrm>
            <a:off x="17890490" y="3431540"/>
            <a:ext cx="3434080" cy="3900805"/>
          </a:xfrm>
          <a:prstGeom prst="rect">
            <a:avLst/>
          </a:prstGeom>
          <a:ln w="28575">
            <a:solidFill>
              <a:schemeClr val="tx1"/>
            </a:solidFill>
          </a:ln>
        </p:spPr>
      </p:pic>
      <p:sp>
        <p:nvSpPr>
          <p:cNvPr id="12" name="文本框 11"/>
          <p:cNvSpPr txBox="1"/>
          <p:nvPr/>
        </p:nvSpPr>
        <p:spPr>
          <a:xfrm>
            <a:off x="26342340" y="3281680"/>
            <a:ext cx="9657080" cy="3353435"/>
          </a:xfrm>
          <a:prstGeom prst="rect">
            <a:avLst/>
          </a:prstGeom>
          <a:noFill/>
          <a:ln w="9525">
            <a:noFill/>
          </a:ln>
        </p:spPr>
        <p:txBody>
          <a:bodyPr wrap="square">
            <a:spAutoFit/>
          </a:bodyPr>
          <a:p>
            <a:pPr indent="0"/>
            <a:r>
              <a:rPr lang="en-US" sz="2400" b="0">
                <a:solidFill>
                  <a:srgbClr val="2A2B2E"/>
                </a:solidFill>
                <a:latin typeface="Calibri" panose="020F0502020204030204" charset="0"/>
                <a:ea typeface="宋体" panose="02010600030101010101" pitchFamily="2" charset="-122"/>
              </a:rPr>
              <a:t>Samples which are identified without sequencing:Developed area: Bermuda grass,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Digitaria sanguinalis Scop. ,Metaplexis japonica</a:t>
            </a:r>
            <a:r>
              <a:rPr lang="en-US" sz="2400" b="0">
                <a:solidFill>
                  <a:srgbClr val="2A2B2E"/>
                </a:solidFill>
                <a:latin typeface="Calibri" panose="020F0502020204030204" charset="0"/>
                <a:ea typeface="宋体" panose="02010600030101010101" pitchFamily="2" charset="-122"/>
              </a:rPr>
              <a:t>Countryside: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green bristlegrass</a:t>
            </a:r>
            <a:r>
              <a:rPr lang="en-US" sz="2400" b="0">
                <a:solidFill>
                  <a:srgbClr val="2A2B2E"/>
                </a:solidFill>
                <a:latin typeface="Calibri" panose="020F0502020204030204" charset="0"/>
                <a:ea typeface="宋体" panose="02010600030101010101" pitchFamily="2" charset="-122"/>
              </a:rPr>
              <a:t>There are also samples we failed to sequence which we identified by observing and searching:C1-01 is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Platanus occidentalis L</a:t>
            </a:r>
            <a:r>
              <a:rPr lang="en-US" sz="2000" b="0">
                <a:ln>
                  <a:noFill/>
                </a:ln>
                <a:solidFill>
                  <a:srgbClr val="2A2B2E"/>
                </a:solidFill>
                <a:latin typeface="微软雅黑" panose="020B0503020204020204" charset="-122"/>
                <a:ea typeface="微软雅黑" panose="020B0503020204020204" charset="-122"/>
                <a:cs typeface="微软雅黑" panose="020B0503020204020204" charset="-122"/>
              </a:rPr>
              <a:t>, invasive species</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</a:t>
            </a:r>
            <a:r>
              <a:rPr lang="en-US" sz="2400" b="0">
                <a:solidFill>
                  <a:srgbClr val="2A2B2E"/>
                </a:solidFill>
                <a:latin typeface="Calibri" panose="020F0502020204030204" charset="0"/>
                <a:ea typeface="微软雅黑" panose="020B0503020204020204" charset="-122"/>
                <a:cs typeface="微软雅黑" panose="020B0503020204020204" charset="-122"/>
              </a:rPr>
              <a:t>C1</a:t>
            </a:r>
            <a:r>
              <a:rPr lang="en-US" sz="2400" b="0">
                <a:solidFill>
                  <a:srgbClr val="2A2B2E"/>
                </a:solidFill>
                <a:latin typeface="Calibri" panose="020F0502020204030204" charset="0"/>
                <a:ea typeface="宋体" panose="02010600030101010101" pitchFamily="2" charset="-122"/>
              </a:rPr>
              <a:t>-104 is some kind of spiderC1-10 is </a:t>
            </a:r>
            <a:r>
              <a:rPr lang="en-US" sz="2000" b="0" i="1">
                <a:ln>
                  <a:noFill/>
                </a:ln>
                <a:solidFill>
                  <a:srgbClr val="2A2B2E"/>
                </a:solidFill>
                <a:latin typeface="微软雅黑" panose="020B0503020204020204" charset="-122"/>
                <a:ea typeface="微软雅黑" panose="020B0503020204020204" charset="-122"/>
                <a:cs typeface="微软雅黑" panose="020B0503020204020204" charset="-122"/>
              </a:rPr>
              <a:t>Echinocnemus squameus Billberg</a:t>
            </a:r>
            <a:endParaRPr lang="zh-CN" altLang="en-US" sz="2400"/>
          </a:p>
        </p:txBody>
      </p:sp>
      <p:pic>
        <p:nvPicPr>
          <p:cNvPr id="13" name="图片 12"/>
          <p:cNvPicPr>
            <a:picLocks noChangeAspect="1"/>
          </p:cNvPicPr>
          <p:nvPr/>
        </p:nvPicPr>
        <p:blipFill>
          <a:blip r:embed="rId6"/>
          <a:stretch>
            <a:fillRect/>
          </a:stretch>
        </p:blipFill>
        <p:spPr>
          <a:xfrm>
            <a:off x="26107390" y="504190"/>
            <a:ext cx="2402840" cy="2402840"/>
          </a:xfrm>
          <a:prstGeom prst="rect">
            <a:avLst/>
          </a:prstGeom>
          <a:solidFill>
            <a:schemeClr val="accent6">
              <a:lumMod val="40000"/>
              <a:lumOff val="60000"/>
            </a:schemeClr>
          </a:solidFill>
        </p:spPr>
      </p:pic>
      <p:pic>
        <p:nvPicPr>
          <p:cNvPr id="15" name="图片 14"/>
          <p:cNvPicPr>
            <a:picLocks noChangeAspect="1"/>
          </p:cNvPicPr>
          <p:nvPr/>
        </p:nvPicPr>
        <p:blipFill>
          <a:blip r:embed="rId7"/>
          <a:stretch>
            <a:fillRect/>
          </a:stretch>
        </p:blipFill>
        <p:spPr>
          <a:xfrm>
            <a:off x="29154120" y="504190"/>
            <a:ext cx="2351405" cy="2351405"/>
          </a:xfrm>
          <a:prstGeom prst="rect">
            <a:avLst/>
          </a:prstGeom>
        </p:spPr>
      </p:pic>
      <p:pic>
        <p:nvPicPr>
          <p:cNvPr id="16" name="图片 15"/>
          <p:cNvPicPr>
            <a:picLocks noChangeAspect="1"/>
          </p:cNvPicPr>
          <p:nvPr/>
        </p:nvPicPr>
        <p:blipFill>
          <a:blip r:embed="rId8"/>
          <a:stretch>
            <a:fillRect/>
          </a:stretch>
        </p:blipFill>
        <p:spPr>
          <a:xfrm>
            <a:off x="32149415" y="445770"/>
            <a:ext cx="2466340" cy="2461260"/>
          </a:xfrm>
          <a:prstGeom prst="rect">
            <a:avLst/>
          </a:prstGeom>
        </p:spPr>
      </p:pic>
      <p:pic>
        <p:nvPicPr>
          <p:cNvPr id="20" name="图片 19"/>
          <p:cNvPicPr>
            <a:picLocks noChangeAspect="1"/>
          </p:cNvPicPr>
          <p:nvPr/>
        </p:nvPicPr>
        <p:blipFill>
          <a:blip r:embed="rId9"/>
          <a:stretch>
            <a:fillRect/>
          </a:stretch>
        </p:blipFill>
        <p:spPr>
          <a:xfrm>
            <a:off x="13310870" y="8333740"/>
            <a:ext cx="7984490" cy="6713855"/>
          </a:xfrm>
          <a:prstGeom prst="rect">
            <a:avLst/>
          </a:prstGeom>
          <a:ln>
            <a:solidFill>
              <a:schemeClr val="tx1"/>
            </a:solidFill>
          </a:ln>
        </p:spPr>
      </p:pic>
      <p:pic>
        <p:nvPicPr>
          <p:cNvPr id="22" name="图片 21"/>
          <p:cNvPicPr>
            <a:picLocks noChangeAspect="1"/>
          </p:cNvPicPr>
          <p:nvPr/>
        </p:nvPicPr>
        <p:blipFill>
          <a:blip r:embed="rId10"/>
          <a:stretch>
            <a:fillRect/>
          </a:stretch>
        </p:blipFill>
        <p:spPr>
          <a:xfrm>
            <a:off x="21949410" y="10891520"/>
            <a:ext cx="3843020" cy="2868930"/>
          </a:xfrm>
          <a:prstGeom prst="rect">
            <a:avLst/>
          </a:prstGeom>
          <a:ln>
            <a:solidFill>
              <a:schemeClr val="tx1"/>
            </a:solidFill>
          </a:ln>
        </p:spPr>
      </p:pic>
      <p:pic>
        <p:nvPicPr>
          <p:cNvPr id="23" name="图片 22"/>
          <p:cNvPicPr>
            <a:picLocks noChangeAspect="1"/>
          </p:cNvPicPr>
          <p:nvPr/>
        </p:nvPicPr>
        <p:blipFill>
          <a:blip r:embed="rId11"/>
          <a:stretch>
            <a:fillRect/>
          </a:stretch>
        </p:blipFill>
        <p:spPr>
          <a:xfrm>
            <a:off x="21942425" y="8047990"/>
            <a:ext cx="3840480" cy="2843530"/>
          </a:xfrm>
          <a:prstGeom prst="rect">
            <a:avLst/>
          </a:prstGeom>
          <a:ln>
            <a:solidFill>
              <a:schemeClr val="tx1"/>
            </a:solidFill>
          </a:ln>
        </p:spPr>
      </p:pic>
      <p:sp>
        <p:nvSpPr>
          <p:cNvPr id="4" name="文本框 3"/>
          <p:cNvSpPr txBox="1"/>
          <p:nvPr/>
        </p:nvSpPr>
        <p:spPr>
          <a:xfrm>
            <a:off x="14027785" y="7367270"/>
            <a:ext cx="2626360" cy="460375"/>
          </a:xfrm>
          <a:prstGeom prst="rect">
            <a:avLst/>
          </a:prstGeom>
          <a:noFill/>
        </p:spPr>
        <p:txBody>
          <a:bodyPr wrap="square" rtlCol="0">
            <a:spAutoFit/>
          </a:bodyPr>
          <a:p>
            <a:r>
              <a:rPr lang="en-US" altLang="zh-CN" sz="2400"/>
              <a:t>Fig1:urben samples</a:t>
            </a:r>
            <a:endParaRPr lang="en-US" altLang="zh-CN" sz="2400"/>
          </a:p>
        </p:txBody>
      </p:sp>
      <p:sp>
        <p:nvSpPr>
          <p:cNvPr id="5" name="文本框 4"/>
          <p:cNvSpPr txBox="1"/>
          <p:nvPr/>
        </p:nvSpPr>
        <p:spPr>
          <a:xfrm>
            <a:off x="18129885" y="7332345"/>
            <a:ext cx="3529330" cy="460375"/>
          </a:xfrm>
          <a:prstGeom prst="rect">
            <a:avLst/>
          </a:prstGeom>
          <a:noFill/>
        </p:spPr>
        <p:txBody>
          <a:bodyPr wrap="square" rtlCol="0">
            <a:spAutoFit/>
          </a:bodyPr>
          <a:p>
            <a:r>
              <a:rPr lang="en-US" altLang="zh-CN" sz="2400"/>
              <a:t>Fig2:countryside samples</a:t>
            </a:r>
            <a:endParaRPr lang="en-US" altLang="zh-CN" sz="2400"/>
          </a:p>
        </p:txBody>
      </p:sp>
      <p:sp>
        <p:nvSpPr>
          <p:cNvPr id="6" name="文本框 5"/>
          <p:cNvSpPr txBox="1"/>
          <p:nvPr/>
        </p:nvSpPr>
        <p:spPr>
          <a:xfrm>
            <a:off x="15860395" y="15047595"/>
            <a:ext cx="3529330" cy="460375"/>
          </a:xfrm>
          <a:prstGeom prst="rect">
            <a:avLst/>
          </a:prstGeom>
          <a:noFill/>
        </p:spPr>
        <p:txBody>
          <a:bodyPr wrap="square" rtlCol="0">
            <a:spAutoFit/>
          </a:bodyPr>
          <a:p>
            <a:r>
              <a:rPr lang="en-US" altLang="zh-CN" sz="2400"/>
              <a:t>Fig3:gal electrophoresis </a:t>
            </a:r>
            <a:endParaRPr lang="en-US" altLang="zh-CN" sz="2400"/>
          </a:p>
        </p:txBody>
      </p:sp>
      <p:pic>
        <p:nvPicPr>
          <p:cNvPr id="8" name="图片 7"/>
          <p:cNvPicPr>
            <a:picLocks noChangeAspect="1"/>
          </p:cNvPicPr>
          <p:nvPr/>
        </p:nvPicPr>
        <p:blipFill>
          <a:blip r:embed="rId12"/>
          <a:stretch>
            <a:fillRect/>
          </a:stretch>
        </p:blipFill>
        <p:spPr>
          <a:xfrm>
            <a:off x="21894165" y="3836035"/>
            <a:ext cx="4104640" cy="3091180"/>
          </a:xfrm>
          <a:prstGeom prst="rect">
            <a:avLst/>
          </a:prstGeom>
        </p:spPr>
      </p:pic>
      <p:sp>
        <p:nvSpPr>
          <p:cNvPr id="9" name="文本框 8"/>
          <p:cNvSpPr txBox="1"/>
          <p:nvPr/>
        </p:nvSpPr>
        <p:spPr>
          <a:xfrm>
            <a:off x="13559155" y="18736310"/>
            <a:ext cx="8427720" cy="521970"/>
          </a:xfrm>
          <a:prstGeom prst="rect">
            <a:avLst/>
          </a:prstGeom>
          <a:noFill/>
        </p:spPr>
        <p:txBody>
          <a:bodyPr wrap="square" rtlCol="0">
            <a:spAutoFit/>
          </a:bodyPr>
          <a:p>
            <a:r>
              <a:rPr lang="en-US" altLang="zh-CN" sz="2800"/>
              <a:t>Table 1: the result of sequencing</a:t>
            </a:r>
            <a:endParaRPr lang="en-US" altLang="zh-CN" sz="2800"/>
          </a:p>
        </p:txBody>
      </p:sp>
      <p:sp>
        <p:nvSpPr>
          <p:cNvPr id="10" name="文本框 9"/>
          <p:cNvSpPr txBox="1"/>
          <p:nvPr/>
        </p:nvSpPr>
        <p:spPr>
          <a:xfrm>
            <a:off x="13594080" y="17219930"/>
            <a:ext cx="12671425" cy="1198880"/>
          </a:xfrm>
          <a:prstGeom prst="rect">
            <a:avLst/>
          </a:prstGeom>
          <a:noFill/>
        </p:spPr>
        <p:txBody>
          <a:bodyPr wrap="square" rtlCol="0">
            <a:spAutoFit/>
          </a:bodyPr>
          <a:p>
            <a:r>
              <a:rPr lang="en-US" altLang="zh-CN" sz="2400"/>
              <a:t>We took 8 plant samples and 7 animal samples from the rural quadrat and 4 plant samples from the urban quadrat. DNA of 6 rural plants, 5 urban plants, 8 rural animals and 1 urban animals have been extracted. The samples we identified by sequencing or other methods are as follows.</a:t>
            </a:r>
            <a:endParaRPr lang="en-US" altLang="zh-CN"/>
          </a:p>
        </p:txBody>
      </p:sp>
      <p:sp>
        <p:nvSpPr>
          <p:cNvPr id="2" name="文本框 1"/>
          <p:cNvSpPr txBox="1"/>
          <p:nvPr/>
        </p:nvSpPr>
        <p:spPr>
          <a:xfrm>
            <a:off x="21941155" y="7125970"/>
            <a:ext cx="3896360" cy="460375"/>
          </a:xfrm>
          <a:prstGeom prst="rect">
            <a:avLst/>
          </a:prstGeom>
          <a:noFill/>
        </p:spPr>
        <p:txBody>
          <a:bodyPr wrap="square" rtlCol="0">
            <a:spAutoFit/>
          </a:bodyPr>
          <a:p>
            <a:r>
              <a:rPr lang="en-US" altLang="zh-CN" sz="2400"/>
              <a:t>Fig4: species distribution</a:t>
            </a:r>
            <a:endParaRPr lang="en-US" altLang="zh-CN" sz="2400"/>
          </a:p>
        </p:txBody>
      </p:sp>
      <p:sp>
        <p:nvSpPr>
          <p:cNvPr id="14" name="文本框 13"/>
          <p:cNvSpPr txBox="1"/>
          <p:nvPr/>
        </p:nvSpPr>
        <p:spPr>
          <a:xfrm>
            <a:off x="21953855" y="14217650"/>
            <a:ext cx="3838575" cy="829945"/>
          </a:xfrm>
          <a:prstGeom prst="rect">
            <a:avLst/>
          </a:prstGeom>
          <a:noFill/>
        </p:spPr>
        <p:txBody>
          <a:bodyPr wrap="square" rtlCol="0">
            <a:spAutoFit/>
          </a:bodyPr>
          <a:p>
            <a:r>
              <a:rPr lang="en-US" altLang="zh-CN" sz="2400"/>
              <a:t>Fig5: the proportion of invasive species</a:t>
            </a:r>
            <a:endParaRPr lang="en-US" altLang="zh-CN" sz="2400"/>
          </a:p>
        </p:txBody>
      </p:sp>
    </p:spTree>
  </p:cSld>
  <p:clrMapOvr>
    <a:masterClrMapping/>
  </p:clrMapOvr>
</p:sld>
</file>

<file path=ppt/tags/tag1.xml><?xml version="1.0" encoding="utf-8"?>
<p:tagLst xmlns:p="http://schemas.openxmlformats.org/presentationml/2006/main">
  <p:tag name="TABLE_ENDDRAG_ORIGIN_RECT" val="974*701"/>
  <p:tag name="TABLE_ENDDRAG_RECT" val="1073*1282*974*701"/>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9788</Words>
  <Application>WPS 演示</Application>
  <PresentationFormat>自定义</PresentationFormat>
  <Paragraphs>241</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宋体</vt:lpstr>
      <vt:lpstr>Wingdings</vt:lpstr>
      <vt:lpstr>微软雅黑</vt:lpstr>
      <vt:lpstr>Calibri</vt:lpstr>
      <vt:lpstr>Calibri Light</vt:lpstr>
      <vt:lpstr>等线</vt:lpstr>
      <vt:lpstr>Arial Unicode MS</vt:lpstr>
      <vt:lpstr>等线 Light</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yxl</cp:lastModifiedBy>
  <cp:revision>46</cp:revision>
  <cp:lastPrinted>2019-09-29T07:16:00Z</cp:lastPrinted>
  <dcterms:created xsi:type="dcterms:W3CDTF">2017-12-15T11:54:00Z</dcterms:created>
  <dcterms:modified xsi:type="dcterms:W3CDTF">2022-08-19T07:14:36Z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7BF82FBB5AF94C4990D03E64F9AF1F46</vt:lpwstr>
  </property>
  <property fmtid="{D5CDD505-2E9C-101B-9397-08002B2CF9AE}" pid="3" name="KSOProductBuildVer">
    <vt:lpwstr>2052-11.8.2.11542</vt:lpwstr>
  </property>
</Properties>
</file>