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35999738" cy="28800425"/>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p:scale>
          <a:sx n="42" d="100"/>
          <a:sy n="42" d="100"/>
        </p:scale>
        <p:origin x="12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693" cy="49501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15194" y="0"/>
            <a:ext cx="2918693" cy="495013"/>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2022/8/19</a:t>
            </a:fld>
            <a:endParaRPr lang="zh-CN" altLang="en-US"/>
          </a:p>
        </p:txBody>
      </p:sp>
      <p:sp>
        <p:nvSpPr>
          <p:cNvPr id="4" name="幻灯片图像占位符 3"/>
          <p:cNvSpPr>
            <a:spLocks noGrp="1" noRot="1" noChangeAspect="1"/>
          </p:cNvSpPr>
          <p:nvPr>
            <p:ph type="sldImg" idx="2"/>
          </p:nvPr>
        </p:nvSpPr>
        <p:spPr>
          <a:xfrm>
            <a:off x="407924" y="1233249"/>
            <a:ext cx="5919597" cy="332977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3545" y="4748010"/>
            <a:ext cx="5388356" cy="3884736"/>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370983"/>
            <a:ext cx="2918693" cy="49501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5194" y="9370983"/>
            <a:ext cx="2918693" cy="495012"/>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287463" y="1233488"/>
            <a:ext cx="4160837" cy="3328987"/>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699981" y="4713405"/>
            <a:ext cx="30599777" cy="10026815"/>
          </a:xfrm>
        </p:spPr>
        <p:txBody>
          <a:bodyPr anchor="b"/>
          <a:lstStyle>
            <a:lvl1pPr algn="ctr">
              <a:defRPr sz="23620"/>
            </a:lvl1pPr>
          </a:lstStyle>
          <a:p>
            <a:r>
              <a:rPr lang="zh-CN" altLang="en-US"/>
              <a:t>单击此处编辑母版标题样式</a:t>
            </a:r>
            <a:endParaRPr lang="en-US" dirty="0"/>
          </a:p>
        </p:txBody>
      </p:sp>
      <p:sp>
        <p:nvSpPr>
          <p:cNvPr id="3" name="Subtitle 2"/>
          <p:cNvSpPr>
            <a:spLocks noGrp="1"/>
          </p:cNvSpPr>
          <p:nvPr>
            <p:ph type="subTitle" idx="1"/>
          </p:nvPr>
        </p:nvSpPr>
        <p:spPr>
          <a:xfrm>
            <a:off x="4499967" y="15126892"/>
            <a:ext cx="26999804" cy="6953434"/>
          </a:xfrm>
        </p:spPr>
        <p:txBody>
          <a:bodyPr/>
          <a:lstStyle>
            <a:lvl1pPr marL="0" indent="0" algn="ctr">
              <a:buNone/>
              <a:defRPr sz="9450"/>
            </a:lvl1pPr>
            <a:lvl2pPr marL="1800225" indent="0" algn="ctr">
              <a:buNone/>
              <a:defRPr sz="7875"/>
            </a:lvl2pPr>
            <a:lvl3pPr marL="3599815" indent="0" algn="ctr">
              <a:buNone/>
              <a:defRPr sz="7085"/>
            </a:lvl3pPr>
            <a:lvl4pPr marL="5400040" indent="0" algn="ctr">
              <a:buNone/>
              <a:defRPr sz="6300"/>
            </a:lvl4pPr>
            <a:lvl5pPr marL="7200265" indent="0" algn="ctr">
              <a:buNone/>
              <a:defRPr sz="6300"/>
            </a:lvl5pPr>
            <a:lvl6pPr marL="8999855" indent="0" algn="ctr">
              <a:buNone/>
              <a:defRPr sz="6300"/>
            </a:lvl6pPr>
            <a:lvl7pPr marL="10800080" indent="0" algn="ctr">
              <a:buNone/>
              <a:defRPr sz="6300"/>
            </a:lvl7pPr>
            <a:lvl8pPr marL="12599670" indent="0" algn="ctr">
              <a:buNone/>
              <a:defRPr sz="6300"/>
            </a:lvl8pPr>
            <a:lvl9pPr marL="14399895" indent="0" algn="ctr">
              <a:buNone/>
              <a:defRPr sz="63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7880760-9B06-4B75-989C-CC1FB92B4788}" type="datetimeFigureOut">
              <a:rPr lang="en-US" smtClean="0"/>
              <a:t>8/19/22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C5E0-BCE1-4133-8FE8-23F0EF54740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7880760-9B06-4B75-989C-CC1FB92B4788}" type="datetimeFigureOut">
              <a:rPr lang="en-US" smtClean="0"/>
              <a:t>8/19/22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C5E0-BCE1-4133-8FE8-23F0EF5474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762314" y="1533356"/>
            <a:ext cx="7762444" cy="2440702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474984" y="1533356"/>
            <a:ext cx="22837334" cy="2440702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7880760-9B06-4B75-989C-CC1FB92B4788}" type="datetimeFigureOut">
              <a:rPr lang="en-US" smtClean="0"/>
              <a:t>8/19/22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C5E0-BCE1-4133-8FE8-23F0EF54740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7880760-9B06-4B75-989C-CC1FB92B4788}" type="datetimeFigureOut">
              <a:rPr lang="en-US" smtClean="0"/>
              <a:t>8/19/22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C5E0-BCE1-4133-8FE8-23F0EF5474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456234" y="7180114"/>
            <a:ext cx="31049774" cy="11980175"/>
          </a:xfrm>
        </p:spPr>
        <p:txBody>
          <a:bodyPr anchor="b"/>
          <a:lstStyle>
            <a:lvl1pPr>
              <a:defRPr sz="23620"/>
            </a:lvl1pPr>
          </a:lstStyle>
          <a:p>
            <a:r>
              <a:rPr lang="zh-CN" altLang="en-US"/>
              <a:t>单击此处编辑母版标题样式</a:t>
            </a:r>
            <a:endParaRPr lang="en-US" dirty="0"/>
          </a:p>
        </p:txBody>
      </p:sp>
      <p:sp>
        <p:nvSpPr>
          <p:cNvPr id="3" name="Text Placeholder 2"/>
          <p:cNvSpPr>
            <a:spLocks noGrp="1"/>
          </p:cNvSpPr>
          <p:nvPr>
            <p:ph type="body" idx="1"/>
          </p:nvPr>
        </p:nvSpPr>
        <p:spPr>
          <a:xfrm>
            <a:off x="2456234" y="19273626"/>
            <a:ext cx="31049774" cy="6300091"/>
          </a:xfrm>
        </p:spPr>
        <p:txBody>
          <a:bodyPr/>
          <a:lstStyle>
            <a:lvl1pPr marL="0" indent="0">
              <a:buNone/>
              <a:defRPr sz="9450">
                <a:solidFill>
                  <a:schemeClr val="tx1"/>
                </a:solidFill>
              </a:defRPr>
            </a:lvl1pPr>
            <a:lvl2pPr marL="1800225" indent="0">
              <a:buNone/>
              <a:defRPr sz="7875">
                <a:solidFill>
                  <a:schemeClr val="tx1">
                    <a:tint val="75000"/>
                  </a:schemeClr>
                </a:solidFill>
              </a:defRPr>
            </a:lvl2pPr>
            <a:lvl3pPr marL="3599815" indent="0">
              <a:buNone/>
              <a:defRPr sz="7085">
                <a:solidFill>
                  <a:schemeClr val="tx1">
                    <a:tint val="75000"/>
                  </a:schemeClr>
                </a:solidFill>
              </a:defRPr>
            </a:lvl3pPr>
            <a:lvl4pPr marL="5400040" indent="0">
              <a:buNone/>
              <a:defRPr sz="6300">
                <a:solidFill>
                  <a:schemeClr val="tx1">
                    <a:tint val="75000"/>
                  </a:schemeClr>
                </a:solidFill>
              </a:defRPr>
            </a:lvl4pPr>
            <a:lvl5pPr marL="7200265" indent="0">
              <a:buNone/>
              <a:defRPr sz="6300">
                <a:solidFill>
                  <a:schemeClr val="tx1">
                    <a:tint val="75000"/>
                  </a:schemeClr>
                </a:solidFill>
              </a:defRPr>
            </a:lvl5pPr>
            <a:lvl6pPr marL="8999855" indent="0">
              <a:buNone/>
              <a:defRPr sz="6300">
                <a:solidFill>
                  <a:schemeClr val="tx1">
                    <a:tint val="75000"/>
                  </a:schemeClr>
                </a:solidFill>
              </a:defRPr>
            </a:lvl6pPr>
            <a:lvl7pPr marL="10800080" indent="0">
              <a:buNone/>
              <a:defRPr sz="6300">
                <a:solidFill>
                  <a:schemeClr val="tx1">
                    <a:tint val="75000"/>
                  </a:schemeClr>
                </a:solidFill>
              </a:defRPr>
            </a:lvl7pPr>
            <a:lvl8pPr marL="12599670" indent="0">
              <a:buNone/>
              <a:defRPr sz="6300">
                <a:solidFill>
                  <a:schemeClr val="tx1">
                    <a:tint val="75000"/>
                  </a:schemeClr>
                </a:solidFill>
              </a:defRPr>
            </a:lvl8pPr>
            <a:lvl9pPr marL="14399895" indent="0">
              <a:buNone/>
              <a:defRPr sz="63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7880760-9B06-4B75-989C-CC1FB92B4788}" type="datetimeFigureOut">
              <a:rPr lang="en-US" smtClean="0"/>
              <a:t>8/19/22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C5E0-BCE1-4133-8FE8-23F0EF54740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474982" y="7666780"/>
            <a:ext cx="15299889" cy="1827360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18224867" y="7666780"/>
            <a:ext cx="15299889" cy="1827360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57880760-9B06-4B75-989C-CC1FB92B4788}" type="datetimeFigureOut">
              <a:rPr lang="en-US" smtClean="0"/>
              <a:t>8/19/22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BC5E0-BCE1-4133-8FE8-23F0EF54740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479671" y="1533362"/>
            <a:ext cx="31049774" cy="556675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479675" y="7060106"/>
            <a:ext cx="15229574" cy="3460049"/>
          </a:xfrm>
        </p:spPr>
        <p:txBody>
          <a:bodyPr anchor="b"/>
          <a:lstStyle>
            <a:lvl1pPr marL="0" indent="0">
              <a:buNone/>
              <a:defRPr sz="9450" b="1"/>
            </a:lvl1pPr>
            <a:lvl2pPr marL="1800225" indent="0">
              <a:buNone/>
              <a:defRPr sz="7875" b="1"/>
            </a:lvl2pPr>
            <a:lvl3pPr marL="3599815" indent="0">
              <a:buNone/>
              <a:defRPr sz="7085" b="1"/>
            </a:lvl3pPr>
            <a:lvl4pPr marL="5400040" indent="0">
              <a:buNone/>
              <a:defRPr sz="6300" b="1"/>
            </a:lvl4pPr>
            <a:lvl5pPr marL="7200265" indent="0">
              <a:buNone/>
              <a:defRPr sz="6300" b="1"/>
            </a:lvl5pPr>
            <a:lvl6pPr marL="8999855" indent="0">
              <a:buNone/>
              <a:defRPr sz="6300" b="1"/>
            </a:lvl6pPr>
            <a:lvl7pPr marL="10800080" indent="0">
              <a:buNone/>
              <a:defRPr sz="6300" b="1"/>
            </a:lvl7pPr>
            <a:lvl8pPr marL="12599670" indent="0">
              <a:buNone/>
              <a:defRPr sz="6300" b="1"/>
            </a:lvl8pPr>
            <a:lvl9pPr marL="14399895" indent="0">
              <a:buNone/>
              <a:defRPr sz="6300" b="1"/>
            </a:lvl9pPr>
          </a:lstStyle>
          <a:p>
            <a:pPr lvl="0"/>
            <a:r>
              <a:rPr lang="zh-CN" altLang="en-US"/>
              <a:t>单击此处编辑母版文本样式</a:t>
            </a:r>
          </a:p>
        </p:txBody>
      </p:sp>
      <p:sp>
        <p:nvSpPr>
          <p:cNvPr id="4" name="Content Placeholder 3"/>
          <p:cNvSpPr>
            <a:spLocks noGrp="1"/>
          </p:cNvSpPr>
          <p:nvPr>
            <p:ph sz="half" idx="2"/>
          </p:nvPr>
        </p:nvSpPr>
        <p:spPr>
          <a:xfrm>
            <a:off x="2479675" y="10520155"/>
            <a:ext cx="15229574" cy="1547356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18224869" y="7060106"/>
            <a:ext cx="15304578" cy="3460049"/>
          </a:xfrm>
        </p:spPr>
        <p:txBody>
          <a:bodyPr anchor="b"/>
          <a:lstStyle>
            <a:lvl1pPr marL="0" indent="0">
              <a:buNone/>
              <a:defRPr sz="9450" b="1"/>
            </a:lvl1pPr>
            <a:lvl2pPr marL="1800225" indent="0">
              <a:buNone/>
              <a:defRPr sz="7875" b="1"/>
            </a:lvl2pPr>
            <a:lvl3pPr marL="3599815" indent="0">
              <a:buNone/>
              <a:defRPr sz="7085" b="1"/>
            </a:lvl3pPr>
            <a:lvl4pPr marL="5400040" indent="0">
              <a:buNone/>
              <a:defRPr sz="6300" b="1"/>
            </a:lvl4pPr>
            <a:lvl5pPr marL="7200265" indent="0">
              <a:buNone/>
              <a:defRPr sz="6300" b="1"/>
            </a:lvl5pPr>
            <a:lvl6pPr marL="8999855" indent="0">
              <a:buNone/>
              <a:defRPr sz="6300" b="1"/>
            </a:lvl6pPr>
            <a:lvl7pPr marL="10800080" indent="0">
              <a:buNone/>
              <a:defRPr sz="6300" b="1"/>
            </a:lvl7pPr>
            <a:lvl8pPr marL="12599670" indent="0">
              <a:buNone/>
              <a:defRPr sz="6300" b="1"/>
            </a:lvl8pPr>
            <a:lvl9pPr marL="14399895" indent="0">
              <a:buNone/>
              <a:defRPr sz="6300" b="1"/>
            </a:lvl9pPr>
          </a:lstStyle>
          <a:p>
            <a:pPr lvl="0"/>
            <a:r>
              <a:rPr lang="zh-CN" altLang="en-US"/>
              <a:t>单击此处编辑母版文本样式</a:t>
            </a:r>
          </a:p>
        </p:txBody>
      </p:sp>
      <p:sp>
        <p:nvSpPr>
          <p:cNvPr id="6" name="Content Placeholder 5"/>
          <p:cNvSpPr>
            <a:spLocks noGrp="1"/>
          </p:cNvSpPr>
          <p:nvPr>
            <p:ph sz="quarter" idx="4"/>
          </p:nvPr>
        </p:nvSpPr>
        <p:spPr>
          <a:xfrm>
            <a:off x="18224869" y="10520155"/>
            <a:ext cx="15304578" cy="1547356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57880760-9B06-4B75-989C-CC1FB92B4788}" type="datetimeFigureOut">
              <a:rPr lang="en-US" smtClean="0"/>
              <a:t>8/19/22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BC5E0-BCE1-4133-8FE8-23F0EF54740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7880760-9B06-4B75-989C-CC1FB92B4788}" type="datetimeFigureOut">
              <a:rPr lang="en-US" smtClean="0"/>
              <a:t>8/19/22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BC5E0-BCE1-4133-8FE8-23F0EF54740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80760-9B06-4B75-989C-CC1FB92B4788}" type="datetimeFigureOut">
              <a:rPr lang="en-US" smtClean="0"/>
              <a:t>8/19/22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0BC5E0-BCE1-4133-8FE8-23F0EF54740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479671" y="1920028"/>
            <a:ext cx="11610853" cy="6720099"/>
          </a:xfrm>
        </p:spPr>
        <p:txBody>
          <a:bodyPr anchor="b"/>
          <a:lstStyle>
            <a:lvl1pPr>
              <a:defRPr sz="12600"/>
            </a:lvl1pPr>
          </a:lstStyle>
          <a:p>
            <a:r>
              <a:rPr lang="zh-CN" altLang="en-US"/>
              <a:t>单击此处编辑母版标题样式</a:t>
            </a:r>
            <a:endParaRPr lang="en-US" dirty="0"/>
          </a:p>
        </p:txBody>
      </p:sp>
      <p:sp>
        <p:nvSpPr>
          <p:cNvPr id="3" name="Content Placeholder 2"/>
          <p:cNvSpPr>
            <a:spLocks noGrp="1"/>
          </p:cNvSpPr>
          <p:nvPr>
            <p:ph idx="1"/>
          </p:nvPr>
        </p:nvSpPr>
        <p:spPr>
          <a:xfrm>
            <a:off x="15304578" y="4146734"/>
            <a:ext cx="18224867" cy="20466969"/>
          </a:xfrm>
        </p:spPr>
        <p:txBody>
          <a:bodyPr/>
          <a:lstStyle>
            <a:lvl1pPr>
              <a:defRPr sz="12600"/>
            </a:lvl1pPr>
            <a:lvl2pPr>
              <a:defRPr sz="11025"/>
            </a:lvl2pPr>
            <a:lvl3pPr>
              <a:defRPr sz="9450"/>
            </a:lvl3pPr>
            <a:lvl4pPr>
              <a:defRPr sz="7875"/>
            </a:lvl4pPr>
            <a:lvl5pPr>
              <a:defRPr sz="7875"/>
            </a:lvl5pPr>
            <a:lvl6pPr>
              <a:defRPr sz="7875"/>
            </a:lvl6pPr>
            <a:lvl7pPr>
              <a:defRPr sz="7875"/>
            </a:lvl7pPr>
            <a:lvl8pPr>
              <a:defRPr sz="7875"/>
            </a:lvl8pPr>
            <a:lvl9pPr>
              <a:defRPr sz="7875"/>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2479671" y="8640127"/>
            <a:ext cx="11610853" cy="16006905"/>
          </a:xfrm>
        </p:spPr>
        <p:txBody>
          <a:bodyPr/>
          <a:lstStyle>
            <a:lvl1pPr marL="0" indent="0">
              <a:buNone/>
              <a:defRPr sz="6300"/>
            </a:lvl1pPr>
            <a:lvl2pPr marL="1800225" indent="0">
              <a:buNone/>
              <a:defRPr sz="5510"/>
            </a:lvl2pPr>
            <a:lvl3pPr marL="3599815" indent="0">
              <a:buNone/>
              <a:defRPr sz="4725"/>
            </a:lvl3pPr>
            <a:lvl4pPr marL="5400040" indent="0">
              <a:buNone/>
              <a:defRPr sz="3935"/>
            </a:lvl4pPr>
            <a:lvl5pPr marL="7200265" indent="0">
              <a:buNone/>
              <a:defRPr sz="3935"/>
            </a:lvl5pPr>
            <a:lvl6pPr marL="8999855" indent="0">
              <a:buNone/>
              <a:defRPr sz="3935"/>
            </a:lvl6pPr>
            <a:lvl7pPr marL="10800080" indent="0">
              <a:buNone/>
              <a:defRPr sz="3935"/>
            </a:lvl7pPr>
            <a:lvl8pPr marL="12599670" indent="0">
              <a:buNone/>
              <a:defRPr sz="3935"/>
            </a:lvl8pPr>
            <a:lvl9pPr marL="14399895" indent="0">
              <a:buNone/>
              <a:defRPr sz="393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7880760-9B06-4B75-989C-CC1FB92B4788}" type="datetimeFigureOut">
              <a:rPr lang="en-US" smtClean="0"/>
              <a:t>8/19/22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BC5E0-BCE1-4133-8FE8-23F0EF54740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479671" y="1920028"/>
            <a:ext cx="11610853" cy="6720099"/>
          </a:xfrm>
        </p:spPr>
        <p:txBody>
          <a:bodyPr anchor="b"/>
          <a:lstStyle>
            <a:lvl1pPr>
              <a:defRPr sz="126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5304578" y="4146734"/>
            <a:ext cx="18224867" cy="20466969"/>
          </a:xfrm>
        </p:spPr>
        <p:txBody>
          <a:bodyPr anchor="t"/>
          <a:lstStyle>
            <a:lvl1pPr marL="0" indent="0">
              <a:buNone/>
              <a:defRPr sz="12600"/>
            </a:lvl1pPr>
            <a:lvl2pPr marL="1800225" indent="0">
              <a:buNone/>
              <a:defRPr sz="11025"/>
            </a:lvl2pPr>
            <a:lvl3pPr marL="3599815" indent="0">
              <a:buNone/>
              <a:defRPr sz="9450"/>
            </a:lvl3pPr>
            <a:lvl4pPr marL="5400040" indent="0">
              <a:buNone/>
              <a:defRPr sz="7875"/>
            </a:lvl4pPr>
            <a:lvl5pPr marL="7200265" indent="0">
              <a:buNone/>
              <a:defRPr sz="7875"/>
            </a:lvl5pPr>
            <a:lvl6pPr marL="8999855" indent="0">
              <a:buNone/>
              <a:defRPr sz="7875"/>
            </a:lvl6pPr>
            <a:lvl7pPr marL="10800080" indent="0">
              <a:buNone/>
              <a:defRPr sz="7875"/>
            </a:lvl7pPr>
            <a:lvl8pPr marL="12599670" indent="0">
              <a:buNone/>
              <a:defRPr sz="7875"/>
            </a:lvl8pPr>
            <a:lvl9pPr marL="14399895" indent="0">
              <a:buNone/>
              <a:defRPr sz="7875"/>
            </a:lvl9pPr>
          </a:lstStyle>
          <a:p>
            <a:r>
              <a:rPr lang="zh-CN" altLang="en-US"/>
              <a:t>单击图标添加图片</a:t>
            </a:r>
            <a:endParaRPr lang="en-US" dirty="0"/>
          </a:p>
        </p:txBody>
      </p:sp>
      <p:sp>
        <p:nvSpPr>
          <p:cNvPr id="4" name="Text Placeholder 3"/>
          <p:cNvSpPr>
            <a:spLocks noGrp="1"/>
          </p:cNvSpPr>
          <p:nvPr>
            <p:ph type="body" sz="half" idx="2"/>
          </p:nvPr>
        </p:nvSpPr>
        <p:spPr>
          <a:xfrm>
            <a:off x="2479671" y="8640127"/>
            <a:ext cx="11610853" cy="16006905"/>
          </a:xfrm>
        </p:spPr>
        <p:txBody>
          <a:bodyPr/>
          <a:lstStyle>
            <a:lvl1pPr marL="0" indent="0">
              <a:buNone/>
              <a:defRPr sz="6300"/>
            </a:lvl1pPr>
            <a:lvl2pPr marL="1800225" indent="0">
              <a:buNone/>
              <a:defRPr sz="5510"/>
            </a:lvl2pPr>
            <a:lvl3pPr marL="3599815" indent="0">
              <a:buNone/>
              <a:defRPr sz="4725"/>
            </a:lvl3pPr>
            <a:lvl4pPr marL="5400040" indent="0">
              <a:buNone/>
              <a:defRPr sz="3935"/>
            </a:lvl4pPr>
            <a:lvl5pPr marL="7200265" indent="0">
              <a:buNone/>
              <a:defRPr sz="3935"/>
            </a:lvl5pPr>
            <a:lvl6pPr marL="8999855" indent="0">
              <a:buNone/>
              <a:defRPr sz="3935"/>
            </a:lvl6pPr>
            <a:lvl7pPr marL="10800080" indent="0">
              <a:buNone/>
              <a:defRPr sz="3935"/>
            </a:lvl7pPr>
            <a:lvl8pPr marL="12599670" indent="0">
              <a:buNone/>
              <a:defRPr sz="3935"/>
            </a:lvl8pPr>
            <a:lvl9pPr marL="14399895" indent="0">
              <a:buNone/>
              <a:defRPr sz="393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7880760-9B06-4B75-989C-CC1FB92B4788}" type="datetimeFigureOut">
              <a:rPr lang="en-US" smtClean="0"/>
              <a:t>8/19/22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BC5E0-BCE1-4133-8FE8-23F0EF54740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74982" y="1533362"/>
            <a:ext cx="31049774" cy="5566751"/>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474982" y="7666780"/>
            <a:ext cx="31049774" cy="1827360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2474982" y="26693734"/>
            <a:ext cx="8099941" cy="1533356"/>
          </a:xfrm>
          <a:prstGeom prst="rect">
            <a:avLst/>
          </a:prstGeom>
        </p:spPr>
        <p:txBody>
          <a:bodyPr vert="horz" lIns="91440" tIns="45720" rIns="91440" bIns="45720" rtlCol="0" anchor="ctr"/>
          <a:lstStyle>
            <a:lvl1pPr algn="l">
              <a:defRPr sz="4725">
                <a:solidFill>
                  <a:schemeClr val="tx1">
                    <a:tint val="75000"/>
                  </a:schemeClr>
                </a:solidFill>
              </a:defRPr>
            </a:lvl1pPr>
          </a:lstStyle>
          <a:p>
            <a:fld id="{57880760-9B06-4B75-989C-CC1FB92B4788}" type="datetimeFigureOut">
              <a:rPr lang="en-US" smtClean="0"/>
              <a:t>8/19/22</a:t>
            </a:fld>
            <a:endParaRPr lang="en-US"/>
          </a:p>
        </p:txBody>
      </p:sp>
      <p:sp>
        <p:nvSpPr>
          <p:cNvPr id="5" name="Footer Placeholder 4"/>
          <p:cNvSpPr>
            <a:spLocks noGrp="1"/>
          </p:cNvSpPr>
          <p:nvPr>
            <p:ph type="ftr" sz="quarter" idx="3"/>
          </p:nvPr>
        </p:nvSpPr>
        <p:spPr>
          <a:xfrm>
            <a:off x="11924913" y="26693734"/>
            <a:ext cx="12149912" cy="1533356"/>
          </a:xfrm>
          <a:prstGeom prst="rect">
            <a:avLst/>
          </a:prstGeom>
        </p:spPr>
        <p:txBody>
          <a:bodyPr vert="horz" lIns="91440" tIns="45720" rIns="91440" bIns="45720" rtlCol="0" anchor="ctr"/>
          <a:lstStyle>
            <a:lvl1pPr algn="ctr">
              <a:defRPr sz="47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424815" y="26693734"/>
            <a:ext cx="8099941" cy="1533356"/>
          </a:xfrm>
          <a:prstGeom prst="rect">
            <a:avLst/>
          </a:prstGeom>
        </p:spPr>
        <p:txBody>
          <a:bodyPr vert="horz" lIns="91440" tIns="45720" rIns="91440" bIns="45720" rtlCol="0" anchor="ctr"/>
          <a:lstStyle>
            <a:lvl1pPr algn="r">
              <a:defRPr sz="4725">
                <a:solidFill>
                  <a:schemeClr val="tx1">
                    <a:tint val="75000"/>
                  </a:schemeClr>
                </a:solidFill>
              </a:defRPr>
            </a:lvl1pPr>
          </a:lstStyle>
          <a:p>
            <a:fld id="{DB0BC5E0-BCE1-4133-8FE8-23F0EF54740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599815" rtl="0" eaLnBrk="1" latinLnBrk="0" hangingPunct="1">
        <a:lnSpc>
          <a:spcPct val="90000"/>
        </a:lnSpc>
        <a:spcBef>
          <a:spcPct val="0"/>
        </a:spcBef>
        <a:buNone/>
        <a:defRPr sz="17325" kern="1200">
          <a:solidFill>
            <a:schemeClr val="tx1"/>
          </a:solidFill>
          <a:latin typeface="+mj-lt"/>
          <a:ea typeface="+mj-ea"/>
          <a:cs typeface="+mj-cs"/>
        </a:defRPr>
      </a:lvl1pPr>
    </p:titleStyle>
    <p:bodyStyle>
      <a:lvl1pPr marL="899795" indent="-899795" algn="l" defTabSz="3599815" rtl="0" eaLnBrk="1" latinLnBrk="0" hangingPunct="1">
        <a:lnSpc>
          <a:spcPct val="90000"/>
        </a:lnSpc>
        <a:spcBef>
          <a:spcPts val="3935"/>
        </a:spcBef>
        <a:buFont typeface="Arial" panose="020B0704020202020204" pitchFamily="34" charset="0"/>
        <a:buChar char="•"/>
        <a:defRPr sz="11025" kern="1200">
          <a:solidFill>
            <a:schemeClr val="tx1"/>
          </a:solidFill>
          <a:latin typeface="+mn-lt"/>
          <a:ea typeface="+mn-ea"/>
          <a:cs typeface="+mn-cs"/>
        </a:defRPr>
      </a:lvl1pPr>
      <a:lvl2pPr marL="2700020" indent="-899795" algn="l" defTabSz="3599815" rtl="0" eaLnBrk="1" latinLnBrk="0" hangingPunct="1">
        <a:lnSpc>
          <a:spcPct val="90000"/>
        </a:lnSpc>
        <a:spcBef>
          <a:spcPts val="1970"/>
        </a:spcBef>
        <a:buFont typeface="Arial" panose="020B0704020202020204" pitchFamily="34" charset="0"/>
        <a:buChar char="•"/>
        <a:defRPr sz="9450" kern="1200">
          <a:solidFill>
            <a:schemeClr val="tx1"/>
          </a:solidFill>
          <a:latin typeface="+mn-lt"/>
          <a:ea typeface="+mn-ea"/>
          <a:cs typeface="+mn-cs"/>
        </a:defRPr>
      </a:lvl2pPr>
      <a:lvl3pPr marL="4500245" indent="-899795" algn="l" defTabSz="3599815" rtl="0" eaLnBrk="1" latinLnBrk="0" hangingPunct="1">
        <a:lnSpc>
          <a:spcPct val="90000"/>
        </a:lnSpc>
        <a:spcBef>
          <a:spcPts val="1970"/>
        </a:spcBef>
        <a:buFont typeface="Arial" panose="020B0704020202020204" pitchFamily="34" charset="0"/>
        <a:buChar char="•"/>
        <a:defRPr sz="7875" kern="1200">
          <a:solidFill>
            <a:schemeClr val="tx1"/>
          </a:solidFill>
          <a:latin typeface="+mn-lt"/>
          <a:ea typeface="+mn-ea"/>
          <a:cs typeface="+mn-cs"/>
        </a:defRPr>
      </a:lvl3pPr>
      <a:lvl4pPr marL="6299835" indent="-899795" algn="l" defTabSz="3599815" rtl="0" eaLnBrk="1" latinLnBrk="0" hangingPunct="1">
        <a:lnSpc>
          <a:spcPct val="90000"/>
        </a:lnSpc>
        <a:spcBef>
          <a:spcPts val="1970"/>
        </a:spcBef>
        <a:buFont typeface="Arial" panose="020B0704020202020204" pitchFamily="34" charset="0"/>
        <a:buChar char="•"/>
        <a:defRPr sz="7085" kern="1200">
          <a:solidFill>
            <a:schemeClr val="tx1"/>
          </a:solidFill>
          <a:latin typeface="+mn-lt"/>
          <a:ea typeface="+mn-ea"/>
          <a:cs typeface="+mn-cs"/>
        </a:defRPr>
      </a:lvl4pPr>
      <a:lvl5pPr marL="8100060" indent="-899795" algn="l" defTabSz="3599815" rtl="0" eaLnBrk="1" latinLnBrk="0" hangingPunct="1">
        <a:lnSpc>
          <a:spcPct val="90000"/>
        </a:lnSpc>
        <a:spcBef>
          <a:spcPts val="1970"/>
        </a:spcBef>
        <a:buFont typeface="Arial" panose="020B0704020202020204" pitchFamily="34" charset="0"/>
        <a:buChar char="•"/>
        <a:defRPr sz="7085" kern="1200">
          <a:solidFill>
            <a:schemeClr val="tx1"/>
          </a:solidFill>
          <a:latin typeface="+mn-lt"/>
          <a:ea typeface="+mn-ea"/>
          <a:cs typeface="+mn-cs"/>
        </a:defRPr>
      </a:lvl5pPr>
      <a:lvl6pPr marL="9900285" indent="-899795" algn="l" defTabSz="3599815" rtl="0" eaLnBrk="1" latinLnBrk="0" hangingPunct="1">
        <a:lnSpc>
          <a:spcPct val="90000"/>
        </a:lnSpc>
        <a:spcBef>
          <a:spcPts val="1970"/>
        </a:spcBef>
        <a:buFont typeface="Arial" panose="020B0704020202020204" pitchFamily="34" charset="0"/>
        <a:buChar char="•"/>
        <a:defRPr sz="7085" kern="1200">
          <a:solidFill>
            <a:schemeClr val="tx1"/>
          </a:solidFill>
          <a:latin typeface="+mn-lt"/>
          <a:ea typeface="+mn-ea"/>
          <a:cs typeface="+mn-cs"/>
        </a:defRPr>
      </a:lvl6pPr>
      <a:lvl7pPr marL="11699875" indent="-899795" algn="l" defTabSz="3599815" rtl="0" eaLnBrk="1" latinLnBrk="0" hangingPunct="1">
        <a:lnSpc>
          <a:spcPct val="90000"/>
        </a:lnSpc>
        <a:spcBef>
          <a:spcPts val="1970"/>
        </a:spcBef>
        <a:buFont typeface="Arial" panose="020B0704020202020204" pitchFamily="34" charset="0"/>
        <a:buChar char="•"/>
        <a:defRPr sz="7085" kern="1200">
          <a:solidFill>
            <a:schemeClr val="tx1"/>
          </a:solidFill>
          <a:latin typeface="+mn-lt"/>
          <a:ea typeface="+mn-ea"/>
          <a:cs typeface="+mn-cs"/>
        </a:defRPr>
      </a:lvl7pPr>
      <a:lvl8pPr marL="13500100" indent="-899795" algn="l" defTabSz="3599815" rtl="0" eaLnBrk="1" latinLnBrk="0" hangingPunct="1">
        <a:lnSpc>
          <a:spcPct val="90000"/>
        </a:lnSpc>
        <a:spcBef>
          <a:spcPts val="1970"/>
        </a:spcBef>
        <a:buFont typeface="Arial" panose="020B0704020202020204" pitchFamily="34" charset="0"/>
        <a:buChar char="•"/>
        <a:defRPr sz="7085" kern="1200">
          <a:solidFill>
            <a:schemeClr val="tx1"/>
          </a:solidFill>
          <a:latin typeface="+mn-lt"/>
          <a:ea typeface="+mn-ea"/>
          <a:cs typeface="+mn-cs"/>
        </a:defRPr>
      </a:lvl8pPr>
      <a:lvl9pPr marL="15299690" indent="-899795" algn="l" defTabSz="3599815" rtl="0" eaLnBrk="1" latinLnBrk="0" hangingPunct="1">
        <a:lnSpc>
          <a:spcPct val="90000"/>
        </a:lnSpc>
        <a:spcBef>
          <a:spcPts val="1970"/>
        </a:spcBef>
        <a:buFont typeface="Arial" panose="020B0704020202020204" pitchFamily="34" charset="0"/>
        <a:buChar char="•"/>
        <a:defRPr sz="7085" kern="1200">
          <a:solidFill>
            <a:schemeClr val="tx1"/>
          </a:solidFill>
          <a:latin typeface="+mn-lt"/>
          <a:ea typeface="+mn-ea"/>
          <a:cs typeface="+mn-cs"/>
        </a:defRPr>
      </a:lvl9pPr>
    </p:bodyStyle>
    <p:otherStyle>
      <a:defPPr>
        <a:defRPr lang="en-US"/>
      </a:defPPr>
      <a:lvl1pPr marL="0" algn="l" defTabSz="3599815" rtl="0" eaLnBrk="1" latinLnBrk="0" hangingPunct="1">
        <a:defRPr sz="7085" kern="1200">
          <a:solidFill>
            <a:schemeClr val="tx1"/>
          </a:solidFill>
          <a:latin typeface="+mn-lt"/>
          <a:ea typeface="+mn-ea"/>
          <a:cs typeface="+mn-cs"/>
        </a:defRPr>
      </a:lvl1pPr>
      <a:lvl2pPr marL="1800225" algn="l" defTabSz="3599815" rtl="0" eaLnBrk="1" latinLnBrk="0" hangingPunct="1">
        <a:defRPr sz="7085" kern="1200">
          <a:solidFill>
            <a:schemeClr val="tx1"/>
          </a:solidFill>
          <a:latin typeface="+mn-lt"/>
          <a:ea typeface="+mn-ea"/>
          <a:cs typeface="+mn-cs"/>
        </a:defRPr>
      </a:lvl2pPr>
      <a:lvl3pPr marL="3599815" algn="l" defTabSz="3599815" rtl="0" eaLnBrk="1" latinLnBrk="0" hangingPunct="1">
        <a:defRPr sz="7085" kern="1200">
          <a:solidFill>
            <a:schemeClr val="tx1"/>
          </a:solidFill>
          <a:latin typeface="+mn-lt"/>
          <a:ea typeface="+mn-ea"/>
          <a:cs typeface="+mn-cs"/>
        </a:defRPr>
      </a:lvl3pPr>
      <a:lvl4pPr marL="5400040" algn="l" defTabSz="3599815" rtl="0" eaLnBrk="1" latinLnBrk="0" hangingPunct="1">
        <a:defRPr sz="7085" kern="1200">
          <a:solidFill>
            <a:schemeClr val="tx1"/>
          </a:solidFill>
          <a:latin typeface="+mn-lt"/>
          <a:ea typeface="+mn-ea"/>
          <a:cs typeface="+mn-cs"/>
        </a:defRPr>
      </a:lvl4pPr>
      <a:lvl5pPr marL="7200265" algn="l" defTabSz="3599815" rtl="0" eaLnBrk="1" latinLnBrk="0" hangingPunct="1">
        <a:defRPr sz="7085" kern="1200">
          <a:solidFill>
            <a:schemeClr val="tx1"/>
          </a:solidFill>
          <a:latin typeface="+mn-lt"/>
          <a:ea typeface="+mn-ea"/>
          <a:cs typeface="+mn-cs"/>
        </a:defRPr>
      </a:lvl5pPr>
      <a:lvl6pPr marL="8999855" algn="l" defTabSz="3599815" rtl="0" eaLnBrk="1" latinLnBrk="0" hangingPunct="1">
        <a:defRPr sz="7085" kern="1200">
          <a:solidFill>
            <a:schemeClr val="tx1"/>
          </a:solidFill>
          <a:latin typeface="+mn-lt"/>
          <a:ea typeface="+mn-ea"/>
          <a:cs typeface="+mn-cs"/>
        </a:defRPr>
      </a:lvl6pPr>
      <a:lvl7pPr marL="10800080" algn="l" defTabSz="3599815" rtl="0" eaLnBrk="1" latinLnBrk="0" hangingPunct="1">
        <a:defRPr sz="7085" kern="1200">
          <a:solidFill>
            <a:schemeClr val="tx1"/>
          </a:solidFill>
          <a:latin typeface="+mn-lt"/>
          <a:ea typeface="+mn-ea"/>
          <a:cs typeface="+mn-cs"/>
        </a:defRPr>
      </a:lvl7pPr>
      <a:lvl8pPr marL="12599670" algn="l" defTabSz="3599815" rtl="0" eaLnBrk="1" latinLnBrk="0" hangingPunct="1">
        <a:defRPr sz="7085" kern="1200">
          <a:solidFill>
            <a:schemeClr val="tx1"/>
          </a:solidFill>
          <a:latin typeface="+mn-lt"/>
          <a:ea typeface="+mn-ea"/>
          <a:cs typeface="+mn-cs"/>
        </a:defRPr>
      </a:lvl8pPr>
      <a:lvl9pPr marL="14399895" algn="l" defTabSz="3599815" rtl="0" eaLnBrk="1" latinLnBrk="0" hangingPunct="1">
        <a:defRPr sz="70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8" name="矩形 27"/>
          <p:cNvSpPr/>
          <p:nvPr/>
        </p:nvSpPr>
        <p:spPr>
          <a:xfrm>
            <a:off x="1783715" y="586105"/>
            <a:ext cx="5770880" cy="2965450"/>
          </a:xfrm>
          <a:prstGeom prst="rect">
            <a:avLst/>
          </a:prstGeom>
          <a:solidFill>
            <a:schemeClr val="bg1"/>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9675495" y="4509770"/>
            <a:ext cx="16619855" cy="1810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0" name="图片 49"/>
          <p:cNvPicPr>
            <a:picLocks noChangeAspect="1"/>
          </p:cNvPicPr>
          <p:nvPr/>
        </p:nvPicPr>
        <p:blipFill rotWithShape="1">
          <a:blip r:embed="rId3" cstate="print">
            <a:extLst>
              <a:ext uri="{28A0092B-C50C-407E-A947-70E740481C1C}">
                <a14:useLocalDpi xmlns:a14="http://schemas.microsoft.com/office/drawing/2010/main" val="0"/>
              </a:ext>
            </a:extLst>
          </a:blip>
          <a:srcRect l="5518"/>
          <a:stretch>
            <a:fillRect/>
          </a:stretch>
        </p:blipFill>
        <p:spPr>
          <a:xfrm>
            <a:off x="1783951" y="2245877"/>
            <a:ext cx="5770852" cy="1305855"/>
          </a:xfrm>
          <a:prstGeom prst="rect">
            <a:avLst/>
          </a:prstGeom>
          <a:ln>
            <a:solidFill>
              <a:schemeClr val="bg1"/>
            </a:solidFill>
          </a:ln>
          <a:effectLst>
            <a:softEdge rad="63500"/>
          </a:effectLst>
        </p:spPr>
      </p:pic>
      <p:sp>
        <p:nvSpPr>
          <p:cNvPr id="37" name="TextBox 3"/>
          <p:cNvSpPr txBox="1"/>
          <p:nvPr/>
        </p:nvSpPr>
        <p:spPr>
          <a:xfrm>
            <a:off x="10387341" y="291028"/>
            <a:ext cx="15322185" cy="4657090"/>
          </a:xfrm>
          <a:prstGeom prst="rect">
            <a:avLst/>
          </a:prstGeom>
          <a:noFill/>
        </p:spPr>
        <p:txBody>
          <a:bodyPr wrap="square" lIns="72176" tIns="36089" rIns="72176" bIns="36089" rtlCol="0">
            <a:spAutoFit/>
          </a:bodyPr>
          <a:lstStyle/>
          <a:p>
            <a:pPr algn="ctr"/>
            <a:r>
              <a:rPr lang="en-US" altLang="zh-CN" sz="6600" b="1" dirty="0"/>
              <a:t>The Phylogenetic Analysis for Bambusoideae Species Based on DNA Barcoding.</a:t>
            </a:r>
          </a:p>
          <a:p>
            <a:pPr algn="ctr"/>
            <a:r>
              <a:rPr lang="en-US" altLang="zh-CN" dirty="0"/>
              <a:t>Authors: Zhimeng Bao, Zhongyu Lu, Letong Xu, Wenxin Zhang.[ Each author contributed equally. The authors‘ names are listed in alphabetical order by family name.]</a:t>
            </a:r>
          </a:p>
          <a:p>
            <a:pPr algn="ctr"/>
            <a:r>
              <a:rPr lang="en-US" altLang="zh-CN" dirty="0"/>
              <a:t>Mentors(s): Xinyue Wang, Zhiyuan Zhang</a:t>
            </a:r>
          </a:p>
          <a:p>
            <a:pPr algn="ctr"/>
            <a:r>
              <a:rPr lang="en-US" altLang="zh-CN" dirty="0"/>
              <a:t>Cold Spring Harbor Asia DNA Learning Center</a:t>
            </a:r>
          </a:p>
          <a:p>
            <a:pPr algn="ctr"/>
            <a:endParaRPr lang="en-US" altLang="zh-CN" sz="2800" b="1" u="sng" dirty="0"/>
          </a:p>
        </p:txBody>
      </p:sp>
      <p:sp>
        <p:nvSpPr>
          <p:cNvPr id="42" name="TextBox 36"/>
          <p:cNvSpPr txBox="1"/>
          <p:nvPr/>
        </p:nvSpPr>
        <p:spPr>
          <a:xfrm>
            <a:off x="161365" y="4358640"/>
            <a:ext cx="8796020" cy="4672333"/>
          </a:xfrm>
          <a:prstGeom prst="rect">
            <a:avLst/>
          </a:prstGeom>
          <a:noFill/>
        </p:spPr>
        <p:txBody>
          <a:bodyPr wrap="square" lIns="65306" tIns="32653" rIns="65306" bIns="32653" rtlCol="0">
            <a:spAutoFit/>
          </a:bodyPr>
          <a:lstStyle/>
          <a:p>
            <a:pPr algn="just">
              <a:spcAft>
                <a:spcPts val="430"/>
              </a:spcAft>
            </a:pPr>
            <a:r>
              <a:rPr lang="en-US" sz="3200" dirty="0"/>
              <a:t>Abstract</a:t>
            </a:r>
            <a:endParaRPr lang="en-US" sz="4800" dirty="0"/>
          </a:p>
          <a:p>
            <a:r>
              <a:rPr lang="en-US" altLang="zh-CN" sz="2400" dirty="0"/>
              <a:t>The harsh climate and other human factors have put </a:t>
            </a:r>
            <a:r>
              <a:rPr lang="en-US" altLang="zh-CN" sz="2400" dirty="0" err="1"/>
              <a:t>Bambusoideae</a:t>
            </a:r>
            <a:r>
              <a:rPr lang="en-US" altLang="zh-CN" sz="2400" dirty="0"/>
              <a:t> species into a dangerous situation, emphasizing the importance and the urgency of improving the database and its classification. Our research aims to find the phylogenetic relationships between bamboos to provide evidence for related preserving measures from the molecular aspect. Partial fragments of the isolated DNA from 20 </a:t>
            </a:r>
            <a:r>
              <a:rPr lang="en-US" altLang="zh-CN" sz="2400" dirty="0" err="1"/>
              <a:t>Bambusoideae</a:t>
            </a:r>
            <a:r>
              <a:rPr lang="en-US" altLang="zh-CN" sz="2400" dirty="0"/>
              <a:t> species will be amplified by PCR (polymerase chain reaction) using 3 primers (rbcL, matK, ITS2) and sent to Azenta, China for sequencing. The best PCR results have been acquired using the rbcL primer, showing that the </a:t>
            </a:r>
            <a:r>
              <a:rPr lang="en-US" altLang="zh-CN" sz="2400" dirty="0" err="1"/>
              <a:t>Bambusoideae</a:t>
            </a:r>
            <a:r>
              <a:rPr lang="en-US" altLang="zh-CN" sz="2400" dirty="0"/>
              <a:t> species in the Surging Waves Pavilion can be separated into 2 groups and 3 subgroups.</a:t>
            </a:r>
          </a:p>
        </p:txBody>
      </p:sp>
      <p:sp>
        <p:nvSpPr>
          <p:cNvPr id="43" name="TextBox 37"/>
          <p:cNvSpPr txBox="1"/>
          <p:nvPr/>
        </p:nvSpPr>
        <p:spPr>
          <a:xfrm>
            <a:off x="26778436" y="17006128"/>
            <a:ext cx="9287648" cy="9858268"/>
          </a:xfrm>
          <a:prstGeom prst="rect">
            <a:avLst/>
          </a:prstGeom>
          <a:noFill/>
        </p:spPr>
        <p:txBody>
          <a:bodyPr wrap="square" lIns="65306" tIns="32653" rIns="65306" bIns="32653" rtlCol="0">
            <a:spAutoFit/>
          </a:bodyPr>
          <a:lstStyle/>
          <a:p>
            <a:r>
              <a:rPr lang="en-US" sz="3200" dirty="0"/>
              <a:t>References</a:t>
            </a:r>
            <a:endParaRPr lang="en-US" sz="4800" dirty="0"/>
          </a:p>
          <a:p>
            <a:r>
              <a:rPr lang="en-US" altLang="zh-CN" sz="2400" dirty="0"/>
              <a:t>Hebert P, Cywinska A, Ball S, deWaard J. 2003. Biological identifications through DNA barcodes. Proceedings of the Royal Society of London. Series B: Biological Sciences 270:313-321. [accessed 2022 Aug 15]</a:t>
            </a:r>
          </a:p>
          <a:p>
            <a:r>
              <a:rPr lang="en-US" altLang="zh-CN" sz="2400" dirty="0"/>
              <a:t>Sawarkar A, Shrimankar D, Kumar M, Kumar P, Kumar S, Singh L. 2021. Traditional System Versus DNA Barcoding in Identification of Bamboo Species: A Systematic Review. Molecular Biotechnology 63:651-675. [accessed 2022 Aug 15]</a:t>
            </a:r>
          </a:p>
          <a:p>
            <a:r>
              <a:rPr lang="en-US" altLang="zh-CN" sz="2400" dirty="0"/>
              <a:t>Shen Y, Hubert N, Huang Y, Wang X, Gan X, Peng Z, He S. 2019. DNA barcoding the ichthyofauna of the Yangtze River: Insights from the molecular inventory of a mega‐diverse temperate fauna. Molecular Ecology Resources 19:1278-1291. [accessed 2022 Aug 16]</a:t>
            </a:r>
          </a:p>
          <a:p>
            <a:r>
              <a:rPr lang="en-US" altLang="zh-CN" sz="2400" dirty="0"/>
              <a:t>Sinha A, Kumari K, Singh S. 2012. DNA Barcoding for species identification in Bamboos. ENVIS Forestry Bulletin 12:73-77. [accessed 2022 Aug 16]</a:t>
            </a:r>
          </a:p>
          <a:p>
            <a:endParaRPr lang="en-US" altLang="zh-CN" sz="2400" dirty="0"/>
          </a:p>
          <a:p>
            <a:pPr>
              <a:spcAft>
                <a:spcPts val="430"/>
              </a:spcAft>
            </a:pPr>
            <a:r>
              <a:rPr lang="en-US" sz="3200" dirty="0"/>
              <a:t>Acknowledgements</a:t>
            </a:r>
            <a:endParaRPr lang="en-US" sz="4800" dirty="0"/>
          </a:p>
          <a:p>
            <a:r>
              <a:rPr lang="en-US" altLang="zh-CN" sz="2400" dirty="0"/>
              <a:t>At the end of the poster, we would like to thank our mentors, Dr. Liu and Dr. Wang for providing guidance and support for our research. Their rigorous attitude towards scentific research has motivated us on our scientific.</a:t>
            </a:r>
          </a:p>
          <a:p>
            <a:r>
              <a:rPr lang="en-US" altLang="zh-CN" sz="2400" dirty="0"/>
              <a:t>Furthermore, the meticulous care from our tutor has encouraged us immensely.</a:t>
            </a:r>
          </a:p>
          <a:p>
            <a:r>
              <a:rPr lang="en-US" altLang="zh-CN" sz="2400" dirty="0"/>
              <a:t>Lastly, we would like to thank the institution, DNA Coldspring Harbor Asia Learning Center for granting us access to the equipment needed in our research.</a:t>
            </a:r>
            <a:endParaRPr lang="zh-CN" altLang="zh-CN" sz="2400" dirty="0"/>
          </a:p>
        </p:txBody>
      </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7539" y="586095"/>
            <a:ext cx="3563025" cy="1866987"/>
          </a:xfrm>
          <a:prstGeom prst="rect">
            <a:avLst/>
          </a:prstGeom>
          <a:effectLst>
            <a:softEdge rad="63500"/>
          </a:effectLst>
        </p:spPr>
      </p:pic>
      <p:sp>
        <p:nvSpPr>
          <p:cNvPr id="52" name="TextBox 36"/>
          <p:cNvSpPr txBox="1"/>
          <p:nvPr/>
        </p:nvSpPr>
        <p:spPr>
          <a:xfrm>
            <a:off x="151205" y="22990211"/>
            <a:ext cx="8806180" cy="3564337"/>
          </a:xfrm>
          <a:prstGeom prst="rect">
            <a:avLst/>
          </a:prstGeom>
          <a:noFill/>
        </p:spPr>
        <p:txBody>
          <a:bodyPr wrap="square" lIns="65306" tIns="32653" rIns="65306" bIns="32653" rtlCol="0">
            <a:spAutoFit/>
          </a:bodyPr>
          <a:lstStyle/>
          <a:p>
            <a:pPr>
              <a:spcAft>
                <a:spcPts val="430"/>
              </a:spcAft>
            </a:pPr>
            <a:r>
              <a:rPr lang="en-US" sz="3200" dirty="0"/>
              <a:t>Materials &amp; Methods </a:t>
            </a:r>
            <a:endParaRPr lang="en-US" sz="8000" dirty="0"/>
          </a:p>
          <a:p>
            <a:r>
              <a:rPr lang="en-US" altLang="zh-CN" sz="2400" dirty="0"/>
              <a:t>20 samples from 8 genera have been collected from The Surging Waves Pavilion, Suzhou. DNA was extracted from them using both rapid and silica methods. To ensure accuracy, three different primers (rbcL, matK and ITS2) were used when amplifying DNA fragments. These have also been our 3 experimental groups. The products of PCR were tested using gel electrophoresis with 130 volts for 30 minutes on a 2% agarose gel. Successful products of PCR are selected and sent to Azenta, China, for purification and sequencing. </a:t>
            </a:r>
          </a:p>
        </p:txBody>
      </p:sp>
      <p:sp>
        <p:nvSpPr>
          <p:cNvPr id="53" name="TextBox 36"/>
          <p:cNvSpPr txBox="1"/>
          <p:nvPr/>
        </p:nvSpPr>
        <p:spPr>
          <a:xfrm>
            <a:off x="9833610" y="22610445"/>
            <a:ext cx="15780385" cy="5410997"/>
          </a:xfrm>
          <a:prstGeom prst="rect">
            <a:avLst/>
          </a:prstGeom>
          <a:noFill/>
        </p:spPr>
        <p:txBody>
          <a:bodyPr wrap="square" lIns="65306" tIns="32653" rIns="65306" bIns="32653" rtlCol="0">
            <a:spAutoFit/>
          </a:bodyPr>
          <a:lstStyle/>
          <a:p>
            <a:pPr>
              <a:spcAft>
                <a:spcPts val="430"/>
              </a:spcAft>
            </a:pPr>
            <a:r>
              <a:rPr lang="en-US" sz="3200" dirty="0"/>
              <a:t>Results</a:t>
            </a:r>
            <a:endParaRPr lang="en-US" sz="4800" dirty="0"/>
          </a:p>
          <a:p>
            <a:r>
              <a:rPr lang="en-US" altLang="zh-CN" sz="2400" dirty="0"/>
              <a:t>The gel electrophoresis results have shown clear, bright bands of amplified DNA on the gel. The PCR products generated by silica methods generally created brighter bands. However, there are apparent lagging tails in figure 1, and bands occurred in unintended regions.</a:t>
            </a:r>
          </a:p>
          <a:p>
            <a:r>
              <a:rPr lang="en-US" altLang="zh-CN" sz="2400" dirty="0"/>
              <a:t>Both the rbcL and the matK primer successfully amplified all of our samples, but 20 samples with ITS2 primers only created 4 dim bands near targeted positions</a:t>
            </a:r>
          </a:p>
          <a:p>
            <a:r>
              <a:rPr lang="en-US" altLang="zh-CN" sz="2400" dirty="0"/>
              <a:t>The sequencing report from </a:t>
            </a:r>
            <a:r>
              <a:rPr lang="en-US" altLang="zh-CN" sz="2400" dirty="0">
                <a:highlight>
                  <a:srgbClr val="FFFF00"/>
                </a:highlight>
              </a:rPr>
              <a:t>Azenta, China, suggested that all </a:t>
            </a:r>
            <a:r>
              <a:rPr lang="en-US" altLang="zh-CN" sz="2400">
                <a:highlight>
                  <a:srgbClr val="FFFF00"/>
                </a:highlight>
              </a:rPr>
              <a:t>sequences amplified </a:t>
            </a:r>
            <a:r>
              <a:rPr lang="en-US" altLang="zh-CN" sz="2400" dirty="0">
                <a:highlight>
                  <a:srgbClr val="FFFF00"/>
                </a:highlight>
              </a:rPr>
              <a:t>using rbcL have a variety of abnormal phenomena</a:t>
            </a:r>
            <a:r>
              <a:rPr lang="en-US" altLang="zh-CN" sz="2400" dirty="0"/>
              <a:t>, including non-specific peaks, attenuation and no signal. None of the matK samples reported such problems. ITS2 samples are too short in length for analysis.</a:t>
            </a:r>
          </a:p>
          <a:p>
            <a:r>
              <a:rPr lang="en-US" altLang="zh-CN" sz="2400" dirty="0"/>
              <a:t>MUSCLE results for rbcL samples showed that the alignment after trimming had very few mismatches on the same positions. The rest have no mismatches. The ML tree for rbcL regions grouped the 20 samples into 3 major categories.</a:t>
            </a:r>
          </a:p>
          <a:p>
            <a:r>
              <a:rPr lang="en-US" altLang="zh-CN" sz="2400" dirty="0"/>
              <a:t>MUSCLE results for matK samples showed that some alignments after trimming had identical mismatches. The ML tree almost grouped all of our samples into the same branch.</a:t>
            </a:r>
          </a:p>
          <a:p>
            <a:endParaRPr lang="en-US" altLang="zh-CN" sz="2400" dirty="0"/>
          </a:p>
        </p:txBody>
      </p:sp>
      <p:sp>
        <p:nvSpPr>
          <p:cNvPr id="54" name="TextBox 36"/>
          <p:cNvSpPr txBox="1"/>
          <p:nvPr/>
        </p:nvSpPr>
        <p:spPr>
          <a:xfrm>
            <a:off x="18530" y="10140124"/>
            <a:ext cx="8796020" cy="11689639"/>
          </a:xfrm>
          <a:prstGeom prst="rect">
            <a:avLst/>
          </a:prstGeom>
          <a:noFill/>
        </p:spPr>
        <p:txBody>
          <a:bodyPr wrap="square" lIns="65306" tIns="32653" rIns="65306" bIns="32653" rtlCol="0">
            <a:spAutoFit/>
          </a:bodyPr>
          <a:lstStyle/>
          <a:p>
            <a:pPr algn="just">
              <a:spcAft>
                <a:spcPts val="430"/>
              </a:spcAft>
            </a:pPr>
            <a:r>
              <a:rPr lang="en-US" sz="3200" dirty="0"/>
              <a:t>Introduction</a:t>
            </a:r>
            <a:endParaRPr lang="en-US" sz="2400" dirty="0"/>
          </a:p>
          <a:p>
            <a:pPr algn="just"/>
            <a:r>
              <a:rPr lang="en-US" altLang="zh-CN" sz="2400" dirty="0"/>
              <a:t>	The various applications and the profound meaning of </a:t>
            </a:r>
            <a:r>
              <a:rPr lang="en-US" altLang="zh-CN" sz="2400" dirty="0" err="1"/>
              <a:t>Bambusoideae</a:t>
            </a:r>
            <a:r>
              <a:rPr lang="en-US" altLang="zh-CN" sz="2400" dirty="0"/>
              <a:t> have made it an essential and inseparable part of Chinese traditional culture. However, according to Nature in 2004, nearly half of the </a:t>
            </a:r>
            <a:r>
              <a:rPr lang="en-US" altLang="zh-CN" sz="2400" dirty="0" err="1"/>
              <a:t>Bambusoideae</a:t>
            </a:r>
            <a:r>
              <a:rPr lang="en-US" altLang="zh-CN" sz="2400" dirty="0"/>
              <a:t> subfamily species are facing the danger of extinction. Although the situation has improved in recent years, further protection is still necessary. The lack of genetic information record and the uncertainty of current genera classification methods has confused the researchers, thus hindering the protection of </a:t>
            </a:r>
            <a:r>
              <a:rPr lang="en-US" altLang="zh-CN" sz="2400" dirty="0" err="1"/>
              <a:t>Bambusoideae</a:t>
            </a:r>
            <a:r>
              <a:rPr lang="en-US" altLang="zh-CN" sz="2400" dirty="0"/>
              <a:t> species. </a:t>
            </a:r>
          </a:p>
          <a:p>
            <a:pPr algn="just"/>
            <a:r>
              <a:rPr lang="en-US" altLang="zh-CN" sz="2400" dirty="0"/>
              <a:t>To better evaluate and protect the </a:t>
            </a:r>
            <a:r>
              <a:rPr lang="en-US" altLang="zh-CN" sz="2400" dirty="0" err="1"/>
              <a:t>Bambusoideae</a:t>
            </a:r>
            <a:r>
              <a:rPr lang="en-US" altLang="zh-CN" sz="2400" dirty="0"/>
              <a:t> species, we need to improve the database and classification methods for </a:t>
            </a:r>
            <a:r>
              <a:rPr lang="en-US" altLang="zh-CN" sz="2400" dirty="0" err="1"/>
              <a:t>Bambusoideae</a:t>
            </a:r>
            <a:r>
              <a:rPr lang="en-US" altLang="zh-CN" sz="2400" dirty="0"/>
              <a:t> species to ascertain whether the </a:t>
            </a:r>
            <a:r>
              <a:rPr lang="en-US" altLang="zh-CN" sz="2400" dirty="0" err="1"/>
              <a:t>Bambusoideae</a:t>
            </a:r>
            <a:r>
              <a:rPr lang="en-US" altLang="zh-CN" sz="2400" dirty="0"/>
              <a:t> species have been provided with the most appropriate survival conditions.</a:t>
            </a:r>
          </a:p>
          <a:p>
            <a:pPr algn="just"/>
            <a:r>
              <a:rPr lang="en-US" altLang="zh-CN" sz="2400" dirty="0"/>
              <a:t>Phylogenetic relationship between different species represents how “close” two species are in evolution or how similar the genetics of these species are. It is crucial evidence to suggest how the classification would have been established. </a:t>
            </a:r>
          </a:p>
          <a:p>
            <a:pPr algn="just"/>
            <a:r>
              <a:rPr lang="en-US" altLang="zh-CN" sz="2400" dirty="0"/>
              <a:t>We hope to identify the phylogenetic relationships between </a:t>
            </a:r>
            <a:r>
              <a:rPr lang="en-US" altLang="zh-CN" sz="2400" dirty="0" err="1"/>
              <a:t>Bambusoideae</a:t>
            </a:r>
            <a:r>
              <a:rPr lang="en-US" altLang="zh-CN" sz="2400" dirty="0"/>
              <a:t> species with DNA barcoding technology in our research.</a:t>
            </a:r>
          </a:p>
          <a:p>
            <a:pPr algn="just"/>
            <a:r>
              <a:rPr lang="en-US" altLang="zh-CN" sz="2400" dirty="0"/>
              <a:t>The Surging Waves Pavilion (Also known as The </a:t>
            </a:r>
            <a:r>
              <a:rPr lang="en-US" altLang="zh-CN" sz="2400" dirty="0" err="1"/>
              <a:t>Cang</a:t>
            </a:r>
            <a:r>
              <a:rPr lang="en-US" altLang="zh-CN" sz="2400" dirty="0"/>
              <a:t> Lang Ting), famous for its diverse </a:t>
            </a:r>
            <a:r>
              <a:rPr lang="en-US" altLang="zh-CN" sz="2400" dirty="0" err="1"/>
              <a:t>Bambusoideae</a:t>
            </a:r>
            <a:r>
              <a:rPr lang="en-US" altLang="zh-CN" sz="2400" dirty="0"/>
              <a:t> species, is ideal for sampling. It provides samples of species from different branches of evolution.</a:t>
            </a:r>
          </a:p>
          <a:p>
            <a:pPr algn="just"/>
            <a:r>
              <a:rPr lang="en-US" altLang="zh-CN" sz="2400" dirty="0"/>
              <a:t>While the traditional taxonomy has struggled to distinguish </a:t>
            </a:r>
            <a:r>
              <a:rPr lang="en-US" altLang="zh-CN" sz="2400" dirty="0" err="1"/>
              <a:t>Bambusoideae</a:t>
            </a:r>
            <a:r>
              <a:rPr lang="en-US" altLang="zh-CN" sz="2400" dirty="0"/>
              <a:t> species accurately due to the similarity between different </a:t>
            </a:r>
            <a:r>
              <a:rPr lang="en-US" altLang="zh-CN" sz="2400" dirty="0" err="1"/>
              <a:t>Bambusoideae</a:t>
            </a:r>
            <a:r>
              <a:rPr lang="en-US" altLang="zh-CN" sz="2400" dirty="0"/>
              <a:t> species, DNA barcoding, which identifies different species based on the specific DNA sequence, holds its strength for being effective, explicit, and convenient. We have therefore favored DNA barcoding in our project. </a:t>
            </a:r>
          </a:p>
          <a:p>
            <a:pPr algn="just"/>
            <a:r>
              <a:rPr lang="en-US" altLang="zh-CN" sz="2400" dirty="0"/>
              <a:t>“Bamboo under extinction threat” Helen R. Pilcher</a:t>
            </a:r>
          </a:p>
        </p:txBody>
      </p:sp>
      <p:pic>
        <p:nvPicPr>
          <p:cNvPr id="4" name="图片 3" descr="rbcl ml"/>
          <p:cNvPicPr>
            <a:picLocks noChangeAspect="1"/>
          </p:cNvPicPr>
          <p:nvPr/>
        </p:nvPicPr>
        <p:blipFill>
          <a:blip r:embed="rId5"/>
          <a:srcRect r="10146"/>
          <a:stretch>
            <a:fillRect/>
          </a:stretch>
        </p:blipFill>
        <p:spPr>
          <a:xfrm>
            <a:off x="9970454" y="11957112"/>
            <a:ext cx="6939915" cy="10126980"/>
          </a:xfrm>
          <a:prstGeom prst="rect">
            <a:avLst/>
          </a:prstGeom>
        </p:spPr>
      </p:pic>
      <p:pic>
        <p:nvPicPr>
          <p:cNvPr id="8" name="图片 7" descr="未命名作品-1 3"/>
          <p:cNvPicPr>
            <a:picLocks noChangeAspect="1"/>
          </p:cNvPicPr>
          <p:nvPr/>
        </p:nvPicPr>
        <p:blipFill>
          <a:blip r:embed="rId6"/>
          <a:srcRect l="1740" r="3231" b="10717"/>
          <a:stretch>
            <a:fillRect/>
          </a:stretch>
        </p:blipFill>
        <p:spPr>
          <a:xfrm>
            <a:off x="10150667" y="4709795"/>
            <a:ext cx="7732395" cy="6612890"/>
          </a:xfrm>
          <a:prstGeom prst="rect">
            <a:avLst/>
          </a:prstGeom>
        </p:spPr>
      </p:pic>
      <p:pic>
        <p:nvPicPr>
          <p:cNvPr id="9" name="图片 8" descr="未命名作品-1 2"/>
          <p:cNvPicPr>
            <a:picLocks noChangeAspect="1"/>
          </p:cNvPicPr>
          <p:nvPr/>
        </p:nvPicPr>
        <p:blipFill>
          <a:blip r:embed="rId7"/>
          <a:srcRect l="3063" r="6942"/>
          <a:stretch>
            <a:fillRect/>
          </a:stretch>
        </p:blipFill>
        <p:spPr>
          <a:xfrm>
            <a:off x="18376361" y="4938528"/>
            <a:ext cx="7425690" cy="4242435"/>
          </a:xfrm>
          <a:prstGeom prst="rect">
            <a:avLst/>
          </a:prstGeom>
        </p:spPr>
      </p:pic>
      <p:pic>
        <p:nvPicPr>
          <p:cNvPr id="13" name="图片 12" descr="IMG_3803"/>
          <p:cNvPicPr>
            <a:picLocks noChangeAspect="1"/>
          </p:cNvPicPr>
          <p:nvPr/>
        </p:nvPicPr>
        <p:blipFill>
          <a:blip r:embed="rId8"/>
          <a:srcRect t="16515" r="9122" b="16155"/>
          <a:stretch>
            <a:fillRect/>
          </a:stretch>
        </p:blipFill>
        <p:spPr>
          <a:xfrm>
            <a:off x="16910369" y="11998272"/>
            <a:ext cx="6831965" cy="10126980"/>
          </a:xfrm>
          <a:prstGeom prst="rect">
            <a:avLst/>
          </a:prstGeom>
        </p:spPr>
      </p:pic>
      <p:sp>
        <p:nvSpPr>
          <p:cNvPr id="16" name="文本框 15"/>
          <p:cNvSpPr txBox="1"/>
          <p:nvPr/>
        </p:nvSpPr>
        <p:spPr>
          <a:xfrm>
            <a:off x="26799148" y="5311206"/>
            <a:ext cx="9039225" cy="11718925"/>
          </a:xfrm>
          <a:prstGeom prst="rect">
            <a:avLst/>
          </a:prstGeom>
          <a:noFill/>
        </p:spPr>
        <p:txBody>
          <a:bodyPr wrap="square" rtlCol="0">
            <a:spAutoFit/>
          </a:bodyPr>
          <a:lstStyle/>
          <a:p>
            <a:pPr algn="just">
              <a:spcAft>
                <a:spcPts val="430"/>
              </a:spcAft>
            </a:pPr>
            <a:r>
              <a:rPr lang="en-US" sz="3200" b="1" dirty="0">
                <a:sym typeface="+mn-ea"/>
              </a:rPr>
              <a:t>Discussion </a:t>
            </a:r>
            <a:endParaRPr lang="en-US" altLang="zh-CN" dirty="0"/>
          </a:p>
          <a:p>
            <a:pPr algn="just"/>
            <a:r>
              <a:rPr lang="en-US" altLang="zh-CN" sz="2400" dirty="0">
                <a:sym typeface="+mn-ea"/>
              </a:rPr>
              <a:t>	The clear, bright bands from the regions of rbcL and matK suggested that the PCR system is working, while the failure of ITS2 primer is probably because by the nonexistence of regions for ITS2 primer to combine, </a:t>
            </a:r>
            <a:r>
              <a:rPr lang="en-US" altLang="zh-CN" sz="2400" dirty="0">
                <a:highlight>
                  <a:srgbClr val="FFFF00"/>
                </a:highlight>
                <a:sym typeface="+mn-ea"/>
              </a:rPr>
              <a:t>which suggests that ITS2 may not be suitable enough to be the primer when amplifing Bambusoideae species.</a:t>
            </a:r>
            <a:r>
              <a:rPr lang="en-US" altLang="zh-CN" sz="2400" dirty="0">
                <a:sym typeface="+mn-ea"/>
              </a:rPr>
              <a:t> </a:t>
            </a:r>
            <a:endParaRPr lang="en-US" altLang="zh-CN" sz="2400" dirty="0"/>
          </a:p>
          <a:p>
            <a:pPr algn="just"/>
            <a:r>
              <a:rPr lang="en-US" altLang="zh-CN" sz="2400" dirty="0">
                <a:sym typeface="+mn-ea"/>
              </a:rPr>
              <a:t>	Comparing the ML tree generated by rbcL and matK group, it comes that rbcL can recognize Bambusoideae species more specifically. Therefore, </a:t>
            </a:r>
            <a:r>
              <a:rPr lang="en-US" altLang="zh-CN" sz="2400" dirty="0">
                <a:highlight>
                  <a:srgbClr val="FFFF00"/>
                </a:highlight>
                <a:sym typeface="+mn-ea"/>
              </a:rPr>
              <a:t>we consider that rbcL is the best primer to amplify Bambusoideae species among the 3 common primers</a:t>
            </a:r>
            <a:r>
              <a:rPr lang="en-US" altLang="zh-CN" sz="2400" dirty="0">
                <a:sym typeface="+mn-ea"/>
              </a:rPr>
              <a:t>. </a:t>
            </a:r>
            <a:endParaRPr lang="en-US" altLang="zh-CN" sz="2400" dirty="0"/>
          </a:p>
          <a:p>
            <a:pPr algn="just"/>
            <a:r>
              <a:rPr lang="en-US" altLang="zh-CN" sz="2400" dirty="0">
                <a:sym typeface="+mn-ea"/>
              </a:rPr>
              <a:t>	Following phylogenetic relationship researches are based on the rbcL-ML Tree. </a:t>
            </a:r>
            <a:endParaRPr lang="en-US" altLang="zh-CN" sz="2400" dirty="0"/>
          </a:p>
          <a:p>
            <a:pPr algn="just"/>
            <a:r>
              <a:rPr lang="en-US" altLang="zh-CN" sz="2400" dirty="0">
                <a:sym typeface="+mn-ea"/>
              </a:rPr>
              <a:t>	</a:t>
            </a:r>
            <a:r>
              <a:rPr lang="en-US" altLang="zh-CN" sz="2400" dirty="0">
                <a:highlight>
                  <a:srgbClr val="FFFF00"/>
                </a:highlight>
                <a:sym typeface="+mn-ea"/>
              </a:rPr>
              <a:t>The rbcL ML Tree has separated 20 samples in to 3 subgroups</a:t>
            </a:r>
            <a:r>
              <a:rPr lang="en-US" altLang="zh-CN" sz="2400" dirty="0">
                <a:sym typeface="+mn-ea"/>
              </a:rPr>
              <a:t>. The first is closely related to the Bambusa genus, the second being related to multiple genuses such as fargesia and indoclamaus, and the third being related many sasa-relevant species. Meanwhile, the traditional taxonomy has suggested that the samples should be classified into 8 genuses. </a:t>
            </a:r>
            <a:r>
              <a:rPr lang="en-US" altLang="zh-CN" sz="2400" dirty="0">
                <a:highlight>
                  <a:srgbClr val="FFFF00"/>
                </a:highlight>
                <a:sym typeface="+mn-ea"/>
              </a:rPr>
              <a:t>The great differences between two classification method suggest the limitation and the imperfection of traditional taxonomy</a:t>
            </a:r>
            <a:r>
              <a:rPr lang="en-US" altLang="zh-CN" sz="2400" dirty="0">
                <a:sym typeface="+mn-ea"/>
              </a:rPr>
              <a:t>. It also provides a new perspective to sort Bambusoideae species from molecular degree. </a:t>
            </a:r>
            <a:endParaRPr lang="en-US" altLang="zh-CN" sz="2400" dirty="0"/>
          </a:p>
          <a:p>
            <a:pPr algn="just"/>
            <a:r>
              <a:rPr lang="en-US" altLang="zh-CN" sz="2400" dirty="0">
                <a:sym typeface="+mn-ea"/>
              </a:rPr>
              <a:t>	Primers used have shown a low rate of mutation across different Bambusoideae Species. It leaves the identification of species within each of the large sub-classes in the ML tree difficult as there are almost no difference in the target DNA. In future studies, other synthesized primers could be used to create better results for identifying and finding out the phylogenetic relationships between different Bambusoideae Species. </a:t>
            </a:r>
            <a:endParaRPr lang="zh-CN" altLang="en-US" dirty="0"/>
          </a:p>
        </p:txBody>
      </p:sp>
      <p:pic>
        <p:nvPicPr>
          <p:cNvPr id="20" name="图片 19" descr="L1VzZXJzL2FwcGxlL0xpYnJhcnkvQ29udGFpbmVycy81WlNMMkNKVTJULmNvbS5kaW5ndGFsay5tYWMvRGF0YS9MaWJyYXJ5L0NhY2hlcy81WlNMMkNKVTJULmNvbS5kaW5ndGFsay5tYWMvZGI3NzljYTdjMTEzYjI5ZWIzMjdjNTFlMDQwOGFlOTMuanBn"/>
          <p:cNvPicPr>
            <a:picLocks noChangeAspect="1"/>
          </p:cNvPicPr>
          <p:nvPr/>
        </p:nvPicPr>
        <p:blipFill>
          <a:blip r:embed="rId9"/>
          <a:stretch>
            <a:fillRect/>
          </a:stretch>
        </p:blipFill>
        <p:spPr>
          <a:xfrm>
            <a:off x="19248755" y="10514330"/>
            <a:ext cx="5984240" cy="10332085"/>
          </a:xfrm>
          <a:prstGeom prst="rect">
            <a:avLst/>
          </a:prstGeom>
        </p:spPr>
      </p:pic>
      <p:sp>
        <p:nvSpPr>
          <p:cNvPr id="23" name="文本框 22"/>
          <p:cNvSpPr txBox="1"/>
          <p:nvPr/>
        </p:nvSpPr>
        <p:spPr>
          <a:xfrm>
            <a:off x="18186636" y="9248206"/>
            <a:ext cx="7219315" cy="923330"/>
          </a:xfrm>
          <a:prstGeom prst="rect">
            <a:avLst/>
          </a:prstGeom>
          <a:noFill/>
        </p:spPr>
        <p:txBody>
          <a:bodyPr wrap="square" rtlCol="0">
            <a:spAutoFit/>
          </a:bodyPr>
          <a:lstStyle/>
          <a:p>
            <a:r>
              <a:rPr lang="zh-CN" altLang="en-US" b="1" dirty="0">
                <a:cs typeface="+mn-lt"/>
              </a:rPr>
              <a:t>Figure 1</a:t>
            </a:r>
            <a:r>
              <a:rPr lang="en-US" altLang="zh-CN" b="1" dirty="0">
                <a:cs typeface="+mn-lt"/>
              </a:rPr>
              <a:t>a, 1b</a:t>
            </a:r>
            <a:r>
              <a:rPr lang="zh-CN" altLang="en-US" b="1" dirty="0">
                <a:cs typeface="+mn-lt"/>
              </a:rPr>
              <a:t> </a:t>
            </a:r>
            <a:r>
              <a:rPr lang="zh-CN" altLang="en-US" dirty="0">
                <a:cs typeface="+mn-lt"/>
              </a:rPr>
              <a:t>Electrophoresis Gel Comparison of PCR products of the rbcL</a:t>
            </a:r>
            <a:r>
              <a:rPr lang="en-US" altLang="zh-CN" dirty="0">
                <a:cs typeface="+mn-lt"/>
              </a:rPr>
              <a:t>, </a:t>
            </a:r>
            <a:r>
              <a:rPr lang="zh-CN" altLang="en-US" dirty="0">
                <a:cs typeface="+mn-lt"/>
              </a:rPr>
              <a:t> </a:t>
            </a:r>
            <a:r>
              <a:rPr lang="en-US" altLang="zh-CN" dirty="0">
                <a:cs typeface="+mn-lt"/>
              </a:rPr>
              <a:t>matK and ITS2 </a:t>
            </a:r>
            <a:r>
              <a:rPr lang="zh-CN" altLang="en-US" dirty="0">
                <a:cs typeface="+mn-lt"/>
              </a:rPr>
              <a:t>primer from the 20 samples using different DNA extraction methods. The target DNA was separated on 2.0% agarose gels. </a:t>
            </a:r>
          </a:p>
        </p:txBody>
      </p:sp>
      <p:sp>
        <p:nvSpPr>
          <p:cNvPr id="26" name="文本框 25"/>
          <p:cNvSpPr txBox="1"/>
          <p:nvPr/>
        </p:nvSpPr>
        <p:spPr>
          <a:xfrm>
            <a:off x="10200007" y="21899942"/>
            <a:ext cx="6831966" cy="368300"/>
          </a:xfrm>
          <a:prstGeom prst="rect">
            <a:avLst/>
          </a:prstGeom>
          <a:noFill/>
        </p:spPr>
        <p:txBody>
          <a:bodyPr wrap="square" rtlCol="0">
            <a:spAutoFit/>
          </a:bodyPr>
          <a:lstStyle/>
          <a:p>
            <a:r>
              <a:rPr lang="zh-CN" altLang="en-US" b="1" dirty="0">
                <a:cs typeface="+mn-lt"/>
                <a:sym typeface="+mn-ea"/>
              </a:rPr>
              <a:t>Figure </a:t>
            </a:r>
            <a:r>
              <a:rPr lang="en-US" altLang="zh-CN" b="1" dirty="0">
                <a:cs typeface="+mn-lt"/>
                <a:sym typeface="+mn-ea"/>
              </a:rPr>
              <a:t>2a  </a:t>
            </a:r>
            <a:r>
              <a:rPr lang="en-US" altLang="zh-CN" dirty="0">
                <a:cs typeface="+mn-lt"/>
                <a:sym typeface="+mn-ea"/>
              </a:rPr>
              <a:t>The comparison of ML tree from rbcL group </a:t>
            </a:r>
          </a:p>
        </p:txBody>
      </p:sp>
      <p:sp>
        <p:nvSpPr>
          <p:cNvPr id="27" name="文本框 26"/>
          <p:cNvSpPr txBox="1"/>
          <p:nvPr/>
        </p:nvSpPr>
        <p:spPr>
          <a:xfrm>
            <a:off x="23446261" y="19582765"/>
            <a:ext cx="3136900" cy="368300"/>
          </a:xfrm>
          <a:prstGeom prst="rect">
            <a:avLst/>
          </a:prstGeom>
          <a:noFill/>
        </p:spPr>
        <p:txBody>
          <a:bodyPr wrap="square" rtlCol="0">
            <a:spAutoFit/>
          </a:bodyPr>
          <a:lstStyle/>
          <a:p>
            <a:r>
              <a:rPr lang="zh-CN" altLang="en-US" b="1" dirty="0">
                <a:cs typeface="+mn-lt"/>
                <a:sym typeface="+mn-ea"/>
              </a:rPr>
              <a:t>Figure </a:t>
            </a:r>
            <a:r>
              <a:rPr lang="en-US" altLang="zh-CN" b="1" dirty="0">
                <a:cs typeface="+mn-lt"/>
                <a:sym typeface="+mn-ea"/>
              </a:rPr>
              <a:t>3 </a:t>
            </a:r>
            <a:r>
              <a:rPr lang="en-US" altLang="zh-CN" dirty="0">
                <a:cs typeface="+mn-lt"/>
                <a:sym typeface="+mn-ea"/>
              </a:rPr>
              <a:t>Sample pictures</a:t>
            </a:r>
          </a:p>
        </p:txBody>
      </p:sp>
      <p:pic>
        <p:nvPicPr>
          <p:cNvPr id="31" name="图片 30" descr="L1VzZXJzL2FwcGxlL0xpYnJhcnkvQ29udGFpbmVycy81WlNMMkNKVTJULmNvbS5kaW5ndGFsay5tYWMvRGF0YS9MaWJyYXJ5L0NhY2hlcy81WlNMMkNKVTJULmNvbS5kaW5ndGFsay5tYWMvNzkyZGU0YTVhNWJhNWU1YzY0MDIwODEzNmVjOTIzNWYuanBn"/>
          <p:cNvPicPr>
            <a:picLocks noChangeAspect="1"/>
          </p:cNvPicPr>
          <p:nvPr/>
        </p:nvPicPr>
        <p:blipFill>
          <a:blip r:embed="rId10"/>
          <a:stretch>
            <a:fillRect/>
          </a:stretch>
        </p:blipFill>
        <p:spPr>
          <a:xfrm>
            <a:off x="26105485" y="290830"/>
            <a:ext cx="2760980" cy="3627755"/>
          </a:xfrm>
          <a:prstGeom prst="rect">
            <a:avLst/>
          </a:prstGeom>
        </p:spPr>
      </p:pic>
      <p:pic>
        <p:nvPicPr>
          <p:cNvPr id="32" name="图片 31" descr="L1VzZXJzL2FwcGxlL0xpYnJhcnkvQ29udGFpbmVycy81WlNMMkNKVTJULmNvbS5kaW5ndGFsay5tYWMvRGF0YS9MaWJyYXJ5L0NhY2hlcy81WlNMMkNKVTJULmNvbS5kaW5ndGFsay5tYWMvNWM2YTJiYjg4ZTE1M2Y0MzU1NGQxYmUxZTVjMGQ0MTYuanBn"/>
          <p:cNvPicPr>
            <a:picLocks noChangeAspect="1"/>
          </p:cNvPicPr>
          <p:nvPr/>
        </p:nvPicPr>
        <p:blipFill>
          <a:blip r:embed="rId11"/>
          <a:srcRect t="26423" r="2649" b="17908"/>
          <a:stretch>
            <a:fillRect/>
          </a:stretch>
        </p:blipFill>
        <p:spPr>
          <a:xfrm>
            <a:off x="26105485" y="3982720"/>
            <a:ext cx="2760345" cy="685165"/>
          </a:xfrm>
          <a:prstGeom prst="rect">
            <a:avLst/>
          </a:prstGeom>
        </p:spPr>
      </p:pic>
      <p:pic>
        <p:nvPicPr>
          <p:cNvPr id="33" name="图片 32" descr="lALPJv8gUoPKAOnMl8zM_204_151.png_720x720g"/>
          <p:cNvPicPr>
            <a:picLocks noChangeAspect="1"/>
          </p:cNvPicPr>
          <p:nvPr/>
        </p:nvPicPr>
        <p:blipFill>
          <a:blip r:embed="rId12"/>
          <a:stretch>
            <a:fillRect/>
          </a:stretch>
        </p:blipFill>
        <p:spPr>
          <a:xfrm>
            <a:off x="29237305" y="236855"/>
            <a:ext cx="3462655" cy="2564765"/>
          </a:xfrm>
          <a:prstGeom prst="rect">
            <a:avLst/>
          </a:prstGeom>
        </p:spPr>
      </p:pic>
      <p:pic>
        <p:nvPicPr>
          <p:cNvPr id="34" name="图片 33" descr="4a36acaf2edda3cc7cd946a695ba2e01213fb90e34a3"/>
          <p:cNvPicPr>
            <a:picLocks noChangeAspect="1"/>
          </p:cNvPicPr>
          <p:nvPr/>
        </p:nvPicPr>
        <p:blipFill>
          <a:blip r:embed="rId13"/>
          <a:srcRect l="12218" b="11276"/>
          <a:stretch>
            <a:fillRect/>
          </a:stretch>
        </p:blipFill>
        <p:spPr>
          <a:xfrm>
            <a:off x="32924750" y="799465"/>
            <a:ext cx="3148965" cy="3183255"/>
          </a:xfrm>
          <a:prstGeom prst="rect">
            <a:avLst/>
          </a:prstGeom>
        </p:spPr>
      </p:pic>
      <p:pic>
        <p:nvPicPr>
          <p:cNvPr id="35" name="图片 34" descr="WechatIMG720"/>
          <p:cNvPicPr>
            <a:picLocks noChangeAspect="1"/>
          </p:cNvPicPr>
          <p:nvPr/>
        </p:nvPicPr>
        <p:blipFill>
          <a:blip r:embed="rId14"/>
          <a:srcRect t="22300" r="-23" b="20566"/>
          <a:stretch>
            <a:fillRect/>
          </a:stretch>
        </p:blipFill>
        <p:spPr>
          <a:xfrm>
            <a:off x="29201745" y="2953385"/>
            <a:ext cx="3462655" cy="1898650"/>
          </a:xfrm>
          <a:prstGeom prst="rect">
            <a:avLst/>
          </a:prstGeom>
        </p:spPr>
      </p:pic>
      <p:sp>
        <p:nvSpPr>
          <p:cNvPr id="2" name="文本框 1">
            <a:extLst>
              <a:ext uri="{FF2B5EF4-FFF2-40B4-BE49-F238E27FC236}">
                <a16:creationId xmlns:a16="http://schemas.microsoft.com/office/drawing/2014/main" id="{0D29B27C-4333-432F-5A53-952A881F171B}"/>
              </a:ext>
            </a:extLst>
          </p:cNvPr>
          <p:cNvSpPr txBox="1"/>
          <p:nvPr/>
        </p:nvSpPr>
        <p:spPr>
          <a:xfrm>
            <a:off x="17204693" y="21881351"/>
            <a:ext cx="6831966" cy="368300"/>
          </a:xfrm>
          <a:prstGeom prst="rect">
            <a:avLst/>
          </a:prstGeom>
          <a:noFill/>
        </p:spPr>
        <p:txBody>
          <a:bodyPr wrap="square" rtlCol="0">
            <a:spAutoFit/>
          </a:bodyPr>
          <a:lstStyle/>
          <a:p>
            <a:r>
              <a:rPr lang="zh-CN" altLang="en-US" b="1" dirty="0">
                <a:cs typeface="+mn-lt"/>
                <a:sym typeface="+mn-ea"/>
              </a:rPr>
              <a:t>Figure </a:t>
            </a:r>
            <a:r>
              <a:rPr lang="en-US" altLang="zh-CN" b="1" dirty="0">
                <a:cs typeface="+mn-lt"/>
                <a:sym typeface="+mn-ea"/>
              </a:rPr>
              <a:t>2a  </a:t>
            </a:r>
            <a:r>
              <a:rPr lang="en-US" altLang="zh-CN" dirty="0">
                <a:cs typeface="+mn-lt"/>
                <a:sym typeface="+mn-ea"/>
              </a:rPr>
              <a:t>The comparison of ML tree from matK group </a:t>
            </a:r>
          </a:p>
        </p:txBody>
      </p:sp>
      <p:sp>
        <p:nvSpPr>
          <p:cNvPr id="3" name="文本框 2">
            <a:extLst>
              <a:ext uri="{FF2B5EF4-FFF2-40B4-BE49-F238E27FC236}">
                <a16:creationId xmlns:a16="http://schemas.microsoft.com/office/drawing/2014/main" id="{4C4814B3-9FD4-AE5B-244C-93B53B410764}"/>
              </a:ext>
            </a:extLst>
          </p:cNvPr>
          <p:cNvSpPr txBox="1"/>
          <p:nvPr/>
        </p:nvSpPr>
        <p:spPr>
          <a:xfrm>
            <a:off x="15993050" y="8648041"/>
            <a:ext cx="1531089" cy="1200329"/>
          </a:xfrm>
          <a:prstGeom prst="rect">
            <a:avLst/>
          </a:prstGeom>
          <a:noFill/>
        </p:spPr>
        <p:txBody>
          <a:bodyPr wrap="square" rtlCol="0">
            <a:spAutoFit/>
          </a:bodyPr>
          <a:lstStyle/>
          <a:p>
            <a:r>
              <a:rPr kumimoji="1" lang="en-US" altLang="zh-CN" dirty="0">
                <a:solidFill>
                  <a:schemeClr val="bg1"/>
                </a:solidFill>
              </a:rPr>
              <a:t>* The results on this gel are for matK and ITS2.</a:t>
            </a:r>
            <a:endParaRPr kumimoji="1" lang="zh-CN" altLang="en-US" dirty="0">
              <a:solidFill>
                <a:schemeClr val="bg1"/>
              </a:solidFill>
            </a:endParaRPr>
          </a:p>
        </p:txBody>
      </p:sp>
      <p:sp>
        <p:nvSpPr>
          <p:cNvPr id="5" name="文本框 4">
            <a:extLst>
              <a:ext uri="{FF2B5EF4-FFF2-40B4-BE49-F238E27FC236}">
                <a16:creationId xmlns:a16="http://schemas.microsoft.com/office/drawing/2014/main" id="{60EC0542-F2AE-A083-7A1B-8940B53DF5FF}"/>
              </a:ext>
            </a:extLst>
          </p:cNvPr>
          <p:cNvSpPr txBox="1"/>
          <p:nvPr/>
        </p:nvSpPr>
        <p:spPr>
          <a:xfrm>
            <a:off x="23827659" y="7365221"/>
            <a:ext cx="1578292" cy="923330"/>
          </a:xfrm>
          <a:prstGeom prst="rect">
            <a:avLst/>
          </a:prstGeom>
          <a:noFill/>
        </p:spPr>
        <p:txBody>
          <a:bodyPr wrap="square" rtlCol="0">
            <a:spAutoFit/>
          </a:bodyPr>
          <a:lstStyle/>
          <a:p>
            <a:r>
              <a:rPr kumimoji="1" lang="en-US" altLang="zh-CN" dirty="0">
                <a:solidFill>
                  <a:schemeClr val="bg1"/>
                </a:solidFill>
              </a:rPr>
              <a:t>* The results on this gel are for rbcL</a:t>
            </a:r>
            <a:endParaRPr kumimoji="1" lang="zh-CN" altLang="en-US"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TotalTime>
  <Words>1386</Words>
  <Application>Microsoft Macintosh PowerPoint</Application>
  <PresentationFormat>自定义</PresentationFormat>
  <Paragraphs>44</Paragraphs>
  <Slides>1</Slides>
  <Notes>1</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vt:i4>
      </vt:variant>
    </vt:vector>
  </HeadingPairs>
  <TitlesOfParts>
    <vt:vector size="5" baseType="lpstr">
      <vt:lpstr>Arial</vt:lpstr>
      <vt:lpstr>Calibri</vt:lpstr>
      <vt:lpstr>Calibri Light</vt:lpstr>
      <vt:lpstr>Office Theme</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DNALC DNALC</dc:creator>
  <cp:lastModifiedBy>Nathan Lu (WCIS 2024)</cp:lastModifiedBy>
  <cp:revision>59</cp:revision>
  <cp:lastPrinted>2022-08-19T05:46:46Z</cp:lastPrinted>
  <dcterms:created xsi:type="dcterms:W3CDTF">2022-08-19T05:46:46Z</dcterms:created>
  <dcterms:modified xsi:type="dcterms:W3CDTF">2022-08-19T06:27:26Z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2052-3.9.3.6359</vt:lpwstr>
  </property>
</Properties>
</file>