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35999738" cy="28800425"/>
  <p:notesSz cx="6735763" cy="9866313"/>
  <p:custDataLst>
    <p:tags r:id="rId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25" d="100"/>
          <a:sy n="25" d="100"/>
        </p:scale>
        <p:origin x="65" y="-143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699981" y="4713405"/>
            <a:ext cx="30599777" cy="10026815"/>
          </a:xfrm>
        </p:spPr>
        <p:txBody>
          <a:bodyPr anchor="b"/>
          <a:lstStyle>
            <a:lvl1pPr algn="ctr">
              <a:defRPr sz="23620"/>
            </a:lvl1pPr>
          </a:lstStyle>
          <a:p>
            <a:r>
              <a:rPr lang="zh-CN" altLang="en-US"/>
              <a:t>单击此处编辑母版标题样式</a:t>
            </a:r>
            <a:endParaRPr lang="en-US" dirty="0"/>
          </a:p>
        </p:txBody>
      </p:sp>
      <p:sp>
        <p:nvSpPr>
          <p:cNvPr id="3" name="Subtitle 2"/>
          <p:cNvSpPr>
            <a:spLocks noGrp="1"/>
          </p:cNvSpPr>
          <p:nvPr>
            <p:ph type="subTitle" idx="1"/>
          </p:nvPr>
        </p:nvSpPr>
        <p:spPr>
          <a:xfrm>
            <a:off x="4499967" y="15126892"/>
            <a:ext cx="26999804" cy="6953434"/>
          </a:xfrm>
        </p:spPr>
        <p:txBody>
          <a:bodyPr/>
          <a:lstStyle>
            <a:lvl1pPr marL="0" indent="0" algn="ctr">
              <a:buNone/>
              <a:defRPr sz="9450"/>
            </a:lvl1pPr>
            <a:lvl2pPr marL="1800225" indent="0" algn="ctr">
              <a:buNone/>
              <a:defRPr sz="7875"/>
            </a:lvl2pPr>
            <a:lvl3pPr marL="3599815" indent="0" algn="ctr">
              <a:buNone/>
              <a:defRPr sz="7085"/>
            </a:lvl3pPr>
            <a:lvl4pPr marL="5400040" indent="0" algn="ctr">
              <a:buNone/>
              <a:defRPr sz="6300"/>
            </a:lvl4pPr>
            <a:lvl5pPr marL="7200265" indent="0" algn="ctr">
              <a:buNone/>
              <a:defRPr sz="6300"/>
            </a:lvl5pPr>
            <a:lvl6pPr marL="8999855" indent="0" algn="ctr">
              <a:buNone/>
              <a:defRPr sz="6300"/>
            </a:lvl6pPr>
            <a:lvl7pPr marL="10800080" indent="0" algn="ctr">
              <a:buNone/>
              <a:defRPr sz="6300"/>
            </a:lvl7pPr>
            <a:lvl8pPr marL="12599670" indent="0" algn="ctr">
              <a:buNone/>
              <a:defRPr sz="6300"/>
            </a:lvl8pPr>
            <a:lvl9pPr marL="14399895" indent="0" algn="ctr">
              <a:buNone/>
              <a:defRPr sz="63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7880760-9B06-4B75-989C-CC1FB92B4788}"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7880760-9B06-4B75-989C-CC1FB92B4788}"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762314" y="1533356"/>
            <a:ext cx="7762444" cy="2440702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474984" y="1533356"/>
            <a:ext cx="22837334" cy="2440702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7880760-9B06-4B75-989C-CC1FB92B4788}"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7880760-9B06-4B75-989C-CC1FB92B4788}"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456234" y="7180114"/>
            <a:ext cx="31049774" cy="11980175"/>
          </a:xfrm>
        </p:spPr>
        <p:txBody>
          <a:bodyPr anchor="b"/>
          <a:lstStyle>
            <a:lvl1pPr>
              <a:defRPr sz="23620"/>
            </a:lvl1pPr>
          </a:lstStyle>
          <a:p>
            <a:r>
              <a:rPr lang="zh-CN" altLang="en-US"/>
              <a:t>单击此处编辑母版标题样式</a:t>
            </a:r>
            <a:endParaRPr lang="en-US" dirty="0"/>
          </a:p>
        </p:txBody>
      </p:sp>
      <p:sp>
        <p:nvSpPr>
          <p:cNvPr id="3" name="Text Placeholder 2"/>
          <p:cNvSpPr>
            <a:spLocks noGrp="1"/>
          </p:cNvSpPr>
          <p:nvPr>
            <p:ph type="body" idx="1"/>
          </p:nvPr>
        </p:nvSpPr>
        <p:spPr>
          <a:xfrm>
            <a:off x="2456234" y="19273626"/>
            <a:ext cx="31049774" cy="6300091"/>
          </a:xfrm>
        </p:spPr>
        <p:txBody>
          <a:bodyPr/>
          <a:lstStyle>
            <a:lvl1pPr marL="0" indent="0">
              <a:buNone/>
              <a:defRPr sz="9450">
                <a:solidFill>
                  <a:schemeClr val="tx1"/>
                </a:solidFill>
              </a:defRPr>
            </a:lvl1pPr>
            <a:lvl2pPr marL="1800225" indent="0">
              <a:buNone/>
              <a:defRPr sz="7875">
                <a:solidFill>
                  <a:schemeClr val="tx1">
                    <a:tint val="75000"/>
                  </a:schemeClr>
                </a:solidFill>
              </a:defRPr>
            </a:lvl2pPr>
            <a:lvl3pPr marL="3599815" indent="0">
              <a:buNone/>
              <a:defRPr sz="7085">
                <a:solidFill>
                  <a:schemeClr val="tx1">
                    <a:tint val="75000"/>
                  </a:schemeClr>
                </a:solidFill>
              </a:defRPr>
            </a:lvl3pPr>
            <a:lvl4pPr marL="5400040" indent="0">
              <a:buNone/>
              <a:defRPr sz="6300">
                <a:solidFill>
                  <a:schemeClr val="tx1">
                    <a:tint val="75000"/>
                  </a:schemeClr>
                </a:solidFill>
              </a:defRPr>
            </a:lvl4pPr>
            <a:lvl5pPr marL="7200265" indent="0">
              <a:buNone/>
              <a:defRPr sz="6300">
                <a:solidFill>
                  <a:schemeClr val="tx1">
                    <a:tint val="75000"/>
                  </a:schemeClr>
                </a:solidFill>
              </a:defRPr>
            </a:lvl5pPr>
            <a:lvl6pPr marL="8999855" indent="0">
              <a:buNone/>
              <a:defRPr sz="6300">
                <a:solidFill>
                  <a:schemeClr val="tx1">
                    <a:tint val="75000"/>
                  </a:schemeClr>
                </a:solidFill>
              </a:defRPr>
            </a:lvl6pPr>
            <a:lvl7pPr marL="10800080" indent="0">
              <a:buNone/>
              <a:defRPr sz="6300">
                <a:solidFill>
                  <a:schemeClr val="tx1">
                    <a:tint val="75000"/>
                  </a:schemeClr>
                </a:solidFill>
              </a:defRPr>
            </a:lvl7pPr>
            <a:lvl8pPr marL="12599670" indent="0">
              <a:buNone/>
              <a:defRPr sz="6300">
                <a:solidFill>
                  <a:schemeClr val="tx1">
                    <a:tint val="75000"/>
                  </a:schemeClr>
                </a:solidFill>
              </a:defRPr>
            </a:lvl8pPr>
            <a:lvl9pPr marL="14399895" indent="0">
              <a:buNone/>
              <a:defRPr sz="63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7880760-9B06-4B75-989C-CC1FB92B4788}"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BC5E0-BCE1-4133-8FE8-23F0EF54740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474982" y="7666780"/>
            <a:ext cx="15299889" cy="1827360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18224867" y="7666780"/>
            <a:ext cx="15299889" cy="1827360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57880760-9B06-4B75-989C-CC1FB92B4788}"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BC5E0-BCE1-4133-8FE8-23F0EF54740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479671" y="1533362"/>
            <a:ext cx="31049774" cy="556675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479675" y="7060106"/>
            <a:ext cx="15229574" cy="3460049"/>
          </a:xfrm>
        </p:spPr>
        <p:txBody>
          <a:bodyPr anchor="b"/>
          <a:lstStyle>
            <a:lvl1pPr marL="0" indent="0">
              <a:buNone/>
              <a:defRPr sz="9450" b="1"/>
            </a:lvl1pPr>
            <a:lvl2pPr marL="1800225" indent="0">
              <a:buNone/>
              <a:defRPr sz="7875" b="1"/>
            </a:lvl2pPr>
            <a:lvl3pPr marL="3599815" indent="0">
              <a:buNone/>
              <a:defRPr sz="7085" b="1"/>
            </a:lvl3pPr>
            <a:lvl4pPr marL="5400040" indent="0">
              <a:buNone/>
              <a:defRPr sz="6300" b="1"/>
            </a:lvl4pPr>
            <a:lvl5pPr marL="7200265" indent="0">
              <a:buNone/>
              <a:defRPr sz="6300" b="1"/>
            </a:lvl5pPr>
            <a:lvl6pPr marL="8999855" indent="0">
              <a:buNone/>
              <a:defRPr sz="6300" b="1"/>
            </a:lvl6pPr>
            <a:lvl7pPr marL="10800080" indent="0">
              <a:buNone/>
              <a:defRPr sz="6300" b="1"/>
            </a:lvl7pPr>
            <a:lvl8pPr marL="12599670" indent="0">
              <a:buNone/>
              <a:defRPr sz="6300" b="1"/>
            </a:lvl8pPr>
            <a:lvl9pPr marL="14399895" indent="0">
              <a:buNone/>
              <a:defRPr sz="6300" b="1"/>
            </a:lvl9pPr>
          </a:lstStyle>
          <a:p>
            <a:pPr lvl="0"/>
            <a:r>
              <a:rPr lang="zh-CN" altLang="en-US"/>
              <a:t>单击此处编辑母版文本样式</a:t>
            </a:r>
          </a:p>
        </p:txBody>
      </p:sp>
      <p:sp>
        <p:nvSpPr>
          <p:cNvPr id="4" name="Content Placeholder 3"/>
          <p:cNvSpPr>
            <a:spLocks noGrp="1"/>
          </p:cNvSpPr>
          <p:nvPr>
            <p:ph sz="half" idx="2"/>
          </p:nvPr>
        </p:nvSpPr>
        <p:spPr>
          <a:xfrm>
            <a:off x="2479675" y="10520155"/>
            <a:ext cx="15229574" cy="1547356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18224869" y="7060106"/>
            <a:ext cx="15304578" cy="3460049"/>
          </a:xfrm>
        </p:spPr>
        <p:txBody>
          <a:bodyPr anchor="b"/>
          <a:lstStyle>
            <a:lvl1pPr marL="0" indent="0">
              <a:buNone/>
              <a:defRPr sz="9450" b="1"/>
            </a:lvl1pPr>
            <a:lvl2pPr marL="1800225" indent="0">
              <a:buNone/>
              <a:defRPr sz="7875" b="1"/>
            </a:lvl2pPr>
            <a:lvl3pPr marL="3599815" indent="0">
              <a:buNone/>
              <a:defRPr sz="7085" b="1"/>
            </a:lvl3pPr>
            <a:lvl4pPr marL="5400040" indent="0">
              <a:buNone/>
              <a:defRPr sz="6300" b="1"/>
            </a:lvl4pPr>
            <a:lvl5pPr marL="7200265" indent="0">
              <a:buNone/>
              <a:defRPr sz="6300" b="1"/>
            </a:lvl5pPr>
            <a:lvl6pPr marL="8999855" indent="0">
              <a:buNone/>
              <a:defRPr sz="6300" b="1"/>
            </a:lvl6pPr>
            <a:lvl7pPr marL="10800080" indent="0">
              <a:buNone/>
              <a:defRPr sz="6300" b="1"/>
            </a:lvl7pPr>
            <a:lvl8pPr marL="12599670" indent="0">
              <a:buNone/>
              <a:defRPr sz="6300" b="1"/>
            </a:lvl8pPr>
            <a:lvl9pPr marL="14399895" indent="0">
              <a:buNone/>
              <a:defRPr sz="6300" b="1"/>
            </a:lvl9pPr>
          </a:lstStyle>
          <a:p>
            <a:pPr lvl="0"/>
            <a:r>
              <a:rPr lang="zh-CN" altLang="en-US"/>
              <a:t>单击此处编辑母版文本样式</a:t>
            </a:r>
          </a:p>
        </p:txBody>
      </p:sp>
      <p:sp>
        <p:nvSpPr>
          <p:cNvPr id="6" name="Content Placeholder 5"/>
          <p:cNvSpPr>
            <a:spLocks noGrp="1"/>
          </p:cNvSpPr>
          <p:nvPr>
            <p:ph sz="quarter" idx="4"/>
          </p:nvPr>
        </p:nvSpPr>
        <p:spPr>
          <a:xfrm>
            <a:off x="18224869" y="10520155"/>
            <a:ext cx="15304578" cy="1547356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57880760-9B06-4B75-989C-CC1FB92B4788}" type="datetimeFigureOut">
              <a:rPr lang="en-US" smtClean="0"/>
              <a:t>8/9/2024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BC5E0-BCE1-4133-8FE8-23F0EF54740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7880760-9B06-4B75-989C-CC1FB92B4788}" type="datetimeFigureOut">
              <a:rPr lang="en-US" smtClean="0"/>
              <a:t>8/9/2024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BC5E0-BCE1-4133-8FE8-23F0EF54740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80760-9B06-4B75-989C-CC1FB92B4788}" type="datetimeFigureOut">
              <a:rPr lang="en-US" smtClean="0"/>
              <a:t>8/9/2024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0BC5E0-BCE1-4133-8FE8-23F0EF54740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479671" y="1920028"/>
            <a:ext cx="11610853" cy="6720099"/>
          </a:xfrm>
        </p:spPr>
        <p:txBody>
          <a:bodyPr anchor="b"/>
          <a:lstStyle>
            <a:lvl1pPr>
              <a:defRPr sz="12600"/>
            </a:lvl1pPr>
          </a:lstStyle>
          <a:p>
            <a:r>
              <a:rPr lang="zh-CN" altLang="en-US"/>
              <a:t>单击此处编辑母版标题样式</a:t>
            </a:r>
            <a:endParaRPr lang="en-US" dirty="0"/>
          </a:p>
        </p:txBody>
      </p:sp>
      <p:sp>
        <p:nvSpPr>
          <p:cNvPr id="3" name="Content Placeholder 2"/>
          <p:cNvSpPr>
            <a:spLocks noGrp="1"/>
          </p:cNvSpPr>
          <p:nvPr>
            <p:ph idx="1"/>
          </p:nvPr>
        </p:nvSpPr>
        <p:spPr>
          <a:xfrm>
            <a:off x="15304578" y="4146734"/>
            <a:ext cx="18224867" cy="20466969"/>
          </a:xfrm>
        </p:spPr>
        <p:txBody>
          <a:bodyPr/>
          <a:lstStyle>
            <a:lvl1pPr>
              <a:defRPr sz="12600"/>
            </a:lvl1pPr>
            <a:lvl2pPr>
              <a:defRPr sz="11025"/>
            </a:lvl2pPr>
            <a:lvl3pPr>
              <a:defRPr sz="9450"/>
            </a:lvl3pPr>
            <a:lvl4pPr>
              <a:defRPr sz="7875"/>
            </a:lvl4pPr>
            <a:lvl5pPr>
              <a:defRPr sz="7875"/>
            </a:lvl5pPr>
            <a:lvl6pPr>
              <a:defRPr sz="7875"/>
            </a:lvl6pPr>
            <a:lvl7pPr>
              <a:defRPr sz="7875"/>
            </a:lvl7pPr>
            <a:lvl8pPr>
              <a:defRPr sz="7875"/>
            </a:lvl8pPr>
            <a:lvl9pPr>
              <a:defRPr sz="7875"/>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2479671" y="8640127"/>
            <a:ext cx="11610853" cy="16006905"/>
          </a:xfrm>
        </p:spPr>
        <p:txBody>
          <a:bodyPr/>
          <a:lstStyle>
            <a:lvl1pPr marL="0" indent="0">
              <a:buNone/>
              <a:defRPr sz="6300"/>
            </a:lvl1pPr>
            <a:lvl2pPr marL="1800225" indent="0">
              <a:buNone/>
              <a:defRPr sz="5510"/>
            </a:lvl2pPr>
            <a:lvl3pPr marL="3599815" indent="0">
              <a:buNone/>
              <a:defRPr sz="4725"/>
            </a:lvl3pPr>
            <a:lvl4pPr marL="5400040" indent="0">
              <a:buNone/>
              <a:defRPr sz="3935"/>
            </a:lvl4pPr>
            <a:lvl5pPr marL="7200265" indent="0">
              <a:buNone/>
              <a:defRPr sz="3935"/>
            </a:lvl5pPr>
            <a:lvl6pPr marL="8999855" indent="0">
              <a:buNone/>
              <a:defRPr sz="3935"/>
            </a:lvl6pPr>
            <a:lvl7pPr marL="10800080" indent="0">
              <a:buNone/>
              <a:defRPr sz="3935"/>
            </a:lvl7pPr>
            <a:lvl8pPr marL="12599670" indent="0">
              <a:buNone/>
              <a:defRPr sz="3935"/>
            </a:lvl8pPr>
            <a:lvl9pPr marL="14399895" indent="0">
              <a:buNone/>
              <a:defRPr sz="393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7880760-9B06-4B75-989C-CC1FB92B4788}"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BC5E0-BCE1-4133-8FE8-23F0EF54740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479671" y="1920028"/>
            <a:ext cx="11610853" cy="6720099"/>
          </a:xfrm>
        </p:spPr>
        <p:txBody>
          <a:bodyPr anchor="b"/>
          <a:lstStyle>
            <a:lvl1pPr>
              <a:defRPr sz="126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5304578" y="4146734"/>
            <a:ext cx="18224867" cy="20466969"/>
          </a:xfrm>
        </p:spPr>
        <p:txBody>
          <a:bodyPr anchor="t"/>
          <a:lstStyle>
            <a:lvl1pPr marL="0" indent="0">
              <a:buNone/>
              <a:defRPr sz="12600"/>
            </a:lvl1pPr>
            <a:lvl2pPr marL="1800225" indent="0">
              <a:buNone/>
              <a:defRPr sz="11025"/>
            </a:lvl2pPr>
            <a:lvl3pPr marL="3599815" indent="0">
              <a:buNone/>
              <a:defRPr sz="9450"/>
            </a:lvl3pPr>
            <a:lvl4pPr marL="5400040" indent="0">
              <a:buNone/>
              <a:defRPr sz="7875"/>
            </a:lvl4pPr>
            <a:lvl5pPr marL="7200265" indent="0">
              <a:buNone/>
              <a:defRPr sz="7875"/>
            </a:lvl5pPr>
            <a:lvl6pPr marL="8999855" indent="0">
              <a:buNone/>
              <a:defRPr sz="7875"/>
            </a:lvl6pPr>
            <a:lvl7pPr marL="10800080" indent="0">
              <a:buNone/>
              <a:defRPr sz="7875"/>
            </a:lvl7pPr>
            <a:lvl8pPr marL="12599670" indent="0">
              <a:buNone/>
              <a:defRPr sz="7875"/>
            </a:lvl8pPr>
            <a:lvl9pPr marL="14399895" indent="0">
              <a:buNone/>
              <a:defRPr sz="7875"/>
            </a:lvl9pPr>
          </a:lstStyle>
          <a:p>
            <a:r>
              <a:rPr lang="zh-CN" altLang="en-US"/>
              <a:t>单击图标添加图片</a:t>
            </a:r>
            <a:endParaRPr lang="en-US" dirty="0"/>
          </a:p>
        </p:txBody>
      </p:sp>
      <p:sp>
        <p:nvSpPr>
          <p:cNvPr id="4" name="Text Placeholder 3"/>
          <p:cNvSpPr>
            <a:spLocks noGrp="1"/>
          </p:cNvSpPr>
          <p:nvPr>
            <p:ph type="body" sz="half" idx="2"/>
          </p:nvPr>
        </p:nvSpPr>
        <p:spPr>
          <a:xfrm>
            <a:off x="2479671" y="8640127"/>
            <a:ext cx="11610853" cy="16006905"/>
          </a:xfrm>
        </p:spPr>
        <p:txBody>
          <a:bodyPr/>
          <a:lstStyle>
            <a:lvl1pPr marL="0" indent="0">
              <a:buNone/>
              <a:defRPr sz="6300"/>
            </a:lvl1pPr>
            <a:lvl2pPr marL="1800225" indent="0">
              <a:buNone/>
              <a:defRPr sz="5510"/>
            </a:lvl2pPr>
            <a:lvl3pPr marL="3599815" indent="0">
              <a:buNone/>
              <a:defRPr sz="4725"/>
            </a:lvl3pPr>
            <a:lvl4pPr marL="5400040" indent="0">
              <a:buNone/>
              <a:defRPr sz="3935"/>
            </a:lvl4pPr>
            <a:lvl5pPr marL="7200265" indent="0">
              <a:buNone/>
              <a:defRPr sz="3935"/>
            </a:lvl5pPr>
            <a:lvl6pPr marL="8999855" indent="0">
              <a:buNone/>
              <a:defRPr sz="3935"/>
            </a:lvl6pPr>
            <a:lvl7pPr marL="10800080" indent="0">
              <a:buNone/>
              <a:defRPr sz="3935"/>
            </a:lvl7pPr>
            <a:lvl8pPr marL="12599670" indent="0">
              <a:buNone/>
              <a:defRPr sz="3935"/>
            </a:lvl8pPr>
            <a:lvl9pPr marL="14399895" indent="0">
              <a:buNone/>
              <a:defRPr sz="393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7880760-9B06-4B75-989C-CC1FB92B4788}"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BC5E0-BCE1-4133-8FE8-23F0EF54740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74982" y="1533362"/>
            <a:ext cx="31049774" cy="556675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474982" y="7666780"/>
            <a:ext cx="31049774" cy="1827360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2474982" y="26693734"/>
            <a:ext cx="8099941" cy="1533356"/>
          </a:xfrm>
          <a:prstGeom prst="rect">
            <a:avLst/>
          </a:prstGeom>
        </p:spPr>
        <p:txBody>
          <a:bodyPr vert="horz" lIns="91440" tIns="45720" rIns="91440" bIns="45720" rtlCol="0" anchor="ctr"/>
          <a:lstStyle>
            <a:lvl1pPr algn="l">
              <a:defRPr sz="4725">
                <a:solidFill>
                  <a:schemeClr val="tx1">
                    <a:tint val="75000"/>
                  </a:schemeClr>
                </a:solidFill>
              </a:defRPr>
            </a:lvl1pPr>
          </a:lstStyle>
          <a:p>
            <a:fld id="{57880760-9B06-4B75-989C-CC1FB92B4788}" type="datetimeFigureOut">
              <a:rPr lang="en-US" smtClean="0"/>
              <a:t>8/9/2024</a:t>
            </a:fld>
            <a:endParaRPr lang="en-US"/>
          </a:p>
        </p:txBody>
      </p:sp>
      <p:sp>
        <p:nvSpPr>
          <p:cNvPr id="5" name="Footer Placeholder 4"/>
          <p:cNvSpPr>
            <a:spLocks noGrp="1"/>
          </p:cNvSpPr>
          <p:nvPr>
            <p:ph type="ftr" sz="quarter" idx="3"/>
          </p:nvPr>
        </p:nvSpPr>
        <p:spPr>
          <a:xfrm>
            <a:off x="11924913" y="26693734"/>
            <a:ext cx="12149912" cy="1533356"/>
          </a:xfrm>
          <a:prstGeom prst="rect">
            <a:avLst/>
          </a:prstGeom>
        </p:spPr>
        <p:txBody>
          <a:bodyPr vert="horz" lIns="91440" tIns="45720" rIns="91440" bIns="45720" rtlCol="0" anchor="ctr"/>
          <a:lstStyle>
            <a:lvl1pPr algn="ctr">
              <a:defRPr sz="47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424815" y="26693734"/>
            <a:ext cx="8099941" cy="1533356"/>
          </a:xfrm>
          <a:prstGeom prst="rect">
            <a:avLst/>
          </a:prstGeom>
        </p:spPr>
        <p:txBody>
          <a:bodyPr vert="horz" lIns="91440" tIns="45720" rIns="91440" bIns="45720" rtlCol="0" anchor="ctr"/>
          <a:lstStyle>
            <a:lvl1pPr algn="r">
              <a:defRPr sz="4725">
                <a:solidFill>
                  <a:schemeClr val="tx1">
                    <a:tint val="75000"/>
                  </a:schemeClr>
                </a:solidFill>
              </a:defRPr>
            </a:lvl1pPr>
          </a:lstStyle>
          <a:p>
            <a:fld id="{DB0BC5E0-BCE1-4133-8FE8-23F0EF54740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599815" rtl="0" eaLnBrk="1" latinLnBrk="0" hangingPunct="1">
        <a:lnSpc>
          <a:spcPct val="90000"/>
        </a:lnSpc>
        <a:spcBef>
          <a:spcPct val="0"/>
        </a:spcBef>
        <a:buNone/>
        <a:defRPr sz="17325" kern="1200">
          <a:solidFill>
            <a:schemeClr val="tx1"/>
          </a:solidFill>
          <a:latin typeface="+mj-lt"/>
          <a:ea typeface="+mj-ea"/>
          <a:cs typeface="+mj-cs"/>
        </a:defRPr>
      </a:lvl1pPr>
    </p:titleStyle>
    <p:bodyStyle>
      <a:lvl1pPr marL="899795" indent="-899795" algn="l" defTabSz="3599815" rtl="0" eaLnBrk="1" latinLnBrk="0" hangingPunct="1">
        <a:lnSpc>
          <a:spcPct val="90000"/>
        </a:lnSpc>
        <a:spcBef>
          <a:spcPts val="3935"/>
        </a:spcBef>
        <a:buFont typeface="Arial" panose="020B0604020202020204" pitchFamily="34" charset="0"/>
        <a:buChar char="•"/>
        <a:defRPr sz="11025" kern="1200">
          <a:solidFill>
            <a:schemeClr val="tx1"/>
          </a:solidFill>
          <a:latin typeface="+mn-lt"/>
          <a:ea typeface="+mn-ea"/>
          <a:cs typeface="+mn-cs"/>
        </a:defRPr>
      </a:lvl1pPr>
      <a:lvl2pPr marL="2700020" indent="-899795" algn="l" defTabSz="3599815" rtl="0" eaLnBrk="1" latinLnBrk="0" hangingPunct="1">
        <a:lnSpc>
          <a:spcPct val="90000"/>
        </a:lnSpc>
        <a:spcBef>
          <a:spcPts val="1970"/>
        </a:spcBef>
        <a:buFont typeface="Arial" panose="020B0604020202020204" pitchFamily="34" charset="0"/>
        <a:buChar char="•"/>
        <a:defRPr sz="9450" kern="1200">
          <a:solidFill>
            <a:schemeClr val="tx1"/>
          </a:solidFill>
          <a:latin typeface="+mn-lt"/>
          <a:ea typeface="+mn-ea"/>
          <a:cs typeface="+mn-cs"/>
        </a:defRPr>
      </a:lvl2pPr>
      <a:lvl3pPr marL="4500245" indent="-899795" algn="l" defTabSz="3599815" rtl="0" eaLnBrk="1" latinLnBrk="0" hangingPunct="1">
        <a:lnSpc>
          <a:spcPct val="90000"/>
        </a:lnSpc>
        <a:spcBef>
          <a:spcPts val="1970"/>
        </a:spcBef>
        <a:buFont typeface="Arial" panose="020B0604020202020204" pitchFamily="34" charset="0"/>
        <a:buChar char="•"/>
        <a:defRPr sz="7875" kern="1200">
          <a:solidFill>
            <a:schemeClr val="tx1"/>
          </a:solidFill>
          <a:latin typeface="+mn-lt"/>
          <a:ea typeface="+mn-ea"/>
          <a:cs typeface="+mn-cs"/>
        </a:defRPr>
      </a:lvl3pPr>
      <a:lvl4pPr marL="6299835" indent="-899795" algn="l" defTabSz="3599815" rtl="0" eaLnBrk="1" latinLnBrk="0" hangingPunct="1">
        <a:lnSpc>
          <a:spcPct val="90000"/>
        </a:lnSpc>
        <a:spcBef>
          <a:spcPts val="1970"/>
        </a:spcBef>
        <a:buFont typeface="Arial" panose="020B0604020202020204" pitchFamily="34" charset="0"/>
        <a:buChar char="•"/>
        <a:defRPr sz="7085" kern="1200">
          <a:solidFill>
            <a:schemeClr val="tx1"/>
          </a:solidFill>
          <a:latin typeface="+mn-lt"/>
          <a:ea typeface="+mn-ea"/>
          <a:cs typeface="+mn-cs"/>
        </a:defRPr>
      </a:lvl4pPr>
      <a:lvl5pPr marL="8100060" indent="-899795" algn="l" defTabSz="3599815" rtl="0" eaLnBrk="1" latinLnBrk="0" hangingPunct="1">
        <a:lnSpc>
          <a:spcPct val="90000"/>
        </a:lnSpc>
        <a:spcBef>
          <a:spcPts val="1970"/>
        </a:spcBef>
        <a:buFont typeface="Arial" panose="020B0604020202020204" pitchFamily="34" charset="0"/>
        <a:buChar char="•"/>
        <a:defRPr sz="7085" kern="1200">
          <a:solidFill>
            <a:schemeClr val="tx1"/>
          </a:solidFill>
          <a:latin typeface="+mn-lt"/>
          <a:ea typeface="+mn-ea"/>
          <a:cs typeface="+mn-cs"/>
        </a:defRPr>
      </a:lvl5pPr>
      <a:lvl6pPr marL="9900285" indent="-899795" algn="l" defTabSz="3599815" rtl="0" eaLnBrk="1" latinLnBrk="0" hangingPunct="1">
        <a:lnSpc>
          <a:spcPct val="90000"/>
        </a:lnSpc>
        <a:spcBef>
          <a:spcPts val="1970"/>
        </a:spcBef>
        <a:buFont typeface="Arial" panose="020B0604020202020204" pitchFamily="34" charset="0"/>
        <a:buChar char="•"/>
        <a:defRPr sz="7085" kern="1200">
          <a:solidFill>
            <a:schemeClr val="tx1"/>
          </a:solidFill>
          <a:latin typeface="+mn-lt"/>
          <a:ea typeface="+mn-ea"/>
          <a:cs typeface="+mn-cs"/>
        </a:defRPr>
      </a:lvl6pPr>
      <a:lvl7pPr marL="11699875" indent="-899795" algn="l" defTabSz="3599815" rtl="0" eaLnBrk="1" latinLnBrk="0" hangingPunct="1">
        <a:lnSpc>
          <a:spcPct val="90000"/>
        </a:lnSpc>
        <a:spcBef>
          <a:spcPts val="1970"/>
        </a:spcBef>
        <a:buFont typeface="Arial" panose="020B0604020202020204" pitchFamily="34" charset="0"/>
        <a:buChar char="•"/>
        <a:defRPr sz="7085" kern="1200">
          <a:solidFill>
            <a:schemeClr val="tx1"/>
          </a:solidFill>
          <a:latin typeface="+mn-lt"/>
          <a:ea typeface="+mn-ea"/>
          <a:cs typeface="+mn-cs"/>
        </a:defRPr>
      </a:lvl7pPr>
      <a:lvl8pPr marL="13500100" indent="-899795" algn="l" defTabSz="3599815" rtl="0" eaLnBrk="1" latinLnBrk="0" hangingPunct="1">
        <a:lnSpc>
          <a:spcPct val="90000"/>
        </a:lnSpc>
        <a:spcBef>
          <a:spcPts val="1970"/>
        </a:spcBef>
        <a:buFont typeface="Arial" panose="020B0604020202020204" pitchFamily="34" charset="0"/>
        <a:buChar char="•"/>
        <a:defRPr sz="7085" kern="1200">
          <a:solidFill>
            <a:schemeClr val="tx1"/>
          </a:solidFill>
          <a:latin typeface="+mn-lt"/>
          <a:ea typeface="+mn-ea"/>
          <a:cs typeface="+mn-cs"/>
        </a:defRPr>
      </a:lvl8pPr>
      <a:lvl9pPr marL="15299690" indent="-899795" algn="l" defTabSz="3599815" rtl="0" eaLnBrk="1" latinLnBrk="0" hangingPunct="1">
        <a:lnSpc>
          <a:spcPct val="90000"/>
        </a:lnSpc>
        <a:spcBef>
          <a:spcPts val="1970"/>
        </a:spcBef>
        <a:buFont typeface="Arial" panose="020B0604020202020204" pitchFamily="34" charset="0"/>
        <a:buChar char="•"/>
        <a:defRPr sz="7085" kern="1200">
          <a:solidFill>
            <a:schemeClr val="tx1"/>
          </a:solidFill>
          <a:latin typeface="+mn-lt"/>
          <a:ea typeface="+mn-ea"/>
          <a:cs typeface="+mn-cs"/>
        </a:defRPr>
      </a:lvl9pPr>
    </p:bodyStyle>
    <p:otherStyle>
      <a:defPPr>
        <a:defRPr lang="en-US"/>
      </a:defPPr>
      <a:lvl1pPr marL="0" algn="l" defTabSz="3599815" rtl="0" eaLnBrk="1" latinLnBrk="0" hangingPunct="1">
        <a:defRPr sz="7085" kern="1200">
          <a:solidFill>
            <a:schemeClr val="tx1"/>
          </a:solidFill>
          <a:latin typeface="+mn-lt"/>
          <a:ea typeface="+mn-ea"/>
          <a:cs typeface="+mn-cs"/>
        </a:defRPr>
      </a:lvl1pPr>
      <a:lvl2pPr marL="1800225" algn="l" defTabSz="3599815" rtl="0" eaLnBrk="1" latinLnBrk="0" hangingPunct="1">
        <a:defRPr sz="7085" kern="1200">
          <a:solidFill>
            <a:schemeClr val="tx1"/>
          </a:solidFill>
          <a:latin typeface="+mn-lt"/>
          <a:ea typeface="+mn-ea"/>
          <a:cs typeface="+mn-cs"/>
        </a:defRPr>
      </a:lvl2pPr>
      <a:lvl3pPr marL="3599815" algn="l" defTabSz="3599815" rtl="0" eaLnBrk="1" latinLnBrk="0" hangingPunct="1">
        <a:defRPr sz="7085" kern="1200">
          <a:solidFill>
            <a:schemeClr val="tx1"/>
          </a:solidFill>
          <a:latin typeface="+mn-lt"/>
          <a:ea typeface="+mn-ea"/>
          <a:cs typeface="+mn-cs"/>
        </a:defRPr>
      </a:lvl3pPr>
      <a:lvl4pPr marL="5400040" algn="l" defTabSz="3599815" rtl="0" eaLnBrk="1" latinLnBrk="0" hangingPunct="1">
        <a:defRPr sz="7085" kern="1200">
          <a:solidFill>
            <a:schemeClr val="tx1"/>
          </a:solidFill>
          <a:latin typeface="+mn-lt"/>
          <a:ea typeface="+mn-ea"/>
          <a:cs typeface="+mn-cs"/>
        </a:defRPr>
      </a:lvl4pPr>
      <a:lvl5pPr marL="7200265" algn="l" defTabSz="3599815" rtl="0" eaLnBrk="1" latinLnBrk="0" hangingPunct="1">
        <a:defRPr sz="7085" kern="1200">
          <a:solidFill>
            <a:schemeClr val="tx1"/>
          </a:solidFill>
          <a:latin typeface="+mn-lt"/>
          <a:ea typeface="+mn-ea"/>
          <a:cs typeface="+mn-cs"/>
        </a:defRPr>
      </a:lvl5pPr>
      <a:lvl6pPr marL="8999855" algn="l" defTabSz="3599815" rtl="0" eaLnBrk="1" latinLnBrk="0" hangingPunct="1">
        <a:defRPr sz="7085" kern="1200">
          <a:solidFill>
            <a:schemeClr val="tx1"/>
          </a:solidFill>
          <a:latin typeface="+mn-lt"/>
          <a:ea typeface="+mn-ea"/>
          <a:cs typeface="+mn-cs"/>
        </a:defRPr>
      </a:lvl6pPr>
      <a:lvl7pPr marL="10800080" algn="l" defTabSz="3599815" rtl="0" eaLnBrk="1" latinLnBrk="0" hangingPunct="1">
        <a:defRPr sz="7085" kern="1200">
          <a:solidFill>
            <a:schemeClr val="tx1"/>
          </a:solidFill>
          <a:latin typeface="+mn-lt"/>
          <a:ea typeface="+mn-ea"/>
          <a:cs typeface="+mn-cs"/>
        </a:defRPr>
      </a:lvl7pPr>
      <a:lvl8pPr marL="12599670" algn="l" defTabSz="3599815" rtl="0" eaLnBrk="1" latinLnBrk="0" hangingPunct="1">
        <a:defRPr sz="7085" kern="1200">
          <a:solidFill>
            <a:schemeClr val="tx1"/>
          </a:solidFill>
          <a:latin typeface="+mn-lt"/>
          <a:ea typeface="+mn-ea"/>
          <a:cs typeface="+mn-cs"/>
        </a:defRPr>
      </a:lvl8pPr>
      <a:lvl9pPr marL="14399895" algn="l" defTabSz="3599815" rtl="0" eaLnBrk="1" latinLnBrk="0" hangingPunct="1">
        <a:defRPr sz="70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image" Target="../media/image1.jp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jpeg"/><Relationship Id="rId15" Type="http://schemas.openxmlformats.org/officeDocument/2006/relationships/image" Target="../media/image14.jp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3" cstate="print">
            <a:extLst>
              <a:ext uri="{28A0092B-C50C-407E-A947-70E740481C1C}">
                <a14:useLocalDpi xmlns:a14="http://schemas.microsoft.com/office/drawing/2010/main" val="0"/>
              </a:ext>
            </a:extLst>
          </a:blip>
          <a:srcRect l="5518"/>
          <a:stretch>
            <a:fillRect/>
          </a:stretch>
        </p:blipFill>
        <p:spPr>
          <a:xfrm>
            <a:off x="2184081" y="2852446"/>
            <a:ext cx="5770852" cy="1305855"/>
          </a:xfrm>
          <a:prstGeom prst="rect">
            <a:avLst/>
          </a:prstGeom>
        </p:spPr>
      </p:pic>
      <p:sp>
        <p:nvSpPr>
          <p:cNvPr id="37" name="TextBox 3"/>
          <p:cNvSpPr txBox="1"/>
          <p:nvPr/>
        </p:nvSpPr>
        <p:spPr>
          <a:xfrm>
            <a:off x="9981687" y="283862"/>
            <a:ext cx="15322185" cy="4012423"/>
          </a:xfrm>
          <a:prstGeom prst="rect">
            <a:avLst/>
          </a:prstGeom>
          <a:noFill/>
        </p:spPr>
        <p:txBody>
          <a:bodyPr wrap="square" lIns="72176" tIns="36089" rIns="72176" bIns="36089" rtlCol="0">
            <a:spAutoFit/>
          </a:bodyPr>
          <a:lstStyle/>
          <a:p>
            <a:pPr algn="ctr"/>
            <a:r>
              <a:rPr lang="en-US" altLang="zh-CN" sz="4400" b="1" i="0" dirty="0">
                <a:solidFill>
                  <a:srgbClr val="000000"/>
                </a:solidFill>
                <a:effectLst/>
                <a:latin typeface="华光粗圆_CNKI" panose="02000500000000000000" charset="-122"/>
                <a:ea typeface="华光粗圆_CNKI" panose="02000500000000000000" charset="-122"/>
              </a:rPr>
              <a:t>Using 16S metabarcoding with Oxford Nanopore Technologies to identify ant mandibular microbiomes and examine the link to ant diet</a:t>
            </a:r>
            <a:endParaRPr lang="en-US" altLang="zh-CN" sz="4400" b="1" dirty="0">
              <a:latin typeface="华光粗圆_CNKI" panose="02000500000000000000" charset="-122"/>
              <a:ea typeface="华光粗圆_CNKI" panose="02000500000000000000" charset="-122"/>
            </a:endParaRPr>
          </a:p>
          <a:p>
            <a:pPr algn="ctr"/>
            <a:r>
              <a:rPr lang="en-US" altLang="zh-CN" sz="3200" dirty="0"/>
              <a:t>Authors: Tony Wang, Ryan Pu, Linda Yang</a:t>
            </a:r>
          </a:p>
          <a:p>
            <a:pPr algn="ctr"/>
            <a:r>
              <a:rPr lang="en-US" altLang="zh-CN" sz="3200" dirty="0"/>
              <a:t>Tutor : Jeffry </a:t>
            </a:r>
            <a:r>
              <a:rPr lang="en-US" altLang="zh-CN" sz="3200" dirty="0" err="1"/>
              <a:t>Petracca</a:t>
            </a:r>
            <a:r>
              <a:rPr lang="en-US" altLang="zh-CN" sz="3200" dirty="0"/>
              <a:t>, </a:t>
            </a:r>
            <a:r>
              <a:rPr lang="en-US" altLang="zh-CN" sz="3200" dirty="0" err="1"/>
              <a:t>XinYue</a:t>
            </a:r>
            <a:r>
              <a:rPr lang="en-US" altLang="zh-CN" sz="3200" dirty="0"/>
              <a:t> Wang</a:t>
            </a:r>
          </a:p>
          <a:p>
            <a:pPr algn="ctr"/>
            <a:r>
              <a:rPr lang="en-US" altLang="zh-CN" sz="3200" baseline="30000" dirty="0"/>
              <a:t> </a:t>
            </a:r>
            <a:r>
              <a:rPr lang="en-US" altLang="zh-CN" sz="3200" dirty="0"/>
              <a:t>Cold Spring Harbor Asia DNA Learning Center</a:t>
            </a:r>
          </a:p>
          <a:p>
            <a:pPr algn="ctr"/>
            <a:endParaRPr lang="en-US" altLang="zh-CN" sz="2800" b="1" u="sng" dirty="0"/>
          </a:p>
        </p:txBody>
      </p:sp>
      <p:sp>
        <p:nvSpPr>
          <p:cNvPr id="39" name="TextBox 29"/>
          <p:cNvSpPr txBox="1"/>
          <p:nvPr/>
        </p:nvSpPr>
        <p:spPr>
          <a:xfrm>
            <a:off x="20694757" y="5617986"/>
            <a:ext cx="14494746" cy="650719"/>
          </a:xfrm>
          <a:prstGeom prst="rect">
            <a:avLst/>
          </a:prstGeom>
          <a:noFill/>
        </p:spPr>
        <p:txBody>
          <a:bodyPr wrap="square" lIns="65306" tIns="32653" rIns="65306" bIns="32653" rtlCol="0">
            <a:spAutoFit/>
          </a:bodyPr>
          <a:lstStyle/>
          <a:p>
            <a:endParaRPr lang="en-US" sz="3800" dirty="0"/>
          </a:p>
        </p:txBody>
      </p:sp>
      <p:sp>
        <p:nvSpPr>
          <p:cNvPr id="41" name="Rectangle 35"/>
          <p:cNvSpPr/>
          <p:nvPr/>
        </p:nvSpPr>
        <p:spPr>
          <a:xfrm>
            <a:off x="19274823" y="9158075"/>
            <a:ext cx="9393513" cy="655320"/>
          </a:xfrm>
          <a:prstGeom prst="rect">
            <a:avLst/>
          </a:prstGeom>
        </p:spPr>
        <p:txBody>
          <a:bodyPr wrap="square" lIns="72176" tIns="36089" rIns="72176" bIns="36089">
            <a:spAutoFit/>
          </a:bodyPr>
          <a:lstStyle/>
          <a:p>
            <a:pPr>
              <a:spcAft>
                <a:spcPts val="430"/>
              </a:spcAft>
            </a:pPr>
            <a:r>
              <a:rPr lang="en-US" sz="3800" dirty="0"/>
              <a:t>Gel electrophoresis data</a:t>
            </a:r>
          </a:p>
        </p:txBody>
      </p:sp>
      <p:sp>
        <p:nvSpPr>
          <p:cNvPr id="42" name="TextBox 36"/>
          <p:cNvSpPr txBox="1"/>
          <p:nvPr/>
        </p:nvSpPr>
        <p:spPr>
          <a:xfrm>
            <a:off x="527362" y="4410279"/>
            <a:ext cx="9710420" cy="5377180"/>
          </a:xfrm>
          <a:prstGeom prst="rect">
            <a:avLst/>
          </a:prstGeom>
          <a:noFill/>
        </p:spPr>
        <p:txBody>
          <a:bodyPr wrap="square" lIns="65306" tIns="32653" rIns="65306" bIns="32653" rtlCol="0">
            <a:noAutofit/>
          </a:bodyPr>
          <a:lstStyle/>
          <a:p>
            <a:pPr algn="just">
              <a:spcAft>
                <a:spcPts val="430"/>
              </a:spcAft>
            </a:pPr>
            <a:r>
              <a:rPr lang="en-US" sz="4800" dirty="0">
                <a:latin typeface="+mj-ea"/>
                <a:ea typeface="+mj-ea"/>
              </a:rPr>
              <a:t>Abstract</a:t>
            </a:r>
          </a:p>
          <a:p>
            <a:pPr algn="just"/>
            <a:r>
              <a:rPr lang="en-US" altLang="zh-CN" sz="2400" b="0" i="0" dirty="0">
                <a:solidFill>
                  <a:srgbClr val="000000"/>
                </a:solidFill>
                <a:effectLst/>
                <a:latin typeface="+mj-lt"/>
                <a:cs typeface="+mj-lt"/>
              </a:rPr>
              <a:t>Ants (Formicidae) have evolved and diverged into 12,000 different species since they first appeared around the Jurassic period. Over time their preferences for food have also varied. While many ants have a varied diet, some feed on particular animals or plants. It is known that diet is closely linked to an organism’s microbiome. This is likely the case for ants, as well. In our study, we are going to examine the </a:t>
            </a:r>
            <a:r>
              <a:rPr lang="en-US" altLang="zh-CN" sz="2400" b="0" i="0" dirty="0">
                <a:solidFill>
                  <a:srgbClr val="000000"/>
                </a:solidFill>
                <a:effectLst/>
                <a:latin typeface="+mn-ea"/>
                <a:cs typeface="+mj-lt"/>
              </a:rPr>
              <a:t>microbial</a:t>
            </a:r>
            <a:r>
              <a:rPr lang="en-US" altLang="zh-CN" sz="2400" b="0" i="0" dirty="0">
                <a:solidFill>
                  <a:srgbClr val="000000"/>
                </a:solidFill>
                <a:effectLst/>
                <a:latin typeface="+mj-lt"/>
                <a:cs typeface="+mj-lt"/>
              </a:rPr>
              <a:t> diversity on the mandibles of different species of ants. We intend to examine the relationship between microbiome diversity and ant species’ recorded diet. We are going to use silica DNA extraction and analysis of the CO1 gene code region to confirm the species of ant. Then, the Qiagen </a:t>
            </a:r>
            <a:r>
              <a:rPr lang="en-US" altLang="zh-CN" sz="2400" b="0" i="0" dirty="0" err="1">
                <a:solidFill>
                  <a:srgbClr val="000000"/>
                </a:solidFill>
                <a:effectLst/>
                <a:latin typeface="+mj-lt"/>
                <a:cs typeface="+mj-lt"/>
              </a:rPr>
              <a:t>Powersoil</a:t>
            </a:r>
            <a:r>
              <a:rPr lang="en-US" altLang="zh-CN" sz="2400" b="0" i="0" dirty="0">
                <a:solidFill>
                  <a:srgbClr val="000000"/>
                </a:solidFill>
                <a:effectLst/>
                <a:latin typeface="+mj-lt"/>
                <a:cs typeface="+mj-lt"/>
              </a:rPr>
              <a:t> Pro kit will be used to extract bacterial DNA from the ants’ mandibular region. Oxford Nanopore Technologies will be used to sequence bacterial 16S libraries.</a:t>
            </a:r>
            <a:br>
              <a:rPr lang="en-US" altLang="zh-CN" sz="2000" dirty="0">
                <a:latin typeface="+mj-lt"/>
                <a:cs typeface="+mj-lt"/>
              </a:rPr>
            </a:br>
            <a:br>
              <a:rPr lang="en-US" altLang="zh-CN" sz="2000" dirty="0">
                <a:latin typeface="+mj-lt"/>
                <a:cs typeface="+mj-lt"/>
              </a:rPr>
            </a:br>
            <a:br>
              <a:rPr lang="en-US" altLang="zh-CN" sz="1400" dirty="0"/>
            </a:br>
            <a:endParaRPr lang="en-US" sz="1400" dirty="0"/>
          </a:p>
          <a:p>
            <a:pPr algn="just">
              <a:spcAft>
                <a:spcPts val="430"/>
              </a:spcAft>
            </a:pPr>
            <a:endParaRPr lang="en-US" sz="1400" dirty="0"/>
          </a:p>
        </p:txBody>
      </p:sp>
      <p:sp>
        <p:nvSpPr>
          <p:cNvPr id="43" name="TextBox 37"/>
          <p:cNvSpPr txBox="1"/>
          <p:nvPr/>
        </p:nvSpPr>
        <p:spPr>
          <a:xfrm>
            <a:off x="25561586" y="4035433"/>
            <a:ext cx="9154633" cy="22892705"/>
          </a:xfrm>
          <a:prstGeom prst="rect">
            <a:avLst/>
          </a:prstGeom>
          <a:noFill/>
        </p:spPr>
        <p:txBody>
          <a:bodyPr wrap="square" lIns="65306" tIns="32653" rIns="65306" bIns="32653" rtlCol="0">
            <a:spAutoFit/>
          </a:bodyPr>
          <a:lstStyle/>
          <a:p>
            <a:pPr algn="just">
              <a:spcAft>
                <a:spcPts val="430"/>
              </a:spcAft>
            </a:pPr>
            <a:r>
              <a:rPr lang="en-US" sz="4800" dirty="0">
                <a:latin typeface="+mj-ea"/>
                <a:ea typeface="+mj-ea"/>
              </a:rPr>
              <a:t>Discussion </a:t>
            </a:r>
          </a:p>
          <a:p>
            <a:pPr algn="just">
              <a:spcAft>
                <a:spcPts val="430"/>
              </a:spcAft>
            </a:pPr>
            <a:endParaRPr lang="en-US" sz="2400" dirty="0"/>
          </a:p>
          <a:p>
            <a:pPr algn="just">
              <a:spcAft>
                <a:spcPts val="430"/>
              </a:spcAft>
            </a:pPr>
            <a:r>
              <a:rPr lang="en-US" altLang="zh-CN" sz="2400" dirty="0">
                <a:latin typeface="+mn-ea"/>
                <a:cs typeface="Cascadia Code Light" panose="020B0609020000020004" pitchFamily="49" charset="0"/>
              </a:rPr>
              <a:t>According to the DNA subway graph, there are three species of ants which are the </a:t>
            </a:r>
            <a:r>
              <a:rPr lang="en-US" altLang="zh-CN" sz="2400" dirty="0" err="1">
                <a:latin typeface="+mn-ea"/>
                <a:cs typeface="Cascadia Code Light" panose="020B0609020000020004" pitchFamily="49" charset="0"/>
              </a:rPr>
              <a:t>pheidole</a:t>
            </a:r>
            <a:r>
              <a:rPr lang="en-US" altLang="zh-CN" sz="2400" dirty="0">
                <a:latin typeface="+mn-ea"/>
                <a:cs typeface="Cascadia Code Light" panose="020B0609020000020004" pitchFamily="49" charset="0"/>
              </a:rPr>
              <a:t> </a:t>
            </a:r>
            <a:r>
              <a:rPr lang="en-US" altLang="zh-CN" sz="2400" dirty="0" err="1">
                <a:latin typeface="+mn-ea"/>
                <a:cs typeface="Cascadia Code Light" panose="020B0609020000020004" pitchFamily="49" charset="0"/>
              </a:rPr>
              <a:t>noda</a:t>
            </a:r>
            <a:r>
              <a:rPr lang="en-US" altLang="zh-CN" sz="2400" dirty="0">
                <a:latin typeface="+mn-ea"/>
                <a:cs typeface="Cascadia Code Light" panose="020B0609020000020004" pitchFamily="49" charset="0"/>
              </a:rPr>
              <a:t>, the </a:t>
            </a:r>
            <a:r>
              <a:rPr lang="en-US" altLang="zh-CN" sz="2400" dirty="0" err="1">
                <a:latin typeface="+mn-ea"/>
                <a:cs typeface="Cascadia Code Light" panose="020B0609020000020004" pitchFamily="49" charset="0"/>
              </a:rPr>
              <a:t>monomorium</a:t>
            </a:r>
            <a:r>
              <a:rPr lang="en-US" altLang="zh-CN" sz="2400" dirty="0">
                <a:latin typeface="+mn-ea"/>
                <a:cs typeface="Cascadia Code Light" panose="020B0609020000020004" pitchFamily="49" charset="0"/>
              </a:rPr>
              <a:t> </a:t>
            </a:r>
            <a:r>
              <a:rPr lang="en-US" altLang="zh-CN" sz="2400" dirty="0" err="1">
                <a:latin typeface="+mn-ea"/>
                <a:cs typeface="Cascadia Code Light" panose="020B0609020000020004" pitchFamily="49" charset="0"/>
              </a:rPr>
              <a:t>chinense</a:t>
            </a:r>
            <a:r>
              <a:rPr lang="en-US" altLang="zh-CN" sz="2400" dirty="0">
                <a:latin typeface="+mn-ea"/>
                <a:cs typeface="Cascadia Code Light" panose="020B0609020000020004" pitchFamily="49" charset="0"/>
              </a:rPr>
              <a:t>, and the </a:t>
            </a:r>
            <a:r>
              <a:rPr lang="en-US" altLang="zh-CN" sz="2400" dirty="0" err="1">
                <a:latin typeface="+mn-ea"/>
                <a:cs typeface="Cascadia Code Light" panose="020B0609020000020004" pitchFamily="49" charset="0"/>
              </a:rPr>
              <a:t>nylanderia</a:t>
            </a:r>
            <a:r>
              <a:rPr lang="en-US" altLang="zh-CN" sz="2400" dirty="0">
                <a:latin typeface="+mn-ea"/>
                <a:cs typeface="Cascadia Code Light" panose="020B0609020000020004" pitchFamily="49" charset="0"/>
              </a:rPr>
              <a:t> flavipes available in our research. On the bacterial analysis, there are segmented bar graphs showing the bacteria components of the three ant species. </a:t>
            </a:r>
          </a:p>
          <a:p>
            <a:pPr algn="just"/>
            <a:r>
              <a:rPr lang="en-US" altLang="zh-CN" sz="2400" kern="100" dirty="0">
                <a:effectLst/>
                <a:latin typeface="+mn-ea"/>
                <a:cs typeface="Cascadia Code Light" panose="020B0609020000020004" pitchFamily="49" charset="0"/>
              </a:rPr>
              <a:t>from the </a:t>
            </a:r>
            <a:r>
              <a:rPr lang="en-US" altLang="zh-CN" sz="2400" kern="100" dirty="0">
                <a:latin typeface="+mn-ea"/>
                <a:cs typeface="Cascadia Code Light" panose="020B0609020000020004" pitchFamily="49" charset="0"/>
              </a:rPr>
              <a:t>figure</a:t>
            </a:r>
            <a:r>
              <a:rPr lang="en-US" altLang="zh-CN" sz="2400" kern="100" dirty="0">
                <a:effectLst/>
                <a:latin typeface="+mn-ea"/>
                <a:cs typeface="Cascadia Code Light" panose="020B0609020000020004" pitchFamily="49" charset="0"/>
              </a:rPr>
              <a:t> 1, we can know the distinction of the </a:t>
            </a:r>
            <a:r>
              <a:rPr lang="en-US" altLang="zh-CN" sz="2400" kern="100" dirty="0" err="1">
                <a:effectLst/>
                <a:latin typeface="+mn-ea"/>
                <a:cs typeface="Cascadia Code Light" panose="020B0609020000020004" pitchFamily="49" charset="0"/>
              </a:rPr>
              <a:t>nylanderia</a:t>
            </a:r>
            <a:r>
              <a:rPr lang="en-US" altLang="zh-CN" sz="2400" kern="100" dirty="0">
                <a:effectLst/>
                <a:latin typeface="+mn-ea"/>
                <a:cs typeface="Cascadia Code Light" panose="020B0609020000020004" pitchFamily="49" charset="0"/>
              </a:rPr>
              <a:t> flavipes from other kinds of ants that there is great amount of </a:t>
            </a:r>
            <a:r>
              <a:rPr lang="en-US" altLang="zh-CN" sz="2400" kern="100" dirty="0" err="1">
                <a:effectLst/>
                <a:latin typeface="+mn-ea"/>
                <a:cs typeface="Cascadia Code Light" panose="020B0609020000020004" pitchFamily="49" charset="0"/>
              </a:rPr>
              <a:t>actinomycetia</a:t>
            </a:r>
            <a:r>
              <a:rPr lang="en-US" altLang="zh-CN" sz="2400" kern="100" dirty="0">
                <a:effectLst/>
                <a:latin typeface="+mn-ea"/>
                <a:cs typeface="Cascadia Code Light" panose="020B0609020000020004" pitchFamily="49" charset="0"/>
              </a:rPr>
              <a:t> in the samples. By comparing the diets of these ants’ diets, a differentiation of the diet of the </a:t>
            </a:r>
            <a:r>
              <a:rPr lang="en-US" altLang="zh-CN" sz="2400" kern="100" dirty="0" err="1">
                <a:effectLst/>
                <a:latin typeface="+mn-ea"/>
                <a:cs typeface="Cascadia Code Light" panose="020B0609020000020004" pitchFamily="49" charset="0"/>
              </a:rPr>
              <a:t>nylanderia</a:t>
            </a:r>
            <a:r>
              <a:rPr lang="en-US" altLang="zh-CN" sz="2400" kern="100" dirty="0">
                <a:effectLst/>
                <a:latin typeface="+mn-ea"/>
                <a:cs typeface="Cascadia Code Light" panose="020B0609020000020004" pitchFamily="49" charset="0"/>
              </a:rPr>
              <a:t> flavipes that they favor the dead animals can be known. So according to the information on the internet that this kind bacteria are harmless soil microorganism which also serves as an antibiotic producers. Meanwhile, this kind of bacteria is also commonly find in some dead animals which can be the food of </a:t>
            </a:r>
            <a:r>
              <a:rPr lang="en-US" altLang="zh-CN" sz="2400" kern="100" dirty="0" err="1">
                <a:effectLst/>
                <a:latin typeface="+mn-ea"/>
                <a:cs typeface="Cascadia Code Light" panose="020B0609020000020004" pitchFamily="49" charset="0"/>
              </a:rPr>
              <a:t>nylanderia</a:t>
            </a:r>
            <a:r>
              <a:rPr lang="en-US" altLang="zh-CN" sz="2400" kern="100" dirty="0">
                <a:effectLst/>
                <a:latin typeface="+mn-ea"/>
                <a:cs typeface="Cascadia Code Light" panose="020B0609020000020004" pitchFamily="49" charset="0"/>
              </a:rPr>
              <a:t> flavipes. So this can the explanation why there are lots of this kind of bacteria in this kind of ant. However, this situation of eating dead animals for survival not only exists among, but also among Pheidole. But according to the chart, bacteria </a:t>
            </a:r>
            <a:r>
              <a:rPr lang="en-US" altLang="zh-CN" sz="2400" kern="100" dirty="0" err="1">
                <a:effectLst/>
                <a:latin typeface="+mn-ea"/>
                <a:cs typeface="Cascadia Code Light" panose="020B0609020000020004" pitchFamily="49" charset="0"/>
              </a:rPr>
              <a:t>actinomycetia</a:t>
            </a:r>
            <a:r>
              <a:rPr lang="en-US" altLang="zh-CN" sz="2400" kern="100" dirty="0">
                <a:effectLst/>
                <a:latin typeface="+mn-ea"/>
                <a:cs typeface="Cascadia Code Light" panose="020B0609020000020004" pitchFamily="49" charset="0"/>
              </a:rPr>
              <a:t> doesn’t exists as much in Pheidole. We expect that the </a:t>
            </a:r>
            <a:r>
              <a:rPr lang="en-US" altLang="zh-CN" sz="2400" kern="100" dirty="0" err="1">
                <a:effectLst/>
                <a:latin typeface="+mn-ea"/>
                <a:cs typeface="Cascadia Code Light" panose="020B0609020000020004" pitchFamily="49" charset="0"/>
              </a:rPr>
              <a:t>nylanderia</a:t>
            </a:r>
            <a:r>
              <a:rPr lang="en-US" altLang="zh-CN" sz="2400" kern="100" dirty="0">
                <a:effectLst/>
                <a:latin typeface="+mn-ea"/>
                <a:cs typeface="Cascadia Code Light" panose="020B0609020000020004" pitchFamily="49" charset="0"/>
              </a:rPr>
              <a:t> has a greater favor in carrion.</a:t>
            </a:r>
            <a:endParaRPr lang="zh-CN" altLang="zh-CN" sz="2400" kern="100" dirty="0">
              <a:effectLst/>
              <a:latin typeface="+mn-ea"/>
              <a:cs typeface="Cascadia Code Light" panose="020B0609020000020004" pitchFamily="49" charset="0"/>
            </a:endParaRPr>
          </a:p>
          <a:p>
            <a:pPr algn="just">
              <a:spcAft>
                <a:spcPts val="430"/>
              </a:spcAft>
            </a:pPr>
            <a:r>
              <a:rPr lang="en-US" altLang="zh-CN" sz="2400" kern="100" dirty="0" err="1">
                <a:effectLst/>
                <a:latin typeface="+mn-ea"/>
                <a:cs typeface="Cascadia Code Light" panose="020B0609020000020004" pitchFamily="49" charset="0"/>
              </a:rPr>
              <a:t>Moraxellacease</a:t>
            </a:r>
            <a:r>
              <a:rPr lang="en-US" altLang="zh-CN" sz="2400" kern="100" dirty="0">
                <a:effectLst/>
                <a:latin typeface="+mn-ea"/>
                <a:cs typeface="Cascadia Code Light" panose="020B0609020000020004" pitchFamily="49" charset="0"/>
              </a:rPr>
              <a:t> commonly occur in commensals of mammals and in soil or water. From the </a:t>
            </a:r>
            <a:r>
              <a:rPr lang="en-US" altLang="zh-CN" sz="2400" kern="100" dirty="0">
                <a:latin typeface="+mn-ea"/>
                <a:cs typeface="Cascadia Code Light" panose="020B0609020000020004" pitchFamily="49" charset="0"/>
              </a:rPr>
              <a:t>figure</a:t>
            </a:r>
            <a:r>
              <a:rPr lang="en-US" altLang="zh-CN" sz="2400" kern="100" dirty="0">
                <a:effectLst/>
                <a:latin typeface="+mn-ea"/>
                <a:cs typeface="Cascadia Code Light" panose="020B0609020000020004" pitchFamily="49" charset="0"/>
              </a:rPr>
              <a:t> 2, we can notice that this kind of bacteria doesn’t occur in Pheidole while it exists in other two kind of ants. So we presume that the ants that prefer eating plants nectars live long in plants and do not spend a lot of time finding carrion in the soil. This can prove that Pheidole don’t have a favor in carrion compared to the </a:t>
            </a:r>
            <a:r>
              <a:rPr lang="en-US" altLang="zh-CN" sz="2400" kern="100" dirty="0" err="1">
                <a:effectLst/>
                <a:latin typeface="+mn-ea"/>
                <a:cs typeface="Cascadia Code Light" panose="020B0609020000020004" pitchFamily="49" charset="0"/>
              </a:rPr>
              <a:t>nylanderia</a:t>
            </a:r>
            <a:r>
              <a:rPr lang="en-US" altLang="zh-CN" sz="2400" kern="100" dirty="0">
                <a:effectLst/>
                <a:latin typeface="+mn-ea"/>
                <a:cs typeface="Cascadia Code Light" panose="020B0609020000020004" pitchFamily="49" charset="0"/>
              </a:rPr>
              <a:t>.</a:t>
            </a:r>
          </a:p>
          <a:p>
            <a:pPr algn="just">
              <a:spcAft>
                <a:spcPts val="430"/>
              </a:spcAft>
            </a:pPr>
            <a:r>
              <a:rPr lang="en-US" altLang="zh-CN" sz="2400" dirty="0">
                <a:latin typeface="+mn-ea"/>
                <a:cs typeface="Cascadia Code Light" panose="020B0609020000020004" pitchFamily="49" charset="0"/>
                <a:sym typeface="+mn-ea"/>
              </a:rPr>
              <a:t>Drawing lessons from the above, there are several aspects of this project that we could improve. First of all, the data set is not enough  for us to conclude a specific result. We should collect more ant heads next time since the DNA amount on one head is extremely low. Secondly, due to the time length and our ability, we are not able to exclude all other variables such as diet variating according to the age and gender of ants within a specific ant colony. We are also not sure if the ants have eaten food and got its bacterial DNA on its head. Next time, we could probably place the ants in a container and give food to them and get all other variable constant.</a:t>
            </a:r>
          </a:p>
          <a:p>
            <a:pPr algn="just">
              <a:spcAft>
                <a:spcPts val="430"/>
              </a:spcAft>
            </a:pPr>
            <a:endParaRPr lang="en-US" altLang="zh-CN" sz="2400" dirty="0">
              <a:latin typeface="+mn-ea"/>
            </a:endParaRPr>
          </a:p>
          <a:p>
            <a:pPr algn="just">
              <a:spcAft>
                <a:spcPts val="430"/>
              </a:spcAft>
            </a:pPr>
            <a:r>
              <a:rPr lang="en-US" sz="4800" dirty="0">
                <a:latin typeface="+mn-ea"/>
              </a:rPr>
              <a:t>References</a:t>
            </a:r>
          </a:p>
          <a:p>
            <a:pPr>
              <a:spcAft>
                <a:spcPts val="430"/>
              </a:spcAft>
            </a:pPr>
            <a:r>
              <a:rPr lang="en-US" sz="2000" dirty="0">
                <a:latin typeface="+mn-ea"/>
              </a:rPr>
              <a:t>“Barcode Project Sample Database.” Sampledb.dnalc.org, sampledb.dnalc.org/barcoding/</a:t>
            </a:r>
          </a:p>
          <a:p>
            <a:pPr>
              <a:spcAft>
                <a:spcPts val="430"/>
              </a:spcAft>
            </a:pPr>
            <a:r>
              <a:rPr lang="en-US" sz="2000" dirty="0">
                <a:latin typeface="+mn-ea"/>
              </a:rPr>
              <a:t>.“Fast Track to Gene Annotation and Genome Analysis - DNA Subway.” Dnasubway.cyverse.org, dnasubway.cyverse.org/</a:t>
            </a:r>
          </a:p>
          <a:p>
            <a:pPr>
              <a:spcAft>
                <a:spcPts val="430"/>
              </a:spcAft>
            </a:pPr>
            <a:r>
              <a:rPr lang="en-US" sz="2000" dirty="0">
                <a:latin typeface="+mn-ea"/>
              </a:rPr>
              <a:t>.Lucas, Jane M, et al. “The Microbiome of the Ant‐Built Home: The Microbial Communities of a Tropical Arboreal Ant and Its Nest.” Ecosphere, vol. 8, no. 2, 1 Feb. 2017, https://doi.org/10.1002/ecs2.1639. Accessed 22 Aug. 2023.</a:t>
            </a:r>
          </a:p>
          <a:p>
            <a:pPr>
              <a:spcAft>
                <a:spcPts val="430"/>
              </a:spcAft>
            </a:pPr>
            <a:endParaRPr lang="en-US" sz="2000" dirty="0">
              <a:latin typeface="+mn-ea"/>
            </a:endParaRPr>
          </a:p>
          <a:p>
            <a:pPr algn="just">
              <a:spcAft>
                <a:spcPts val="430"/>
              </a:spcAft>
            </a:pPr>
            <a:r>
              <a:rPr lang="en-US" sz="4800" dirty="0">
                <a:latin typeface="+mn-ea"/>
              </a:rPr>
              <a:t>Acknowledgements</a:t>
            </a:r>
          </a:p>
          <a:p>
            <a:pPr algn="just">
              <a:spcAft>
                <a:spcPts val="430"/>
              </a:spcAft>
            </a:pPr>
            <a:r>
              <a:rPr lang="en-US" sz="2400" dirty="0">
                <a:latin typeface="+mn-ea"/>
              </a:rPr>
              <a:t>Our team successfully completed our research and finally had our project presented </a:t>
            </a:r>
            <a:r>
              <a:rPr lang="en-US" altLang="zh-CN" sz="2400" dirty="0">
                <a:latin typeface="+mn-ea"/>
              </a:rPr>
              <a:t>with </a:t>
            </a:r>
            <a:r>
              <a:rPr lang="en-US" sz="2400" dirty="0">
                <a:latin typeface="+mn-ea"/>
              </a:rPr>
              <a:t>the help of everyone who supported our team. First of all, our team give sincere thanks and appreciation for our </a:t>
            </a:r>
            <a:r>
              <a:rPr lang="en-US" altLang="zh-CN" sz="2400" dirty="0">
                <a:latin typeface="+mn-ea"/>
              </a:rPr>
              <a:t>t</a:t>
            </a:r>
            <a:r>
              <a:rPr lang="en-US" sz="2400" dirty="0">
                <a:latin typeface="+mn-ea"/>
              </a:rPr>
              <a:t>utor Jeff, whose encouragement and patience to listen to our questions have acco</a:t>
            </a:r>
            <a:r>
              <a:rPr lang="en-US" altLang="zh-CN" sz="2400" dirty="0">
                <a:latin typeface="+mn-ea"/>
              </a:rPr>
              <a:t>m</a:t>
            </a:r>
            <a:r>
              <a:rPr lang="en-US" sz="2400" dirty="0">
                <a:latin typeface="+mn-ea"/>
              </a:rPr>
              <a:t>plished our team so much. It is a pleasure to study under his guidance. We are also extremely grateful to our classmates who have kindly provided our team assistance and companionship in the course of preparing this project.</a:t>
            </a:r>
          </a:p>
          <a:p>
            <a:pPr algn="just">
              <a:spcAft>
                <a:spcPts val="430"/>
              </a:spcAft>
            </a:pPr>
            <a:endParaRPr lang="en-US" sz="3200" dirty="0">
              <a:solidFill>
                <a:srgbClr val="FF0000"/>
              </a:solidFill>
            </a:endParaRPr>
          </a:p>
        </p:txBody>
      </p:sp>
      <p:pic>
        <p:nvPicPr>
          <p:cNvPr id="21" name="图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5037" y="1055585"/>
            <a:ext cx="3563025" cy="1866987"/>
          </a:xfrm>
          <a:prstGeom prst="rect">
            <a:avLst/>
          </a:prstGeom>
        </p:spPr>
      </p:pic>
      <p:sp>
        <p:nvSpPr>
          <p:cNvPr id="52" name="TextBox 36"/>
          <p:cNvSpPr txBox="1"/>
          <p:nvPr/>
        </p:nvSpPr>
        <p:spPr>
          <a:xfrm>
            <a:off x="527361" y="22700139"/>
            <a:ext cx="9764473" cy="6067587"/>
          </a:xfrm>
          <a:prstGeom prst="rect">
            <a:avLst/>
          </a:prstGeom>
          <a:noFill/>
        </p:spPr>
        <p:txBody>
          <a:bodyPr wrap="square" lIns="65306" tIns="32653" rIns="65306" bIns="32653" rtlCol="0">
            <a:spAutoFit/>
          </a:bodyPr>
          <a:lstStyle/>
          <a:p>
            <a:pPr algn="just">
              <a:spcAft>
                <a:spcPts val="430"/>
              </a:spcAft>
            </a:pPr>
            <a:endParaRPr lang="en-US" sz="3200" dirty="0"/>
          </a:p>
          <a:p>
            <a:pPr algn="just">
              <a:spcAft>
                <a:spcPts val="430"/>
              </a:spcAft>
            </a:pPr>
            <a:r>
              <a:rPr lang="en-US" sz="4800" dirty="0">
                <a:latin typeface="+mj-ea"/>
                <a:ea typeface="+mj-ea"/>
              </a:rPr>
              <a:t>Materials &amp; Methods</a:t>
            </a:r>
          </a:p>
          <a:p>
            <a:pPr marL="342900" indent="-342900" algn="just">
              <a:spcAft>
                <a:spcPts val="430"/>
              </a:spcAft>
              <a:buFont typeface="Arial" panose="020B0604020202020204" pitchFamily="34" charset="0"/>
              <a:buChar char="•"/>
            </a:pPr>
            <a:r>
              <a:rPr lang="en-US" altLang="zh-CN" dirty="0">
                <a:latin typeface="+mn-ea"/>
                <a:cs typeface="Cascadia Mono ExtraLight" panose="020B0609020000020004" pitchFamily="49" charset="0"/>
              </a:rPr>
              <a:t>Processing samples: collecting three species of Formicidae and separating body and head</a:t>
            </a:r>
          </a:p>
          <a:p>
            <a:pPr marL="342900" indent="-342900" algn="just">
              <a:spcAft>
                <a:spcPts val="430"/>
              </a:spcAft>
              <a:buFont typeface="Arial" panose="020B0604020202020204" pitchFamily="34" charset="0"/>
              <a:buChar char="•"/>
            </a:pPr>
            <a:r>
              <a:rPr lang="en-US" altLang="zh-CN" dirty="0">
                <a:latin typeface="+mn-ea"/>
                <a:cs typeface="Cascadia Mono ExtraLight" panose="020B0609020000020004" pitchFamily="49" charset="0"/>
              </a:rPr>
              <a:t>Ant body DNA extraction: use silica isolation method to extract DNA of Formicidae from body</a:t>
            </a:r>
          </a:p>
          <a:p>
            <a:pPr algn="just">
              <a:spcAft>
                <a:spcPts val="430"/>
              </a:spcAft>
            </a:pPr>
            <a:r>
              <a:rPr lang="en-US" altLang="zh-CN" dirty="0">
                <a:latin typeface="+mn-ea"/>
                <a:cs typeface="Cascadia Mono ExtraLight" panose="020B0609020000020004" pitchFamily="49" charset="0"/>
              </a:rPr>
              <a:t>     Amplification of DNA and test the amplification: PCR &amp; gel electrophoresis</a:t>
            </a:r>
          </a:p>
          <a:p>
            <a:pPr algn="just">
              <a:spcAft>
                <a:spcPts val="430"/>
              </a:spcAft>
            </a:pPr>
            <a:r>
              <a:rPr lang="en-US" altLang="zh-CN" dirty="0">
                <a:latin typeface="+mn-ea"/>
                <a:cs typeface="Cascadia Mono ExtraLight" panose="020B0609020000020004" pitchFamily="49" charset="0"/>
              </a:rPr>
              <a:t>     Ant CO1 DNA Sequencing: Sent to </a:t>
            </a:r>
            <a:r>
              <a:rPr lang="en-US" altLang="zh-CN" dirty="0" err="1">
                <a:latin typeface="+mn-ea"/>
                <a:cs typeface="Cascadia Mono ExtraLight" panose="020B0609020000020004" pitchFamily="49" charset="0"/>
              </a:rPr>
              <a:t>Azenta</a:t>
            </a:r>
            <a:r>
              <a:rPr lang="en-US" altLang="zh-CN" dirty="0">
                <a:latin typeface="+mn-ea"/>
                <a:cs typeface="Cascadia Mono ExtraLight" panose="020B0609020000020004" pitchFamily="49" charset="0"/>
              </a:rPr>
              <a:t> Life Sciences </a:t>
            </a:r>
          </a:p>
          <a:p>
            <a:pPr algn="just">
              <a:spcAft>
                <a:spcPts val="430"/>
              </a:spcAft>
            </a:pPr>
            <a:r>
              <a:rPr lang="en-US" altLang="zh-CN" dirty="0">
                <a:latin typeface="+mn-ea"/>
                <a:cs typeface="Cascadia Mono ExtraLight" panose="020B0609020000020004" pitchFamily="49" charset="0"/>
              </a:rPr>
              <a:t>     Analysis of CO1 barcodes: DNA subway</a:t>
            </a:r>
          </a:p>
          <a:p>
            <a:pPr marL="342900" indent="-342900" algn="just">
              <a:spcAft>
                <a:spcPts val="430"/>
              </a:spcAft>
              <a:buFont typeface="Arial" panose="020B0604020202020204" pitchFamily="34" charset="0"/>
              <a:buChar char="•"/>
            </a:pPr>
            <a:r>
              <a:rPr lang="en-US" altLang="zh-CN" dirty="0">
                <a:latin typeface="+mn-ea"/>
                <a:cs typeface="Cascadia Mono ExtraLight" panose="020B0609020000020004" pitchFamily="49" charset="0"/>
                <a:sym typeface="+mn-ea"/>
              </a:rPr>
              <a:t>Ant head Bacterial DNA extraction: using QIAGEN </a:t>
            </a:r>
            <a:r>
              <a:rPr lang="en-US" altLang="zh-CN" dirty="0" err="1">
                <a:latin typeface="+mn-ea"/>
                <a:cs typeface="Cascadia Mono ExtraLight" panose="020B0609020000020004" pitchFamily="49" charset="0"/>
                <a:sym typeface="+mn-ea"/>
              </a:rPr>
              <a:t>DNeasy</a:t>
            </a:r>
            <a:r>
              <a:rPr lang="en-US" altLang="zh-CN" dirty="0">
                <a:latin typeface="+mn-ea"/>
                <a:cs typeface="Cascadia Mono ExtraLight" panose="020B0609020000020004" pitchFamily="49" charset="0"/>
                <a:sym typeface="+mn-ea"/>
              </a:rPr>
              <a:t> </a:t>
            </a:r>
            <a:r>
              <a:rPr lang="en-US" altLang="zh-CN" dirty="0" err="1">
                <a:latin typeface="+mn-ea"/>
                <a:cs typeface="Cascadia Mono ExtraLight" panose="020B0609020000020004" pitchFamily="49" charset="0"/>
                <a:sym typeface="+mn-ea"/>
              </a:rPr>
              <a:t>Powersoil</a:t>
            </a:r>
            <a:r>
              <a:rPr lang="en-US" altLang="zh-CN" dirty="0">
                <a:latin typeface="+mn-ea"/>
                <a:cs typeface="Cascadia Mono ExtraLight" panose="020B0609020000020004" pitchFamily="49" charset="0"/>
                <a:sym typeface="+mn-ea"/>
              </a:rPr>
              <a:t> Pro Kit.</a:t>
            </a:r>
            <a:endParaRPr lang="en-US" altLang="zh-CN" dirty="0">
              <a:latin typeface="+mn-ea"/>
              <a:cs typeface="Cascadia Mono ExtraLight" panose="020B0609020000020004" pitchFamily="49" charset="0"/>
            </a:endParaRPr>
          </a:p>
          <a:p>
            <a:pPr algn="just">
              <a:spcAft>
                <a:spcPts val="430"/>
              </a:spcAft>
            </a:pPr>
            <a:r>
              <a:rPr lang="en-US" altLang="zh-CN" dirty="0">
                <a:latin typeface="+mn-ea"/>
                <a:cs typeface="Cascadia Mono ExtraLight" panose="020B0609020000020004" pitchFamily="49" charset="0"/>
                <a:sym typeface="+mn-ea"/>
              </a:rPr>
              <a:t>     Amplification of DNA and test the amplification: </a:t>
            </a:r>
          </a:p>
          <a:p>
            <a:pPr algn="just">
              <a:spcAft>
                <a:spcPts val="430"/>
              </a:spcAft>
            </a:pPr>
            <a:r>
              <a:rPr lang="en-US" altLang="zh-CN" dirty="0">
                <a:latin typeface="+mn-ea"/>
                <a:cs typeface="Cascadia Mono ExtraLight" panose="020B0609020000020004" pitchFamily="49" charset="0"/>
                <a:sym typeface="+mn-ea"/>
              </a:rPr>
              <a:t>     PCR (using specific barcodes from the Nanopore 16S Barcoding Kit) and gel electrophoresis</a:t>
            </a:r>
            <a:endParaRPr lang="en-US" altLang="zh-CN" dirty="0">
              <a:latin typeface="+mn-ea"/>
              <a:cs typeface="Cascadia Mono ExtraLight" panose="020B0609020000020004" pitchFamily="49" charset="0"/>
            </a:endParaRPr>
          </a:p>
          <a:p>
            <a:pPr algn="just">
              <a:spcAft>
                <a:spcPts val="430"/>
              </a:spcAft>
            </a:pPr>
            <a:r>
              <a:rPr lang="en-US" altLang="zh-CN" dirty="0">
                <a:latin typeface="+mn-ea"/>
                <a:cs typeface="Cascadia Mono ExtraLight" panose="020B0609020000020004" pitchFamily="49" charset="0"/>
                <a:sym typeface="+mn-ea"/>
              </a:rPr>
              <a:t>     Bacterial DNA Sequencing: 1 DNA Library preparation</a:t>
            </a:r>
          </a:p>
          <a:p>
            <a:pPr algn="just">
              <a:spcAft>
                <a:spcPts val="430"/>
              </a:spcAft>
            </a:pPr>
            <a:r>
              <a:rPr lang="en-US" altLang="zh-CN" dirty="0">
                <a:latin typeface="+mn-ea"/>
                <a:cs typeface="Cascadia Mono ExtraLight" panose="020B0609020000020004" pitchFamily="49" charset="0"/>
                <a:sym typeface="+mn-ea"/>
              </a:rPr>
              <a:t>                                                2 </a:t>
            </a:r>
            <a:r>
              <a:rPr lang="en-US" altLang="zh-CN" dirty="0" err="1">
                <a:latin typeface="+mn-ea"/>
                <a:cs typeface="Cascadia Mono ExtraLight" panose="020B0609020000020004" pitchFamily="49" charset="0"/>
                <a:sym typeface="+mn-ea"/>
              </a:rPr>
              <a:t>Flongle</a:t>
            </a:r>
            <a:r>
              <a:rPr lang="en-US" altLang="zh-CN" dirty="0">
                <a:latin typeface="+mn-ea"/>
                <a:cs typeface="Cascadia Mono ExtraLight" panose="020B0609020000020004" pitchFamily="49" charset="0"/>
                <a:sym typeface="+mn-ea"/>
              </a:rPr>
              <a:t> flow cell priming</a:t>
            </a:r>
          </a:p>
          <a:p>
            <a:pPr algn="just">
              <a:spcAft>
                <a:spcPts val="430"/>
              </a:spcAft>
            </a:pPr>
            <a:r>
              <a:rPr lang="en-US" altLang="zh-CN" dirty="0">
                <a:latin typeface="+mn-ea"/>
                <a:cs typeface="Cascadia Mono ExtraLight" panose="020B0609020000020004" pitchFamily="49" charset="0"/>
                <a:sym typeface="+mn-ea"/>
              </a:rPr>
              <a:t>                                                3 Flow cell loading</a:t>
            </a:r>
          </a:p>
          <a:p>
            <a:pPr algn="just">
              <a:spcAft>
                <a:spcPts val="430"/>
              </a:spcAft>
            </a:pPr>
            <a:r>
              <a:rPr lang="en-US" altLang="zh-CN" dirty="0">
                <a:latin typeface="+mn-ea"/>
                <a:cs typeface="Cascadia Mono ExtraLight" panose="020B0609020000020004" pitchFamily="49" charset="0"/>
                <a:sym typeface="+mn-ea"/>
              </a:rPr>
              <a:t>     Analyzing data: Using the website Minknow </a:t>
            </a:r>
          </a:p>
          <a:p>
            <a:pPr algn="just">
              <a:spcAft>
                <a:spcPts val="430"/>
              </a:spcAft>
            </a:pPr>
            <a:r>
              <a:rPr lang="en-US" altLang="zh-CN" sz="2000" dirty="0">
                <a:latin typeface="+mn-ea"/>
                <a:cs typeface="Cascadia Mono ExtraLight" panose="020B0609020000020004" pitchFamily="49" charset="0"/>
                <a:sym typeface="+mn-ea"/>
              </a:rPr>
              <a:t>                                    </a:t>
            </a:r>
            <a:endParaRPr lang="en-US" sz="2400" dirty="0">
              <a:latin typeface="+mn-ea"/>
            </a:endParaRPr>
          </a:p>
          <a:p>
            <a:pPr>
              <a:spcAft>
                <a:spcPts val="430"/>
              </a:spcAft>
            </a:pPr>
            <a:endParaRPr lang="en-US" sz="2400" dirty="0"/>
          </a:p>
        </p:txBody>
      </p:sp>
      <p:sp>
        <p:nvSpPr>
          <p:cNvPr id="53" name="TextBox 36"/>
          <p:cNvSpPr txBox="1"/>
          <p:nvPr/>
        </p:nvSpPr>
        <p:spPr>
          <a:xfrm>
            <a:off x="12350626" y="3629121"/>
            <a:ext cx="2194393" cy="1350645"/>
          </a:xfrm>
          <a:prstGeom prst="rect">
            <a:avLst/>
          </a:prstGeom>
          <a:noFill/>
        </p:spPr>
        <p:txBody>
          <a:bodyPr wrap="square" lIns="65306" tIns="32653" rIns="65306" bIns="32653" rtlCol="0">
            <a:spAutoFit/>
          </a:bodyPr>
          <a:lstStyle/>
          <a:p>
            <a:pPr algn="just">
              <a:spcAft>
                <a:spcPts val="430"/>
              </a:spcAft>
            </a:pPr>
            <a:r>
              <a:rPr lang="en-US" sz="4800" dirty="0"/>
              <a:t>Results</a:t>
            </a:r>
          </a:p>
          <a:p>
            <a:pPr algn="just"/>
            <a:endParaRPr lang="zh-CN" altLang="zh-CN" sz="3200" dirty="0"/>
          </a:p>
        </p:txBody>
      </p:sp>
      <p:sp>
        <p:nvSpPr>
          <p:cNvPr id="54" name="TextBox 36"/>
          <p:cNvSpPr txBox="1"/>
          <p:nvPr/>
        </p:nvSpPr>
        <p:spPr>
          <a:xfrm>
            <a:off x="491221" y="9855123"/>
            <a:ext cx="9800614" cy="9399781"/>
          </a:xfrm>
          <a:prstGeom prst="rect">
            <a:avLst/>
          </a:prstGeom>
          <a:noFill/>
        </p:spPr>
        <p:txBody>
          <a:bodyPr wrap="square" lIns="65306" tIns="32653" rIns="65306" bIns="32653" rtlCol="0">
            <a:spAutoFit/>
          </a:bodyPr>
          <a:lstStyle/>
          <a:p>
            <a:pPr algn="just">
              <a:spcAft>
                <a:spcPts val="430"/>
              </a:spcAft>
            </a:pPr>
            <a:endParaRPr lang="en-US" sz="3200" dirty="0"/>
          </a:p>
          <a:p>
            <a:pPr algn="just">
              <a:spcAft>
                <a:spcPts val="430"/>
              </a:spcAft>
            </a:pPr>
            <a:r>
              <a:rPr lang="en-US" sz="4800" dirty="0">
                <a:latin typeface="+mj-ea"/>
                <a:ea typeface="+mj-ea"/>
              </a:rPr>
              <a:t>Introduction</a:t>
            </a:r>
          </a:p>
          <a:p>
            <a:pPr algn="just">
              <a:lnSpc>
                <a:spcPct val="115000"/>
              </a:lnSpc>
              <a:spcAft>
                <a:spcPts val="800"/>
              </a:spcAft>
            </a:pP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Different species of ants have different diets. From this observation, the diet can correlate with the microbiomes of the ants’ mouth  parts and head. We want to find out </a:t>
            </a:r>
            <a:r>
              <a:rPr lang="en-US" altLang="zh-CN" sz="2400" kern="100" dirty="0">
                <a:latin typeface="等线" panose="02010600030101010101" pitchFamily="2" charset="-122"/>
                <a:ea typeface="等线" panose="02010600030101010101" pitchFamily="2" charset="-122"/>
                <a:cs typeface="Times New Roman" panose="02020603050405020304" pitchFamily="18" charset="0"/>
              </a:rPr>
              <a:t>the</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 relationship between the diet of different species and the microbiomes from their mouth parts and head. We want to expand the understanding of how the microbiomes vary between species. The is a wider view than that </a:t>
            </a:r>
            <a:r>
              <a:rPr lang="en-US" altLang="zh-CN" sz="2400" kern="100" dirty="0">
                <a:latin typeface="等线" panose="02010600030101010101" pitchFamily="2" charset="-122"/>
                <a:ea typeface="等线" panose="02010600030101010101" pitchFamily="2" charset="-122"/>
                <a:cs typeface="Times New Roman" panose="02020603050405020304" pitchFamily="18" charset="0"/>
              </a:rPr>
              <a:t>of varying </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diet, gender and ages in a single species colony.</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15000"/>
              </a:lnSpc>
              <a:spcAft>
                <a:spcPts val="800"/>
              </a:spcAft>
            </a:pP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We used the ant heads because there may have microbiome that may facilitate nutrient acquisition or promote health. We want to explore the difference in ant diet between three species to examine patterns between microbiomes and diets.</a:t>
            </a:r>
          </a:p>
          <a:p>
            <a:pPr algn="just">
              <a:lnSpc>
                <a:spcPct val="115000"/>
              </a:lnSpc>
              <a:spcAft>
                <a:spcPts val="800"/>
              </a:spcAft>
            </a:pPr>
            <a:r>
              <a:rPr lang="en-US" altLang="zh-CN" sz="2400" kern="100" dirty="0">
                <a:latin typeface="等线" panose="02010600030101010101" pitchFamily="2" charset="-122"/>
                <a:ea typeface="等线" panose="02010600030101010101" pitchFamily="2" charset="-122"/>
                <a:cs typeface="Times New Roman" panose="02020603050405020304" pitchFamily="18" charset="0"/>
              </a:rPr>
              <a:t>Ant species were confirmed by CO1 DNA barcoding. Microbiomes were assessed using the 16S barcoding kit from Oxford Nanopore technology.</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15000"/>
              </a:lnSpc>
              <a:spcAft>
                <a:spcPts val="800"/>
              </a:spcAft>
            </a:pP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The research question can help find the regulation between the diet and the microbiomes of different species of ant, maybe we can apply the regulation to different animals and develop the certain microbiomes by giving the certain diet.</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spcAft>
                <a:spcPts val="430"/>
              </a:spcAft>
            </a:pPr>
            <a:endParaRPr lang="en-US" altLang="zh-CN" sz="2400" dirty="0"/>
          </a:p>
        </p:txBody>
      </p:sp>
      <p:sp>
        <p:nvSpPr>
          <p:cNvPr id="2" name="文本框 1"/>
          <p:cNvSpPr txBox="1"/>
          <p:nvPr/>
        </p:nvSpPr>
        <p:spPr>
          <a:xfrm>
            <a:off x="11121843" y="7288519"/>
            <a:ext cx="10092610" cy="984885"/>
          </a:xfrm>
          <a:prstGeom prst="rect">
            <a:avLst/>
          </a:prstGeom>
          <a:noFill/>
        </p:spPr>
        <p:txBody>
          <a:bodyPr wrap="square" rtlCol="0">
            <a:spAutoFit/>
          </a:bodyPr>
          <a:lstStyle/>
          <a:p>
            <a:pPr algn="ctr"/>
            <a:r>
              <a:rPr lang="en-US" altLang="zh-CN" sz="4000" dirty="0"/>
              <a:t> </a:t>
            </a:r>
            <a:endParaRPr lang="zh-CN" altLang="zh-CN" sz="4000" dirty="0"/>
          </a:p>
          <a:p>
            <a:endParaRPr lang="zh-CN" altLang="en-US" dirty="0"/>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05190" y="10255048"/>
            <a:ext cx="12597414" cy="6021263"/>
          </a:xfrm>
          <a:prstGeom prst="rect">
            <a:avLst/>
          </a:prstGeom>
        </p:spPr>
      </p:pic>
      <p:pic>
        <p:nvPicPr>
          <p:cNvPr id="8" name="图片 7"/>
          <p:cNvPicPr>
            <a:picLocks noChangeAspect="1"/>
          </p:cNvPicPr>
          <p:nvPr/>
        </p:nvPicPr>
        <p:blipFill>
          <a:blip r:embed="rId6"/>
          <a:stretch>
            <a:fillRect/>
          </a:stretch>
        </p:blipFill>
        <p:spPr>
          <a:xfrm>
            <a:off x="11773110" y="16741256"/>
            <a:ext cx="12597414" cy="5027296"/>
          </a:xfrm>
          <a:prstGeom prst="rect">
            <a:avLst/>
          </a:prstGeom>
        </p:spPr>
      </p:pic>
      <p:sp>
        <p:nvSpPr>
          <p:cNvPr id="13" name="文本框 12"/>
          <p:cNvSpPr txBox="1"/>
          <p:nvPr/>
        </p:nvSpPr>
        <p:spPr>
          <a:xfrm>
            <a:off x="12665591" y="17038718"/>
            <a:ext cx="1564461" cy="646331"/>
          </a:xfrm>
          <a:prstGeom prst="rect">
            <a:avLst/>
          </a:prstGeom>
          <a:noFill/>
        </p:spPr>
        <p:txBody>
          <a:bodyPr wrap="square" rtlCol="0">
            <a:spAutoFit/>
          </a:bodyPr>
          <a:lstStyle/>
          <a:p>
            <a:r>
              <a:rPr lang="en-US" altLang="zh-CN" sz="3600" dirty="0"/>
              <a:t>figure1</a:t>
            </a:r>
            <a:endParaRPr lang="zh-CN" altLang="en-US" sz="3200" dirty="0"/>
          </a:p>
        </p:txBody>
      </p:sp>
      <p:pic>
        <p:nvPicPr>
          <p:cNvPr id="3" name="图片 2"/>
          <p:cNvPicPr>
            <a:picLocks noChangeAspect="1"/>
          </p:cNvPicPr>
          <p:nvPr/>
        </p:nvPicPr>
        <p:blipFill>
          <a:blip r:embed="rId7"/>
          <a:stretch>
            <a:fillRect/>
          </a:stretch>
        </p:blipFill>
        <p:spPr>
          <a:xfrm>
            <a:off x="29566183" y="3856507"/>
            <a:ext cx="5497565" cy="1003737"/>
          </a:xfrm>
          <a:prstGeom prst="rect">
            <a:avLst/>
          </a:prstGeom>
        </p:spPr>
      </p:pic>
      <p:pic>
        <p:nvPicPr>
          <p:cNvPr id="9" name="图片 8">
            <a:extLst>
              <a:ext uri="{FF2B5EF4-FFF2-40B4-BE49-F238E27FC236}">
                <a16:creationId xmlns:a16="http://schemas.microsoft.com/office/drawing/2014/main" id="{A7B449BF-44E9-224F-41C9-AAC0801B9C4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949721" y="930163"/>
            <a:ext cx="1992409" cy="1992409"/>
          </a:xfrm>
          <a:prstGeom prst="rect">
            <a:avLst/>
          </a:prstGeom>
        </p:spPr>
      </p:pic>
      <p:pic>
        <p:nvPicPr>
          <p:cNvPr id="16" name="图片 15">
            <a:extLst>
              <a:ext uri="{FF2B5EF4-FFF2-40B4-BE49-F238E27FC236}">
                <a16:creationId xmlns:a16="http://schemas.microsoft.com/office/drawing/2014/main" id="{02F78867-BBFD-D14E-84DF-81A2A950DFE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917522" y="761631"/>
            <a:ext cx="2781473" cy="2750182"/>
          </a:xfrm>
          <a:prstGeom prst="rect">
            <a:avLst/>
          </a:prstGeom>
        </p:spPr>
      </p:pic>
      <p:sp>
        <p:nvSpPr>
          <p:cNvPr id="19" name="文本框 18">
            <a:extLst>
              <a:ext uri="{FF2B5EF4-FFF2-40B4-BE49-F238E27FC236}">
                <a16:creationId xmlns:a16="http://schemas.microsoft.com/office/drawing/2014/main" id="{971B1608-870E-9151-2457-00E033083918}"/>
              </a:ext>
            </a:extLst>
          </p:cNvPr>
          <p:cNvSpPr txBox="1"/>
          <p:nvPr/>
        </p:nvSpPr>
        <p:spPr>
          <a:xfrm>
            <a:off x="11861730" y="27617527"/>
            <a:ext cx="17999528" cy="954107"/>
          </a:xfrm>
          <a:prstGeom prst="rect">
            <a:avLst/>
          </a:prstGeom>
          <a:noFill/>
        </p:spPr>
        <p:txBody>
          <a:bodyPr wrap="square">
            <a:spAutoFit/>
          </a:bodyPr>
          <a:lstStyle/>
          <a:p>
            <a:r>
              <a:rPr lang="en-US" altLang="zh-CN" sz="2800" dirty="0">
                <a:latin typeface="+mn-ea"/>
              </a:rPr>
              <a:t>Chart</a:t>
            </a:r>
            <a:r>
              <a:rPr lang="zh-CN" altLang="en-US" sz="2800" dirty="0">
                <a:latin typeface="+mn-ea"/>
              </a:rPr>
              <a:t>1: Bacterial distribution results showing the lack of moraxellaceae in </a:t>
            </a:r>
            <a:r>
              <a:rPr lang="zh-CN" altLang="en-US" sz="2800" i="1" dirty="0">
                <a:latin typeface="+mn-ea"/>
              </a:rPr>
              <a:t>P. noda</a:t>
            </a:r>
            <a:r>
              <a:rPr lang="zh-CN" altLang="en-US" sz="2800" dirty="0">
                <a:latin typeface="+mn-ea"/>
              </a:rPr>
              <a:t>. </a:t>
            </a:r>
            <a:endParaRPr lang="en-US" altLang="zh-CN" sz="2800" dirty="0">
              <a:latin typeface="+mn-ea"/>
            </a:endParaRPr>
          </a:p>
          <a:p>
            <a:r>
              <a:rPr lang="en-US" altLang="zh-CN" sz="2800" dirty="0">
                <a:latin typeface="+mn-ea"/>
              </a:rPr>
              <a:t>Chart</a:t>
            </a:r>
            <a:r>
              <a:rPr lang="zh-CN" altLang="en-US" sz="2800" dirty="0">
                <a:latin typeface="+mn-ea"/>
              </a:rPr>
              <a:t>2: Bacterial distribution results showing the abundance of actinomycetia in </a:t>
            </a:r>
            <a:r>
              <a:rPr lang="zh-CN" altLang="en-US" sz="2800" i="1" dirty="0">
                <a:latin typeface="+mn-ea"/>
              </a:rPr>
              <a:t>N. flavipes</a:t>
            </a:r>
            <a:r>
              <a:rPr lang="zh-CN" altLang="en-US" sz="2800" dirty="0">
                <a:latin typeface="+mn-ea"/>
              </a:rPr>
              <a:t>.</a:t>
            </a:r>
          </a:p>
        </p:txBody>
      </p:sp>
      <p:pic>
        <p:nvPicPr>
          <p:cNvPr id="20" name="图片 19"/>
          <p:cNvPicPr>
            <a:picLocks noChangeAspect="1"/>
          </p:cNvPicPr>
          <p:nvPr/>
        </p:nvPicPr>
        <p:blipFill>
          <a:blip r:embed="rId10"/>
          <a:stretch>
            <a:fillRect/>
          </a:stretch>
        </p:blipFill>
        <p:spPr>
          <a:xfrm>
            <a:off x="11844555" y="22237533"/>
            <a:ext cx="12597414" cy="5302108"/>
          </a:xfrm>
          <a:prstGeom prst="rect">
            <a:avLst/>
          </a:prstGeom>
        </p:spPr>
      </p:pic>
      <p:pic>
        <p:nvPicPr>
          <p:cNvPr id="23" name="图片 22">
            <a:extLst>
              <a:ext uri="{FF2B5EF4-FFF2-40B4-BE49-F238E27FC236}">
                <a16:creationId xmlns:a16="http://schemas.microsoft.com/office/drawing/2014/main" id="{46C3E1F1-7AED-C075-B1E5-FC8031FDEB0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7362" y="19106364"/>
            <a:ext cx="2651439" cy="2746700"/>
          </a:xfrm>
          <a:prstGeom prst="rect">
            <a:avLst/>
          </a:prstGeom>
        </p:spPr>
      </p:pic>
      <p:pic>
        <p:nvPicPr>
          <p:cNvPr id="25" name="图片 24">
            <a:extLst>
              <a:ext uri="{FF2B5EF4-FFF2-40B4-BE49-F238E27FC236}">
                <a16:creationId xmlns:a16="http://schemas.microsoft.com/office/drawing/2014/main" id="{9BE65404-43B6-F9A0-69C8-4AD5FED1F62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09586" y="19089805"/>
            <a:ext cx="2969167" cy="2713582"/>
          </a:xfrm>
          <a:prstGeom prst="rect">
            <a:avLst/>
          </a:prstGeom>
        </p:spPr>
      </p:pic>
      <p:pic>
        <p:nvPicPr>
          <p:cNvPr id="27" name="图片 26">
            <a:extLst>
              <a:ext uri="{FF2B5EF4-FFF2-40B4-BE49-F238E27FC236}">
                <a16:creationId xmlns:a16="http://schemas.microsoft.com/office/drawing/2014/main" id="{2FE43DAF-08C9-386B-4C37-D32FE0D7E1D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73860" y="19106364"/>
            <a:ext cx="2651439" cy="2713582"/>
          </a:xfrm>
          <a:prstGeom prst="rect">
            <a:avLst/>
          </a:prstGeom>
        </p:spPr>
      </p:pic>
      <p:sp>
        <p:nvSpPr>
          <p:cNvPr id="28" name="文本框 27">
            <a:extLst>
              <a:ext uri="{FF2B5EF4-FFF2-40B4-BE49-F238E27FC236}">
                <a16:creationId xmlns:a16="http://schemas.microsoft.com/office/drawing/2014/main" id="{09893CB0-46A4-98AD-DDB2-06ECF77A7C68}"/>
              </a:ext>
            </a:extLst>
          </p:cNvPr>
          <p:cNvSpPr txBox="1"/>
          <p:nvPr/>
        </p:nvSpPr>
        <p:spPr>
          <a:xfrm>
            <a:off x="12643578" y="22340826"/>
            <a:ext cx="1937658" cy="646331"/>
          </a:xfrm>
          <a:prstGeom prst="rect">
            <a:avLst/>
          </a:prstGeom>
          <a:noFill/>
        </p:spPr>
        <p:txBody>
          <a:bodyPr wrap="square" rtlCol="0">
            <a:spAutoFit/>
          </a:bodyPr>
          <a:lstStyle/>
          <a:p>
            <a:r>
              <a:rPr lang="en-US" altLang="zh-CN" sz="3600" dirty="0"/>
              <a:t>figure2</a:t>
            </a:r>
          </a:p>
        </p:txBody>
      </p:sp>
      <p:sp>
        <p:nvSpPr>
          <p:cNvPr id="29" name="文本框 28">
            <a:extLst>
              <a:ext uri="{FF2B5EF4-FFF2-40B4-BE49-F238E27FC236}">
                <a16:creationId xmlns:a16="http://schemas.microsoft.com/office/drawing/2014/main" id="{6C354B6D-AE2B-C777-7EF4-CFC189E70182}"/>
              </a:ext>
            </a:extLst>
          </p:cNvPr>
          <p:cNvSpPr txBox="1"/>
          <p:nvPr/>
        </p:nvSpPr>
        <p:spPr>
          <a:xfrm>
            <a:off x="775480" y="22004612"/>
            <a:ext cx="2509724" cy="369332"/>
          </a:xfrm>
          <a:prstGeom prst="rect">
            <a:avLst/>
          </a:prstGeom>
          <a:noFill/>
        </p:spPr>
        <p:txBody>
          <a:bodyPr wrap="square" rtlCol="0">
            <a:spAutoFit/>
          </a:bodyPr>
          <a:lstStyle/>
          <a:p>
            <a:r>
              <a:rPr lang="en-US" altLang="zh-CN" i="1" dirty="0"/>
              <a:t>Pheidole </a:t>
            </a:r>
            <a:r>
              <a:rPr lang="en-US" altLang="zh-CN" i="1" dirty="0" err="1"/>
              <a:t>noda</a:t>
            </a:r>
            <a:endParaRPr lang="zh-CN" altLang="en-US" i="1" dirty="0"/>
          </a:p>
        </p:txBody>
      </p:sp>
      <p:sp>
        <p:nvSpPr>
          <p:cNvPr id="32" name="文本框 31">
            <a:extLst>
              <a:ext uri="{FF2B5EF4-FFF2-40B4-BE49-F238E27FC236}">
                <a16:creationId xmlns:a16="http://schemas.microsoft.com/office/drawing/2014/main" id="{45F2E103-5F6E-9955-A2F2-D7D87615D1A3}"/>
              </a:ext>
            </a:extLst>
          </p:cNvPr>
          <p:cNvSpPr txBox="1"/>
          <p:nvPr/>
        </p:nvSpPr>
        <p:spPr>
          <a:xfrm>
            <a:off x="3846849" y="21971494"/>
            <a:ext cx="2509966" cy="369332"/>
          </a:xfrm>
          <a:prstGeom prst="rect">
            <a:avLst/>
          </a:prstGeom>
          <a:noFill/>
        </p:spPr>
        <p:txBody>
          <a:bodyPr wrap="square" rtlCol="0">
            <a:spAutoFit/>
          </a:bodyPr>
          <a:lstStyle/>
          <a:p>
            <a:r>
              <a:rPr lang="en-US" altLang="zh-CN" i="1" dirty="0"/>
              <a:t>Monomorium </a:t>
            </a:r>
            <a:r>
              <a:rPr lang="en-US" altLang="zh-CN" i="1" dirty="0" err="1"/>
              <a:t>chinense</a:t>
            </a:r>
            <a:endParaRPr lang="zh-CN" altLang="en-US" i="1" dirty="0"/>
          </a:p>
        </p:txBody>
      </p:sp>
      <p:sp>
        <p:nvSpPr>
          <p:cNvPr id="33" name="文本框 32">
            <a:extLst>
              <a:ext uri="{FF2B5EF4-FFF2-40B4-BE49-F238E27FC236}">
                <a16:creationId xmlns:a16="http://schemas.microsoft.com/office/drawing/2014/main" id="{228225A1-A7DD-4FA6-4027-22E097EC0FE2}"/>
              </a:ext>
            </a:extLst>
          </p:cNvPr>
          <p:cNvSpPr txBox="1"/>
          <p:nvPr/>
        </p:nvSpPr>
        <p:spPr>
          <a:xfrm>
            <a:off x="7725573" y="21971494"/>
            <a:ext cx="2812083" cy="369332"/>
          </a:xfrm>
          <a:prstGeom prst="rect">
            <a:avLst/>
          </a:prstGeom>
          <a:noFill/>
        </p:spPr>
        <p:txBody>
          <a:bodyPr wrap="square" rtlCol="0">
            <a:spAutoFit/>
          </a:bodyPr>
          <a:lstStyle/>
          <a:p>
            <a:r>
              <a:rPr lang="en-US" altLang="zh-CN" i="1" dirty="0" err="1"/>
              <a:t>Nylanderia</a:t>
            </a:r>
            <a:r>
              <a:rPr lang="en-US" altLang="zh-CN" i="1" dirty="0"/>
              <a:t> flavipes</a:t>
            </a:r>
            <a:endParaRPr lang="zh-CN" altLang="en-US" i="1" dirty="0"/>
          </a:p>
        </p:txBody>
      </p:sp>
      <p:pic>
        <p:nvPicPr>
          <p:cNvPr id="35" name="图片 34">
            <a:extLst>
              <a:ext uri="{FF2B5EF4-FFF2-40B4-BE49-F238E27FC236}">
                <a16:creationId xmlns:a16="http://schemas.microsoft.com/office/drawing/2014/main" id="{306BC8A6-19A1-7ECE-3D77-94AD617FEC6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969718" y="4033868"/>
            <a:ext cx="5489425" cy="4801274"/>
          </a:xfrm>
          <a:prstGeom prst="rect">
            <a:avLst/>
          </a:prstGeom>
        </p:spPr>
      </p:pic>
      <p:pic>
        <p:nvPicPr>
          <p:cNvPr id="38" name="图片 37">
            <a:extLst>
              <a:ext uri="{FF2B5EF4-FFF2-40B4-BE49-F238E27FC236}">
                <a16:creationId xmlns:a16="http://schemas.microsoft.com/office/drawing/2014/main" id="{0D7FD39A-7FDC-2184-51B4-9E1664E066A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773110" y="5370416"/>
            <a:ext cx="6387327" cy="4656645"/>
          </a:xfrm>
          <a:prstGeom prst="rect">
            <a:avLst/>
          </a:prstGeom>
        </p:spPr>
      </p:pic>
      <p:sp>
        <p:nvSpPr>
          <p:cNvPr id="44" name="文本框 43">
            <a:extLst>
              <a:ext uri="{FF2B5EF4-FFF2-40B4-BE49-F238E27FC236}">
                <a16:creationId xmlns:a16="http://schemas.microsoft.com/office/drawing/2014/main" id="{CBD6DCFD-131A-F697-4705-9E063DC4D8BC}"/>
              </a:ext>
            </a:extLst>
          </p:cNvPr>
          <p:cNvSpPr txBox="1"/>
          <p:nvPr/>
        </p:nvSpPr>
        <p:spPr>
          <a:xfrm>
            <a:off x="10996323" y="4646414"/>
            <a:ext cx="18004970" cy="461665"/>
          </a:xfrm>
          <a:prstGeom prst="rect">
            <a:avLst/>
          </a:prstGeom>
          <a:noFill/>
        </p:spPr>
        <p:txBody>
          <a:bodyPr wrap="square">
            <a:spAutoFit/>
          </a:bodyPr>
          <a:lstStyle/>
          <a:p>
            <a:r>
              <a:rPr lang="en-US" altLang="zh-CN" sz="2400" dirty="0"/>
              <a:t>SWT CO1 </a:t>
            </a:r>
            <a:r>
              <a:rPr lang="zh-CN" altLang="en-US" sz="2400" dirty="0"/>
              <a:t>gel images for ant DNA (left) and bacteria DNA (right)</a:t>
            </a:r>
          </a:p>
        </p:txBody>
      </p:sp>
      <p:pic>
        <p:nvPicPr>
          <p:cNvPr id="46" name="图片 45">
            <a:extLst>
              <a:ext uri="{FF2B5EF4-FFF2-40B4-BE49-F238E27FC236}">
                <a16:creationId xmlns:a16="http://schemas.microsoft.com/office/drawing/2014/main" id="{46C53B43-41DD-35DF-EBB1-3AACFDDC067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614701" y="940998"/>
            <a:ext cx="2787793" cy="1911448"/>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DU2OWM2MTFlYTZiNzEyOWVjZDAwOTNhY2M1ZTBiNGEifQ=="/>
</p:tagLst>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TotalTime>
  <Words>1237</Words>
  <Application>Microsoft Office PowerPoint</Application>
  <PresentationFormat>自定义</PresentationFormat>
  <Paragraphs>52</Paragraphs>
  <Slides>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等线</vt:lpstr>
      <vt:lpstr>华光粗圆_CNKI</vt:lpstr>
      <vt:lpstr>Arial</vt:lpstr>
      <vt:lpstr>Calibri</vt:lpstr>
      <vt:lpstr>Calibri Light</vt:lpstr>
      <vt:lpstr>Office Theme</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DNALC DNALC</dc:creator>
  <cp:lastModifiedBy>office office</cp:lastModifiedBy>
  <cp:revision>52</cp:revision>
  <cp:lastPrinted>2019-09-29T07:16:00Z</cp:lastPrinted>
  <dcterms:created xsi:type="dcterms:W3CDTF">2017-12-15T11:54:00Z</dcterms:created>
  <dcterms:modified xsi:type="dcterms:W3CDTF">2024-08-09T07:33:27Z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5BD3884EF0364FBB824A02EB0413782E_12</vt:lpwstr>
  </property>
  <property fmtid="{D5CDD505-2E9C-101B-9397-08002B2CF9AE}" pid="3" name="KSOProductBuildVer">
    <vt:lpwstr>2052-12.1.0.17147</vt:lpwstr>
  </property>
</Properties>
</file>