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969" autoAdjust="0"/>
    <p:restoredTop sz="94660"/>
  </p:normalViewPr>
  <p:slideViewPr>
    <p:cSldViewPr snapToGrid="0">
      <p:cViewPr>
        <p:scale>
          <a:sx n="150" d="100"/>
          <a:sy n="150" d="100"/>
        </p:scale>
        <p:origin x="-2988" y="-25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zh-CN" altLang="en-US"/>
              <a:t>单击此处编辑母版标题样式</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8/9/2024</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zh-CN" altLang="en-US"/>
              <a:t>单击图标添加图片</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zh-CN" altLang="en-US"/>
              <a:t>单击此处编辑母版标题样式</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zh-CN" altLang="en-US"/>
              <a:t>单击此处编辑母版标题样式</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8/9/2024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zh-CN" altLang="en-US"/>
              <a:t>单击此处编辑母版标题样式</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zh-CN" altLang="en-US"/>
              <a:t>单击图标添加图片</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3" name="Date Placeholder 2"/>
          <p:cNvSpPr>
            <a:spLocks noGrp="1"/>
          </p:cNvSpPr>
          <p:nvPr>
            <p:ph type="dt" sz="half" idx="10"/>
          </p:nvPr>
        </p:nvSpPr>
        <p:spPr/>
        <p:txBody>
          <a:bodyPr/>
          <a:lstStyle/>
          <a:p>
            <a:fld id="{48A87A34-81AB-432B-8DAE-1953F412C126}" type="datetimeFigureOut">
              <a:rPr lang="en-US" dirty="0"/>
              <a:t>8/9/2024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zh-CN" altLang="en-US"/>
              <a:t>单击此处编辑母版标题样式</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48A87A34-81AB-432B-8DAE-1953F412C126}" type="datetimeFigureOut">
              <a:rPr lang="en-US" dirty="0"/>
              <a:t>8/9/2024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141410" y="3073397"/>
            <a:ext cx="4878391" cy="271780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3073397"/>
            <a:ext cx="4875210" cy="2717801"/>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8/9/2024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8/9/2024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8/9/2024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8A87A34-81AB-432B-8DAE-1953F412C126}" type="datetimeFigureOut">
              <a:rPr lang="en-US" dirty="0"/>
              <a:t>8/9/2024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8/9/2024</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13" Type="http://schemas.openxmlformats.org/officeDocument/2006/relationships/image" Target="../media/image14.png"/><Relationship Id="rId18" Type="http://schemas.openxmlformats.org/officeDocument/2006/relationships/image" Target="../media/image19.jpg"/><Relationship Id="rId3" Type="http://schemas.openxmlformats.org/officeDocument/2006/relationships/image" Target="../media/image4.jpg"/><Relationship Id="rId7" Type="http://schemas.openxmlformats.org/officeDocument/2006/relationships/image" Target="../media/image8.jp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3.jp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jpg"/><Relationship Id="rId5" Type="http://schemas.openxmlformats.org/officeDocument/2006/relationships/image" Target="../media/image6.png"/><Relationship Id="rId15" Type="http://schemas.openxmlformats.org/officeDocument/2006/relationships/image" Target="../media/image16.jp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a:extLst>
              <a:ext uri="{FF2B5EF4-FFF2-40B4-BE49-F238E27FC236}">
                <a16:creationId xmlns:a16="http://schemas.microsoft.com/office/drawing/2014/main" id="{B5AE8F68-67A8-4CEF-BE7D-95FDA3B29C15}"/>
              </a:ext>
            </a:extLst>
          </p:cNvPr>
          <p:cNvPicPr>
            <a:picLocks noChangeAspect="1"/>
          </p:cNvPicPr>
          <p:nvPr/>
        </p:nvPicPr>
        <p:blipFill>
          <a:blip r:embed="rId2"/>
          <a:stretch>
            <a:fillRect/>
          </a:stretch>
        </p:blipFill>
        <p:spPr>
          <a:xfrm>
            <a:off x="3302002" y="3408611"/>
            <a:ext cx="2371936" cy="1405597"/>
          </a:xfrm>
          <a:prstGeom prst="rect">
            <a:avLst/>
          </a:prstGeom>
        </p:spPr>
      </p:pic>
      <p:sp>
        <p:nvSpPr>
          <p:cNvPr id="69" name="矩形 68">
            <a:extLst>
              <a:ext uri="{FF2B5EF4-FFF2-40B4-BE49-F238E27FC236}">
                <a16:creationId xmlns:a16="http://schemas.microsoft.com/office/drawing/2014/main" id="{EC4B4B97-71D1-4E8F-B194-347B60D482F7}"/>
              </a:ext>
            </a:extLst>
          </p:cNvPr>
          <p:cNvSpPr/>
          <p:nvPr/>
        </p:nvSpPr>
        <p:spPr>
          <a:xfrm>
            <a:off x="6258786" y="5023864"/>
            <a:ext cx="3055928" cy="17915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6" name="矩形 45">
            <a:extLst>
              <a:ext uri="{FF2B5EF4-FFF2-40B4-BE49-F238E27FC236}">
                <a16:creationId xmlns:a16="http://schemas.microsoft.com/office/drawing/2014/main" id="{E541B7BC-93CD-4757-9D75-D0DDFF18A8EE}"/>
              </a:ext>
            </a:extLst>
          </p:cNvPr>
          <p:cNvSpPr/>
          <p:nvPr/>
        </p:nvSpPr>
        <p:spPr>
          <a:xfrm>
            <a:off x="5895126" y="1282275"/>
            <a:ext cx="214523" cy="1040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85ED5BA3-8A38-4540-89D7-E925F343AE3F}"/>
              </a:ext>
            </a:extLst>
          </p:cNvPr>
          <p:cNvSpPr/>
          <p:nvPr/>
        </p:nvSpPr>
        <p:spPr>
          <a:xfrm>
            <a:off x="3056517" y="5020665"/>
            <a:ext cx="3114482" cy="179476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B3BBFCAA-D506-4556-831F-FC917EAB44DE}"/>
              </a:ext>
            </a:extLst>
          </p:cNvPr>
          <p:cNvSpPr/>
          <p:nvPr/>
        </p:nvSpPr>
        <p:spPr>
          <a:xfrm>
            <a:off x="94828" y="1267102"/>
            <a:ext cx="2580640" cy="193459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80B775F6-2A46-498A-916F-138BD1683EA6}"/>
              </a:ext>
            </a:extLst>
          </p:cNvPr>
          <p:cNvSpPr/>
          <p:nvPr/>
        </p:nvSpPr>
        <p:spPr>
          <a:xfrm>
            <a:off x="9390072" y="1276899"/>
            <a:ext cx="2707100" cy="27164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5D529941-D375-403C-AD12-AD390F74B822}"/>
              </a:ext>
            </a:extLst>
          </p:cNvPr>
          <p:cNvSpPr/>
          <p:nvPr/>
        </p:nvSpPr>
        <p:spPr>
          <a:xfrm>
            <a:off x="9402502" y="4096240"/>
            <a:ext cx="2682240" cy="95335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2C557CC9-7732-4FB6-A162-E5EA831E193C}"/>
              </a:ext>
            </a:extLst>
          </p:cNvPr>
          <p:cNvSpPr/>
          <p:nvPr/>
        </p:nvSpPr>
        <p:spPr>
          <a:xfrm>
            <a:off x="9402502" y="5091390"/>
            <a:ext cx="2682240" cy="118908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14">
            <a:extLst>
              <a:ext uri="{FF2B5EF4-FFF2-40B4-BE49-F238E27FC236}">
                <a16:creationId xmlns:a16="http://schemas.microsoft.com/office/drawing/2014/main" id="{798E8C36-863C-4287-B33A-02762C15B71B}"/>
              </a:ext>
            </a:extLst>
          </p:cNvPr>
          <p:cNvSpPr/>
          <p:nvPr/>
        </p:nvSpPr>
        <p:spPr>
          <a:xfrm>
            <a:off x="94827" y="3236514"/>
            <a:ext cx="2903067" cy="154518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文本框 2">
            <a:extLst>
              <a:ext uri="{FF2B5EF4-FFF2-40B4-BE49-F238E27FC236}">
                <a16:creationId xmlns:a16="http://schemas.microsoft.com/office/drawing/2014/main" id="{584AC15C-13BA-42D2-A3D8-18A80F51C13C}"/>
              </a:ext>
            </a:extLst>
          </p:cNvPr>
          <p:cNvSpPr txBox="1"/>
          <p:nvPr/>
        </p:nvSpPr>
        <p:spPr>
          <a:xfrm>
            <a:off x="2546773" y="74506"/>
            <a:ext cx="7098453" cy="492443"/>
          </a:xfrm>
          <a:prstGeom prst="rect">
            <a:avLst/>
          </a:prstGeom>
          <a:noFill/>
        </p:spPr>
        <p:txBody>
          <a:bodyPr wrap="square">
            <a:spAutoFit/>
          </a:bodyPr>
          <a:lstStyle/>
          <a:p>
            <a:pPr algn="just"/>
            <a:r>
              <a:rPr lang="en-US" altLang="zh-CN" sz="1600" b="1" u="sng" kern="100" dirty="0">
                <a:solidFill>
                  <a:schemeClr val="bg1"/>
                </a:solidFill>
                <a:effectLst/>
                <a:latin typeface="Tw Cen MT Condensed Extra Bold" panose="020B0803020202020204" pitchFamily="34" charset="0"/>
                <a:ea typeface="等线" panose="02010600030101010101" pitchFamily="2" charset="-122"/>
                <a:cs typeface="Times New Roman" panose="02020603050405020304" pitchFamily="18" charset="0"/>
              </a:rPr>
              <a:t>Using DNA barcoding to explore the evolutionary differences in spider web microbiomes</a:t>
            </a:r>
            <a:endParaRPr lang="zh-CN" altLang="zh-CN" sz="1000" b="1" u="sng" kern="100" dirty="0">
              <a:solidFill>
                <a:schemeClr val="bg1"/>
              </a:solidFill>
              <a:effectLst/>
              <a:latin typeface="Tw Cen MT Condensed Extra Bold" panose="020B0803020202020204" pitchFamily="34" charset="0"/>
              <a:ea typeface="等线" panose="02010600030101010101" pitchFamily="2" charset="-122"/>
              <a:cs typeface="Times New Roman" panose="02020603050405020304" pitchFamily="18" charset="0"/>
            </a:endParaRPr>
          </a:p>
          <a:p>
            <a:pPr algn="just"/>
            <a:endParaRPr lang="zh-CN" altLang="zh-CN" sz="1000" b="1" u="sng" kern="100" dirty="0">
              <a:effectLst/>
              <a:latin typeface="Tw Cen MT Condensed Extra Bold" panose="020B0803020202020204" pitchFamily="34" charset="0"/>
              <a:ea typeface="等线" panose="02010600030101010101" pitchFamily="2" charset="-122"/>
              <a:cs typeface="Times New Roman" panose="02020603050405020304" pitchFamily="18" charset="0"/>
            </a:endParaRPr>
          </a:p>
        </p:txBody>
      </p:sp>
      <p:sp>
        <p:nvSpPr>
          <p:cNvPr id="4" name="文本框 3">
            <a:extLst>
              <a:ext uri="{FF2B5EF4-FFF2-40B4-BE49-F238E27FC236}">
                <a16:creationId xmlns:a16="http://schemas.microsoft.com/office/drawing/2014/main" id="{34DDB753-DDCD-4AE1-916F-35497ABBC643}"/>
              </a:ext>
            </a:extLst>
          </p:cNvPr>
          <p:cNvSpPr txBox="1"/>
          <p:nvPr/>
        </p:nvSpPr>
        <p:spPr>
          <a:xfrm>
            <a:off x="45749" y="1241320"/>
            <a:ext cx="2685627" cy="2123658"/>
          </a:xfrm>
          <a:prstGeom prst="rect">
            <a:avLst/>
          </a:prstGeom>
          <a:noFill/>
        </p:spPr>
        <p:txBody>
          <a:bodyPr wrap="square" rtlCol="0">
            <a:spAutoFit/>
          </a:bodyPr>
          <a:lstStyle/>
          <a:p>
            <a:r>
              <a:rPr lang="en-US" altLang="zh-CN" sz="1200" b="1" i="1" dirty="0">
                <a:solidFill>
                  <a:schemeClr val="bg1"/>
                </a:solidFill>
              </a:rPr>
              <a:t>Abstract:</a:t>
            </a:r>
          </a:p>
          <a:p>
            <a:pPr algn="just"/>
            <a:r>
              <a:rPr lang="en-US" altLang="zh-CN" sz="700" kern="100" dirty="0">
                <a:solidFill>
                  <a:schemeClr val="bg1">
                    <a:lumMod val="75000"/>
                    <a:lumOff val="25000"/>
                  </a:schemeClr>
                </a:solidFill>
                <a:effectLst/>
                <a:latin typeface="等线" panose="02010600030101010101" pitchFamily="2" charset="-122"/>
                <a:ea typeface="等线" panose="02010600030101010101" pitchFamily="2" charset="-122"/>
                <a:cs typeface="Times New Roman" panose="02020603050405020304" pitchFamily="18" charset="0"/>
              </a:rPr>
              <a:t>Spider silk is a promising material in many fields attributable to its incredible ductility and strength. Nevertheless, the knowledge about the bacteria communities in spider webs is lacking. In this study, we researched three kinds of different spider species and their webs to explore the microbiome in the spider silk in order to better understand the differences in microbial communities across different species of spiders’ webs. Spider species and web microbiome species diversity was determined by DNA barcoding, a process that can identify a species using sequence information from a specific region of the DNA.  We used the Qiagen </a:t>
            </a:r>
            <a:r>
              <a:rPr lang="en-US" altLang="zh-CN" sz="700" kern="100" dirty="0" err="1">
                <a:solidFill>
                  <a:schemeClr val="bg1">
                    <a:lumMod val="75000"/>
                    <a:lumOff val="25000"/>
                  </a:schemeClr>
                </a:solidFill>
                <a:effectLst/>
                <a:latin typeface="等线" panose="02010600030101010101" pitchFamily="2" charset="-122"/>
                <a:ea typeface="等线" panose="02010600030101010101" pitchFamily="2" charset="-122"/>
                <a:cs typeface="Times New Roman" panose="02020603050405020304" pitchFamily="18" charset="0"/>
              </a:rPr>
              <a:t>Powersoil</a:t>
            </a:r>
            <a:r>
              <a:rPr lang="en-US" altLang="zh-CN" sz="700" kern="100" dirty="0">
                <a:solidFill>
                  <a:schemeClr val="bg1">
                    <a:lumMod val="75000"/>
                    <a:lumOff val="25000"/>
                  </a:schemeClr>
                </a:solidFill>
                <a:effectLst/>
                <a:latin typeface="等线" panose="02010600030101010101" pitchFamily="2" charset="-122"/>
                <a:ea typeface="等线" panose="02010600030101010101" pitchFamily="2" charset="-122"/>
                <a:cs typeface="Times New Roman" panose="02020603050405020304" pitchFamily="18" charset="0"/>
              </a:rPr>
              <a:t> Pro kit to extract the DNA from web samples and the silica DNA isolation method to extract the DNA from spider samples. The cytochrome oxidase </a:t>
            </a:r>
            <a:r>
              <a:rPr lang="en-US" altLang="zh-CN" sz="700" kern="100" dirty="0">
                <a:solidFill>
                  <a:schemeClr val="bg1">
                    <a:lumMod val="75000"/>
                    <a:lumOff val="25000"/>
                  </a:schemeClr>
                </a:solidFill>
                <a:latin typeface="等线" panose="02010600030101010101" pitchFamily="2" charset="-122"/>
                <a:ea typeface="等线" panose="02010600030101010101" pitchFamily="2" charset="-122"/>
                <a:cs typeface="Times New Roman" panose="02020603050405020304" pitchFamily="18" charset="0"/>
              </a:rPr>
              <a:t>1</a:t>
            </a:r>
            <a:r>
              <a:rPr lang="en-US" altLang="zh-CN" sz="700" kern="100" dirty="0">
                <a:solidFill>
                  <a:schemeClr val="bg1">
                    <a:lumMod val="75000"/>
                    <a:lumOff val="25000"/>
                  </a:schemeClr>
                </a:solidFill>
                <a:effectLst/>
                <a:latin typeface="等线" panose="02010600030101010101" pitchFamily="2" charset="-122"/>
                <a:ea typeface="等线" panose="02010600030101010101" pitchFamily="2" charset="-122"/>
                <a:cs typeface="Times New Roman" panose="02020603050405020304" pitchFamily="18" charset="0"/>
              </a:rPr>
              <a:t> (</a:t>
            </a:r>
            <a:r>
              <a:rPr lang="en-US" altLang="zh-CN" sz="700" kern="100" dirty="0" err="1">
                <a:solidFill>
                  <a:schemeClr val="bg1">
                    <a:lumMod val="75000"/>
                    <a:lumOff val="25000"/>
                  </a:schemeClr>
                </a:solidFill>
                <a:effectLst/>
                <a:latin typeface="等线" panose="02010600030101010101" pitchFamily="2" charset="-122"/>
                <a:ea typeface="等线" panose="02010600030101010101" pitchFamily="2" charset="-122"/>
                <a:cs typeface="Times New Roman" panose="02020603050405020304" pitchFamily="18" charset="0"/>
              </a:rPr>
              <a:t>CO1</a:t>
            </a:r>
            <a:r>
              <a:rPr lang="en-US" altLang="zh-CN" sz="700" kern="100" dirty="0">
                <a:solidFill>
                  <a:schemeClr val="bg1">
                    <a:lumMod val="75000"/>
                    <a:lumOff val="25000"/>
                  </a:schemeClr>
                </a:solidFill>
                <a:effectLst/>
                <a:latin typeface="等线" panose="02010600030101010101" pitchFamily="2" charset="-122"/>
                <a:ea typeface="等线" panose="02010600030101010101" pitchFamily="2" charset="-122"/>
                <a:cs typeface="Times New Roman" panose="02020603050405020304" pitchFamily="18" charset="0"/>
              </a:rPr>
              <a:t>) marker was used for spider identification and </a:t>
            </a:r>
            <a:r>
              <a:rPr lang="en-US" altLang="zh-CN" sz="700" kern="100" dirty="0" err="1">
                <a:solidFill>
                  <a:schemeClr val="bg1">
                    <a:lumMod val="75000"/>
                    <a:lumOff val="25000"/>
                  </a:schemeClr>
                </a:solidFill>
                <a:effectLst/>
                <a:latin typeface="等线" panose="02010600030101010101" pitchFamily="2" charset="-122"/>
                <a:ea typeface="等线" panose="02010600030101010101" pitchFamily="2" charset="-122"/>
                <a:cs typeface="Times New Roman" panose="02020603050405020304" pitchFamily="18" charset="0"/>
              </a:rPr>
              <a:t>16S</a:t>
            </a:r>
            <a:r>
              <a:rPr lang="en-US" altLang="zh-CN" sz="700" kern="100" dirty="0">
                <a:solidFill>
                  <a:schemeClr val="bg1">
                    <a:lumMod val="75000"/>
                    <a:lumOff val="25000"/>
                  </a:schemeClr>
                </a:solidFill>
                <a:effectLst/>
                <a:latin typeface="等线" panose="02010600030101010101" pitchFamily="2" charset="-122"/>
                <a:ea typeface="等线" panose="02010600030101010101" pitchFamily="2" charset="-122"/>
                <a:cs typeface="Times New Roman" panose="02020603050405020304" pitchFamily="18" charset="0"/>
              </a:rPr>
              <a:t> was used for bacterial species identification. The results could suggest how differences in web microbiomes have shaped spider evolution. </a:t>
            </a:r>
            <a:endParaRPr lang="zh-CN" altLang="zh-CN" sz="700" kern="100" dirty="0">
              <a:solidFill>
                <a:schemeClr val="bg1">
                  <a:lumMod val="75000"/>
                  <a:lumOff val="25000"/>
                </a:schemeClr>
              </a:solidFill>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sz="800" dirty="0">
              <a:solidFill>
                <a:schemeClr val="bg1"/>
              </a:solidFill>
            </a:endParaRPr>
          </a:p>
        </p:txBody>
      </p:sp>
      <p:sp>
        <p:nvSpPr>
          <p:cNvPr id="5" name="文本框 4">
            <a:extLst>
              <a:ext uri="{FF2B5EF4-FFF2-40B4-BE49-F238E27FC236}">
                <a16:creationId xmlns:a16="http://schemas.microsoft.com/office/drawing/2014/main" id="{2866E5CC-9A33-47EC-990B-DEE9A25FAAD1}"/>
              </a:ext>
            </a:extLst>
          </p:cNvPr>
          <p:cNvSpPr txBox="1"/>
          <p:nvPr/>
        </p:nvSpPr>
        <p:spPr>
          <a:xfrm>
            <a:off x="3383279" y="443243"/>
            <a:ext cx="5425440" cy="600164"/>
          </a:xfrm>
          <a:prstGeom prst="rect">
            <a:avLst/>
          </a:prstGeom>
          <a:noFill/>
        </p:spPr>
        <p:txBody>
          <a:bodyPr wrap="square" rtlCol="0">
            <a:spAutoFit/>
          </a:bodyPr>
          <a:lstStyle/>
          <a:p>
            <a:pPr algn="ctr"/>
            <a:r>
              <a:rPr lang="en-US" altLang="zh-CN" sz="1100" i="1" dirty="0">
                <a:solidFill>
                  <a:schemeClr val="bg1"/>
                </a:solidFill>
                <a:latin typeface="+mj-ea"/>
                <a:ea typeface="+mj-ea"/>
              </a:rPr>
              <a:t>Authors: Muyao Wang, </a:t>
            </a:r>
            <a:r>
              <a:rPr lang="en-US" altLang="zh-CN" sz="1100" i="1" dirty="0" err="1">
                <a:solidFill>
                  <a:schemeClr val="bg1"/>
                </a:solidFill>
                <a:latin typeface="+mj-ea"/>
                <a:ea typeface="+mj-ea"/>
              </a:rPr>
              <a:t>Jiahao</a:t>
            </a:r>
            <a:r>
              <a:rPr lang="en-US" altLang="zh-CN" sz="1100" i="1" dirty="0">
                <a:solidFill>
                  <a:schemeClr val="bg1"/>
                </a:solidFill>
                <a:latin typeface="+mj-ea"/>
                <a:ea typeface="+mj-ea"/>
              </a:rPr>
              <a:t> Yan &amp; </a:t>
            </a:r>
            <a:r>
              <a:rPr lang="en-US" altLang="zh-CN" sz="1100" i="1" dirty="0" err="1">
                <a:solidFill>
                  <a:schemeClr val="bg1"/>
                </a:solidFill>
                <a:latin typeface="+mj-ea"/>
                <a:ea typeface="+mj-ea"/>
              </a:rPr>
              <a:t>Linhao</a:t>
            </a:r>
            <a:r>
              <a:rPr lang="en-US" altLang="zh-CN" sz="1100" i="1" dirty="0">
                <a:solidFill>
                  <a:schemeClr val="bg1"/>
                </a:solidFill>
                <a:latin typeface="+mj-ea"/>
                <a:ea typeface="+mj-ea"/>
              </a:rPr>
              <a:t> Tao</a:t>
            </a:r>
          </a:p>
          <a:p>
            <a:pPr algn="ctr"/>
            <a:r>
              <a:rPr lang="en-US" altLang="zh-CN" sz="1100" i="1" dirty="0">
                <a:solidFill>
                  <a:schemeClr val="bg1"/>
                </a:solidFill>
                <a:latin typeface="+mj-ea"/>
                <a:ea typeface="+mj-ea"/>
              </a:rPr>
              <a:t>Mentor: Jeffry </a:t>
            </a:r>
            <a:r>
              <a:rPr lang="en-US" altLang="zh-CN" sz="1100" i="1" dirty="0" err="1">
                <a:solidFill>
                  <a:schemeClr val="bg1"/>
                </a:solidFill>
                <a:latin typeface="+mj-ea"/>
                <a:ea typeface="+mj-ea"/>
              </a:rPr>
              <a:t>Petracca</a:t>
            </a:r>
            <a:endParaRPr lang="en-US" altLang="zh-CN" sz="1100" i="1" dirty="0">
              <a:solidFill>
                <a:schemeClr val="bg1"/>
              </a:solidFill>
              <a:latin typeface="+mj-ea"/>
              <a:ea typeface="+mj-ea"/>
            </a:endParaRPr>
          </a:p>
          <a:p>
            <a:pPr algn="ctr"/>
            <a:r>
              <a:rPr lang="en-US" altLang="zh-CN" sz="1100" i="1" dirty="0">
                <a:solidFill>
                  <a:schemeClr val="bg1"/>
                </a:solidFill>
                <a:latin typeface="+mj-ea"/>
                <a:ea typeface="+mj-ea"/>
              </a:rPr>
              <a:t>Cold Spring Harbor Asia DNA Learning Center</a:t>
            </a:r>
            <a:endParaRPr lang="zh-CN" altLang="en-US" sz="1100" i="1" dirty="0">
              <a:solidFill>
                <a:schemeClr val="bg1"/>
              </a:solidFill>
              <a:latin typeface="+mj-ea"/>
              <a:ea typeface="+mj-ea"/>
            </a:endParaRPr>
          </a:p>
        </p:txBody>
      </p:sp>
      <p:pic>
        <p:nvPicPr>
          <p:cNvPr id="8" name="图片 7">
            <a:extLst>
              <a:ext uri="{FF2B5EF4-FFF2-40B4-BE49-F238E27FC236}">
                <a16:creationId xmlns:a16="http://schemas.microsoft.com/office/drawing/2014/main" id="{EB547F85-ED08-4095-A924-879E83D3085B}"/>
              </a:ext>
            </a:extLst>
          </p:cNvPr>
          <p:cNvPicPr>
            <a:picLocks noChangeAspect="1"/>
          </p:cNvPicPr>
          <p:nvPr/>
        </p:nvPicPr>
        <p:blipFill>
          <a:blip r:embed="rId3"/>
          <a:stretch>
            <a:fillRect/>
          </a:stretch>
        </p:blipFill>
        <p:spPr>
          <a:xfrm>
            <a:off x="886200" y="123623"/>
            <a:ext cx="1010402" cy="561335"/>
          </a:xfrm>
          <a:prstGeom prst="rect">
            <a:avLst/>
          </a:prstGeom>
        </p:spPr>
      </p:pic>
      <p:pic>
        <p:nvPicPr>
          <p:cNvPr id="12" name="图片 11">
            <a:extLst>
              <a:ext uri="{FF2B5EF4-FFF2-40B4-BE49-F238E27FC236}">
                <a16:creationId xmlns:a16="http://schemas.microsoft.com/office/drawing/2014/main" id="{D165B43C-C4AF-4F2C-8621-8AA79E9C0910}"/>
              </a:ext>
            </a:extLst>
          </p:cNvPr>
          <p:cNvPicPr>
            <a:picLocks noChangeAspect="1"/>
          </p:cNvPicPr>
          <p:nvPr/>
        </p:nvPicPr>
        <p:blipFill>
          <a:blip r:embed="rId4"/>
          <a:stretch>
            <a:fillRect/>
          </a:stretch>
        </p:blipFill>
        <p:spPr>
          <a:xfrm>
            <a:off x="264530" y="730234"/>
            <a:ext cx="2292059" cy="490042"/>
          </a:xfrm>
          <a:prstGeom prst="rect">
            <a:avLst/>
          </a:prstGeom>
        </p:spPr>
      </p:pic>
      <p:pic>
        <p:nvPicPr>
          <p:cNvPr id="14" name="图片 13">
            <a:extLst>
              <a:ext uri="{FF2B5EF4-FFF2-40B4-BE49-F238E27FC236}">
                <a16:creationId xmlns:a16="http://schemas.microsoft.com/office/drawing/2014/main" id="{6261C192-9C6F-427D-8233-7A37BAD47CD1}"/>
              </a:ext>
            </a:extLst>
          </p:cNvPr>
          <p:cNvPicPr>
            <a:picLocks noChangeAspect="1"/>
          </p:cNvPicPr>
          <p:nvPr/>
        </p:nvPicPr>
        <p:blipFill>
          <a:blip r:embed="rId5"/>
          <a:stretch>
            <a:fillRect/>
          </a:stretch>
        </p:blipFill>
        <p:spPr>
          <a:xfrm>
            <a:off x="10093181" y="6368079"/>
            <a:ext cx="1976658" cy="354481"/>
          </a:xfrm>
          <a:prstGeom prst="rect">
            <a:avLst/>
          </a:prstGeom>
        </p:spPr>
      </p:pic>
      <p:sp>
        <p:nvSpPr>
          <p:cNvPr id="17" name="文本框 16">
            <a:extLst>
              <a:ext uri="{FF2B5EF4-FFF2-40B4-BE49-F238E27FC236}">
                <a16:creationId xmlns:a16="http://schemas.microsoft.com/office/drawing/2014/main" id="{96EE8365-880C-497D-AFD1-4D882CDF9AF5}"/>
              </a:ext>
            </a:extLst>
          </p:cNvPr>
          <p:cNvSpPr txBox="1"/>
          <p:nvPr/>
        </p:nvSpPr>
        <p:spPr>
          <a:xfrm>
            <a:off x="66057" y="3155735"/>
            <a:ext cx="2941394" cy="1569660"/>
          </a:xfrm>
          <a:prstGeom prst="rect">
            <a:avLst/>
          </a:prstGeom>
          <a:noFill/>
        </p:spPr>
        <p:txBody>
          <a:bodyPr wrap="square" rtlCol="0">
            <a:spAutoFit/>
          </a:bodyPr>
          <a:lstStyle/>
          <a:p>
            <a:r>
              <a:rPr lang="en-US" altLang="zh-CN" sz="1200" b="1" i="1" dirty="0">
                <a:solidFill>
                  <a:schemeClr val="bg1"/>
                </a:solidFill>
              </a:rPr>
              <a:t>Introduction:</a:t>
            </a:r>
          </a:p>
          <a:p>
            <a:pPr algn="just"/>
            <a:r>
              <a:rPr lang="en-US" altLang="zh-CN" sz="700" dirty="0">
                <a:solidFill>
                  <a:schemeClr val="bg1"/>
                </a:solidFill>
                <a:latin typeface="等线" panose="02010600030101010101" pitchFamily="2" charset="-122"/>
                <a:ea typeface="等线" panose="02010600030101010101" pitchFamily="2" charset="-122"/>
              </a:rPr>
              <a:t>Our project focused on discussing differences in microbiome diversity in the silks produced by different varieties of spiders. This research can help us better understand the evolutionary relationships of spiders and prepare for the further research of bacteria and the spider webs.  We know that the bacteria inhabiting spider webs can enhance host silk extensibility, we think it’s interesting and it may have the effect on the spiders’ evolution. The bacteria may play a vital role in the evolutionary differences in spiders.</a:t>
            </a:r>
          </a:p>
          <a:p>
            <a:pPr algn="just"/>
            <a:r>
              <a:rPr lang="en-US" altLang="zh-CN" sz="700" dirty="0">
                <a:solidFill>
                  <a:schemeClr val="bg1"/>
                </a:solidFill>
                <a:latin typeface="等线" panose="02010600030101010101" pitchFamily="2" charset="-122"/>
                <a:ea typeface="等线" panose="02010600030101010101" pitchFamily="2" charset="-122"/>
              </a:rPr>
              <a:t>We used </a:t>
            </a:r>
            <a:r>
              <a:rPr lang="en-US" altLang="zh-CN" sz="700" dirty="0" err="1">
                <a:solidFill>
                  <a:schemeClr val="bg1"/>
                </a:solidFill>
                <a:latin typeface="等线" panose="02010600030101010101" pitchFamily="2" charset="-122"/>
                <a:ea typeface="等线" panose="02010600030101010101" pitchFamily="2" charset="-122"/>
              </a:rPr>
              <a:t>CO1</a:t>
            </a:r>
            <a:r>
              <a:rPr lang="en-US" altLang="zh-CN" sz="700" dirty="0">
                <a:solidFill>
                  <a:schemeClr val="bg1"/>
                </a:solidFill>
                <a:latin typeface="等线" panose="02010600030101010101" pitchFamily="2" charset="-122"/>
                <a:ea typeface="等线" panose="02010600030101010101" pitchFamily="2" charset="-122"/>
              </a:rPr>
              <a:t> DNA barcoding to identify the spider species. DNA barcoding is a tool that uses a short genetic marker in an organism’s DNA to identify the species. We also used the </a:t>
            </a:r>
            <a:r>
              <a:rPr lang="en-US" altLang="zh-CN" sz="700" dirty="0" err="1">
                <a:solidFill>
                  <a:schemeClr val="bg1"/>
                </a:solidFill>
                <a:latin typeface="等线" panose="02010600030101010101" pitchFamily="2" charset="-122"/>
                <a:ea typeface="等线" panose="02010600030101010101" pitchFamily="2" charset="-122"/>
              </a:rPr>
              <a:t>16S</a:t>
            </a:r>
            <a:r>
              <a:rPr lang="en-US" altLang="zh-CN" sz="700" dirty="0">
                <a:solidFill>
                  <a:schemeClr val="bg1"/>
                </a:solidFill>
                <a:latin typeface="等线" panose="02010600030101010101" pitchFamily="2" charset="-122"/>
                <a:ea typeface="等线" panose="02010600030101010101" pitchFamily="2" charset="-122"/>
              </a:rPr>
              <a:t> barcoding to identify bacterial diversity in our silk samples.</a:t>
            </a:r>
          </a:p>
        </p:txBody>
      </p:sp>
      <p:sp>
        <p:nvSpPr>
          <p:cNvPr id="19" name="矩形 18">
            <a:extLst>
              <a:ext uri="{FF2B5EF4-FFF2-40B4-BE49-F238E27FC236}">
                <a16:creationId xmlns:a16="http://schemas.microsoft.com/office/drawing/2014/main" id="{B317DB34-D1C7-4973-8E2A-0C7DA254F07C}"/>
              </a:ext>
            </a:extLst>
          </p:cNvPr>
          <p:cNvSpPr/>
          <p:nvPr/>
        </p:nvSpPr>
        <p:spPr>
          <a:xfrm>
            <a:off x="101082" y="4816515"/>
            <a:ext cx="2902349" cy="199891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a:extLst>
              <a:ext uri="{FF2B5EF4-FFF2-40B4-BE49-F238E27FC236}">
                <a16:creationId xmlns:a16="http://schemas.microsoft.com/office/drawing/2014/main" id="{280B0487-D20D-4B02-837B-F42813A60E0B}"/>
              </a:ext>
            </a:extLst>
          </p:cNvPr>
          <p:cNvSpPr txBox="1"/>
          <p:nvPr/>
        </p:nvSpPr>
        <p:spPr>
          <a:xfrm>
            <a:off x="36208" y="4770138"/>
            <a:ext cx="2896044" cy="2108269"/>
          </a:xfrm>
          <a:prstGeom prst="rect">
            <a:avLst/>
          </a:prstGeom>
          <a:noFill/>
        </p:spPr>
        <p:txBody>
          <a:bodyPr wrap="square" rtlCol="0">
            <a:spAutoFit/>
          </a:bodyPr>
          <a:lstStyle/>
          <a:p>
            <a:r>
              <a:rPr lang="en-US" altLang="zh-CN" sz="1200" b="1" i="1" dirty="0">
                <a:solidFill>
                  <a:schemeClr val="bg1"/>
                </a:solidFill>
              </a:rPr>
              <a:t>Method:</a:t>
            </a:r>
          </a:p>
          <a:p>
            <a:pPr algn="just"/>
            <a:r>
              <a:rPr lang="en-US" altLang="zh-CN" sz="700" b="1" dirty="0">
                <a:solidFill>
                  <a:schemeClr val="bg1"/>
                </a:solidFill>
                <a:latin typeface="等线" panose="02010600030101010101" pitchFamily="2" charset="-122"/>
                <a:ea typeface="等线" panose="02010600030101010101" pitchFamily="2" charset="-122"/>
              </a:rPr>
              <a:t>1. Specimen collection: </a:t>
            </a:r>
            <a:r>
              <a:rPr lang="en-US" altLang="zh-CN" sz="700" dirty="0">
                <a:solidFill>
                  <a:schemeClr val="bg1"/>
                </a:solidFill>
                <a:latin typeface="等线" panose="02010600030101010101" pitchFamily="2" charset="-122"/>
                <a:ea typeface="等线" panose="02010600030101010101" pitchFamily="2" charset="-122"/>
              </a:rPr>
              <a:t>spiders were collected at night since most of them are nocturnal animals.</a:t>
            </a:r>
          </a:p>
          <a:p>
            <a:pPr marL="228600" indent="-228600" algn="just">
              <a:buAutoNum type="arabicPeriod"/>
            </a:pPr>
            <a:endParaRPr lang="en-US" altLang="zh-CN" sz="700" dirty="0">
              <a:solidFill>
                <a:schemeClr val="bg1"/>
              </a:solidFill>
              <a:latin typeface="等线" panose="02010600030101010101" pitchFamily="2" charset="-122"/>
              <a:ea typeface="等线" panose="02010600030101010101" pitchFamily="2" charset="-122"/>
            </a:endParaRPr>
          </a:p>
          <a:p>
            <a:pPr algn="just"/>
            <a:r>
              <a:rPr lang="en-US" altLang="zh-CN" sz="700" b="1" dirty="0">
                <a:solidFill>
                  <a:schemeClr val="bg1"/>
                </a:solidFill>
                <a:latin typeface="等线" panose="02010600030101010101" pitchFamily="2" charset="-122"/>
                <a:ea typeface="等线" panose="02010600030101010101" pitchFamily="2" charset="-122"/>
              </a:rPr>
              <a:t>2. DNA extraction:  </a:t>
            </a:r>
            <a:r>
              <a:rPr lang="en-US" altLang="zh-CN" sz="700" dirty="0">
                <a:solidFill>
                  <a:schemeClr val="bg1"/>
                </a:solidFill>
                <a:latin typeface="等线" panose="02010600030101010101" pitchFamily="2" charset="-122"/>
                <a:ea typeface="等线" panose="02010600030101010101" pitchFamily="2" charset="-122"/>
              </a:rPr>
              <a:t>We used the Qiagen </a:t>
            </a:r>
            <a:r>
              <a:rPr lang="en-US" altLang="zh-CN" sz="700" dirty="0" err="1">
                <a:solidFill>
                  <a:schemeClr val="bg1"/>
                </a:solidFill>
                <a:latin typeface="等线" panose="02010600030101010101" pitchFamily="2" charset="-122"/>
                <a:ea typeface="等线" panose="02010600030101010101" pitchFamily="2" charset="-122"/>
              </a:rPr>
              <a:t>Powersoil</a:t>
            </a:r>
            <a:r>
              <a:rPr lang="en-US" altLang="zh-CN" sz="700" dirty="0">
                <a:solidFill>
                  <a:schemeClr val="bg1"/>
                </a:solidFill>
                <a:latin typeface="等线" panose="02010600030101010101" pitchFamily="2" charset="-122"/>
                <a:ea typeface="等线" panose="02010600030101010101" pitchFamily="2" charset="-122"/>
              </a:rPr>
              <a:t> Pro Kit to extract the DNA from web samples and the silica DNA isolation method to extract the DNA from spider samples.</a:t>
            </a:r>
          </a:p>
          <a:p>
            <a:pPr algn="just"/>
            <a:endParaRPr lang="en-US" altLang="zh-CN" sz="700" dirty="0">
              <a:solidFill>
                <a:schemeClr val="bg1"/>
              </a:solidFill>
              <a:latin typeface="等线" panose="02010600030101010101" pitchFamily="2" charset="-122"/>
              <a:ea typeface="等线" panose="02010600030101010101" pitchFamily="2" charset="-122"/>
            </a:endParaRPr>
          </a:p>
          <a:p>
            <a:pPr algn="just"/>
            <a:r>
              <a:rPr lang="en-US" altLang="zh-CN" sz="700" b="1" dirty="0">
                <a:solidFill>
                  <a:schemeClr val="bg1"/>
                </a:solidFill>
                <a:latin typeface="等线" panose="02010600030101010101" pitchFamily="2" charset="-122"/>
                <a:ea typeface="等线" panose="02010600030101010101" pitchFamily="2" charset="-122"/>
              </a:rPr>
              <a:t>3. PCR: </a:t>
            </a:r>
            <a:r>
              <a:rPr lang="en-US" altLang="zh-CN" sz="700" dirty="0">
                <a:solidFill>
                  <a:schemeClr val="bg1"/>
                </a:solidFill>
                <a:latin typeface="等线" panose="02010600030101010101" pitchFamily="2" charset="-122"/>
                <a:ea typeface="等线" panose="02010600030101010101" pitchFamily="2" charset="-122"/>
              </a:rPr>
              <a:t>We used 2 primer sets with </a:t>
            </a:r>
            <a:r>
              <a:rPr lang="en-US" altLang="zh-CN" sz="700" dirty="0" err="1">
                <a:solidFill>
                  <a:schemeClr val="bg1"/>
                </a:solidFill>
                <a:latin typeface="等线" panose="02010600030101010101" pitchFamily="2" charset="-122"/>
                <a:ea typeface="等线" panose="02010600030101010101" pitchFamily="2" charset="-122"/>
              </a:rPr>
              <a:t>M13F</a:t>
            </a:r>
            <a:r>
              <a:rPr lang="en-US" altLang="zh-CN" sz="700" dirty="0">
                <a:solidFill>
                  <a:schemeClr val="bg1"/>
                </a:solidFill>
                <a:latin typeface="等线" panose="02010600030101010101" pitchFamily="2" charset="-122"/>
                <a:ea typeface="等线" panose="02010600030101010101" pitchFamily="2" charset="-122"/>
              </a:rPr>
              <a:t> and </a:t>
            </a:r>
            <a:r>
              <a:rPr lang="en-US" altLang="zh-CN" sz="700" dirty="0" err="1">
                <a:solidFill>
                  <a:schemeClr val="bg1"/>
                </a:solidFill>
                <a:latin typeface="等线" panose="02010600030101010101" pitchFamily="2" charset="-122"/>
                <a:ea typeface="等线" panose="02010600030101010101" pitchFamily="2" charset="-122"/>
              </a:rPr>
              <a:t>M13R</a:t>
            </a:r>
            <a:r>
              <a:rPr lang="en-US" altLang="zh-CN" sz="700" dirty="0">
                <a:solidFill>
                  <a:schemeClr val="bg1"/>
                </a:solidFill>
                <a:latin typeface="等线" panose="02010600030101010101" pitchFamily="2" charset="-122"/>
                <a:ea typeface="等线" panose="02010600030101010101" pitchFamily="2" charset="-122"/>
              </a:rPr>
              <a:t> tails </a:t>
            </a:r>
            <a:r>
              <a:rPr lang="en-US" altLang="zh-CN" sz="700" dirty="0" err="1">
                <a:solidFill>
                  <a:schemeClr val="bg1"/>
                </a:solidFill>
                <a:latin typeface="等线" panose="02010600030101010101" pitchFamily="2" charset="-122"/>
                <a:ea typeface="等线" panose="02010600030101010101" pitchFamily="2" charset="-122"/>
              </a:rPr>
              <a:t>CO1</a:t>
            </a:r>
            <a:r>
              <a:rPr lang="en-US" altLang="zh-CN" sz="700" dirty="0">
                <a:solidFill>
                  <a:schemeClr val="bg1"/>
                </a:solidFill>
                <a:latin typeface="等线" panose="02010600030101010101" pitchFamily="2" charset="-122"/>
                <a:ea typeface="等线" panose="02010600030101010101" pitchFamily="2" charset="-122"/>
              </a:rPr>
              <a:t> for spider identification and </a:t>
            </a:r>
            <a:r>
              <a:rPr lang="en-US" altLang="zh-CN" sz="700" dirty="0" err="1">
                <a:solidFill>
                  <a:schemeClr val="bg1"/>
                </a:solidFill>
                <a:latin typeface="等线" panose="02010600030101010101" pitchFamily="2" charset="-122"/>
                <a:ea typeface="等线" panose="02010600030101010101" pitchFamily="2" charset="-122"/>
              </a:rPr>
              <a:t>16S</a:t>
            </a:r>
            <a:r>
              <a:rPr lang="en-US" altLang="zh-CN" sz="700" dirty="0">
                <a:solidFill>
                  <a:schemeClr val="bg1"/>
                </a:solidFill>
                <a:latin typeface="等线" panose="02010600030101010101" pitchFamily="2" charset="-122"/>
                <a:ea typeface="等线" panose="02010600030101010101" pitchFamily="2" charset="-122"/>
              </a:rPr>
              <a:t> for bacterial species identification.</a:t>
            </a:r>
          </a:p>
          <a:p>
            <a:pPr algn="just"/>
            <a:endParaRPr lang="en-US" altLang="zh-CN" sz="700" dirty="0">
              <a:solidFill>
                <a:schemeClr val="bg1"/>
              </a:solidFill>
              <a:latin typeface="等线" panose="02010600030101010101" pitchFamily="2" charset="-122"/>
              <a:ea typeface="等线" panose="02010600030101010101" pitchFamily="2" charset="-122"/>
            </a:endParaRPr>
          </a:p>
          <a:p>
            <a:pPr algn="just"/>
            <a:r>
              <a:rPr lang="en-US" altLang="zh-CN" sz="700" b="1" dirty="0">
                <a:solidFill>
                  <a:schemeClr val="bg1"/>
                </a:solidFill>
                <a:latin typeface="等线" panose="02010600030101010101" pitchFamily="2" charset="-122"/>
                <a:ea typeface="等线" panose="02010600030101010101" pitchFamily="2" charset="-122"/>
              </a:rPr>
              <a:t>4. PCR testing: </a:t>
            </a:r>
            <a:r>
              <a:rPr lang="en-US" altLang="zh-CN" sz="700" dirty="0">
                <a:solidFill>
                  <a:schemeClr val="bg1"/>
                </a:solidFill>
                <a:latin typeface="等线" panose="02010600030101010101" pitchFamily="2" charset="-122"/>
                <a:ea typeface="等线" panose="02010600030101010101" pitchFamily="2" charset="-122"/>
              </a:rPr>
              <a:t>We use the gel electrophoresis to test the quality of PCR.</a:t>
            </a:r>
          </a:p>
          <a:p>
            <a:pPr algn="just"/>
            <a:endParaRPr lang="en-US" altLang="zh-CN" sz="700" dirty="0">
              <a:solidFill>
                <a:schemeClr val="bg1"/>
              </a:solidFill>
              <a:latin typeface="等线" panose="02010600030101010101" pitchFamily="2" charset="-122"/>
              <a:ea typeface="等线" panose="02010600030101010101" pitchFamily="2" charset="-122"/>
            </a:endParaRPr>
          </a:p>
          <a:p>
            <a:pPr algn="just"/>
            <a:r>
              <a:rPr lang="en-US" altLang="zh-CN" sz="700" b="1" dirty="0">
                <a:solidFill>
                  <a:schemeClr val="bg1"/>
                </a:solidFill>
                <a:latin typeface="等线" panose="02010600030101010101" pitchFamily="2" charset="-122"/>
                <a:ea typeface="等线" panose="02010600030101010101" pitchFamily="2" charset="-122"/>
              </a:rPr>
              <a:t>5. </a:t>
            </a:r>
            <a:r>
              <a:rPr lang="en-US" altLang="zh-CN" sz="700" b="1" dirty="0" err="1">
                <a:solidFill>
                  <a:schemeClr val="bg1"/>
                </a:solidFill>
                <a:latin typeface="等线" panose="02010600030101010101" pitchFamily="2" charset="-122"/>
                <a:ea typeface="等线" panose="02010600030101010101" pitchFamily="2" charset="-122"/>
              </a:rPr>
              <a:t>16S</a:t>
            </a:r>
            <a:r>
              <a:rPr lang="en-US" altLang="zh-CN" sz="700" b="1" dirty="0">
                <a:solidFill>
                  <a:schemeClr val="bg1"/>
                </a:solidFill>
                <a:latin typeface="等线" panose="02010600030101010101" pitchFamily="2" charset="-122"/>
                <a:ea typeface="等线" panose="02010600030101010101" pitchFamily="2" charset="-122"/>
              </a:rPr>
              <a:t> NG Sequencing:</a:t>
            </a:r>
            <a:r>
              <a:rPr lang="en-US" altLang="zh-CN" sz="700" dirty="0">
                <a:solidFill>
                  <a:schemeClr val="bg1"/>
                </a:solidFill>
                <a:latin typeface="等线" panose="02010600030101010101" pitchFamily="2" charset="-122"/>
                <a:ea typeface="等线" panose="02010600030101010101" pitchFamily="2" charset="-122"/>
              </a:rPr>
              <a:t> on a </a:t>
            </a:r>
            <a:r>
              <a:rPr lang="en-US" altLang="zh-CN" sz="700" dirty="0" err="1">
                <a:solidFill>
                  <a:schemeClr val="bg1"/>
                </a:solidFill>
                <a:latin typeface="等线" panose="02010600030101010101" pitchFamily="2" charset="-122"/>
                <a:ea typeface="等线" panose="02010600030101010101" pitchFamily="2" charset="-122"/>
              </a:rPr>
              <a:t>flongle</a:t>
            </a:r>
            <a:r>
              <a:rPr lang="en-US" altLang="zh-CN" sz="700" dirty="0">
                <a:solidFill>
                  <a:schemeClr val="bg1"/>
                </a:solidFill>
                <a:latin typeface="等线" panose="02010600030101010101" pitchFamily="2" charset="-122"/>
                <a:ea typeface="等线" panose="02010600030101010101" pitchFamily="2" charset="-122"/>
              </a:rPr>
              <a:t> </a:t>
            </a:r>
            <a:r>
              <a:rPr lang="en-US" altLang="zh-CN" sz="700" dirty="0" err="1">
                <a:solidFill>
                  <a:schemeClr val="bg1"/>
                </a:solidFill>
                <a:latin typeface="等线" panose="02010600030101010101" pitchFamily="2" charset="-122"/>
                <a:ea typeface="等线" panose="02010600030101010101" pitchFamily="2" charset="-122"/>
              </a:rPr>
              <a:t>Flowcell</a:t>
            </a:r>
            <a:r>
              <a:rPr lang="en-US" altLang="zh-CN" sz="700" dirty="0">
                <a:solidFill>
                  <a:schemeClr val="bg1"/>
                </a:solidFill>
                <a:latin typeface="等线" panose="02010600030101010101" pitchFamily="2" charset="-122"/>
                <a:ea typeface="等线" panose="02010600030101010101" pitchFamily="2" charset="-122"/>
              </a:rPr>
              <a:t> using </a:t>
            </a:r>
            <a:r>
              <a:rPr lang="en-US" altLang="zh-CN" sz="700" dirty="0" err="1">
                <a:solidFill>
                  <a:schemeClr val="bg1"/>
                </a:solidFill>
                <a:latin typeface="等线" panose="02010600030101010101" pitchFamily="2" charset="-122"/>
                <a:ea typeface="等线" panose="02010600030101010101" pitchFamily="2" charset="-122"/>
              </a:rPr>
              <a:t>MinION</a:t>
            </a:r>
            <a:r>
              <a:rPr lang="en-US" altLang="zh-CN" sz="700" dirty="0">
                <a:solidFill>
                  <a:schemeClr val="bg1"/>
                </a:solidFill>
                <a:latin typeface="等线" panose="02010600030101010101" pitchFamily="2" charset="-122"/>
                <a:ea typeface="等线" panose="02010600030101010101" pitchFamily="2" charset="-122"/>
              </a:rPr>
              <a:t> </a:t>
            </a:r>
            <a:r>
              <a:rPr lang="en-US" altLang="zh-CN" sz="700" dirty="0" err="1">
                <a:solidFill>
                  <a:schemeClr val="bg1"/>
                </a:solidFill>
                <a:latin typeface="等线" panose="02010600030101010101" pitchFamily="2" charset="-122"/>
                <a:ea typeface="等线" panose="02010600030101010101" pitchFamily="2" charset="-122"/>
              </a:rPr>
              <a:t>MK1B</a:t>
            </a:r>
            <a:endParaRPr lang="en-US" altLang="zh-CN" sz="700" dirty="0">
              <a:solidFill>
                <a:schemeClr val="bg1"/>
              </a:solidFill>
              <a:latin typeface="等线" panose="02010600030101010101" pitchFamily="2" charset="-122"/>
              <a:ea typeface="等线" panose="02010600030101010101" pitchFamily="2" charset="-122"/>
            </a:endParaRPr>
          </a:p>
          <a:p>
            <a:pPr algn="just"/>
            <a:endParaRPr lang="en-US" altLang="zh-CN" sz="700" dirty="0">
              <a:solidFill>
                <a:schemeClr val="bg1"/>
              </a:solidFill>
              <a:latin typeface="等线" panose="02010600030101010101" pitchFamily="2" charset="-122"/>
              <a:ea typeface="等线" panose="02010600030101010101" pitchFamily="2" charset="-122"/>
            </a:endParaRPr>
          </a:p>
          <a:p>
            <a:pPr algn="just"/>
            <a:r>
              <a:rPr lang="en-US" altLang="zh-CN" sz="700" b="1" dirty="0">
                <a:solidFill>
                  <a:schemeClr val="bg1"/>
                </a:solidFill>
                <a:latin typeface="等线" panose="02010600030101010101" pitchFamily="2" charset="-122"/>
                <a:ea typeface="等线" panose="02010600030101010101" pitchFamily="2" charset="-122"/>
              </a:rPr>
              <a:t>6. Species Identification: </a:t>
            </a:r>
            <a:r>
              <a:rPr lang="en-US" altLang="zh-CN" sz="700" dirty="0">
                <a:solidFill>
                  <a:schemeClr val="bg1"/>
                </a:solidFill>
                <a:latin typeface="等线" panose="02010600030101010101" pitchFamily="2" charset="-122"/>
                <a:ea typeface="等线" panose="02010600030101010101" pitchFamily="2" charset="-122"/>
              </a:rPr>
              <a:t>We  identify the species and analyze the data with DNA subway.</a:t>
            </a:r>
            <a:endParaRPr lang="zh-CN" altLang="en-US" sz="1400" dirty="0">
              <a:solidFill>
                <a:schemeClr val="bg1"/>
              </a:solidFill>
            </a:endParaRPr>
          </a:p>
        </p:txBody>
      </p:sp>
      <p:sp>
        <p:nvSpPr>
          <p:cNvPr id="22" name="文本框 21">
            <a:extLst>
              <a:ext uri="{FF2B5EF4-FFF2-40B4-BE49-F238E27FC236}">
                <a16:creationId xmlns:a16="http://schemas.microsoft.com/office/drawing/2014/main" id="{BE70F1E0-69D1-4EBD-B5BF-1F16EDAAF247}"/>
              </a:ext>
            </a:extLst>
          </p:cNvPr>
          <p:cNvSpPr txBox="1"/>
          <p:nvPr/>
        </p:nvSpPr>
        <p:spPr>
          <a:xfrm>
            <a:off x="9378198" y="5091390"/>
            <a:ext cx="2682240" cy="1031051"/>
          </a:xfrm>
          <a:prstGeom prst="rect">
            <a:avLst/>
          </a:prstGeom>
          <a:noFill/>
        </p:spPr>
        <p:txBody>
          <a:bodyPr wrap="square" rtlCol="0">
            <a:spAutoFit/>
          </a:bodyPr>
          <a:lstStyle/>
          <a:p>
            <a:r>
              <a:rPr lang="en-US" altLang="zh-CN" sz="1200" b="1" i="1" dirty="0">
                <a:solidFill>
                  <a:schemeClr val="bg1"/>
                </a:solidFill>
              </a:rPr>
              <a:t>Acknowledgements:</a:t>
            </a:r>
          </a:p>
          <a:p>
            <a:pPr algn="just"/>
            <a:r>
              <a:rPr lang="en-US" altLang="zh-CN" sz="700" dirty="0">
                <a:solidFill>
                  <a:schemeClr val="bg1"/>
                </a:solidFill>
                <a:latin typeface="等线" panose="02010600030101010101" pitchFamily="2" charset="-122"/>
                <a:ea typeface="等线" panose="02010600030101010101" pitchFamily="2" charset="-122"/>
              </a:rPr>
              <a:t>Here, we would like to thank the teachers who taught us during the 14 days. Then, we want to thank our parents for giving us the chance to reach out the DNA Barcoding. Moreover, we would like to thank Cold Spring Harbor Asia DNA Learning Center and</a:t>
            </a:r>
            <a:r>
              <a:rPr lang="zh-CN" altLang="en-US" sz="700" dirty="0">
                <a:solidFill>
                  <a:schemeClr val="bg1"/>
                </a:solidFill>
                <a:latin typeface="等线" panose="02010600030101010101" pitchFamily="2" charset="-122"/>
                <a:ea typeface="等线" panose="02010600030101010101" pitchFamily="2" charset="-122"/>
              </a:rPr>
              <a:t> </a:t>
            </a:r>
            <a:r>
              <a:rPr lang="en-US" altLang="zh-CN" sz="700" dirty="0">
                <a:solidFill>
                  <a:schemeClr val="bg1"/>
                </a:solidFill>
                <a:latin typeface="等线" panose="02010600030101010101" pitchFamily="2" charset="-122"/>
                <a:ea typeface="等线" panose="02010600030101010101" pitchFamily="2" charset="-122"/>
              </a:rPr>
              <a:t>Oxford</a:t>
            </a:r>
            <a:r>
              <a:rPr lang="zh-CN" altLang="en-US" sz="700" dirty="0">
                <a:solidFill>
                  <a:schemeClr val="bg1"/>
                </a:solidFill>
                <a:latin typeface="等线" panose="02010600030101010101" pitchFamily="2" charset="-122"/>
                <a:ea typeface="等线" panose="02010600030101010101" pitchFamily="2" charset="-122"/>
              </a:rPr>
              <a:t> </a:t>
            </a:r>
            <a:r>
              <a:rPr lang="en-US" altLang="zh-CN" sz="700">
                <a:solidFill>
                  <a:schemeClr val="bg1"/>
                </a:solidFill>
                <a:latin typeface="等线" panose="02010600030101010101" pitchFamily="2" charset="-122"/>
                <a:ea typeface="等线" panose="02010600030101010101" pitchFamily="2" charset="-122"/>
              </a:rPr>
              <a:t>Nanopore </a:t>
            </a:r>
            <a:r>
              <a:rPr lang="en-US" altLang="zh-CN" sz="700" dirty="0">
                <a:solidFill>
                  <a:schemeClr val="bg1"/>
                </a:solidFill>
                <a:latin typeface="等线" panose="02010600030101010101" pitchFamily="2" charset="-122"/>
                <a:ea typeface="等线" panose="02010600030101010101" pitchFamily="2" charset="-122"/>
              </a:rPr>
              <a:t>for providing us with up-to-date facilities and equipment. Finally, it is also very important to thank ourselves for our efforts to complete our project.</a:t>
            </a:r>
            <a:endParaRPr lang="zh-CN" altLang="en-US" sz="800" dirty="0">
              <a:solidFill>
                <a:schemeClr val="bg1"/>
              </a:solidFill>
              <a:latin typeface="等线" panose="02010600030101010101" pitchFamily="2" charset="-122"/>
              <a:ea typeface="等线" panose="02010600030101010101" pitchFamily="2" charset="-122"/>
            </a:endParaRPr>
          </a:p>
        </p:txBody>
      </p:sp>
      <p:sp>
        <p:nvSpPr>
          <p:cNvPr id="24" name="文本框 23">
            <a:extLst>
              <a:ext uri="{FF2B5EF4-FFF2-40B4-BE49-F238E27FC236}">
                <a16:creationId xmlns:a16="http://schemas.microsoft.com/office/drawing/2014/main" id="{A61885FE-CD18-4CAF-B741-3CD7FCE17BD3}"/>
              </a:ext>
            </a:extLst>
          </p:cNvPr>
          <p:cNvSpPr txBox="1"/>
          <p:nvPr/>
        </p:nvSpPr>
        <p:spPr>
          <a:xfrm>
            <a:off x="9346710" y="4040694"/>
            <a:ext cx="2754484" cy="923330"/>
          </a:xfrm>
          <a:prstGeom prst="rect">
            <a:avLst/>
          </a:prstGeom>
          <a:noFill/>
        </p:spPr>
        <p:txBody>
          <a:bodyPr wrap="square" rtlCol="0">
            <a:spAutoFit/>
          </a:bodyPr>
          <a:lstStyle/>
          <a:p>
            <a:r>
              <a:rPr lang="en-US" altLang="zh-CN" sz="1200" b="1" i="1" dirty="0">
                <a:solidFill>
                  <a:schemeClr val="bg1"/>
                </a:solidFill>
              </a:rPr>
              <a:t>References:</a:t>
            </a:r>
          </a:p>
          <a:p>
            <a:pPr algn="just"/>
            <a:r>
              <a:rPr lang="en-US" altLang="zh-CN" sz="700" dirty="0">
                <a:solidFill>
                  <a:schemeClr val="bg1"/>
                </a:solidFill>
                <a:latin typeface="等线" panose="02010600030101010101" pitchFamily="2" charset="-122"/>
                <a:ea typeface="等线" panose="02010600030101010101" pitchFamily="2" charset="-122"/>
              </a:rPr>
              <a:t>[1] </a:t>
            </a:r>
            <a:r>
              <a:rPr lang="en-US" altLang="zh-CN" sz="700" b="0" dirty="0">
                <a:solidFill>
                  <a:srgbClr val="000000"/>
                </a:solidFill>
                <a:effectLst/>
                <a:latin typeface="Corbel-Bold"/>
              </a:rPr>
              <a:t>Maryia </a:t>
            </a:r>
            <a:r>
              <a:rPr lang="en-US" altLang="zh-CN" sz="700" b="0" dirty="0" err="1">
                <a:solidFill>
                  <a:srgbClr val="000000"/>
                </a:solidFill>
                <a:effectLst/>
                <a:latin typeface="Corbel-Bold"/>
              </a:rPr>
              <a:t>Tsiareshyna</a:t>
            </a:r>
            <a:r>
              <a:rPr lang="en-US" altLang="zh-CN" sz="700" b="0" dirty="0">
                <a:solidFill>
                  <a:srgbClr val="000000"/>
                </a:solidFill>
                <a:effectLst/>
                <a:latin typeface="Corbel-Bold"/>
              </a:rPr>
              <a:t>  , </a:t>
            </a:r>
            <a:r>
              <a:rPr lang="en-US" altLang="zh-CN" sz="700" b="0" dirty="0" err="1">
                <a:solidFill>
                  <a:srgbClr val="000000"/>
                </a:solidFill>
                <a:effectLst/>
                <a:latin typeface="Corbel-Bold"/>
              </a:rPr>
              <a:t>Te‑Hsin</a:t>
            </a:r>
            <a:r>
              <a:rPr lang="en-US" altLang="zh-CN" sz="700" b="0" dirty="0">
                <a:solidFill>
                  <a:srgbClr val="000000"/>
                </a:solidFill>
                <a:effectLst/>
                <a:latin typeface="Corbel-Bold"/>
              </a:rPr>
              <a:t> Wang , Ying‑Sheng Lin  , Dakota </a:t>
            </a:r>
            <a:r>
              <a:rPr lang="en-US" altLang="zh-CN" sz="700" b="0" dirty="0" err="1">
                <a:solidFill>
                  <a:srgbClr val="000000"/>
                </a:solidFill>
                <a:effectLst/>
                <a:latin typeface="Corbel-Bold"/>
              </a:rPr>
              <a:t>Piorkowski</a:t>
            </a:r>
            <a:r>
              <a:rPr lang="en-US" altLang="zh-CN" sz="700" b="0" dirty="0">
                <a:solidFill>
                  <a:srgbClr val="000000"/>
                </a:solidFill>
                <a:effectLst/>
                <a:latin typeface="Corbel-Bold"/>
              </a:rPr>
              <a:t>  , Sammi Yen‑Ting Huang , Yi‑</a:t>
            </a:r>
            <a:r>
              <a:rPr lang="en-US" altLang="zh-CN" sz="700" b="0" dirty="0" err="1">
                <a:solidFill>
                  <a:srgbClr val="000000"/>
                </a:solidFill>
                <a:effectLst/>
                <a:latin typeface="Corbel-Bold"/>
              </a:rPr>
              <a:t>Lun</a:t>
            </a:r>
            <a:r>
              <a:rPr lang="en-US" altLang="zh-CN" sz="700" b="0" dirty="0">
                <a:solidFill>
                  <a:srgbClr val="000000"/>
                </a:solidFill>
                <a:effectLst/>
                <a:latin typeface="Corbel-Bold"/>
              </a:rPr>
              <a:t> Huang  , Wei‑Ting Chao, Yuan Jay Chang  , Chen‑Pan Liao  , Pi‑Han Wang  &amp; I‑Min Tso. </a:t>
            </a:r>
            <a:r>
              <a:rPr lang="en-US" altLang="zh-CN" sz="700" dirty="0">
                <a:solidFill>
                  <a:schemeClr val="bg1"/>
                </a:solidFill>
                <a:latin typeface="等线" panose="02010600030101010101" pitchFamily="2" charset="-122"/>
                <a:ea typeface="等线" panose="02010600030101010101" pitchFamily="2" charset="-122"/>
              </a:rPr>
              <a:t>Bacteria inhabiting spider webs enhance host silk extensibility[J]. scientific reports, 2024(14):1-11</a:t>
            </a:r>
            <a:endParaRPr lang="en-US" altLang="zh-CN" sz="1100" dirty="0">
              <a:solidFill>
                <a:schemeClr val="bg1"/>
              </a:solidFill>
              <a:latin typeface="等线" panose="02010600030101010101" pitchFamily="2" charset="-122"/>
              <a:ea typeface="等线" panose="02010600030101010101" pitchFamily="2" charset="-122"/>
            </a:endParaRPr>
          </a:p>
          <a:p>
            <a:pPr algn="just"/>
            <a:r>
              <a:rPr lang="en-US" altLang="zh-CN" sz="700" dirty="0">
                <a:solidFill>
                  <a:schemeClr val="bg1"/>
                </a:solidFill>
                <a:latin typeface="等线" panose="02010600030101010101" pitchFamily="2" charset="-122"/>
                <a:ea typeface="等线" panose="02010600030101010101" pitchFamily="2" charset="-122"/>
              </a:rPr>
              <a:t>[2]Blast: https://</a:t>
            </a:r>
            <a:r>
              <a:rPr lang="en-US" altLang="zh-CN" sz="700" dirty="0" err="1">
                <a:solidFill>
                  <a:schemeClr val="bg1"/>
                </a:solidFill>
                <a:latin typeface="等线" panose="02010600030101010101" pitchFamily="2" charset="-122"/>
                <a:ea typeface="等线" panose="02010600030101010101" pitchFamily="2" charset="-122"/>
              </a:rPr>
              <a:t>dnasubway.cyverse.org</a:t>
            </a:r>
            <a:r>
              <a:rPr lang="en-US" altLang="zh-CN" sz="700" dirty="0">
                <a:solidFill>
                  <a:schemeClr val="bg1"/>
                </a:solidFill>
                <a:latin typeface="等线" panose="02010600030101010101" pitchFamily="2" charset="-122"/>
                <a:ea typeface="等线" panose="02010600030101010101" pitchFamily="2" charset="-122"/>
              </a:rPr>
              <a:t>/</a:t>
            </a:r>
            <a:endParaRPr lang="zh-CN" altLang="en-US" sz="800" u="sng" dirty="0">
              <a:solidFill>
                <a:schemeClr val="bg1"/>
              </a:solidFill>
              <a:latin typeface="等线" panose="02010600030101010101" pitchFamily="2" charset="-122"/>
              <a:ea typeface="等线" panose="02010600030101010101" pitchFamily="2" charset="-122"/>
            </a:endParaRPr>
          </a:p>
        </p:txBody>
      </p:sp>
      <p:sp>
        <p:nvSpPr>
          <p:cNvPr id="26" name="文本框 25">
            <a:extLst>
              <a:ext uri="{FF2B5EF4-FFF2-40B4-BE49-F238E27FC236}">
                <a16:creationId xmlns:a16="http://schemas.microsoft.com/office/drawing/2014/main" id="{A3EA4425-D738-4881-96A7-34C04E53A3F5}"/>
              </a:ext>
            </a:extLst>
          </p:cNvPr>
          <p:cNvSpPr txBox="1"/>
          <p:nvPr/>
        </p:nvSpPr>
        <p:spPr>
          <a:xfrm>
            <a:off x="9334416" y="1205701"/>
            <a:ext cx="2756957" cy="3046988"/>
          </a:xfrm>
          <a:prstGeom prst="rect">
            <a:avLst/>
          </a:prstGeom>
          <a:noFill/>
        </p:spPr>
        <p:txBody>
          <a:bodyPr wrap="square" rtlCol="0">
            <a:spAutoFit/>
          </a:bodyPr>
          <a:lstStyle/>
          <a:p>
            <a:r>
              <a:rPr lang="en-US" altLang="zh-CN" sz="1200" b="1" i="1" dirty="0">
                <a:solidFill>
                  <a:schemeClr val="bg1"/>
                </a:solidFill>
              </a:rPr>
              <a:t>Discussion:</a:t>
            </a:r>
          </a:p>
          <a:p>
            <a:pPr algn="just"/>
            <a:r>
              <a:rPr lang="en-US" altLang="zh-CN" sz="700" b="1" dirty="0">
                <a:solidFill>
                  <a:schemeClr val="bg1"/>
                </a:solidFill>
                <a:latin typeface="等线" panose="02010600030101010101" pitchFamily="2" charset="-122"/>
                <a:ea typeface="等线" panose="02010600030101010101" pitchFamily="2" charset="-122"/>
              </a:rPr>
              <a:t>1. Sample collection limitations: </a:t>
            </a:r>
          </a:p>
          <a:p>
            <a:pPr algn="just"/>
            <a:r>
              <a:rPr lang="en-US" altLang="zh-CN" sz="700" dirty="0">
                <a:solidFill>
                  <a:schemeClr val="bg1"/>
                </a:solidFill>
                <a:latin typeface="等线" panose="02010600030101010101" pitchFamily="2" charset="-122"/>
                <a:ea typeface="等线" panose="02010600030101010101" pitchFamily="2" charset="-122"/>
              </a:rPr>
              <a:t>  The spider silk sample is small and some of them could not yield enough bacterial DNA. In future, we should use more silk to generate microbial DNA libraries. We used a tube to collect the samples, it’s difficult to put the webs in and hard to get all of them out. I suggest that to use a plastic bag to collect the webs since it’s much easier to obtain the enough samples and get them out.</a:t>
            </a:r>
          </a:p>
          <a:p>
            <a:pPr algn="just"/>
            <a:endParaRPr lang="en-US" altLang="zh-CN" sz="700" dirty="0">
              <a:solidFill>
                <a:schemeClr val="bg1"/>
              </a:solidFill>
              <a:latin typeface="等线" panose="02010600030101010101" pitchFamily="2" charset="-122"/>
              <a:ea typeface="等线" panose="02010600030101010101" pitchFamily="2" charset="-122"/>
            </a:endParaRPr>
          </a:p>
          <a:p>
            <a:pPr algn="just"/>
            <a:r>
              <a:rPr lang="en-US" altLang="zh-CN" sz="700" b="1" dirty="0" err="1">
                <a:solidFill>
                  <a:schemeClr val="bg1"/>
                </a:solidFill>
                <a:latin typeface="等线" panose="02010600030101010101" pitchFamily="2" charset="-122"/>
                <a:ea typeface="等线" panose="02010600030101010101" pitchFamily="2" charset="-122"/>
              </a:rPr>
              <a:t>2.The</a:t>
            </a:r>
            <a:r>
              <a:rPr lang="en-US" altLang="zh-CN" sz="700" b="1" dirty="0">
                <a:solidFill>
                  <a:schemeClr val="bg1"/>
                </a:solidFill>
                <a:latin typeface="等线" panose="02010600030101010101" pitchFamily="2" charset="-122"/>
                <a:ea typeface="等线" panose="02010600030101010101" pitchFamily="2" charset="-122"/>
              </a:rPr>
              <a:t> relationship between our result and the human development:</a:t>
            </a:r>
            <a:endParaRPr lang="en-US" altLang="zh-CN" sz="700" dirty="0">
              <a:solidFill>
                <a:schemeClr val="bg1"/>
              </a:solidFill>
              <a:latin typeface="等线" panose="02010600030101010101" pitchFamily="2" charset="-122"/>
              <a:ea typeface="等线" panose="02010600030101010101" pitchFamily="2" charset="-122"/>
            </a:endParaRPr>
          </a:p>
          <a:p>
            <a:pPr algn="just"/>
            <a:r>
              <a:rPr lang="en-US" altLang="zh-CN" sz="700" dirty="0">
                <a:solidFill>
                  <a:schemeClr val="bg1"/>
                </a:solidFill>
                <a:latin typeface="等线" panose="02010600030101010101" pitchFamily="2" charset="-122"/>
                <a:ea typeface="等线" panose="02010600030101010101" pitchFamily="2" charset="-122"/>
              </a:rPr>
              <a:t>  the spider silk can be an excellent material in many fields due to its great mechanical properties. We already know that the bacteria inhabiting spider webs can enhance the silk extensibility [1]. Our research can be a preparation of the further research on this relationship since different bacteria may have the different effect on the spider silks.</a:t>
            </a:r>
          </a:p>
          <a:p>
            <a:pPr algn="just"/>
            <a:endParaRPr lang="en-US" altLang="zh-CN" sz="700" dirty="0">
              <a:solidFill>
                <a:schemeClr val="bg1"/>
              </a:solidFill>
              <a:latin typeface="等线" panose="02010600030101010101" pitchFamily="2" charset="-122"/>
              <a:ea typeface="等线" panose="02010600030101010101" pitchFamily="2" charset="-122"/>
            </a:endParaRPr>
          </a:p>
          <a:p>
            <a:pPr algn="just"/>
            <a:r>
              <a:rPr lang="en-US" altLang="zh-CN" sz="700" b="1" dirty="0">
                <a:solidFill>
                  <a:schemeClr val="bg1"/>
                </a:solidFill>
                <a:latin typeface="等线" panose="02010600030101010101" pitchFamily="2" charset="-122"/>
                <a:ea typeface="等线" panose="02010600030101010101" pitchFamily="2" charset="-122"/>
              </a:rPr>
              <a:t>3. Further research:</a:t>
            </a:r>
          </a:p>
          <a:p>
            <a:pPr algn="just"/>
            <a:r>
              <a:rPr lang="en-US" altLang="zh-CN" sz="700" dirty="0">
                <a:solidFill>
                  <a:schemeClr val="bg1"/>
                </a:solidFill>
                <a:latin typeface="等线" panose="02010600030101010101" pitchFamily="2" charset="-122"/>
                <a:ea typeface="等线" panose="02010600030101010101" pitchFamily="2" charset="-122"/>
              </a:rPr>
              <a:t>In the future, we can test more species of spider silks and obtain much more sample than this time. We can also test the viscosity of different kinds of silks and compare the difference on their microbiomes. By this way, we may figure out the relationship between the bacteria inhabiting the spider silks and the spider silks’ viscosity.</a:t>
            </a:r>
            <a:endParaRPr lang="en-US" altLang="zh-CN" dirty="0">
              <a:solidFill>
                <a:schemeClr val="bg1"/>
              </a:solidFill>
              <a:latin typeface="等线" panose="02010600030101010101" pitchFamily="2" charset="-122"/>
              <a:ea typeface="等线" panose="02010600030101010101" pitchFamily="2" charset="-122"/>
            </a:endParaRPr>
          </a:p>
          <a:p>
            <a:endParaRPr lang="zh-CN" altLang="en-US" sz="1200" dirty="0">
              <a:solidFill>
                <a:schemeClr val="bg1"/>
              </a:solidFill>
            </a:endParaRPr>
          </a:p>
        </p:txBody>
      </p:sp>
      <p:sp>
        <p:nvSpPr>
          <p:cNvPr id="29" name="文本框 28">
            <a:extLst>
              <a:ext uri="{FF2B5EF4-FFF2-40B4-BE49-F238E27FC236}">
                <a16:creationId xmlns:a16="http://schemas.microsoft.com/office/drawing/2014/main" id="{68178E83-E86B-409D-BD77-26C6FCC0AB25}"/>
              </a:ext>
            </a:extLst>
          </p:cNvPr>
          <p:cNvSpPr txBox="1"/>
          <p:nvPr/>
        </p:nvSpPr>
        <p:spPr>
          <a:xfrm>
            <a:off x="3010392" y="4868670"/>
            <a:ext cx="3236364" cy="1862048"/>
          </a:xfrm>
          <a:prstGeom prst="rect">
            <a:avLst/>
          </a:prstGeom>
          <a:noFill/>
        </p:spPr>
        <p:txBody>
          <a:bodyPr wrap="square" rtlCol="0">
            <a:spAutoFit/>
          </a:bodyPr>
          <a:lstStyle/>
          <a:p>
            <a:pPr algn="just"/>
            <a:endParaRPr lang="en-US" altLang="zh-CN" sz="700" dirty="0">
              <a:solidFill>
                <a:schemeClr val="bg1"/>
              </a:solidFill>
            </a:endParaRPr>
          </a:p>
          <a:p>
            <a:pPr algn="just"/>
            <a:r>
              <a:rPr lang="en-US" altLang="zh-CN" sz="600" dirty="0">
                <a:solidFill>
                  <a:schemeClr val="bg1"/>
                </a:solidFill>
              </a:rPr>
              <a:t>The spider samples’ </a:t>
            </a:r>
            <a:r>
              <a:rPr lang="en-US" altLang="zh-CN" sz="600" dirty="0" err="1">
                <a:solidFill>
                  <a:schemeClr val="bg1"/>
                </a:solidFill>
              </a:rPr>
              <a:t>CO1</a:t>
            </a:r>
            <a:r>
              <a:rPr lang="en-US" altLang="zh-CN" sz="600" dirty="0">
                <a:solidFill>
                  <a:schemeClr val="bg1"/>
                </a:solidFill>
              </a:rPr>
              <a:t> PCR amplicons are all successful as indicated by the result of gel electrophoresis (Figure 3).  BLAST identifications confirm the species of all samples:</a:t>
            </a:r>
          </a:p>
          <a:p>
            <a:pPr algn="just"/>
            <a:r>
              <a:rPr lang="en-US" altLang="zh-CN" sz="600" dirty="0" err="1">
                <a:solidFill>
                  <a:schemeClr val="bg1"/>
                </a:solidFill>
              </a:rPr>
              <a:t>JRT001-M13</a:t>
            </a:r>
            <a:r>
              <a:rPr lang="en-US" altLang="zh-CN" sz="600" dirty="0">
                <a:solidFill>
                  <a:schemeClr val="bg1"/>
                </a:solidFill>
              </a:rPr>
              <a:t>: </a:t>
            </a:r>
            <a:r>
              <a:rPr lang="en-US" altLang="zh-CN" sz="600" i="1" dirty="0" err="1">
                <a:solidFill>
                  <a:schemeClr val="bg1"/>
                </a:solidFill>
              </a:rPr>
              <a:t>Icius</a:t>
            </a:r>
            <a:r>
              <a:rPr lang="en-US" altLang="zh-CN" sz="600" i="1" dirty="0">
                <a:solidFill>
                  <a:schemeClr val="bg1"/>
                </a:solidFill>
              </a:rPr>
              <a:t> </a:t>
            </a:r>
            <a:r>
              <a:rPr lang="en-US" altLang="zh-CN" sz="600" i="1" dirty="0" err="1">
                <a:solidFill>
                  <a:schemeClr val="bg1"/>
                </a:solidFill>
              </a:rPr>
              <a:t>hamatus</a:t>
            </a:r>
            <a:endParaRPr lang="en-US" altLang="zh-CN" sz="600" i="1" dirty="0">
              <a:solidFill>
                <a:schemeClr val="bg1"/>
              </a:solidFill>
            </a:endParaRPr>
          </a:p>
          <a:p>
            <a:pPr algn="just"/>
            <a:r>
              <a:rPr lang="en-US" altLang="zh-CN" sz="600" dirty="0" err="1">
                <a:solidFill>
                  <a:schemeClr val="bg1"/>
                </a:solidFill>
              </a:rPr>
              <a:t>JRT002-M13</a:t>
            </a:r>
            <a:r>
              <a:rPr lang="en-US" altLang="zh-CN" sz="600" dirty="0">
                <a:solidFill>
                  <a:schemeClr val="bg1"/>
                </a:solidFill>
              </a:rPr>
              <a:t>: </a:t>
            </a:r>
            <a:r>
              <a:rPr lang="en-US" altLang="zh-CN" sz="600" i="1" dirty="0" err="1">
                <a:solidFill>
                  <a:schemeClr val="bg1"/>
                </a:solidFill>
              </a:rPr>
              <a:t>Dictyna</a:t>
            </a:r>
            <a:r>
              <a:rPr lang="en-US" altLang="zh-CN" sz="600" i="1" dirty="0">
                <a:solidFill>
                  <a:schemeClr val="bg1"/>
                </a:solidFill>
              </a:rPr>
              <a:t> </a:t>
            </a:r>
            <a:r>
              <a:rPr lang="en-US" altLang="zh-CN" sz="600" i="1" dirty="0" err="1">
                <a:solidFill>
                  <a:schemeClr val="bg1"/>
                </a:solidFill>
              </a:rPr>
              <a:t>arundinacea</a:t>
            </a:r>
            <a:endParaRPr lang="en-US" altLang="zh-CN" sz="600" i="1" dirty="0">
              <a:solidFill>
                <a:schemeClr val="bg1"/>
              </a:solidFill>
            </a:endParaRPr>
          </a:p>
          <a:p>
            <a:pPr algn="just"/>
            <a:r>
              <a:rPr lang="en-US" altLang="zh-CN" sz="600" dirty="0" err="1">
                <a:solidFill>
                  <a:schemeClr val="bg1"/>
                </a:solidFill>
              </a:rPr>
              <a:t>JRT003-M13</a:t>
            </a:r>
            <a:r>
              <a:rPr lang="en-US" altLang="zh-CN" sz="600" dirty="0">
                <a:solidFill>
                  <a:schemeClr val="bg1"/>
                </a:solidFill>
              </a:rPr>
              <a:t>: </a:t>
            </a:r>
            <a:r>
              <a:rPr lang="en-US" altLang="zh-CN" sz="600" i="1" dirty="0" err="1">
                <a:solidFill>
                  <a:schemeClr val="bg1"/>
                </a:solidFill>
              </a:rPr>
              <a:t>Philaeus</a:t>
            </a:r>
            <a:r>
              <a:rPr lang="en-US" altLang="zh-CN" sz="600" i="1" dirty="0">
                <a:solidFill>
                  <a:schemeClr val="bg1"/>
                </a:solidFill>
              </a:rPr>
              <a:t> chrysops</a:t>
            </a:r>
          </a:p>
          <a:p>
            <a:pPr algn="just"/>
            <a:r>
              <a:rPr lang="en-US" altLang="zh-CN" sz="600" dirty="0" err="1">
                <a:solidFill>
                  <a:schemeClr val="bg1"/>
                </a:solidFill>
              </a:rPr>
              <a:t>JRT004-M13</a:t>
            </a:r>
            <a:r>
              <a:rPr lang="en-US" altLang="zh-CN" sz="600" dirty="0">
                <a:solidFill>
                  <a:schemeClr val="bg1"/>
                </a:solidFill>
              </a:rPr>
              <a:t>: </a:t>
            </a:r>
            <a:r>
              <a:rPr lang="en-US" altLang="zh-CN" sz="600" i="1" dirty="0" err="1">
                <a:solidFill>
                  <a:schemeClr val="bg1"/>
                </a:solidFill>
              </a:rPr>
              <a:t>Yaginumia</a:t>
            </a:r>
            <a:r>
              <a:rPr lang="en-US" altLang="zh-CN" sz="600" i="1" dirty="0">
                <a:solidFill>
                  <a:schemeClr val="bg1"/>
                </a:solidFill>
              </a:rPr>
              <a:t> </a:t>
            </a:r>
            <a:r>
              <a:rPr lang="en-US" altLang="zh-CN" sz="600" i="1" dirty="0" err="1">
                <a:solidFill>
                  <a:schemeClr val="bg1"/>
                </a:solidFill>
              </a:rPr>
              <a:t>sia</a:t>
            </a:r>
            <a:endParaRPr lang="en-US" altLang="zh-CN" sz="600" i="1" dirty="0">
              <a:solidFill>
                <a:schemeClr val="bg1"/>
              </a:solidFill>
            </a:endParaRPr>
          </a:p>
          <a:p>
            <a:pPr algn="just"/>
            <a:r>
              <a:rPr lang="en-US" altLang="zh-CN" sz="600" dirty="0" err="1">
                <a:solidFill>
                  <a:schemeClr val="bg1"/>
                </a:solidFill>
              </a:rPr>
              <a:t>JRT005-M13</a:t>
            </a:r>
            <a:r>
              <a:rPr lang="en-US" altLang="zh-CN" sz="600" dirty="0">
                <a:solidFill>
                  <a:schemeClr val="bg1"/>
                </a:solidFill>
              </a:rPr>
              <a:t>: </a:t>
            </a:r>
            <a:r>
              <a:rPr lang="en-US" altLang="zh-CN" sz="600" i="1" dirty="0" err="1">
                <a:solidFill>
                  <a:schemeClr val="bg1"/>
                </a:solidFill>
              </a:rPr>
              <a:t>Larinioides</a:t>
            </a:r>
            <a:r>
              <a:rPr lang="en-US" altLang="zh-CN" sz="600" i="1" dirty="0">
                <a:solidFill>
                  <a:schemeClr val="bg1"/>
                </a:solidFill>
              </a:rPr>
              <a:t> </a:t>
            </a:r>
            <a:r>
              <a:rPr lang="en-US" altLang="zh-CN" sz="600" i="1" dirty="0" err="1">
                <a:solidFill>
                  <a:schemeClr val="bg1"/>
                </a:solidFill>
              </a:rPr>
              <a:t>cornutus</a:t>
            </a:r>
            <a:endParaRPr lang="en-US" altLang="zh-CN" sz="600" i="1" dirty="0">
              <a:solidFill>
                <a:schemeClr val="bg1"/>
              </a:solidFill>
            </a:endParaRPr>
          </a:p>
          <a:p>
            <a:pPr algn="just"/>
            <a:r>
              <a:rPr lang="en-US" altLang="zh-CN" sz="600" dirty="0" err="1">
                <a:solidFill>
                  <a:schemeClr val="bg1"/>
                </a:solidFill>
              </a:rPr>
              <a:t>JRT006-M13</a:t>
            </a:r>
            <a:r>
              <a:rPr lang="en-US" altLang="zh-CN" sz="600" dirty="0">
                <a:solidFill>
                  <a:schemeClr val="bg1"/>
                </a:solidFill>
              </a:rPr>
              <a:t>: </a:t>
            </a:r>
            <a:r>
              <a:rPr lang="en-US" altLang="zh-CN" sz="600" i="1" dirty="0" err="1">
                <a:solidFill>
                  <a:schemeClr val="bg1"/>
                </a:solidFill>
              </a:rPr>
              <a:t>Yaginumia</a:t>
            </a:r>
            <a:r>
              <a:rPr lang="en-US" altLang="zh-CN" sz="600" i="1" dirty="0">
                <a:solidFill>
                  <a:schemeClr val="bg1"/>
                </a:solidFill>
              </a:rPr>
              <a:t> </a:t>
            </a:r>
            <a:r>
              <a:rPr lang="en-US" altLang="zh-CN" sz="600" i="1" dirty="0" err="1">
                <a:solidFill>
                  <a:schemeClr val="bg1"/>
                </a:solidFill>
              </a:rPr>
              <a:t>sia</a:t>
            </a:r>
            <a:endParaRPr lang="en-US" altLang="zh-CN" sz="600" i="1" dirty="0">
              <a:solidFill>
                <a:schemeClr val="bg1"/>
              </a:solidFill>
            </a:endParaRPr>
          </a:p>
          <a:p>
            <a:pPr algn="just"/>
            <a:r>
              <a:rPr lang="en-US" altLang="zh-CN" sz="600" dirty="0">
                <a:solidFill>
                  <a:schemeClr val="bg1"/>
                </a:solidFill>
              </a:rPr>
              <a:t>We use the </a:t>
            </a:r>
            <a:r>
              <a:rPr lang="en-US" altLang="zh-CN" sz="600" dirty="0" err="1">
                <a:solidFill>
                  <a:schemeClr val="bg1"/>
                </a:solidFill>
              </a:rPr>
              <a:t>PHYLIP</a:t>
            </a:r>
            <a:r>
              <a:rPr lang="en-US" altLang="zh-CN" sz="600" dirty="0">
                <a:solidFill>
                  <a:schemeClr val="bg1"/>
                </a:solidFill>
              </a:rPr>
              <a:t> ML to see their relationship in the taxonomy using DNA Subway. The result shows that </a:t>
            </a:r>
            <a:r>
              <a:rPr lang="en-US" altLang="zh-CN" sz="600" dirty="0" err="1">
                <a:solidFill>
                  <a:schemeClr val="bg1"/>
                </a:solidFill>
              </a:rPr>
              <a:t>JRT004-M13</a:t>
            </a:r>
            <a:r>
              <a:rPr lang="en-US" altLang="zh-CN" sz="600" dirty="0">
                <a:solidFill>
                  <a:schemeClr val="bg1"/>
                </a:solidFill>
              </a:rPr>
              <a:t> and </a:t>
            </a:r>
            <a:r>
              <a:rPr lang="en-US" altLang="zh-CN" sz="600" dirty="0" err="1">
                <a:solidFill>
                  <a:schemeClr val="bg1"/>
                </a:solidFill>
              </a:rPr>
              <a:t>JRT006-M13</a:t>
            </a:r>
            <a:r>
              <a:rPr lang="en-US" altLang="zh-CN" sz="600" dirty="0">
                <a:solidFill>
                  <a:schemeClr val="bg1"/>
                </a:solidFill>
              </a:rPr>
              <a:t> are the same species, and they are relative to </a:t>
            </a:r>
            <a:r>
              <a:rPr lang="en-US" altLang="zh-CN" sz="600" dirty="0" err="1">
                <a:solidFill>
                  <a:schemeClr val="bg1"/>
                </a:solidFill>
              </a:rPr>
              <a:t>JRT005-M13</a:t>
            </a:r>
            <a:r>
              <a:rPr lang="en-US" altLang="zh-CN" sz="600" dirty="0">
                <a:solidFill>
                  <a:schemeClr val="bg1"/>
                </a:solidFill>
              </a:rPr>
              <a:t>. In fact, all of these three spiders are collected on the web behind a wall in the same location. According to this, we can concluded that these three spiders evolved the similar habit that to make their webs in the dark and breezeless places. And about </a:t>
            </a:r>
            <a:r>
              <a:rPr lang="en-US" altLang="zh-CN" sz="600" dirty="0" err="1">
                <a:solidFill>
                  <a:schemeClr val="bg1"/>
                </a:solidFill>
              </a:rPr>
              <a:t>JRT001-M13</a:t>
            </a:r>
            <a:r>
              <a:rPr lang="en-US" altLang="zh-CN" sz="600" dirty="0">
                <a:solidFill>
                  <a:schemeClr val="bg1"/>
                </a:solidFill>
              </a:rPr>
              <a:t> and </a:t>
            </a:r>
            <a:r>
              <a:rPr lang="en-US" altLang="zh-CN" sz="600" dirty="0" err="1">
                <a:solidFill>
                  <a:schemeClr val="bg1"/>
                </a:solidFill>
              </a:rPr>
              <a:t>JRT003-M13</a:t>
            </a:r>
            <a:r>
              <a:rPr lang="en-US" altLang="zh-CN" sz="600" dirty="0">
                <a:solidFill>
                  <a:schemeClr val="bg1"/>
                </a:solidFill>
              </a:rPr>
              <a:t>, they are the jumping spiders in </a:t>
            </a:r>
            <a:r>
              <a:rPr lang="en-US" altLang="zh-CN" sz="600" dirty="0" err="1">
                <a:solidFill>
                  <a:schemeClr val="bg1"/>
                </a:solidFill>
              </a:rPr>
              <a:t>Salticidae</a:t>
            </a:r>
            <a:r>
              <a:rPr lang="en-US" altLang="zh-CN" sz="600" dirty="0">
                <a:solidFill>
                  <a:schemeClr val="bg1"/>
                </a:solidFill>
              </a:rPr>
              <a:t> family. We know that this kind of spider never make the webs although they have the silks in their body.  At last, here is </a:t>
            </a:r>
            <a:r>
              <a:rPr lang="en-US" altLang="zh-CN" sz="600" dirty="0" err="1">
                <a:solidFill>
                  <a:schemeClr val="bg1"/>
                </a:solidFill>
              </a:rPr>
              <a:t>JRT002-M13</a:t>
            </a:r>
            <a:r>
              <a:rPr lang="en-US" altLang="zh-CN" sz="600" dirty="0">
                <a:solidFill>
                  <a:schemeClr val="bg1"/>
                </a:solidFill>
              </a:rPr>
              <a:t> . We found it and its web on a tree, so it’s a arboreal spider from another family. To sum up, the six samples are separated into three different families. And it seems that each family’s spiders have their own special spider silk form and living habit.</a:t>
            </a:r>
            <a:endParaRPr lang="zh-CN" altLang="en-US" sz="1100" dirty="0">
              <a:solidFill>
                <a:schemeClr val="bg1"/>
              </a:solidFill>
            </a:endParaRPr>
          </a:p>
        </p:txBody>
      </p:sp>
      <p:pic>
        <p:nvPicPr>
          <p:cNvPr id="31" name="图片 30">
            <a:extLst>
              <a:ext uri="{FF2B5EF4-FFF2-40B4-BE49-F238E27FC236}">
                <a16:creationId xmlns:a16="http://schemas.microsoft.com/office/drawing/2014/main" id="{1E266C5C-611D-4324-A828-0F1F587AB15E}"/>
              </a:ext>
            </a:extLst>
          </p:cNvPr>
          <p:cNvPicPr>
            <a:picLocks noChangeAspect="1"/>
          </p:cNvPicPr>
          <p:nvPr/>
        </p:nvPicPr>
        <p:blipFill>
          <a:blip r:embed="rId6"/>
          <a:stretch>
            <a:fillRect/>
          </a:stretch>
        </p:blipFill>
        <p:spPr>
          <a:xfrm>
            <a:off x="2713296" y="1276898"/>
            <a:ext cx="3199494" cy="1051145"/>
          </a:xfrm>
          <a:prstGeom prst="rect">
            <a:avLst/>
          </a:prstGeom>
        </p:spPr>
      </p:pic>
      <p:pic>
        <p:nvPicPr>
          <p:cNvPr id="39" name="图片 38">
            <a:extLst>
              <a:ext uri="{FF2B5EF4-FFF2-40B4-BE49-F238E27FC236}">
                <a16:creationId xmlns:a16="http://schemas.microsoft.com/office/drawing/2014/main" id="{EE3E00A5-BB91-4CA9-B866-B362206E2859}"/>
              </a:ext>
            </a:extLst>
          </p:cNvPr>
          <p:cNvPicPr>
            <a:picLocks noChangeAspect="1"/>
          </p:cNvPicPr>
          <p:nvPr/>
        </p:nvPicPr>
        <p:blipFill>
          <a:blip r:embed="rId7"/>
          <a:stretch>
            <a:fillRect/>
          </a:stretch>
        </p:blipFill>
        <p:spPr>
          <a:xfrm>
            <a:off x="5871979" y="1520927"/>
            <a:ext cx="237670" cy="367082"/>
          </a:xfrm>
          <a:prstGeom prst="rect">
            <a:avLst/>
          </a:prstGeom>
        </p:spPr>
      </p:pic>
      <p:pic>
        <p:nvPicPr>
          <p:cNvPr id="41" name="图片 40">
            <a:extLst>
              <a:ext uri="{FF2B5EF4-FFF2-40B4-BE49-F238E27FC236}">
                <a16:creationId xmlns:a16="http://schemas.microsoft.com/office/drawing/2014/main" id="{926BF133-FE3C-4899-83ED-6AB3343EB2A5}"/>
              </a:ext>
            </a:extLst>
          </p:cNvPr>
          <p:cNvPicPr>
            <a:picLocks noChangeAspect="1"/>
          </p:cNvPicPr>
          <p:nvPr/>
        </p:nvPicPr>
        <p:blipFill>
          <a:blip r:embed="rId8"/>
          <a:stretch>
            <a:fillRect/>
          </a:stretch>
        </p:blipFill>
        <p:spPr>
          <a:xfrm>
            <a:off x="5486313" y="1291153"/>
            <a:ext cx="237671" cy="208583"/>
          </a:xfrm>
          <a:prstGeom prst="rect">
            <a:avLst/>
          </a:prstGeom>
        </p:spPr>
      </p:pic>
      <p:pic>
        <p:nvPicPr>
          <p:cNvPr id="45" name="图片 44">
            <a:extLst>
              <a:ext uri="{FF2B5EF4-FFF2-40B4-BE49-F238E27FC236}">
                <a16:creationId xmlns:a16="http://schemas.microsoft.com/office/drawing/2014/main" id="{31056BAD-B678-4C9B-8E02-EDA7726F16A7}"/>
              </a:ext>
            </a:extLst>
          </p:cNvPr>
          <p:cNvPicPr>
            <a:picLocks noChangeAspect="1"/>
          </p:cNvPicPr>
          <p:nvPr/>
        </p:nvPicPr>
        <p:blipFill>
          <a:blip r:embed="rId9"/>
          <a:stretch>
            <a:fillRect/>
          </a:stretch>
        </p:blipFill>
        <p:spPr>
          <a:xfrm>
            <a:off x="5411553" y="2117366"/>
            <a:ext cx="183696" cy="185783"/>
          </a:xfrm>
          <a:prstGeom prst="rect">
            <a:avLst/>
          </a:prstGeom>
        </p:spPr>
      </p:pic>
      <p:pic>
        <p:nvPicPr>
          <p:cNvPr id="48" name="图片 47">
            <a:extLst>
              <a:ext uri="{FF2B5EF4-FFF2-40B4-BE49-F238E27FC236}">
                <a16:creationId xmlns:a16="http://schemas.microsoft.com/office/drawing/2014/main" id="{43D87560-6DC8-48CA-AC7D-E00896779D7C}"/>
              </a:ext>
            </a:extLst>
          </p:cNvPr>
          <p:cNvPicPr>
            <a:picLocks noChangeAspect="1"/>
          </p:cNvPicPr>
          <p:nvPr/>
        </p:nvPicPr>
        <p:blipFill>
          <a:blip r:embed="rId10"/>
          <a:stretch>
            <a:fillRect/>
          </a:stretch>
        </p:blipFill>
        <p:spPr>
          <a:xfrm>
            <a:off x="5169198" y="1976632"/>
            <a:ext cx="156480" cy="170599"/>
          </a:xfrm>
          <a:prstGeom prst="rect">
            <a:avLst/>
          </a:prstGeom>
        </p:spPr>
      </p:pic>
      <p:pic>
        <p:nvPicPr>
          <p:cNvPr id="50" name="图片 49">
            <a:extLst>
              <a:ext uri="{FF2B5EF4-FFF2-40B4-BE49-F238E27FC236}">
                <a16:creationId xmlns:a16="http://schemas.microsoft.com/office/drawing/2014/main" id="{36DFF0DF-D561-44DC-9807-54B362DAE092}"/>
              </a:ext>
            </a:extLst>
          </p:cNvPr>
          <p:cNvPicPr>
            <a:picLocks noChangeAspect="1"/>
          </p:cNvPicPr>
          <p:nvPr/>
        </p:nvPicPr>
        <p:blipFill>
          <a:blip r:embed="rId11"/>
          <a:stretch>
            <a:fillRect/>
          </a:stretch>
        </p:blipFill>
        <p:spPr>
          <a:xfrm>
            <a:off x="5417219" y="1802470"/>
            <a:ext cx="198437" cy="170177"/>
          </a:xfrm>
          <a:prstGeom prst="rect">
            <a:avLst/>
          </a:prstGeom>
        </p:spPr>
      </p:pic>
      <p:sp>
        <p:nvSpPr>
          <p:cNvPr id="53" name="文本框 52">
            <a:extLst>
              <a:ext uri="{FF2B5EF4-FFF2-40B4-BE49-F238E27FC236}">
                <a16:creationId xmlns:a16="http://schemas.microsoft.com/office/drawing/2014/main" id="{4F0E3E09-EE49-4EF5-AE15-60FA2DBA2C16}"/>
              </a:ext>
            </a:extLst>
          </p:cNvPr>
          <p:cNvSpPr txBox="1"/>
          <p:nvPr/>
        </p:nvSpPr>
        <p:spPr>
          <a:xfrm>
            <a:off x="3148291" y="4779358"/>
            <a:ext cx="2651775" cy="184666"/>
          </a:xfrm>
          <a:prstGeom prst="rect">
            <a:avLst/>
          </a:prstGeom>
          <a:noFill/>
        </p:spPr>
        <p:txBody>
          <a:bodyPr wrap="square" rtlCol="0">
            <a:spAutoFit/>
          </a:bodyPr>
          <a:lstStyle/>
          <a:p>
            <a:pPr algn="ctr"/>
            <a:r>
              <a:rPr lang="en-US" altLang="zh-CN" sz="600" dirty="0">
                <a:latin typeface="Arial Rounded MT Bold" panose="020F0704030504030204" pitchFamily="34" charset="0"/>
              </a:rPr>
              <a:t>Figure 3: Images of gel electrophoresis  of the </a:t>
            </a:r>
            <a:r>
              <a:rPr lang="en-US" altLang="zh-CN" sz="600" dirty="0" err="1">
                <a:latin typeface="Arial Rounded MT Bold" panose="020F0704030504030204" pitchFamily="34" charset="0"/>
              </a:rPr>
              <a:t>CO1</a:t>
            </a:r>
            <a:r>
              <a:rPr lang="en-US" altLang="zh-CN" sz="600" dirty="0">
                <a:latin typeface="Arial Rounded MT Bold" panose="020F0704030504030204" pitchFamily="34" charset="0"/>
              </a:rPr>
              <a:t> spider samples</a:t>
            </a:r>
            <a:endParaRPr lang="zh-CN" altLang="en-US" sz="600" dirty="0">
              <a:latin typeface="Arial Rounded MT Bold" panose="020F0704030504030204" pitchFamily="34" charset="0"/>
            </a:endParaRPr>
          </a:p>
        </p:txBody>
      </p:sp>
      <p:sp>
        <p:nvSpPr>
          <p:cNvPr id="54" name="文本框 53">
            <a:extLst>
              <a:ext uri="{FF2B5EF4-FFF2-40B4-BE49-F238E27FC236}">
                <a16:creationId xmlns:a16="http://schemas.microsoft.com/office/drawing/2014/main" id="{560465A2-12A6-4FCB-BF3D-5385B09E7FCC}"/>
              </a:ext>
            </a:extLst>
          </p:cNvPr>
          <p:cNvSpPr txBox="1"/>
          <p:nvPr/>
        </p:nvSpPr>
        <p:spPr>
          <a:xfrm>
            <a:off x="2645289" y="1237432"/>
            <a:ext cx="2556300" cy="184666"/>
          </a:xfrm>
          <a:prstGeom prst="rect">
            <a:avLst/>
          </a:prstGeom>
          <a:noFill/>
        </p:spPr>
        <p:txBody>
          <a:bodyPr wrap="square" rtlCol="0">
            <a:spAutoFit/>
          </a:bodyPr>
          <a:lstStyle/>
          <a:p>
            <a:r>
              <a:rPr lang="en-US" altLang="zh-CN" sz="600" dirty="0">
                <a:solidFill>
                  <a:schemeClr val="bg1"/>
                </a:solidFill>
                <a:latin typeface="Arial Rounded MT Bold" panose="020F0704030504030204" pitchFamily="34" charset="0"/>
              </a:rPr>
              <a:t>Figure 1: The </a:t>
            </a:r>
            <a:r>
              <a:rPr lang="en-US" altLang="zh-CN" sz="600" dirty="0" err="1">
                <a:solidFill>
                  <a:schemeClr val="bg1"/>
                </a:solidFill>
                <a:latin typeface="Arial Rounded MT Bold" panose="020F0704030504030204" pitchFamily="34" charset="0"/>
              </a:rPr>
              <a:t>PHYLIP</a:t>
            </a:r>
            <a:r>
              <a:rPr lang="en-US" altLang="zh-CN" sz="600" dirty="0">
                <a:solidFill>
                  <a:schemeClr val="bg1"/>
                </a:solidFill>
                <a:latin typeface="Arial Rounded MT Bold" panose="020F0704030504030204" pitchFamily="34" charset="0"/>
              </a:rPr>
              <a:t> ML of the spider samples</a:t>
            </a:r>
            <a:endParaRPr lang="zh-CN" altLang="en-US" sz="600" dirty="0">
              <a:solidFill>
                <a:schemeClr val="bg1"/>
              </a:solidFill>
              <a:latin typeface="Arial Rounded MT Bold" panose="020F0704030504030204" pitchFamily="34" charset="0"/>
            </a:endParaRPr>
          </a:p>
        </p:txBody>
      </p:sp>
      <p:sp>
        <p:nvSpPr>
          <p:cNvPr id="55" name="文本框 54">
            <a:extLst>
              <a:ext uri="{FF2B5EF4-FFF2-40B4-BE49-F238E27FC236}">
                <a16:creationId xmlns:a16="http://schemas.microsoft.com/office/drawing/2014/main" id="{C5FB5ED0-9214-4B8F-AA02-7464961F6136}"/>
              </a:ext>
            </a:extLst>
          </p:cNvPr>
          <p:cNvSpPr txBox="1"/>
          <p:nvPr/>
        </p:nvSpPr>
        <p:spPr>
          <a:xfrm>
            <a:off x="2871862" y="3211246"/>
            <a:ext cx="3241900" cy="184666"/>
          </a:xfrm>
          <a:prstGeom prst="rect">
            <a:avLst/>
          </a:prstGeom>
          <a:noFill/>
        </p:spPr>
        <p:txBody>
          <a:bodyPr wrap="square" rtlCol="0">
            <a:spAutoFit/>
          </a:bodyPr>
          <a:lstStyle/>
          <a:p>
            <a:pPr algn="ctr"/>
            <a:r>
              <a:rPr lang="en-US" altLang="zh-CN" sz="600" dirty="0">
                <a:latin typeface="Arial Rounded MT Bold" panose="020F0704030504030204" pitchFamily="34" charset="0"/>
              </a:rPr>
              <a:t>Figure 2</a:t>
            </a:r>
            <a:r>
              <a:rPr lang="zh-CN" altLang="en-US" sz="600" dirty="0">
                <a:latin typeface="Arial Rounded MT Bold" panose="020F0704030504030204" pitchFamily="34" charset="0"/>
              </a:rPr>
              <a:t>： </a:t>
            </a:r>
            <a:r>
              <a:rPr lang="en-US" altLang="zh-CN" sz="600" dirty="0">
                <a:latin typeface="Arial Rounded MT Bold" panose="020F0704030504030204" pitchFamily="34" charset="0"/>
              </a:rPr>
              <a:t>The alignment viewer of the spider samples</a:t>
            </a:r>
            <a:endParaRPr lang="zh-CN" altLang="en-US" sz="600" dirty="0">
              <a:latin typeface="Arial Rounded MT Bold" panose="020F0704030504030204" pitchFamily="34" charset="0"/>
            </a:endParaRPr>
          </a:p>
        </p:txBody>
      </p:sp>
      <p:pic>
        <p:nvPicPr>
          <p:cNvPr id="59" name="图片 58">
            <a:extLst>
              <a:ext uri="{FF2B5EF4-FFF2-40B4-BE49-F238E27FC236}">
                <a16:creationId xmlns:a16="http://schemas.microsoft.com/office/drawing/2014/main" id="{8040A74D-C938-4866-83DF-0D415CD0866C}"/>
              </a:ext>
            </a:extLst>
          </p:cNvPr>
          <p:cNvPicPr>
            <a:picLocks noChangeAspect="1"/>
          </p:cNvPicPr>
          <p:nvPr/>
        </p:nvPicPr>
        <p:blipFill>
          <a:blip r:embed="rId12"/>
          <a:stretch>
            <a:fillRect/>
          </a:stretch>
        </p:blipFill>
        <p:spPr>
          <a:xfrm>
            <a:off x="6320070" y="2408270"/>
            <a:ext cx="3014346" cy="1127191"/>
          </a:xfrm>
          <a:prstGeom prst="rect">
            <a:avLst/>
          </a:prstGeom>
        </p:spPr>
      </p:pic>
      <p:sp>
        <p:nvSpPr>
          <p:cNvPr id="60" name="文本框 59">
            <a:extLst>
              <a:ext uri="{FF2B5EF4-FFF2-40B4-BE49-F238E27FC236}">
                <a16:creationId xmlns:a16="http://schemas.microsoft.com/office/drawing/2014/main" id="{DA5F6C35-6E11-40A9-BEA6-4DCF5F5CA148}"/>
              </a:ext>
            </a:extLst>
          </p:cNvPr>
          <p:cNvSpPr txBox="1"/>
          <p:nvPr/>
        </p:nvSpPr>
        <p:spPr>
          <a:xfrm>
            <a:off x="6534453" y="2219316"/>
            <a:ext cx="2513984" cy="184666"/>
          </a:xfrm>
          <a:prstGeom prst="rect">
            <a:avLst/>
          </a:prstGeom>
          <a:noFill/>
        </p:spPr>
        <p:txBody>
          <a:bodyPr wrap="square" rtlCol="0">
            <a:spAutoFit/>
          </a:bodyPr>
          <a:lstStyle/>
          <a:p>
            <a:pPr algn="ctr"/>
            <a:r>
              <a:rPr lang="en-US" altLang="zh-CN" sz="600" dirty="0">
                <a:latin typeface="Arial Rounded MT Bold" panose="020F0704030504030204" pitchFamily="34" charset="0"/>
              </a:rPr>
              <a:t>Figure 4: The number of </a:t>
            </a:r>
            <a:r>
              <a:rPr lang="en-US" altLang="zh-CN" sz="600" dirty="0" err="1">
                <a:latin typeface="Arial Rounded MT Bold" panose="020F0704030504030204" pitchFamily="34" charset="0"/>
              </a:rPr>
              <a:t>16S</a:t>
            </a:r>
            <a:r>
              <a:rPr lang="en-US" altLang="zh-CN" sz="600" dirty="0">
                <a:latin typeface="Arial Rounded MT Bold" panose="020F0704030504030204" pitchFamily="34" charset="0"/>
              </a:rPr>
              <a:t> reads from the spider silk sample</a:t>
            </a:r>
            <a:endParaRPr lang="zh-CN" altLang="en-US" sz="600" dirty="0">
              <a:latin typeface="Arial Rounded MT Bold" panose="020F0704030504030204" pitchFamily="34" charset="0"/>
            </a:endParaRPr>
          </a:p>
        </p:txBody>
      </p:sp>
      <p:pic>
        <p:nvPicPr>
          <p:cNvPr id="62" name="图片 61">
            <a:extLst>
              <a:ext uri="{FF2B5EF4-FFF2-40B4-BE49-F238E27FC236}">
                <a16:creationId xmlns:a16="http://schemas.microsoft.com/office/drawing/2014/main" id="{5E4FDFCF-8EC1-41BB-A221-37AD7AA0435D}"/>
              </a:ext>
            </a:extLst>
          </p:cNvPr>
          <p:cNvPicPr>
            <a:picLocks noChangeAspect="1"/>
          </p:cNvPicPr>
          <p:nvPr/>
        </p:nvPicPr>
        <p:blipFill>
          <a:blip r:embed="rId13"/>
          <a:stretch>
            <a:fillRect/>
          </a:stretch>
        </p:blipFill>
        <p:spPr>
          <a:xfrm>
            <a:off x="6288786" y="1276898"/>
            <a:ext cx="3014346" cy="942185"/>
          </a:xfrm>
          <a:prstGeom prst="rect">
            <a:avLst/>
          </a:prstGeom>
        </p:spPr>
      </p:pic>
      <p:sp>
        <p:nvSpPr>
          <p:cNvPr id="63" name="文本框 62">
            <a:extLst>
              <a:ext uri="{FF2B5EF4-FFF2-40B4-BE49-F238E27FC236}">
                <a16:creationId xmlns:a16="http://schemas.microsoft.com/office/drawing/2014/main" id="{635E8811-258F-4E2C-BAEE-A7457209E634}"/>
              </a:ext>
            </a:extLst>
          </p:cNvPr>
          <p:cNvSpPr txBox="1"/>
          <p:nvPr/>
        </p:nvSpPr>
        <p:spPr>
          <a:xfrm>
            <a:off x="5906465" y="3513056"/>
            <a:ext cx="3639361" cy="184666"/>
          </a:xfrm>
          <a:prstGeom prst="rect">
            <a:avLst/>
          </a:prstGeom>
          <a:noFill/>
        </p:spPr>
        <p:txBody>
          <a:bodyPr wrap="square" rtlCol="0">
            <a:spAutoFit/>
          </a:bodyPr>
          <a:lstStyle/>
          <a:p>
            <a:pPr algn="ctr"/>
            <a:r>
              <a:rPr lang="en-US" altLang="zh-CN" sz="600" dirty="0">
                <a:latin typeface="Arial Rounded MT Bold" panose="020F0704030504030204" pitchFamily="34" charset="0"/>
              </a:rPr>
              <a:t>Figure 5: The Phylum differential Abundance plot of  the microbiome in spider silk sample</a:t>
            </a:r>
            <a:endParaRPr lang="zh-CN" altLang="en-US" sz="600" dirty="0">
              <a:latin typeface="Arial Rounded MT Bold" panose="020F0704030504030204" pitchFamily="34" charset="0"/>
            </a:endParaRPr>
          </a:p>
        </p:txBody>
      </p:sp>
      <p:pic>
        <p:nvPicPr>
          <p:cNvPr id="65" name="图片 64">
            <a:extLst>
              <a:ext uri="{FF2B5EF4-FFF2-40B4-BE49-F238E27FC236}">
                <a16:creationId xmlns:a16="http://schemas.microsoft.com/office/drawing/2014/main" id="{BC0E9548-2AB1-4B5A-B075-F7B2B6E66A97}"/>
              </a:ext>
            </a:extLst>
          </p:cNvPr>
          <p:cNvPicPr>
            <a:picLocks noChangeAspect="1"/>
          </p:cNvPicPr>
          <p:nvPr/>
        </p:nvPicPr>
        <p:blipFill>
          <a:blip r:embed="rId14"/>
          <a:stretch>
            <a:fillRect/>
          </a:stretch>
        </p:blipFill>
        <p:spPr>
          <a:xfrm>
            <a:off x="6293011" y="3708363"/>
            <a:ext cx="3031848" cy="1127191"/>
          </a:xfrm>
          <a:prstGeom prst="rect">
            <a:avLst/>
          </a:prstGeom>
        </p:spPr>
      </p:pic>
      <p:sp>
        <p:nvSpPr>
          <p:cNvPr id="68" name="文本框 67">
            <a:extLst>
              <a:ext uri="{FF2B5EF4-FFF2-40B4-BE49-F238E27FC236}">
                <a16:creationId xmlns:a16="http://schemas.microsoft.com/office/drawing/2014/main" id="{F4B3B1E1-64BB-42BB-8306-C03E7F88D25B}"/>
              </a:ext>
            </a:extLst>
          </p:cNvPr>
          <p:cNvSpPr txBox="1"/>
          <p:nvPr/>
        </p:nvSpPr>
        <p:spPr>
          <a:xfrm>
            <a:off x="5873344" y="4807656"/>
            <a:ext cx="3718760" cy="461665"/>
          </a:xfrm>
          <a:prstGeom prst="rect">
            <a:avLst/>
          </a:prstGeom>
          <a:noFill/>
        </p:spPr>
        <p:txBody>
          <a:bodyPr wrap="square" rtlCol="0">
            <a:spAutoFit/>
          </a:bodyPr>
          <a:lstStyle/>
          <a:p>
            <a:pPr algn="ctr"/>
            <a:r>
              <a:rPr lang="en-US" altLang="zh-CN" sz="600" dirty="0">
                <a:latin typeface="Arial Rounded MT Bold" panose="020F0704030504030204" pitchFamily="34" charset="0"/>
              </a:rPr>
              <a:t>Figure 6: The species differential Abundance plot  the microbiome in spider silk sample</a:t>
            </a:r>
            <a:endParaRPr lang="zh-CN" altLang="en-US" sz="600" dirty="0">
              <a:latin typeface="Arial Rounded MT Bold" panose="020F0704030504030204" pitchFamily="34" charset="0"/>
            </a:endParaRPr>
          </a:p>
          <a:p>
            <a:pPr algn="ctr"/>
            <a:endParaRPr lang="zh-CN" altLang="en-US" dirty="0"/>
          </a:p>
        </p:txBody>
      </p:sp>
      <p:sp>
        <p:nvSpPr>
          <p:cNvPr id="70" name="文本框 69">
            <a:extLst>
              <a:ext uri="{FF2B5EF4-FFF2-40B4-BE49-F238E27FC236}">
                <a16:creationId xmlns:a16="http://schemas.microsoft.com/office/drawing/2014/main" id="{05A593EF-8FAB-4694-B477-B68AAB78EA1C}"/>
              </a:ext>
            </a:extLst>
          </p:cNvPr>
          <p:cNvSpPr txBox="1"/>
          <p:nvPr/>
        </p:nvSpPr>
        <p:spPr>
          <a:xfrm>
            <a:off x="6217124" y="5011241"/>
            <a:ext cx="3054047" cy="1938992"/>
          </a:xfrm>
          <a:prstGeom prst="rect">
            <a:avLst/>
          </a:prstGeom>
          <a:noFill/>
        </p:spPr>
        <p:txBody>
          <a:bodyPr wrap="square" rtlCol="0">
            <a:spAutoFit/>
          </a:bodyPr>
          <a:lstStyle/>
          <a:p>
            <a:pPr algn="just"/>
            <a:r>
              <a:rPr lang="en-US" altLang="zh-CN" sz="600" dirty="0">
                <a:solidFill>
                  <a:schemeClr val="bg1"/>
                </a:solidFill>
              </a:rPr>
              <a:t>Our spider silk sample </a:t>
            </a:r>
            <a:r>
              <a:rPr lang="en-US" altLang="zh-CN" sz="600" dirty="0" err="1">
                <a:solidFill>
                  <a:schemeClr val="bg1"/>
                </a:solidFill>
              </a:rPr>
              <a:t>16S</a:t>
            </a:r>
            <a:r>
              <a:rPr lang="en-US" altLang="zh-CN" sz="600" dirty="0">
                <a:solidFill>
                  <a:schemeClr val="bg1"/>
                </a:solidFill>
              </a:rPr>
              <a:t> PCRs were not as successful, possibly due to the small sample quantity of silk from which we isolated bacterial DNA. The number of reads are also low for some of them, but there is still some useful data here. The sample of</a:t>
            </a:r>
            <a:r>
              <a:rPr lang="en-US" altLang="zh-CN" sz="600" i="1" dirty="0">
                <a:solidFill>
                  <a:schemeClr val="bg1"/>
                </a:solidFill>
              </a:rPr>
              <a:t> </a:t>
            </a:r>
            <a:r>
              <a:rPr lang="en-US" altLang="zh-CN" sz="600" i="1" dirty="0" err="1">
                <a:solidFill>
                  <a:schemeClr val="bg1"/>
                </a:solidFill>
              </a:rPr>
              <a:t>Dictyna</a:t>
            </a:r>
            <a:r>
              <a:rPr lang="en-US" altLang="zh-CN" sz="600" i="1" dirty="0">
                <a:solidFill>
                  <a:schemeClr val="bg1"/>
                </a:solidFill>
              </a:rPr>
              <a:t> </a:t>
            </a:r>
            <a:r>
              <a:rPr lang="en-US" altLang="zh-CN" sz="600" i="1" dirty="0" err="1">
                <a:solidFill>
                  <a:schemeClr val="bg1"/>
                </a:solidFill>
              </a:rPr>
              <a:t>arundinacea</a:t>
            </a:r>
            <a:r>
              <a:rPr lang="en-US" altLang="zh-CN" sz="600" dirty="0" err="1">
                <a:solidFill>
                  <a:schemeClr val="bg1"/>
                </a:solidFill>
              </a:rPr>
              <a:t>’s</a:t>
            </a:r>
            <a:r>
              <a:rPr lang="en-US" altLang="zh-CN" sz="600" dirty="0">
                <a:solidFill>
                  <a:schemeClr val="bg1"/>
                </a:solidFill>
              </a:rPr>
              <a:t> silk is the most successful one since we get the entire web on the tree which brought us enough DNA in here. Let’s see the Phylum rank first. We can find that the </a:t>
            </a:r>
            <a:r>
              <a:rPr lang="en-US" altLang="zh-CN" sz="600" i="1" dirty="0">
                <a:solidFill>
                  <a:schemeClr val="bg1"/>
                </a:solidFill>
              </a:rPr>
              <a:t>Proteobacteria </a:t>
            </a:r>
            <a:r>
              <a:rPr lang="en-US" altLang="zh-CN" sz="600" dirty="0">
                <a:solidFill>
                  <a:schemeClr val="bg1"/>
                </a:solidFill>
              </a:rPr>
              <a:t>has the dominated status in most of the samples, especially in the samples that we are succeed in PCR.  Next, we can go to see the Species rank, its much more specific than the Phylum rank since we can exactly see which species is inhabiting there. From the Figure 5, we can clearly see that the </a:t>
            </a:r>
            <a:r>
              <a:rPr lang="en-US" altLang="zh-CN" sz="600" i="1" dirty="0" err="1">
                <a:solidFill>
                  <a:schemeClr val="bg1"/>
                </a:solidFill>
              </a:rPr>
              <a:t>Pseudoduganella</a:t>
            </a:r>
            <a:r>
              <a:rPr lang="en-US" altLang="zh-CN" sz="600" i="1" dirty="0">
                <a:solidFill>
                  <a:schemeClr val="bg1"/>
                </a:solidFill>
              </a:rPr>
              <a:t> </a:t>
            </a:r>
            <a:r>
              <a:rPr lang="en-US" altLang="zh-CN" sz="600" i="1" dirty="0" err="1">
                <a:solidFill>
                  <a:schemeClr val="bg1"/>
                </a:solidFill>
              </a:rPr>
              <a:t>rivuli</a:t>
            </a:r>
            <a:r>
              <a:rPr lang="en-US" altLang="zh-CN" sz="600" i="1" dirty="0">
                <a:solidFill>
                  <a:schemeClr val="bg1"/>
                </a:solidFill>
              </a:rPr>
              <a:t> </a:t>
            </a:r>
            <a:r>
              <a:rPr lang="en-US" altLang="zh-CN" sz="600" dirty="0">
                <a:solidFill>
                  <a:schemeClr val="bg1"/>
                </a:solidFill>
              </a:rPr>
              <a:t>is the most abundant species in the web (We just pay attention to the most successful sample here to make sure the result is more precise.)</a:t>
            </a:r>
          </a:p>
          <a:p>
            <a:pPr algn="just"/>
            <a:r>
              <a:rPr lang="en-US" altLang="zh-CN" sz="600" dirty="0">
                <a:solidFill>
                  <a:schemeClr val="bg1"/>
                </a:solidFill>
              </a:rPr>
              <a:t>What’s more, we find a phenomenon in these figures that the higher the number of the reads, the larger proportion of the</a:t>
            </a:r>
            <a:r>
              <a:rPr lang="en-US" altLang="zh-CN" sz="600" i="1" dirty="0">
                <a:solidFill>
                  <a:schemeClr val="bg1"/>
                </a:solidFill>
              </a:rPr>
              <a:t> Proteobacteria </a:t>
            </a:r>
            <a:r>
              <a:rPr lang="en-US" altLang="zh-CN" sz="600" dirty="0">
                <a:solidFill>
                  <a:schemeClr val="bg1"/>
                </a:solidFill>
              </a:rPr>
              <a:t>is showed. According to this, we have a theory that the </a:t>
            </a:r>
            <a:r>
              <a:rPr lang="en-US" altLang="zh-CN" sz="600" i="1" dirty="0">
                <a:solidFill>
                  <a:schemeClr val="bg1"/>
                </a:solidFill>
              </a:rPr>
              <a:t>Proteobacteria</a:t>
            </a:r>
            <a:r>
              <a:rPr lang="en-US" altLang="zh-CN" sz="600" dirty="0">
                <a:solidFill>
                  <a:schemeClr val="bg1"/>
                </a:solidFill>
              </a:rPr>
              <a:t> in the dominated status is the most precise pattern. But there is still a exception: The </a:t>
            </a:r>
            <a:r>
              <a:rPr lang="en-US" altLang="zh-CN" sz="600" dirty="0" err="1">
                <a:solidFill>
                  <a:schemeClr val="bg1"/>
                </a:solidFill>
              </a:rPr>
              <a:t>Ysia2Web2</a:t>
            </a:r>
            <a:r>
              <a:rPr lang="en-US" altLang="zh-CN" sz="600" dirty="0">
                <a:solidFill>
                  <a:schemeClr val="bg1"/>
                </a:solidFill>
              </a:rPr>
              <a:t> sample. This sample has comparative high number of reads in these samples, but it shows the very less </a:t>
            </a:r>
            <a:r>
              <a:rPr lang="en-US" altLang="zh-CN" sz="600" i="1" dirty="0">
                <a:solidFill>
                  <a:schemeClr val="bg1"/>
                </a:solidFill>
              </a:rPr>
              <a:t>Proteobacteria</a:t>
            </a:r>
            <a:r>
              <a:rPr lang="en-US" altLang="zh-CN" sz="600" dirty="0">
                <a:solidFill>
                  <a:schemeClr val="bg1"/>
                </a:solidFill>
              </a:rPr>
              <a:t> and the largest proportion of </a:t>
            </a:r>
            <a:r>
              <a:rPr lang="en-US" altLang="zh-CN" sz="600" i="1" dirty="0">
                <a:solidFill>
                  <a:schemeClr val="bg1"/>
                </a:solidFill>
              </a:rPr>
              <a:t>Actinobacteria</a:t>
            </a:r>
            <a:r>
              <a:rPr lang="en-US" altLang="zh-CN" sz="600" dirty="0">
                <a:solidFill>
                  <a:schemeClr val="bg1"/>
                </a:solidFill>
              </a:rPr>
              <a:t>. There is two possibilities: The first explanation is that this kind of spider has its own  very special silk microbiome. The second explanation is that the number of reads is not enough to show the proper pattern. This question still need the further research.</a:t>
            </a:r>
          </a:p>
          <a:p>
            <a:endParaRPr lang="zh-CN" altLang="en-US" sz="1200" dirty="0">
              <a:solidFill>
                <a:schemeClr val="bg1"/>
              </a:solidFill>
            </a:endParaRPr>
          </a:p>
        </p:txBody>
      </p:sp>
      <p:sp>
        <p:nvSpPr>
          <p:cNvPr id="2" name="文本框 1">
            <a:extLst>
              <a:ext uri="{FF2B5EF4-FFF2-40B4-BE49-F238E27FC236}">
                <a16:creationId xmlns:a16="http://schemas.microsoft.com/office/drawing/2014/main" id="{2D615D74-C299-4EDE-897A-5F70B30FD510}"/>
              </a:ext>
            </a:extLst>
          </p:cNvPr>
          <p:cNvSpPr txBox="1"/>
          <p:nvPr/>
        </p:nvSpPr>
        <p:spPr>
          <a:xfrm>
            <a:off x="3373225" y="3464638"/>
            <a:ext cx="364870" cy="369332"/>
          </a:xfrm>
          <a:prstGeom prst="rect">
            <a:avLst/>
          </a:prstGeom>
          <a:noFill/>
        </p:spPr>
        <p:txBody>
          <a:bodyPr wrap="square" rtlCol="0">
            <a:spAutoFit/>
          </a:bodyPr>
          <a:lstStyle/>
          <a:p>
            <a:r>
              <a:rPr lang="en-US" altLang="zh-CN" dirty="0"/>
              <a:t>L</a:t>
            </a:r>
            <a:endParaRPr lang="zh-CN" altLang="en-US" dirty="0"/>
          </a:p>
        </p:txBody>
      </p:sp>
      <p:sp>
        <p:nvSpPr>
          <p:cNvPr id="6" name="文本框 5">
            <a:extLst>
              <a:ext uri="{FF2B5EF4-FFF2-40B4-BE49-F238E27FC236}">
                <a16:creationId xmlns:a16="http://schemas.microsoft.com/office/drawing/2014/main" id="{6BF0C14A-3440-4FE1-9F7B-2E6A1BCBD1AC}"/>
              </a:ext>
            </a:extLst>
          </p:cNvPr>
          <p:cNvSpPr txBox="1"/>
          <p:nvPr/>
        </p:nvSpPr>
        <p:spPr>
          <a:xfrm>
            <a:off x="3634155" y="3500090"/>
            <a:ext cx="508895" cy="276999"/>
          </a:xfrm>
          <a:prstGeom prst="rect">
            <a:avLst/>
          </a:prstGeom>
          <a:noFill/>
        </p:spPr>
        <p:txBody>
          <a:bodyPr wrap="square" rtlCol="0">
            <a:spAutoFit/>
          </a:bodyPr>
          <a:lstStyle/>
          <a:p>
            <a:r>
              <a:rPr lang="en-US" altLang="zh-CN" sz="600" dirty="0" err="1"/>
              <a:t>JRT</a:t>
            </a:r>
            <a:endParaRPr lang="en-US" altLang="zh-CN" sz="600" dirty="0"/>
          </a:p>
          <a:p>
            <a:r>
              <a:rPr lang="en-US" altLang="zh-CN" sz="600" dirty="0"/>
              <a:t>001-</a:t>
            </a:r>
            <a:r>
              <a:rPr lang="en-US" altLang="zh-CN" sz="600" dirty="0" err="1"/>
              <a:t>M13</a:t>
            </a:r>
            <a:endParaRPr lang="zh-CN" altLang="en-US" sz="600" dirty="0"/>
          </a:p>
        </p:txBody>
      </p:sp>
      <p:sp>
        <p:nvSpPr>
          <p:cNvPr id="9" name="文本框 8">
            <a:extLst>
              <a:ext uri="{FF2B5EF4-FFF2-40B4-BE49-F238E27FC236}">
                <a16:creationId xmlns:a16="http://schemas.microsoft.com/office/drawing/2014/main" id="{AEA65271-C530-40F1-BA6C-A077CAD282A4}"/>
              </a:ext>
            </a:extLst>
          </p:cNvPr>
          <p:cNvSpPr txBox="1"/>
          <p:nvPr/>
        </p:nvSpPr>
        <p:spPr>
          <a:xfrm>
            <a:off x="3931346" y="3502276"/>
            <a:ext cx="641937" cy="276999"/>
          </a:xfrm>
          <a:prstGeom prst="rect">
            <a:avLst/>
          </a:prstGeom>
          <a:noFill/>
        </p:spPr>
        <p:txBody>
          <a:bodyPr wrap="square" rtlCol="0">
            <a:spAutoFit/>
          </a:bodyPr>
          <a:lstStyle/>
          <a:p>
            <a:r>
              <a:rPr lang="en-US" altLang="zh-CN" sz="600" dirty="0" err="1"/>
              <a:t>JRT</a:t>
            </a:r>
            <a:endParaRPr lang="en-US" altLang="zh-CN" sz="600" dirty="0"/>
          </a:p>
          <a:p>
            <a:r>
              <a:rPr lang="en-US" altLang="zh-CN" sz="600" dirty="0"/>
              <a:t>002-</a:t>
            </a:r>
            <a:r>
              <a:rPr lang="en-US" altLang="zh-CN" sz="600" dirty="0" err="1"/>
              <a:t>M13</a:t>
            </a:r>
            <a:endParaRPr lang="zh-CN" altLang="en-US" sz="600" dirty="0"/>
          </a:p>
        </p:txBody>
      </p:sp>
      <p:sp>
        <p:nvSpPr>
          <p:cNvPr id="10" name="文本框 9">
            <a:extLst>
              <a:ext uri="{FF2B5EF4-FFF2-40B4-BE49-F238E27FC236}">
                <a16:creationId xmlns:a16="http://schemas.microsoft.com/office/drawing/2014/main" id="{18F8CA4C-469E-4ACF-9703-85B0CDE00B50}"/>
              </a:ext>
            </a:extLst>
          </p:cNvPr>
          <p:cNvSpPr txBox="1"/>
          <p:nvPr/>
        </p:nvSpPr>
        <p:spPr>
          <a:xfrm>
            <a:off x="4219642" y="3500028"/>
            <a:ext cx="666813" cy="369332"/>
          </a:xfrm>
          <a:prstGeom prst="rect">
            <a:avLst/>
          </a:prstGeom>
          <a:noFill/>
        </p:spPr>
        <p:txBody>
          <a:bodyPr wrap="square" rtlCol="0">
            <a:spAutoFit/>
          </a:bodyPr>
          <a:lstStyle/>
          <a:p>
            <a:r>
              <a:rPr lang="en-US" altLang="zh-CN" sz="600" dirty="0" err="1"/>
              <a:t>JRT</a:t>
            </a:r>
            <a:endParaRPr lang="en-US" altLang="zh-CN" sz="600" dirty="0"/>
          </a:p>
          <a:p>
            <a:r>
              <a:rPr lang="en-US" altLang="zh-CN" sz="600" dirty="0"/>
              <a:t>003-</a:t>
            </a:r>
            <a:r>
              <a:rPr lang="en-US" altLang="zh-CN" sz="600" dirty="0" err="1"/>
              <a:t>M13</a:t>
            </a:r>
            <a:endParaRPr lang="zh-CN" altLang="en-US" sz="600" dirty="0"/>
          </a:p>
          <a:p>
            <a:endParaRPr lang="zh-CN" altLang="en-US" sz="600" dirty="0"/>
          </a:p>
        </p:txBody>
      </p:sp>
      <p:sp>
        <p:nvSpPr>
          <p:cNvPr id="11" name="文本框 10">
            <a:extLst>
              <a:ext uri="{FF2B5EF4-FFF2-40B4-BE49-F238E27FC236}">
                <a16:creationId xmlns:a16="http://schemas.microsoft.com/office/drawing/2014/main" id="{1C534547-8786-4832-9069-2F9CB4ECAB1C}"/>
              </a:ext>
            </a:extLst>
          </p:cNvPr>
          <p:cNvSpPr txBox="1"/>
          <p:nvPr/>
        </p:nvSpPr>
        <p:spPr>
          <a:xfrm>
            <a:off x="4533578" y="3506655"/>
            <a:ext cx="530801" cy="553998"/>
          </a:xfrm>
          <a:prstGeom prst="rect">
            <a:avLst/>
          </a:prstGeom>
          <a:noFill/>
        </p:spPr>
        <p:txBody>
          <a:bodyPr wrap="square" rtlCol="0">
            <a:spAutoFit/>
          </a:bodyPr>
          <a:lstStyle/>
          <a:p>
            <a:r>
              <a:rPr lang="en-US" altLang="zh-CN" sz="600" dirty="0" err="1"/>
              <a:t>JRT</a:t>
            </a:r>
            <a:endParaRPr lang="en-US" altLang="zh-CN" sz="600" dirty="0"/>
          </a:p>
          <a:p>
            <a:r>
              <a:rPr lang="en-US" altLang="zh-CN" sz="600" dirty="0"/>
              <a:t>004-</a:t>
            </a:r>
            <a:r>
              <a:rPr lang="en-US" altLang="zh-CN" sz="600" dirty="0" err="1"/>
              <a:t>M13</a:t>
            </a:r>
            <a:endParaRPr lang="zh-CN" altLang="en-US" sz="600" dirty="0"/>
          </a:p>
          <a:p>
            <a:endParaRPr lang="zh-CN" altLang="en-US" dirty="0"/>
          </a:p>
        </p:txBody>
      </p:sp>
      <p:sp>
        <p:nvSpPr>
          <p:cNvPr id="13" name="文本框 12">
            <a:extLst>
              <a:ext uri="{FF2B5EF4-FFF2-40B4-BE49-F238E27FC236}">
                <a16:creationId xmlns:a16="http://schemas.microsoft.com/office/drawing/2014/main" id="{78404383-6BDB-4182-85FE-F29865CB9293}"/>
              </a:ext>
            </a:extLst>
          </p:cNvPr>
          <p:cNvSpPr txBox="1"/>
          <p:nvPr/>
        </p:nvSpPr>
        <p:spPr>
          <a:xfrm>
            <a:off x="4838342" y="3504709"/>
            <a:ext cx="644435" cy="553998"/>
          </a:xfrm>
          <a:prstGeom prst="rect">
            <a:avLst/>
          </a:prstGeom>
          <a:noFill/>
        </p:spPr>
        <p:txBody>
          <a:bodyPr wrap="square" rtlCol="0">
            <a:spAutoFit/>
          </a:bodyPr>
          <a:lstStyle/>
          <a:p>
            <a:r>
              <a:rPr lang="en-US" altLang="zh-CN" sz="600" dirty="0" err="1"/>
              <a:t>JRT</a:t>
            </a:r>
            <a:endParaRPr lang="en-US" altLang="zh-CN" sz="600" dirty="0"/>
          </a:p>
          <a:p>
            <a:r>
              <a:rPr lang="en-US" altLang="zh-CN" sz="600" dirty="0"/>
              <a:t>005-</a:t>
            </a:r>
            <a:r>
              <a:rPr lang="en-US" altLang="zh-CN" sz="600" dirty="0" err="1"/>
              <a:t>M13</a:t>
            </a:r>
            <a:endParaRPr lang="zh-CN" altLang="en-US" sz="600" dirty="0"/>
          </a:p>
          <a:p>
            <a:endParaRPr lang="zh-CN" altLang="en-US" dirty="0"/>
          </a:p>
        </p:txBody>
      </p:sp>
      <p:sp>
        <p:nvSpPr>
          <p:cNvPr id="16" name="文本框 15">
            <a:extLst>
              <a:ext uri="{FF2B5EF4-FFF2-40B4-BE49-F238E27FC236}">
                <a16:creationId xmlns:a16="http://schemas.microsoft.com/office/drawing/2014/main" id="{8681D804-5534-45CC-9FC8-B738A302BBC5}"/>
              </a:ext>
            </a:extLst>
          </p:cNvPr>
          <p:cNvSpPr txBox="1"/>
          <p:nvPr/>
        </p:nvSpPr>
        <p:spPr>
          <a:xfrm>
            <a:off x="5150785" y="3500090"/>
            <a:ext cx="594017" cy="553998"/>
          </a:xfrm>
          <a:prstGeom prst="rect">
            <a:avLst/>
          </a:prstGeom>
          <a:noFill/>
        </p:spPr>
        <p:txBody>
          <a:bodyPr wrap="square" rtlCol="0">
            <a:spAutoFit/>
          </a:bodyPr>
          <a:lstStyle/>
          <a:p>
            <a:r>
              <a:rPr lang="en-US" altLang="zh-CN" sz="600" dirty="0" err="1"/>
              <a:t>JRT</a:t>
            </a:r>
            <a:endParaRPr lang="en-US" altLang="zh-CN" sz="600" dirty="0"/>
          </a:p>
          <a:p>
            <a:r>
              <a:rPr lang="en-US" altLang="zh-CN" sz="600" dirty="0"/>
              <a:t>006-</a:t>
            </a:r>
            <a:r>
              <a:rPr lang="en-US" altLang="zh-CN" sz="600" dirty="0" err="1"/>
              <a:t>M13</a:t>
            </a:r>
            <a:endParaRPr lang="zh-CN" altLang="en-US" sz="600" dirty="0"/>
          </a:p>
          <a:p>
            <a:endParaRPr lang="zh-CN" altLang="en-US" dirty="0"/>
          </a:p>
        </p:txBody>
      </p:sp>
      <p:pic>
        <p:nvPicPr>
          <p:cNvPr id="30" name="图片 29">
            <a:extLst>
              <a:ext uri="{FF2B5EF4-FFF2-40B4-BE49-F238E27FC236}">
                <a16:creationId xmlns:a16="http://schemas.microsoft.com/office/drawing/2014/main" id="{AA658DB2-33B0-43AF-BB82-98F3035B1843}"/>
              </a:ext>
            </a:extLst>
          </p:cNvPr>
          <p:cNvPicPr>
            <a:picLocks noChangeAspect="1"/>
          </p:cNvPicPr>
          <p:nvPr/>
        </p:nvPicPr>
        <p:blipFill>
          <a:blip r:embed="rId15"/>
          <a:stretch>
            <a:fillRect/>
          </a:stretch>
        </p:blipFill>
        <p:spPr>
          <a:xfrm>
            <a:off x="10575761" y="66401"/>
            <a:ext cx="636011" cy="864269"/>
          </a:xfrm>
          <a:prstGeom prst="rect">
            <a:avLst/>
          </a:prstGeom>
        </p:spPr>
      </p:pic>
      <p:pic>
        <p:nvPicPr>
          <p:cNvPr id="34" name="图片 33">
            <a:extLst>
              <a:ext uri="{FF2B5EF4-FFF2-40B4-BE49-F238E27FC236}">
                <a16:creationId xmlns:a16="http://schemas.microsoft.com/office/drawing/2014/main" id="{1E958CD7-DB3A-4E4A-A518-E55F42BE03BB}"/>
              </a:ext>
            </a:extLst>
          </p:cNvPr>
          <p:cNvPicPr>
            <a:picLocks noChangeAspect="1"/>
          </p:cNvPicPr>
          <p:nvPr/>
        </p:nvPicPr>
        <p:blipFill>
          <a:blip r:embed="rId16"/>
          <a:stretch>
            <a:fillRect/>
          </a:stretch>
        </p:blipFill>
        <p:spPr>
          <a:xfrm>
            <a:off x="11305800" y="283616"/>
            <a:ext cx="706632" cy="647054"/>
          </a:xfrm>
          <a:prstGeom prst="rect">
            <a:avLst/>
          </a:prstGeom>
        </p:spPr>
      </p:pic>
      <p:pic>
        <p:nvPicPr>
          <p:cNvPr id="40" name="图片 39">
            <a:extLst>
              <a:ext uri="{FF2B5EF4-FFF2-40B4-BE49-F238E27FC236}">
                <a16:creationId xmlns:a16="http://schemas.microsoft.com/office/drawing/2014/main" id="{A786BFBB-EAFE-4C33-95BE-335D541F9FCE}"/>
              </a:ext>
            </a:extLst>
          </p:cNvPr>
          <p:cNvPicPr>
            <a:picLocks noChangeAspect="1"/>
          </p:cNvPicPr>
          <p:nvPr/>
        </p:nvPicPr>
        <p:blipFill>
          <a:blip r:embed="rId17"/>
          <a:stretch>
            <a:fillRect/>
          </a:stretch>
        </p:blipFill>
        <p:spPr>
          <a:xfrm>
            <a:off x="3218321" y="2343514"/>
            <a:ext cx="2511717" cy="893000"/>
          </a:xfrm>
          <a:prstGeom prst="rect">
            <a:avLst/>
          </a:prstGeom>
        </p:spPr>
      </p:pic>
      <p:sp>
        <p:nvSpPr>
          <p:cNvPr id="42" name="矩形 41">
            <a:extLst>
              <a:ext uri="{FF2B5EF4-FFF2-40B4-BE49-F238E27FC236}">
                <a16:creationId xmlns:a16="http://schemas.microsoft.com/office/drawing/2014/main" id="{1B6DC5E3-930D-446E-9B72-00D28A551C54}"/>
              </a:ext>
            </a:extLst>
          </p:cNvPr>
          <p:cNvSpPr/>
          <p:nvPr/>
        </p:nvSpPr>
        <p:spPr>
          <a:xfrm>
            <a:off x="2713296" y="800538"/>
            <a:ext cx="647475" cy="396039"/>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b="1" i="1" dirty="0">
                <a:solidFill>
                  <a:schemeClr val="bg1"/>
                </a:solidFill>
              </a:rPr>
              <a:t>Results:</a:t>
            </a:r>
            <a:endParaRPr lang="zh-CN" altLang="en-US" sz="1200" b="1" i="1" dirty="0">
              <a:solidFill>
                <a:schemeClr val="bg1"/>
              </a:solidFill>
            </a:endParaRPr>
          </a:p>
        </p:txBody>
      </p:sp>
      <p:pic>
        <p:nvPicPr>
          <p:cNvPr id="47" name="图片 46">
            <a:extLst>
              <a:ext uri="{FF2B5EF4-FFF2-40B4-BE49-F238E27FC236}">
                <a16:creationId xmlns:a16="http://schemas.microsoft.com/office/drawing/2014/main" id="{06D58133-6BFE-4E0E-8313-50CE7B6E1A65}"/>
              </a:ext>
            </a:extLst>
          </p:cNvPr>
          <p:cNvPicPr>
            <a:picLocks noChangeAspect="1"/>
          </p:cNvPicPr>
          <p:nvPr/>
        </p:nvPicPr>
        <p:blipFill>
          <a:blip r:embed="rId18"/>
          <a:stretch>
            <a:fillRect/>
          </a:stretch>
        </p:blipFill>
        <p:spPr>
          <a:xfrm>
            <a:off x="9580751" y="145164"/>
            <a:ext cx="785506" cy="785506"/>
          </a:xfrm>
          <a:prstGeom prst="rect">
            <a:avLst/>
          </a:prstGeom>
        </p:spPr>
      </p:pic>
    </p:spTree>
    <p:extLst>
      <p:ext uri="{BB962C8B-B14F-4D97-AF65-F5344CB8AC3E}">
        <p14:creationId xmlns:p14="http://schemas.microsoft.com/office/powerpoint/2010/main" val="154597407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电路">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TM04033919[[fn=电路]]</Template>
  <TotalTime>1708</TotalTime>
  <Words>1501</Words>
  <Application>Microsoft Office PowerPoint</Application>
  <PresentationFormat>宽屏</PresentationFormat>
  <Paragraphs>66</Paragraphs>
  <Slides>1</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vt:i4>
      </vt:variant>
    </vt:vector>
  </HeadingPairs>
  <TitlesOfParts>
    <vt:vector size="9" baseType="lpstr">
      <vt:lpstr>Corbel-Bold</vt:lpstr>
      <vt:lpstr>等线</vt:lpstr>
      <vt:lpstr>宋体</vt:lpstr>
      <vt:lpstr>Arial</vt:lpstr>
      <vt:lpstr>Arial Rounded MT Bold</vt:lpstr>
      <vt:lpstr>Tw Cen MT</vt:lpstr>
      <vt:lpstr>Tw Cen MT Condensed Extra Bold</vt:lpstr>
      <vt:lpstr>电路</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muyao wang</dc:creator>
  <cp:lastModifiedBy>muyao wang</cp:lastModifiedBy>
  <cp:revision>53</cp:revision>
  <dcterms:created xsi:type="dcterms:W3CDTF">2024-08-08T03:23:59Z</dcterms:created>
  <dcterms:modified xsi:type="dcterms:W3CDTF">2024-08-09T07:58:54Z</dcterms:modified>
</cp:coreProperties>
</file>