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12">
          <p15:clr>
            <a:srgbClr val="A4A3A4"/>
          </p15:clr>
        </p15:guide>
        <p15:guide id="2" orient="horz" pos="324">
          <p15:clr>
            <a:srgbClr val="A4A3A4"/>
          </p15:clr>
        </p15:guide>
        <p15:guide id="3" pos="313">
          <p15:clr>
            <a:srgbClr val="A4A3A4"/>
          </p15:clr>
        </p15:guide>
        <p15:guide id="4" pos="2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291840" y="10226043"/>
            <a:ext cx="37307519" cy="705612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583680" y="18653759"/>
            <a:ext cx="30723839" cy="8412480"/>
          </a:xfrm>
          <a:prstGeom prst="rect">
            <a:avLst/>
          </a:prstGeom>
          <a:noFill/>
          <a:ln>
            <a:noFill/>
          </a:ln>
        </p:spPr>
        <p:txBody>
          <a:bodyPr anchorCtr="0" anchor="t" bIns="219425" lIns="438875" spcFirstLastPara="1" rIns="438875" wrap="square" tIns="219425"/>
          <a:lstStyle>
            <a:lvl1pPr lvl="0" algn="ctr">
              <a:spcBef>
                <a:spcPts val="3080"/>
              </a:spcBef>
              <a:spcAft>
                <a:spcPts val="0"/>
              </a:spcAft>
              <a:buClr>
                <a:srgbClr val="888888"/>
              </a:buClr>
              <a:buSzPts val="15400"/>
              <a:buNone/>
              <a:defRPr>
                <a:solidFill>
                  <a:srgbClr val="888888"/>
                </a:solidFill>
              </a:defRPr>
            </a:lvl1pPr>
            <a:lvl2pPr lvl="1" algn="ctr">
              <a:spcBef>
                <a:spcPts val="2700"/>
              </a:spcBef>
              <a:spcAft>
                <a:spcPts val="0"/>
              </a:spcAft>
              <a:buClr>
                <a:srgbClr val="888888"/>
              </a:buClr>
              <a:buSzPts val="135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p:txBody>
      </p:sp>
      <p:sp>
        <p:nvSpPr>
          <p:cNvPr id="14" name="Google Shape;14;p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1083290" y="-1207767"/>
            <a:ext cx="21724621" cy="39502081"/>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2715220" y="10424166"/>
            <a:ext cx="28087320" cy="987552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2598421" y="914407"/>
            <a:ext cx="28087320" cy="28895039"/>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67102" y="21153122"/>
            <a:ext cx="37307519" cy="6537960"/>
          </a:xfrm>
          <a:prstGeom prst="rect">
            <a:avLst/>
          </a:prstGeom>
          <a:noFill/>
          <a:ln>
            <a:noFill/>
          </a:ln>
        </p:spPr>
        <p:txBody>
          <a:bodyPr anchorCtr="0" anchor="t" bIns="219425" lIns="438875" spcFirstLastPara="1" rIns="438875" wrap="square" tIns="219425"/>
          <a:lstStyle>
            <a:lvl1pPr lvl="0" algn="l">
              <a:spcBef>
                <a:spcPts val="0"/>
              </a:spcBef>
              <a:spcAft>
                <a:spcPts val="0"/>
              </a:spcAft>
              <a:buClr>
                <a:schemeClr val="dk1"/>
              </a:buClr>
              <a:buSzPts val="19200"/>
              <a:buFont typeface="Calibri"/>
              <a:buNone/>
              <a:defRPr b="1" sz="19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467102" y="13952225"/>
            <a:ext cx="37307519" cy="7200898"/>
          </a:xfrm>
          <a:prstGeom prst="rect">
            <a:avLst/>
          </a:prstGeom>
          <a:noFill/>
          <a:ln>
            <a:noFill/>
          </a:ln>
        </p:spPr>
        <p:txBody>
          <a:bodyPr anchorCtr="0" anchor="b" bIns="219425" lIns="438875" spcFirstLastPara="1" rIns="438875" wrap="square" tIns="219425"/>
          <a:lstStyle>
            <a:lvl1pPr indent="-228600" lvl="0" marL="457200" algn="l">
              <a:spcBef>
                <a:spcPts val="1920"/>
              </a:spcBef>
              <a:spcAft>
                <a:spcPts val="0"/>
              </a:spcAft>
              <a:buClr>
                <a:srgbClr val="888888"/>
              </a:buClr>
              <a:buSzPts val="9600"/>
              <a:buNone/>
              <a:defRPr sz="9600">
                <a:solidFill>
                  <a:srgbClr val="888888"/>
                </a:solidFill>
              </a:defRPr>
            </a:lvl1pPr>
            <a:lvl2pPr indent="-228600" lvl="1" marL="914400" algn="l">
              <a:spcBef>
                <a:spcPts val="1720"/>
              </a:spcBef>
              <a:spcAft>
                <a:spcPts val="0"/>
              </a:spcAft>
              <a:buClr>
                <a:srgbClr val="888888"/>
              </a:buClr>
              <a:buSzPts val="8600"/>
              <a:buNone/>
              <a:defRPr sz="8600">
                <a:solidFill>
                  <a:srgbClr val="888888"/>
                </a:solidFill>
              </a:defRPr>
            </a:lvl2pPr>
            <a:lvl3pPr indent="-228600" lvl="2" marL="1371600" algn="l">
              <a:spcBef>
                <a:spcPts val="1520"/>
              </a:spcBef>
              <a:spcAft>
                <a:spcPts val="0"/>
              </a:spcAft>
              <a:buClr>
                <a:srgbClr val="888888"/>
              </a:buClr>
              <a:buSzPts val="7600"/>
              <a:buNone/>
              <a:defRPr sz="7600">
                <a:solidFill>
                  <a:srgbClr val="888888"/>
                </a:solidFill>
              </a:defRPr>
            </a:lvl3pPr>
            <a:lvl4pPr indent="-228600" lvl="3" marL="1828800" algn="l">
              <a:spcBef>
                <a:spcPts val="1340"/>
              </a:spcBef>
              <a:spcAft>
                <a:spcPts val="0"/>
              </a:spcAft>
              <a:buClr>
                <a:srgbClr val="888888"/>
              </a:buClr>
              <a:buSzPts val="6700"/>
              <a:buNone/>
              <a:defRPr sz="6700">
                <a:solidFill>
                  <a:srgbClr val="888888"/>
                </a:solidFill>
              </a:defRPr>
            </a:lvl4pPr>
            <a:lvl5pPr indent="-228600" lvl="4" marL="2286000" algn="l">
              <a:spcBef>
                <a:spcPts val="1340"/>
              </a:spcBef>
              <a:spcAft>
                <a:spcPts val="0"/>
              </a:spcAft>
              <a:buClr>
                <a:srgbClr val="888888"/>
              </a:buClr>
              <a:buSzPts val="6700"/>
              <a:buNone/>
              <a:defRPr sz="6700">
                <a:solidFill>
                  <a:srgbClr val="888888"/>
                </a:solidFill>
              </a:defRPr>
            </a:lvl5pPr>
            <a:lvl6pPr indent="-228600" lvl="5" marL="2743200" algn="l">
              <a:spcBef>
                <a:spcPts val="1340"/>
              </a:spcBef>
              <a:spcAft>
                <a:spcPts val="0"/>
              </a:spcAft>
              <a:buClr>
                <a:srgbClr val="888888"/>
              </a:buClr>
              <a:buSzPts val="6700"/>
              <a:buNone/>
              <a:defRPr sz="6700">
                <a:solidFill>
                  <a:srgbClr val="888888"/>
                </a:solidFill>
              </a:defRPr>
            </a:lvl6pPr>
            <a:lvl7pPr indent="-228600" lvl="6" marL="3200400" algn="l">
              <a:spcBef>
                <a:spcPts val="1340"/>
              </a:spcBef>
              <a:spcAft>
                <a:spcPts val="0"/>
              </a:spcAft>
              <a:buClr>
                <a:srgbClr val="888888"/>
              </a:buClr>
              <a:buSzPts val="6700"/>
              <a:buNone/>
              <a:defRPr sz="6700">
                <a:solidFill>
                  <a:srgbClr val="888888"/>
                </a:solidFill>
              </a:defRPr>
            </a:lvl7pPr>
            <a:lvl8pPr indent="-228600" lvl="7" marL="3657600" algn="l">
              <a:spcBef>
                <a:spcPts val="1340"/>
              </a:spcBef>
              <a:spcAft>
                <a:spcPts val="0"/>
              </a:spcAft>
              <a:buClr>
                <a:srgbClr val="888888"/>
              </a:buClr>
              <a:buSzPts val="6700"/>
              <a:buNone/>
              <a:defRPr sz="6700">
                <a:solidFill>
                  <a:srgbClr val="888888"/>
                </a:solidFill>
              </a:defRPr>
            </a:lvl8pPr>
            <a:lvl9pPr indent="-228600" lvl="8" marL="4114800" algn="l">
              <a:spcBef>
                <a:spcPts val="1340"/>
              </a:spcBef>
              <a:spcAft>
                <a:spcPts val="0"/>
              </a:spcAft>
              <a:buClr>
                <a:srgbClr val="888888"/>
              </a:buClr>
              <a:buSzPts val="6700"/>
              <a:buNone/>
              <a:defRPr sz="6700">
                <a:solidFill>
                  <a:srgbClr val="888888"/>
                </a:solidFill>
              </a:defRPr>
            </a:lvl9pPr>
          </a:lstStyle>
          <a:p/>
        </p:txBody>
      </p:sp>
      <p:sp>
        <p:nvSpPr>
          <p:cNvPr id="26" name="Google Shape;26;p4"/>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194560" y="7680963"/>
            <a:ext cx="19385280" cy="21724621"/>
          </a:xfrm>
          <a:prstGeom prst="rect">
            <a:avLst/>
          </a:prstGeom>
          <a:noFill/>
          <a:ln>
            <a:noFill/>
          </a:ln>
        </p:spPr>
        <p:txBody>
          <a:bodyPr anchorCtr="0" anchor="t" bIns="219425" lIns="438875" spcFirstLastPara="1" rIns="438875" wrap="square" tIns="219425"/>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2" name="Google Shape;32;p5"/>
          <p:cNvSpPr txBox="1"/>
          <p:nvPr>
            <p:ph idx="2" type="body"/>
          </p:nvPr>
        </p:nvSpPr>
        <p:spPr>
          <a:xfrm>
            <a:off x="22311359" y="7680963"/>
            <a:ext cx="19385280" cy="21724621"/>
          </a:xfrm>
          <a:prstGeom prst="rect">
            <a:avLst/>
          </a:prstGeom>
          <a:noFill/>
          <a:ln>
            <a:noFill/>
          </a:ln>
        </p:spPr>
        <p:txBody>
          <a:bodyPr anchorCtr="0" anchor="t" bIns="219425" lIns="438875" spcFirstLastPara="1" rIns="438875" wrap="square" tIns="219425"/>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3" name="Google Shape;33;p5"/>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194561" y="7368544"/>
            <a:ext cx="19392902" cy="3070857"/>
          </a:xfrm>
          <a:prstGeom prst="rect">
            <a:avLst/>
          </a:prstGeom>
          <a:noFill/>
          <a:ln>
            <a:noFill/>
          </a:ln>
        </p:spPr>
        <p:txBody>
          <a:bodyPr anchorCtr="0" anchor="b" bIns="219425" lIns="438875" spcFirstLastPara="1" rIns="438875" wrap="square" tIns="219425"/>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39" name="Google Shape;39;p6"/>
          <p:cNvSpPr txBox="1"/>
          <p:nvPr>
            <p:ph idx="2" type="body"/>
          </p:nvPr>
        </p:nvSpPr>
        <p:spPr>
          <a:xfrm>
            <a:off x="2194561" y="10439401"/>
            <a:ext cx="19392902" cy="18966183"/>
          </a:xfrm>
          <a:prstGeom prst="rect">
            <a:avLst/>
          </a:prstGeom>
          <a:noFill/>
          <a:ln>
            <a:noFill/>
          </a:ln>
        </p:spPr>
        <p:txBody>
          <a:bodyPr anchorCtr="0" anchor="t" bIns="219425" lIns="438875" spcFirstLastPara="1" rIns="438875" wrap="square" tIns="219425"/>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0" name="Google Shape;40;p6"/>
          <p:cNvSpPr txBox="1"/>
          <p:nvPr>
            <p:ph idx="3" type="body"/>
          </p:nvPr>
        </p:nvSpPr>
        <p:spPr>
          <a:xfrm>
            <a:off x="22296122" y="7368544"/>
            <a:ext cx="19400519" cy="3070857"/>
          </a:xfrm>
          <a:prstGeom prst="rect">
            <a:avLst/>
          </a:prstGeom>
          <a:noFill/>
          <a:ln>
            <a:noFill/>
          </a:ln>
        </p:spPr>
        <p:txBody>
          <a:bodyPr anchorCtr="0" anchor="b" bIns="219425" lIns="438875" spcFirstLastPara="1" rIns="438875" wrap="square" tIns="219425"/>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41" name="Google Shape;41;p6"/>
          <p:cNvSpPr txBox="1"/>
          <p:nvPr>
            <p:ph idx="4" type="body"/>
          </p:nvPr>
        </p:nvSpPr>
        <p:spPr>
          <a:xfrm>
            <a:off x="22296122" y="10439401"/>
            <a:ext cx="19400519" cy="18966183"/>
          </a:xfrm>
          <a:prstGeom prst="rect">
            <a:avLst/>
          </a:prstGeom>
          <a:noFill/>
          <a:ln>
            <a:noFill/>
          </a:ln>
        </p:spPr>
        <p:txBody>
          <a:bodyPr anchorCtr="0" anchor="t" bIns="219425" lIns="438875" spcFirstLastPara="1" rIns="438875" wrap="square" tIns="219425"/>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2" name="Google Shape;42;p6"/>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194563" y="1310640"/>
            <a:ext cx="14439902" cy="5577840"/>
          </a:xfrm>
          <a:prstGeom prst="rect">
            <a:avLst/>
          </a:prstGeom>
          <a:noFill/>
          <a:ln>
            <a:noFill/>
          </a:ln>
        </p:spPr>
        <p:txBody>
          <a:bodyPr anchorCtr="0" anchor="b" bIns="219425" lIns="438875" spcFirstLastPara="1" rIns="438875" wrap="square" tIns="219425"/>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7160241" y="1310643"/>
            <a:ext cx="24536399" cy="28094942"/>
          </a:xfrm>
          <a:prstGeom prst="rect">
            <a:avLst/>
          </a:prstGeom>
          <a:noFill/>
          <a:ln>
            <a:noFill/>
          </a:ln>
        </p:spPr>
        <p:txBody>
          <a:bodyPr anchorCtr="0" anchor="t" bIns="219425" lIns="438875" spcFirstLastPara="1" rIns="438875" wrap="square" tIns="219425"/>
          <a:lstStyle>
            <a:lvl1pPr indent="-1206500" lvl="0" marL="457200" algn="l">
              <a:spcBef>
                <a:spcPts val="3080"/>
              </a:spcBef>
              <a:spcAft>
                <a:spcPts val="0"/>
              </a:spcAft>
              <a:buClr>
                <a:schemeClr val="dk1"/>
              </a:buClr>
              <a:buSzPts val="15400"/>
              <a:buChar char="•"/>
              <a:defRPr sz="15400"/>
            </a:lvl1pPr>
            <a:lvl2pPr indent="-1085850" lvl="1" marL="914400" algn="l">
              <a:spcBef>
                <a:spcPts val="2700"/>
              </a:spcBef>
              <a:spcAft>
                <a:spcPts val="0"/>
              </a:spcAft>
              <a:buClr>
                <a:schemeClr val="dk1"/>
              </a:buClr>
              <a:buSzPts val="13500"/>
              <a:buChar char="–"/>
              <a:defRPr sz="13500"/>
            </a:lvl2pPr>
            <a:lvl3pPr indent="-958850" lvl="2" marL="1371600" algn="l">
              <a:spcBef>
                <a:spcPts val="2300"/>
              </a:spcBef>
              <a:spcAft>
                <a:spcPts val="0"/>
              </a:spcAft>
              <a:buClr>
                <a:schemeClr val="dk1"/>
              </a:buClr>
              <a:buSzPts val="11500"/>
              <a:buChar char="•"/>
              <a:defRPr sz="11500"/>
            </a:lvl3pPr>
            <a:lvl4pPr indent="-838200" lvl="3" marL="1828800" algn="l">
              <a:spcBef>
                <a:spcPts val="1920"/>
              </a:spcBef>
              <a:spcAft>
                <a:spcPts val="0"/>
              </a:spcAft>
              <a:buClr>
                <a:schemeClr val="dk1"/>
              </a:buClr>
              <a:buSzPts val="9600"/>
              <a:buChar char="–"/>
              <a:defRPr sz="9600"/>
            </a:lvl4pPr>
            <a:lvl5pPr indent="-838200" lvl="4" marL="2286000" algn="l">
              <a:spcBef>
                <a:spcPts val="1920"/>
              </a:spcBef>
              <a:spcAft>
                <a:spcPts val="0"/>
              </a:spcAft>
              <a:buClr>
                <a:schemeClr val="dk1"/>
              </a:buClr>
              <a:buSzPts val="9600"/>
              <a:buChar char="»"/>
              <a:defRPr sz="9600"/>
            </a:lvl5pPr>
            <a:lvl6pPr indent="-838200" lvl="5" marL="2743200" algn="l">
              <a:spcBef>
                <a:spcPts val="1920"/>
              </a:spcBef>
              <a:spcAft>
                <a:spcPts val="0"/>
              </a:spcAft>
              <a:buClr>
                <a:schemeClr val="dk1"/>
              </a:buClr>
              <a:buSzPts val="9600"/>
              <a:buChar char="•"/>
              <a:defRPr sz="9600"/>
            </a:lvl6pPr>
            <a:lvl7pPr indent="-838200" lvl="6" marL="3200400" algn="l">
              <a:spcBef>
                <a:spcPts val="1920"/>
              </a:spcBef>
              <a:spcAft>
                <a:spcPts val="0"/>
              </a:spcAft>
              <a:buClr>
                <a:schemeClr val="dk1"/>
              </a:buClr>
              <a:buSzPts val="9600"/>
              <a:buChar char="•"/>
              <a:defRPr sz="9600"/>
            </a:lvl7pPr>
            <a:lvl8pPr indent="-838200" lvl="7" marL="3657600" algn="l">
              <a:spcBef>
                <a:spcPts val="1920"/>
              </a:spcBef>
              <a:spcAft>
                <a:spcPts val="0"/>
              </a:spcAft>
              <a:buClr>
                <a:schemeClr val="dk1"/>
              </a:buClr>
              <a:buSzPts val="9600"/>
              <a:buChar char="•"/>
              <a:defRPr sz="9600"/>
            </a:lvl8pPr>
            <a:lvl9pPr indent="-838200" lvl="8" marL="4114800" algn="l">
              <a:spcBef>
                <a:spcPts val="1920"/>
              </a:spcBef>
              <a:spcAft>
                <a:spcPts val="0"/>
              </a:spcAft>
              <a:buClr>
                <a:schemeClr val="dk1"/>
              </a:buClr>
              <a:buSzPts val="9600"/>
              <a:buChar char="•"/>
              <a:defRPr sz="9600"/>
            </a:lvl9pPr>
          </a:lstStyle>
          <a:p/>
        </p:txBody>
      </p:sp>
      <p:sp>
        <p:nvSpPr>
          <p:cNvPr id="57" name="Google Shape;57;p9"/>
          <p:cNvSpPr txBox="1"/>
          <p:nvPr>
            <p:ph idx="2" type="body"/>
          </p:nvPr>
        </p:nvSpPr>
        <p:spPr>
          <a:xfrm>
            <a:off x="2194563" y="6888483"/>
            <a:ext cx="14439902" cy="22517102"/>
          </a:xfrm>
          <a:prstGeom prst="rect">
            <a:avLst/>
          </a:prstGeom>
          <a:noFill/>
          <a:ln>
            <a:noFill/>
          </a:ln>
        </p:spPr>
        <p:txBody>
          <a:bodyPr anchorCtr="0" anchor="t" bIns="219425" lIns="438875" spcFirstLastPara="1" rIns="438875" wrap="square" tIns="219425"/>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58" name="Google Shape;58;p9"/>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602982" y="23042880"/>
            <a:ext cx="26334721" cy="2720342"/>
          </a:xfrm>
          <a:prstGeom prst="rect">
            <a:avLst/>
          </a:prstGeom>
          <a:noFill/>
          <a:ln>
            <a:noFill/>
          </a:ln>
        </p:spPr>
        <p:txBody>
          <a:bodyPr anchorCtr="0" anchor="b" bIns="219425" lIns="438875" spcFirstLastPara="1" rIns="438875" wrap="square" tIns="219425"/>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8602982" y="2941320"/>
            <a:ext cx="26334721" cy="19751040"/>
          </a:xfrm>
          <a:prstGeom prst="rect">
            <a:avLst/>
          </a:prstGeom>
          <a:noFill/>
          <a:ln>
            <a:noFill/>
          </a:ln>
        </p:spPr>
        <p:txBody>
          <a:bodyPr anchorCtr="0" anchor="t" bIns="219425" lIns="438875" spcFirstLastPara="1" rIns="438875" wrap="square" tIns="219425"/>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700"/>
              </a:spcBef>
              <a:spcAft>
                <a:spcPts val="0"/>
              </a:spcAft>
              <a:buClr>
                <a:schemeClr val="dk1"/>
              </a:buClr>
              <a:buSzPts val="13500"/>
              <a:buFont typeface="Arial"/>
              <a:buNone/>
              <a:defRPr b="0" i="0" sz="135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602982" y="25763222"/>
            <a:ext cx="26334721" cy="3863338"/>
          </a:xfrm>
          <a:prstGeom prst="rect">
            <a:avLst/>
          </a:prstGeom>
          <a:noFill/>
          <a:ln>
            <a:noFill/>
          </a:ln>
        </p:spPr>
        <p:txBody>
          <a:bodyPr anchorCtr="0" anchor="t" bIns="219425" lIns="438875" spcFirstLastPara="1" rIns="438875" wrap="square" tIns="219425"/>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65" name="Google Shape;65;p10"/>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3.png"/><Relationship Id="rId7" Type="http://schemas.openxmlformats.org/officeDocument/2006/relationships/image" Target="../media/image1.jp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6999890" y="935589"/>
            <a:ext cx="30049200" cy="27180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lang="en-US" sz="8000">
                <a:solidFill>
                  <a:schemeClr val="dk1"/>
                </a:solidFill>
                <a:latin typeface="Calibri"/>
                <a:ea typeface="Calibri"/>
                <a:cs typeface="Calibri"/>
                <a:sym typeface="Calibri"/>
              </a:rPr>
              <a:t>Analyzing the Diversity of the Homarus americanus’ Microbiome</a:t>
            </a:r>
            <a:endParaRPr sz="8000">
              <a:solidFill>
                <a:schemeClr val="dk1"/>
              </a:solidFill>
              <a:latin typeface="Calibri"/>
              <a:ea typeface="Calibri"/>
              <a:cs typeface="Calibri"/>
              <a:sym typeface="Calibri"/>
            </a:endParaRPr>
          </a:p>
        </p:txBody>
      </p:sp>
      <p:sp>
        <p:nvSpPr>
          <p:cNvPr id="85" name="Google Shape;85;p13"/>
          <p:cNvSpPr txBox="1"/>
          <p:nvPr/>
        </p:nvSpPr>
        <p:spPr>
          <a:xfrm>
            <a:off x="6842766" y="2323657"/>
            <a:ext cx="30049200" cy="23487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lang="en-US" sz="6900">
                <a:solidFill>
                  <a:schemeClr val="dk1"/>
                </a:solidFill>
                <a:latin typeface="Calibri"/>
                <a:ea typeface="Calibri"/>
                <a:cs typeface="Calibri"/>
                <a:sym typeface="Calibri"/>
              </a:rPr>
              <a:t>Chloe Terestchenko¹, John Adam Rodriguez², Kyaw Naing³ &amp; Will Shindel⁴</a:t>
            </a:r>
            <a:endParaRPr sz="6900"/>
          </a:p>
          <a:p>
            <a:pPr indent="0" lvl="0" marL="0" marR="0" rtl="0" algn="ctr">
              <a:spcBef>
                <a:spcPts val="0"/>
              </a:spcBef>
              <a:spcAft>
                <a:spcPts val="0"/>
              </a:spcAft>
              <a:buNone/>
            </a:pPr>
            <a:r>
              <a:rPr i="1" lang="en-US" sz="3000">
                <a:latin typeface="Calibri"/>
                <a:ea typeface="Calibri"/>
                <a:cs typeface="Calibri"/>
                <a:sym typeface="Calibri"/>
              </a:rPr>
              <a:t>¹Stuyvesant </a:t>
            </a:r>
            <a:r>
              <a:rPr i="1" lang="en-US" sz="3000">
                <a:latin typeface="Calibri"/>
                <a:ea typeface="Calibri"/>
                <a:cs typeface="Calibri"/>
                <a:sym typeface="Calibri"/>
              </a:rPr>
              <a:t>High School</a:t>
            </a:r>
            <a:r>
              <a:rPr i="1" lang="en-US" sz="3000">
                <a:latin typeface="Calibri"/>
                <a:ea typeface="Calibri"/>
                <a:cs typeface="Calibri"/>
                <a:sym typeface="Calibri"/>
              </a:rPr>
              <a:t>, ²Scholars’ Academy, ³Brooklyn </a:t>
            </a:r>
            <a:r>
              <a:rPr i="1" lang="en-US" sz="3000">
                <a:latin typeface="Calibri"/>
                <a:ea typeface="Calibri"/>
                <a:cs typeface="Calibri"/>
                <a:sym typeface="Calibri"/>
              </a:rPr>
              <a:t>Technical</a:t>
            </a:r>
            <a:r>
              <a:rPr i="1" lang="en-US" sz="3000">
                <a:latin typeface="Calibri"/>
                <a:ea typeface="Calibri"/>
                <a:cs typeface="Calibri"/>
                <a:sym typeface="Calibri"/>
              </a:rPr>
              <a:t> </a:t>
            </a:r>
            <a:r>
              <a:rPr i="1" lang="en-US" sz="3000">
                <a:latin typeface="Calibri"/>
                <a:ea typeface="Calibri"/>
                <a:cs typeface="Calibri"/>
                <a:sym typeface="Calibri"/>
              </a:rPr>
              <a:t>High School</a:t>
            </a:r>
            <a:r>
              <a:rPr i="1" lang="en-US" sz="3000">
                <a:latin typeface="Calibri"/>
                <a:ea typeface="Calibri"/>
                <a:cs typeface="Calibri"/>
                <a:sym typeface="Calibri"/>
              </a:rPr>
              <a:t>, ⁴Biotech Without Borders</a:t>
            </a:r>
            <a:endParaRPr sz="3000"/>
          </a:p>
        </p:txBody>
      </p:sp>
      <p:pic>
        <p:nvPicPr>
          <p:cNvPr id="86" name="Google Shape;86;p13"/>
          <p:cNvPicPr preferRelativeResize="0"/>
          <p:nvPr/>
        </p:nvPicPr>
        <p:blipFill rotWithShape="1">
          <a:blip r:embed="rId3">
            <a:alphaModFix/>
          </a:blip>
          <a:srcRect b="0" l="0" r="0" t="0"/>
          <a:stretch/>
        </p:blipFill>
        <p:spPr>
          <a:xfrm>
            <a:off x="3244197" y="1161607"/>
            <a:ext cx="5060536" cy="2920199"/>
          </a:xfrm>
          <a:prstGeom prst="rect">
            <a:avLst/>
          </a:prstGeom>
          <a:noFill/>
          <a:ln>
            <a:noFill/>
          </a:ln>
        </p:spPr>
      </p:pic>
      <p:pic>
        <p:nvPicPr>
          <p:cNvPr id="87" name="Google Shape;87;p13"/>
          <p:cNvPicPr preferRelativeResize="0"/>
          <p:nvPr/>
        </p:nvPicPr>
        <p:blipFill rotWithShape="1">
          <a:blip r:embed="rId4">
            <a:alphaModFix/>
          </a:blip>
          <a:srcRect b="0" l="0" r="0" t="0"/>
          <a:stretch/>
        </p:blipFill>
        <p:spPr>
          <a:xfrm>
            <a:off x="38630713" y="-7"/>
            <a:ext cx="5260259" cy="1238330"/>
          </a:xfrm>
          <a:prstGeom prst="rect">
            <a:avLst/>
          </a:prstGeom>
          <a:noFill/>
          <a:ln>
            <a:noFill/>
          </a:ln>
        </p:spPr>
      </p:pic>
      <p:pic>
        <p:nvPicPr>
          <p:cNvPr id="88" name="Google Shape;88;p13"/>
          <p:cNvPicPr preferRelativeResize="0"/>
          <p:nvPr/>
        </p:nvPicPr>
        <p:blipFill rotWithShape="1">
          <a:blip r:embed="rId5">
            <a:alphaModFix/>
          </a:blip>
          <a:srcRect b="0" l="0" r="0" t="0"/>
          <a:stretch/>
        </p:blipFill>
        <p:spPr>
          <a:xfrm>
            <a:off x="95257" y="97392"/>
            <a:ext cx="5506677" cy="1043543"/>
          </a:xfrm>
          <a:prstGeom prst="rect">
            <a:avLst/>
          </a:prstGeom>
          <a:noFill/>
          <a:ln>
            <a:noFill/>
          </a:ln>
        </p:spPr>
      </p:pic>
      <p:sp>
        <p:nvSpPr>
          <p:cNvPr id="89" name="Google Shape;89;p13"/>
          <p:cNvSpPr txBox="1"/>
          <p:nvPr/>
        </p:nvSpPr>
        <p:spPr>
          <a:xfrm>
            <a:off x="0" y="3222725"/>
            <a:ext cx="26972400" cy="2319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dk1"/>
                </a:solidFill>
                <a:latin typeface="Times New Roman"/>
                <a:ea typeface="Times New Roman"/>
                <a:cs typeface="Times New Roman"/>
                <a:sym typeface="Times New Roman"/>
              </a:rPr>
              <a:t>Abstract</a:t>
            </a:r>
            <a:endParaRPr sz="7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4000">
                <a:solidFill>
                  <a:schemeClr val="dk1"/>
                </a:solidFill>
                <a:latin typeface="Times New Roman"/>
                <a:ea typeface="Times New Roman"/>
                <a:cs typeface="Times New Roman"/>
                <a:sym typeface="Times New Roman"/>
              </a:rPr>
              <a:t>The bacterial diversity within </a:t>
            </a:r>
            <a:r>
              <a:rPr i="1" lang="en-US" sz="4000">
                <a:solidFill>
                  <a:schemeClr val="dk1"/>
                </a:solidFill>
                <a:latin typeface="Times New Roman"/>
                <a:ea typeface="Times New Roman"/>
                <a:cs typeface="Times New Roman"/>
                <a:sym typeface="Times New Roman"/>
              </a:rPr>
              <a:t>Homarus americanus</a:t>
            </a:r>
            <a:r>
              <a:rPr lang="en-US" sz="4000">
                <a:solidFill>
                  <a:schemeClr val="dk1"/>
                </a:solidFill>
                <a:latin typeface="Times New Roman"/>
                <a:ea typeface="Times New Roman"/>
                <a:cs typeface="Times New Roman"/>
                <a:sym typeface="Times New Roman"/>
              </a:rPr>
              <a:t> (Nova Scotia Lobster) microbiomes has not been previously researched in depth, despite its popularity in cuisine. The team sought to investigate the relative abundance of different bacteria within </a:t>
            </a:r>
            <a:r>
              <a:rPr lang="en-US" sz="4000">
                <a:solidFill>
                  <a:schemeClr val="dk1"/>
                </a:solidFill>
                <a:highlight>
                  <a:srgbClr val="FFFFFF"/>
                </a:highlight>
                <a:latin typeface="Times New Roman"/>
                <a:ea typeface="Times New Roman"/>
                <a:cs typeface="Times New Roman"/>
                <a:sym typeface="Times New Roman"/>
              </a:rPr>
              <a:t>their </a:t>
            </a:r>
            <a:r>
              <a:rPr lang="en-US" sz="4000">
                <a:solidFill>
                  <a:schemeClr val="dk1"/>
                </a:solidFill>
                <a:latin typeface="Times New Roman"/>
                <a:ea typeface="Times New Roman"/>
                <a:cs typeface="Times New Roman"/>
                <a:sym typeface="Times New Roman"/>
              </a:rPr>
              <a:t>microbiomes, and to provide analysis about the presence, similarities and differences of the bacteria between </a:t>
            </a:r>
            <a:r>
              <a:rPr i="1" lang="en-US" sz="4000">
                <a:solidFill>
                  <a:schemeClr val="dk1"/>
                </a:solidFill>
                <a:highlight>
                  <a:srgbClr val="FFFFFF"/>
                </a:highlight>
                <a:latin typeface="Times New Roman"/>
                <a:ea typeface="Times New Roman"/>
                <a:cs typeface="Times New Roman"/>
                <a:sym typeface="Times New Roman"/>
              </a:rPr>
              <a:t>H.americanus</a:t>
            </a:r>
            <a:r>
              <a:rPr lang="en-US" sz="4000">
                <a:solidFill>
                  <a:schemeClr val="dk1"/>
                </a:solidFill>
                <a:latin typeface="Times New Roman"/>
                <a:ea typeface="Times New Roman"/>
                <a:cs typeface="Times New Roman"/>
                <a:sym typeface="Times New Roman"/>
              </a:rPr>
              <a:t>. To proceed with the research, the group purchased three Nova Scotian </a:t>
            </a:r>
            <a:r>
              <a:rPr i="1" lang="en-US" sz="4000">
                <a:solidFill>
                  <a:schemeClr val="dk1"/>
                </a:solidFill>
                <a:highlight>
                  <a:srgbClr val="FFFFFF"/>
                </a:highlight>
                <a:latin typeface="Times New Roman"/>
                <a:ea typeface="Times New Roman"/>
                <a:cs typeface="Times New Roman"/>
                <a:sym typeface="Times New Roman"/>
              </a:rPr>
              <a:t>H.americanus </a:t>
            </a:r>
            <a:r>
              <a:rPr lang="en-US" sz="4000">
                <a:solidFill>
                  <a:schemeClr val="dk1"/>
                </a:solidFill>
                <a:latin typeface="Times New Roman"/>
                <a:ea typeface="Times New Roman"/>
                <a:cs typeface="Times New Roman"/>
                <a:sym typeface="Times New Roman"/>
              </a:rPr>
              <a:t>and proceeded with PCR and Next Gen Sequencing (16S Sequencing). After silica purification, chaotropic lysis, and the usage of the 341fI and 785r primer set, distinct bands were seen, although not enough DNA was generated for the NGS. Other studies have found that these primer sets cover a great range of bacteria, over many environments beyond marine (S. Thijs 2017). Universal primers do not seem to indicate the composition of </a:t>
            </a:r>
            <a:r>
              <a:rPr i="1" lang="en-US" sz="4000">
                <a:solidFill>
                  <a:schemeClr val="dk1"/>
                </a:solidFill>
                <a:latin typeface="Times New Roman"/>
                <a:ea typeface="Times New Roman"/>
                <a:cs typeface="Times New Roman"/>
                <a:sym typeface="Times New Roman"/>
              </a:rPr>
              <a:t>H. americanus’</a:t>
            </a:r>
            <a:r>
              <a:rPr lang="en-US" sz="4000">
                <a:solidFill>
                  <a:schemeClr val="dk1"/>
                </a:solidFill>
                <a:latin typeface="Times New Roman"/>
                <a:ea typeface="Times New Roman"/>
                <a:cs typeface="Times New Roman"/>
                <a:sym typeface="Times New Roman"/>
              </a:rPr>
              <a:t> microbiome; more work needs to be done in order to isolate specific primers.</a:t>
            </a:r>
            <a:endParaRPr sz="4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7200">
                <a:solidFill>
                  <a:schemeClr val="dk1"/>
                </a:solidFill>
                <a:latin typeface="Times New Roman"/>
                <a:ea typeface="Times New Roman"/>
                <a:cs typeface="Times New Roman"/>
                <a:sym typeface="Times New Roman"/>
              </a:rPr>
              <a:t>Introduction</a:t>
            </a:r>
            <a:endParaRPr sz="72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4000">
                <a:solidFill>
                  <a:schemeClr val="dk1"/>
                </a:solidFill>
                <a:latin typeface="Times New Roman"/>
                <a:ea typeface="Times New Roman"/>
                <a:cs typeface="Times New Roman"/>
                <a:sym typeface="Times New Roman"/>
              </a:rPr>
              <a:t>The microbiome of an organism can have massive implications, ranging from the host’s environment and its physical well-being and plays an important role in many biological functions. In H.americanus, it has been found that the microbiome may affect growth, immune response, and resistance to pathogens (M. Ooi Et al. 2017).</a:t>
            </a:r>
            <a:endParaRPr sz="40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4000">
                <a:solidFill>
                  <a:schemeClr val="dk1"/>
                </a:solidFill>
                <a:latin typeface="Times New Roman"/>
                <a:ea typeface="Times New Roman"/>
                <a:cs typeface="Times New Roman"/>
                <a:sym typeface="Times New Roman"/>
              </a:rPr>
              <a:t>With concerns of climate change, overfishing, and ocean pollution rising, factors that will influence all oceanic life are increasing. With this,</a:t>
            </a:r>
            <a:r>
              <a:rPr lang="en-US" sz="4000">
                <a:solidFill>
                  <a:schemeClr val="dk1"/>
                </a:solidFill>
                <a:latin typeface="Times New Roman"/>
                <a:ea typeface="Times New Roman"/>
                <a:cs typeface="Times New Roman"/>
                <a:sym typeface="Times New Roman"/>
              </a:rPr>
              <a:t> </a:t>
            </a:r>
            <a:r>
              <a:rPr lang="en-US" sz="4000">
                <a:solidFill>
                  <a:schemeClr val="dk1"/>
                </a:solidFill>
                <a:latin typeface="Times New Roman"/>
                <a:ea typeface="Times New Roman"/>
                <a:cs typeface="Times New Roman"/>
                <a:sym typeface="Times New Roman"/>
              </a:rPr>
              <a:t>the growing awareness of microbiomes influence on host’s health, and the little knowledge there is on H.americanus microbiomes in mind (M. Ooi Et al. 2017), our goal with this study is to shed light on the species associated with the H.americanus microbiome, which can potentially reflect on their personal living conditions and health, among other things.</a:t>
            </a:r>
            <a:endParaRPr sz="4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4000">
                <a:solidFill>
                  <a:schemeClr val="dk1"/>
                </a:solidFill>
                <a:latin typeface="Times New Roman"/>
                <a:ea typeface="Times New Roman"/>
                <a:cs typeface="Times New Roman"/>
                <a:sym typeface="Times New Roman"/>
              </a:rPr>
              <a:t>Discovering that not much has been done on H.americanus’ microbiomes (M. Ooi Et al. 2017), was the driving force of the study. The aim was investigating specific bacteria within their microbiomes, and its diversity. Additionally, the experiment focused on H.</a:t>
            </a:r>
            <a:r>
              <a:rPr lang="en-US" sz="4000">
                <a:solidFill>
                  <a:schemeClr val="dk1"/>
                </a:solidFill>
                <a:latin typeface="Times New Roman"/>
                <a:ea typeface="Times New Roman"/>
                <a:cs typeface="Times New Roman"/>
                <a:sym typeface="Times New Roman"/>
              </a:rPr>
              <a:t>americanus</a:t>
            </a:r>
            <a:r>
              <a:rPr lang="en-US" sz="4000">
                <a:solidFill>
                  <a:schemeClr val="dk1"/>
                </a:solidFill>
                <a:latin typeface="Times New Roman"/>
                <a:ea typeface="Times New Roman"/>
                <a:cs typeface="Times New Roman"/>
                <a:sym typeface="Times New Roman"/>
              </a:rPr>
              <a:t> within the same area – Nova Scotia – to see if there would be a significant difference between individual microbiome. This study may be helpful to spur further investigations of H.americanus microbiomes, which can also be used to compare with other closely related species.</a:t>
            </a:r>
            <a:endParaRPr sz="4000">
              <a:latin typeface="Times New Roman"/>
              <a:ea typeface="Times New Roman"/>
              <a:cs typeface="Times New Roman"/>
              <a:sym typeface="Times New Roman"/>
            </a:endParaRPr>
          </a:p>
          <a:p>
            <a:pPr indent="0" lvl="0" marL="0" marR="0" rtl="0" algn="l">
              <a:spcBef>
                <a:spcPts val="0"/>
              </a:spcBef>
              <a:spcAft>
                <a:spcPts val="0"/>
              </a:spcAft>
              <a:buNone/>
            </a:pPr>
            <a:r>
              <a:rPr lang="en-US" sz="7200">
                <a:solidFill>
                  <a:schemeClr val="dk1"/>
                </a:solidFill>
                <a:latin typeface="Times New Roman"/>
                <a:ea typeface="Times New Roman"/>
                <a:cs typeface="Times New Roman"/>
                <a:sym typeface="Times New Roman"/>
              </a:rPr>
              <a:t>Materials &amp; Methods </a:t>
            </a:r>
            <a:endParaRPr sz="72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rPr i="1" lang="en-US" sz="3800">
                <a:solidFill>
                  <a:schemeClr val="dk1"/>
                </a:solidFill>
                <a:latin typeface="Times New Roman"/>
                <a:ea typeface="Times New Roman"/>
                <a:cs typeface="Times New Roman"/>
                <a:sym typeface="Times New Roman"/>
              </a:rPr>
              <a:t>H</a:t>
            </a:r>
            <a:r>
              <a:rPr lang="en-US" sz="3800">
                <a:solidFill>
                  <a:schemeClr val="dk1"/>
                </a:solidFill>
                <a:latin typeface="Times New Roman"/>
                <a:ea typeface="Times New Roman"/>
                <a:cs typeface="Times New Roman"/>
                <a:sym typeface="Times New Roman"/>
              </a:rPr>
              <a:t>To obtain the </a:t>
            </a:r>
            <a:r>
              <a:rPr i="1" lang="en-US" sz="3800">
                <a:solidFill>
                  <a:schemeClr val="dk1"/>
                </a:solidFill>
                <a:highlight>
                  <a:srgbClr val="FFFFFF"/>
                </a:highlight>
                <a:latin typeface="Times New Roman"/>
                <a:ea typeface="Times New Roman"/>
                <a:cs typeface="Times New Roman"/>
                <a:sym typeface="Times New Roman"/>
              </a:rPr>
              <a:t>H.americanus</a:t>
            </a:r>
            <a:r>
              <a:rPr lang="en-US" sz="3800">
                <a:solidFill>
                  <a:schemeClr val="dk1"/>
                </a:solidFill>
                <a:latin typeface="Times New Roman"/>
                <a:ea typeface="Times New Roman"/>
                <a:cs typeface="Times New Roman"/>
                <a:sym typeface="Times New Roman"/>
              </a:rPr>
              <a:t>, the group decided on retrieving three similarly sized </a:t>
            </a:r>
            <a:r>
              <a:rPr i="1" lang="en-US" sz="3800">
                <a:solidFill>
                  <a:schemeClr val="dk1"/>
                </a:solidFill>
                <a:highlight>
                  <a:srgbClr val="FFFFFF"/>
                </a:highlight>
                <a:latin typeface="Times New Roman"/>
                <a:ea typeface="Times New Roman"/>
                <a:cs typeface="Times New Roman"/>
                <a:sym typeface="Times New Roman"/>
              </a:rPr>
              <a:t>H.americanus</a:t>
            </a:r>
            <a:r>
              <a:rPr lang="en-US" sz="3800">
                <a:solidFill>
                  <a:schemeClr val="dk1"/>
                </a:solidFill>
                <a:latin typeface="Times New Roman"/>
                <a:ea typeface="Times New Roman"/>
                <a:cs typeface="Times New Roman"/>
                <a:sym typeface="Times New Roman"/>
              </a:rPr>
              <a:t>, which were all from Nova Scotia and were purchased at the same place. This retailer was chosen among five others, due to their specificity in location in which the specimen were caught. The group made care to make sure that the place where the live </a:t>
            </a:r>
            <a:r>
              <a:rPr i="1" lang="en-US" sz="3800">
                <a:solidFill>
                  <a:schemeClr val="dk1"/>
                </a:solidFill>
                <a:highlight>
                  <a:srgbClr val="FFFFFF"/>
                </a:highlight>
                <a:latin typeface="Times New Roman"/>
                <a:ea typeface="Times New Roman"/>
                <a:cs typeface="Times New Roman"/>
                <a:sym typeface="Times New Roman"/>
              </a:rPr>
              <a:t>H.americanus</a:t>
            </a:r>
            <a:r>
              <a:rPr lang="en-US" sz="3800">
                <a:solidFill>
                  <a:schemeClr val="dk1"/>
                </a:solidFill>
                <a:latin typeface="Times New Roman"/>
                <a:ea typeface="Times New Roman"/>
                <a:cs typeface="Times New Roman"/>
                <a:sym typeface="Times New Roman"/>
              </a:rPr>
              <a:t> were purchased explicitly said their origin. </a:t>
            </a:r>
            <a:endParaRPr sz="38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3800">
                <a:solidFill>
                  <a:schemeClr val="dk1"/>
                </a:solidFill>
                <a:latin typeface="Times New Roman"/>
                <a:ea typeface="Times New Roman"/>
                <a:cs typeface="Times New Roman"/>
                <a:sym typeface="Times New Roman"/>
              </a:rPr>
              <a:t>Once the three live </a:t>
            </a:r>
            <a:r>
              <a:rPr i="1" lang="en-US" sz="3800">
                <a:solidFill>
                  <a:schemeClr val="dk1"/>
                </a:solidFill>
                <a:highlight>
                  <a:srgbClr val="FFFFFF"/>
                </a:highlight>
                <a:latin typeface="Times New Roman"/>
                <a:ea typeface="Times New Roman"/>
                <a:cs typeface="Times New Roman"/>
                <a:sym typeface="Times New Roman"/>
              </a:rPr>
              <a:t>H.americanus</a:t>
            </a:r>
            <a:r>
              <a:rPr lang="en-US" sz="3800">
                <a:solidFill>
                  <a:schemeClr val="dk1"/>
                </a:solidFill>
                <a:latin typeface="Times New Roman"/>
                <a:ea typeface="Times New Roman"/>
                <a:cs typeface="Times New Roman"/>
                <a:sym typeface="Times New Roman"/>
              </a:rPr>
              <a:t> were purchased from a seafood store in New Jersey, they were placed in a cooler and brought into the laboratory. The group followed a humane euthanasia procedure as stated in the Humane Killing and Processing of Crustaceans for Human Consumption (RCSPA 2018). After the </a:t>
            </a:r>
            <a:r>
              <a:rPr i="1" lang="en-US" sz="3800">
                <a:solidFill>
                  <a:schemeClr val="dk1"/>
                </a:solidFill>
                <a:highlight>
                  <a:srgbClr val="FFFFFF"/>
                </a:highlight>
                <a:latin typeface="Times New Roman"/>
                <a:ea typeface="Times New Roman"/>
                <a:cs typeface="Times New Roman"/>
                <a:sym typeface="Times New Roman"/>
              </a:rPr>
              <a:t>H.americanus</a:t>
            </a:r>
            <a:r>
              <a:rPr lang="en-US" sz="3800">
                <a:solidFill>
                  <a:schemeClr val="dk1"/>
                </a:solidFill>
                <a:latin typeface="Times New Roman"/>
                <a:ea typeface="Times New Roman"/>
                <a:cs typeface="Times New Roman"/>
                <a:sym typeface="Times New Roman"/>
              </a:rPr>
              <a:t> were euthanized and dissected, a gut biopsy was performed. The gut of each </a:t>
            </a:r>
            <a:r>
              <a:rPr i="1" lang="en-US" sz="3800">
                <a:solidFill>
                  <a:schemeClr val="dk1"/>
                </a:solidFill>
                <a:highlight>
                  <a:srgbClr val="FFFFFF"/>
                </a:highlight>
                <a:latin typeface="Times New Roman"/>
                <a:ea typeface="Times New Roman"/>
                <a:cs typeface="Times New Roman"/>
                <a:sym typeface="Times New Roman"/>
              </a:rPr>
              <a:t>H.americanus</a:t>
            </a:r>
            <a:r>
              <a:rPr lang="en-US" sz="3800">
                <a:solidFill>
                  <a:schemeClr val="dk1"/>
                </a:solidFill>
                <a:latin typeface="Times New Roman"/>
                <a:ea typeface="Times New Roman"/>
                <a:cs typeface="Times New Roman"/>
                <a:sym typeface="Times New Roman"/>
              </a:rPr>
              <a:t> was placed in separate tubes, where they were stored at -80 degrees Celsius. </a:t>
            </a:r>
            <a:endParaRPr sz="38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3800">
                <a:solidFill>
                  <a:schemeClr val="dk1"/>
                </a:solidFill>
                <a:latin typeface="Times New Roman"/>
                <a:ea typeface="Times New Roman"/>
                <a:cs typeface="Times New Roman"/>
                <a:sym typeface="Times New Roman"/>
              </a:rPr>
              <a:t>The group then isolated the DNA from the </a:t>
            </a:r>
            <a:r>
              <a:rPr i="1" lang="en-US" sz="3800">
                <a:solidFill>
                  <a:schemeClr val="dk1"/>
                </a:solidFill>
                <a:highlight>
                  <a:srgbClr val="FFFFFF"/>
                </a:highlight>
                <a:latin typeface="Times New Roman"/>
                <a:ea typeface="Times New Roman"/>
                <a:cs typeface="Times New Roman"/>
                <a:sym typeface="Times New Roman"/>
              </a:rPr>
              <a:t>H.americanus</a:t>
            </a:r>
            <a:r>
              <a:rPr lang="en-US" sz="3800">
                <a:solidFill>
                  <a:schemeClr val="dk1"/>
                </a:solidFill>
                <a:latin typeface="Times New Roman"/>
                <a:ea typeface="Times New Roman"/>
                <a:cs typeface="Times New Roman"/>
                <a:sym typeface="Times New Roman"/>
              </a:rPr>
              <a:t>’ Gastrointestinal Tracts and then performed Polymerase Chain Reaction (PCR), utilizing different primer sets each time. Two different DNA isolation methods were attempted; the first was a chaotropic lysis method was attempted, and the second time was a chaotropic lysis followed by a silica purification was attempted. Additionally, the group did the Polymerase Chain Reaction with two different sets: the</a:t>
            </a:r>
            <a:r>
              <a:rPr lang="en-US" sz="3800">
                <a:solidFill>
                  <a:schemeClr val="dk1"/>
                </a:solidFill>
                <a:highlight>
                  <a:srgbClr val="FFFFFF"/>
                </a:highlight>
                <a:latin typeface="Times New Roman"/>
                <a:ea typeface="Times New Roman"/>
                <a:cs typeface="Times New Roman"/>
                <a:sym typeface="Times New Roman"/>
              </a:rPr>
              <a:t> fD1 (5'-GAG TTT GAT CCT GGC TCA-3’) and rP2  (5'-ACG GCT AAC TTG TTA CGA CT-3’) set (Weisburg 1991)</a:t>
            </a:r>
            <a:r>
              <a:rPr lang="en-US" sz="3800">
                <a:solidFill>
                  <a:schemeClr val="dk1"/>
                </a:solidFill>
                <a:latin typeface="Times New Roman"/>
                <a:ea typeface="Times New Roman"/>
                <a:cs typeface="Times New Roman"/>
                <a:sym typeface="Times New Roman"/>
              </a:rPr>
              <a:t>, and then 341fI (5'-TCGTCGGCAGCGTCAGATGTGTATAAGAGACAG-3) and 785r (5’-GTCTCGTGGGCTCGGAGATGTGTATAAGAGACAG-3’) set (Roura 2017).</a:t>
            </a:r>
            <a:endParaRPr sz="3800">
              <a:solidFill>
                <a:schemeClr val="dk1"/>
              </a:solidFill>
              <a:highlight>
                <a:srgbClr val="FFFFFF"/>
              </a:highlight>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3800">
                <a:solidFill>
                  <a:schemeClr val="dk1"/>
                </a:solidFill>
                <a:highlight>
                  <a:srgbClr val="FFFFFF"/>
                </a:highlight>
                <a:latin typeface="Times New Roman"/>
                <a:ea typeface="Times New Roman"/>
                <a:cs typeface="Times New Roman"/>
                <a:sym typeface="Times New Roman"/>
              </a:rPr>
              <a:t>The PCR product was purified using the New England Biolabs’ Monarch Kit. Then, the product was sent for Next Gen Sequencing - 16S Sequencing for the rRNA gene. </a:t>
            </a:r>
            <a:endParaRPr sz="3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36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t/>
            </a:r>
            <a:endParaRPr i="1" sz="5400">
              <a:solidFill>
                <a:schemeClr val="dk1"/>
              </a:solidFill>
              <a:latin typeface="Times New Roman"/>
              <a:ea typeface="Times New Roman"/>
              <a:cs typeface="Times New Roman"/>
              <a:sym typeface="Times New Roman"/>
            </a:endParaRPr>
          </a:p>
        </p:txBody>
      </p:sp>
      <p:sp>
        <p:nvSpPr>
          <p:cNvPr id="90" name="Google Shape;90;p13"/>
          <p:cNvSpPr txBox="1"/>
          <p:nvPr/>
        </p:nvSpPr>
        <p:spPr>
          <a:xfrm>
            <a:off x="27403275" y="3653600"/>
            <a:ext cx="16487700" cy="2723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dk1"/>
                </a:solidFill>
                <a:latin typeface="Times New Roman"/>
                <a:ea typeface="Times New Roman"/>
                <a:cs typeface="Times New Roman"/>
                <a:sym typeface="Times New Roman"/>
              </a:rPr>
              <a:t>Discussion </a:t>
            </a:r>
            <a:endParaRPr sz="7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3700">
                <a:solidFill>
                  <a:schemeClr val="dk1"/>
                </a:solidFill>
                <a:latin typeface="Times New Roman"/>
                <a:ea typeface="Times New Roman"/>
                <a:cs typeface="Times New Roman"/>
                <a:sym typeface="Times New Roman"/>
              </a:rPr>
              <a:t>Not enough DNA was generated for NGS. Other studies have found that the 341f and 765r primer sets were successful, as it covers a range of bacteria over many environments (S. Thijs 2017). It was assumed that general primers were the only option to be capable of collecting some amount of DNA. The team can deduce that the DNA would not have been indicative of the </a:t>
            </a:r>
            <a:r>
              <a:rPr i="1" lang="en-US" sz="3700">
                <a:solidFill>
                  <a:schemeClr val="dk1"/>
                </a:solidFill>
                <a:latin typeface="Times New Roman"/>
                <a:ea typeface="Times New Roman"/>
                <a:cs typeface="Times New Roman"/>
                <a:sym typeface="Times New Roman"/>
              </a:rPr>
              <a:t>H. americanus</a:t>
            </a:r>
            <a:r>
              <a:rPr lang="en-US" sz="3700">
                <a:solidFill>
                  <a:schemeClr val="dk1"/>
                </a:solidFill>
                <a:latin typeface="Times New Roman"/>
                <a:ea typeface="Times New Roman"/>
                <a:cs typeface="Times New Roman"/>
                <a:sym typeface="Times New Roman"/>
              </a:rPr>
              <a:t> microbiome, but more that it shares bacteria common to many biomes of other organisms. Universal primers, however do not seem to indicate the composition of </a:t>
            </a:r>
            <a:r>
              <a:rPr i="1" lang="en-US" sz="3700">
                <a:solidFill>
                  <a:schemeClr val="dk1"/>
                </a:solidFill>
                <a:latin typeface="Times New Roman"/>
                <a:ea typeface="Times New Roman"/>
                <a:cs typeface="Times New Roman"/>
                <a:sym typeface="Times New Roman"/>
              </a:rPr>
              <a:t>H. americanus</a:t>
            </a:r>
            <a:r>
              <a:rPr lang="en-US" sz="3700">
                <a:solidFill>
                  <a:schemeClr val="dk1"/>
                </a:solidFill>
                <a:latin typeface="Times New Roman"/>
                <a:ea typeface="Times New Roman"/>
                <a:cs typeface="Times New Roman"/>
                <a:sym typeface="Times New Roman"/>
              </a:rPr>
              <a:t>’ microbiome, ensuing results that were not expected. More work needs to be done to isolate specific primers in order to be able to sequence a sufficient amount of DNA. The results serve to indicate primers that may not work as intended to among specific species, such as </a:t>
            </a:r>
            <a:r>
              <a:rPr i="1" lang="en-US" sz="3700">
                <a:solidFill>
                  <a:schemeClr val="dk1"/>
                </a:solidFill>
                <a:latin typeface="Times New Roman"/>
                <a:ea typeface="Times New Roman"/>
                <a:cs typeface="Times New Roman"/>
                <a:sym typeface="Times New Roman"/>
              </a:rPr>
              <a:t>H. americanus</a:t>
            </a:r>
            <a:r>
              <a:rPr lang="en-US" sz="3700">
                <a:solidFill>
                  <a:schemeClr val="dk1"/>
                </a:solidFill>
                <a:latin typeface="Times New Roman"/>
                <a:ea typeface="Times New Roman"/>
                <a:cs typeface="Times New Roman"/>
                <a:sym typeface="Times New Roman"/>
              </a:rPr>
              <a:t>. Indication of this will aid other researchers in choosing appropriate primers when repeating experiments regarding </a:t>
            </a:r>
            <a:r>
              <a:rPr i="1" lang="en-US" sz="3700">
                <a:solidFill>
                  <a:schemeClr val="dk1"/>
                </a:solidFill>
                <a:latin typeface="Times New Roman"/>
                <a:ea typeface="Times New Roman"/>
                <a:cs typeface="Times New Roman"/>
                <a:sym typeface="Times New Roman"/>
              </a:rPr>
              <a:t>H. americanus. </a:t>
            </a:r>
            <a:endParaRPr i="1" sz="3700">
              <a:solidFill>
                <a:schemeClr val="dk1"/>
              </a:solidFill>
              <a:latin typeface="Times New Roman"/>
              <a:ea typeface="Times New Roman"/>
              <a:cs typeface="Times New Roman"/>
              <a:sym typeface="Times New Roman"/>
            </a:endParaRPr>
          </a:p>
          <a:p>
            <a:pPr indent="457200" lvl="0" marL="0" rtl="0" algn="l">
              <a:spcBef>
                <a:spcPts val="0"/>
              </a:spcBef>
              <a:spcAft>
                <a:spcPts val="0"/>
              </a:spcAft>
              <a:buSzPts val="1100"/>
              <a:buNone/>
            </a:pPr>
            <a:r>
              <a:rPr lang="en-US" sz="3700">
                <a:solidFill>
                  <a:schemeClr val="dk1"/>
                </a:solidFill>
                <a:latin typeface="Times New Roman"/>
                <a:ea typeface="Times New Roman"/>
                <a:cs typeface="Times New Roman"/>
                <a:sym typeface="Times New Roman"/>
              </a:rPr>
              <a:t>Besides the use of incorrect primer sets, the team may have concluded in results as unexpected as such due to the delay between performing a biopsy of the gut in retrieving the microbiomes, and performing PCR. The DNA not being purified enough may also have contributed to the unexpected results of the experiment, where not enough DNA was unable to be detected and sequenced. A future suggestion when performing this experiment is to extract DNA, purify it, and perform PCR soon after the biopsy is performed upon the </a:t>
            </a:r>
            <a:r>
              <a:rPr i="1" lang="en-US" sz="3700">
                <a:solidFill>
                  <a:schemeClr val="dk1"/>
                </a:solidFill>
                <a:latin typeface="Times New Roman"/>
                <a:ea typeface="Times New Roman"/>
                <a:cs typeface="Times New Roman"/>
                <a:sym typeface="Times New Roman"/>
              </a:rPr>
              <a:t>H. americanus.</a:t>
            </a:r>
            <a:endParaRPr i="1" sz="3700">
              <a:solidFill>
                <a:schemeClr val="dk1"/>
              </a:solidFill>
              <a:latin typeface="Times New Roman"/>
              <a:ea typeface="Times New Roman"/>
              <a:cs typeface="Times New Roman"/>
              <a:sym typeface="Times New Roman"/>
            </a:endParaRPr>
          </a:p>
          <a:p>
            <a:pPr indent="457200" lvl="0" marL="0" rtl="0" algn="l">
              <a:spcBef>
                <a:spcPts val="0"/>
              </a:spcBef>
              <a:spcAft>
                <a:spcPts val="0"/>
              </a:spcAft>
              <a:buSzPts val="1100"/>
              <a:buNone/>
            </a:pPr>
            <a:r>
              <a:rPr i="1" lang="en-US" sz="3700">
                <a:solidFill>
                  <a:schemeClr val="dk1"/>
                </a:solidFill>
                <a:latin typeface="Times New Roman"/>
                <a:ea typeface="Times New Roman"/>
                <a:cs typeface="Times New Roman"/>
                <a:sym typeface="Times New Roman"/>
              </a:rPr>
              <a:t> </a:t>
            </a:r>
            <a:endParaRPr sz="3700">
              <a:solidFill>
                <a:schemeClr val="dk1"/>
              </a:solidFill>
              <a:latin typeface="Times New Roman"/>
              <a:ea typeface="Times New Roman"/>
              <a:cs typeface="Times New Roman"/>
              <a:sym typeface="Times New Roman"/>
            </a:endParaRPr>
          </a:p>
          <a:p>
            <a:pPr indent="0" lvl="0" marL="0" rtl="0" algn="l">
              <a:spcBef>
                <a:spcPts val="0"/>
              </a:spcBef>
              <a:spcAft>
                <a:spcPts val="0"/>
              </a:spcAft>
              <a:buSzPts val="1100"/>
              <a:buNone/>
            </a:pPr>
            <a:r>
              <a:rPr lang="en-US" sz="7200">
                <a:solidFill>
                  <a:schemeClr val="dk1"/>
                </a:solidFill>
                <a:latin typeface="Times New Roman"/>
                <a:ea typeface="Times New Roman"/>
                <a:cs typeface="Times New Roman"/>
                <a:sym typeface="Times New Roman"/>
              </a:rPr>
              <a:t>References</a:t>
            </a:r>
            <a:endParaRPr sz="7200">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3500">
                <a:solidFill>
                  <a:schemeClr val="dk1"/>
                </a:solidFill>
                <a:latin typeface="Times New Roman"/>
                <a:ea typeface="Times New Roman"/>
                <a:cs typeface="Times New Roman"/>
                <a:sym typeface="Times New Roman"/>
              </a:rPr>
              <a:t>Humane killing and processing of crustaceans for human consumption. Royal Society for the Prevention of Cruelty to Animals. 2018 May:1–9.</a:t>
            </a:r>
            <a:endParaRPr sz="3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3500">
                <a:solidFill>
                  <a:schemeClr val="dk1"/>
                </a:solidFill>
                <a:latin typeface="Times New Roman"/>
                <a:ea typeface="Times New Roman"/>
                <a:cs typeface="Times New Roman"/>
                <a:sym typeface="Times New Roman"/>
              </a:rPr>
              <a:t>Mei C Ooi, Evan F Goulden, Gregory G Smith, Barbara F Nowak, Andrew R Bridle, Developmental and gut-related changes to microbiomes of the cultured juvenile spiny lobster Panulirus ornatus, FEMS Microbiology Ecology, Volume 93, Issue 12, December 2017, fix 159, https://doi.org/10.1093/femsec/fix159</a:t>
            </a:r>
            <a:endParaRPr sz="3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3500">
                <a:solidFill>
                  <a:schemeClr val="dk1"/>
                </a:solidFill>
                <a:latin typeface="Times New Roman"/>
                <a:ea typeface="Times New Roman"/>
                <a:cs typeface="Times New Roman"/>
                <a:sym typeface="Times New Roman"/>
              </a:rPr>
              <a:t>Raupach MJ, Barco A, Steinke D, Beermann J, Laakmann S, Mohrbeck I, et al. (2015) The Application of DNA Barcodes for the Identification of Marine Crustaceans from the North Sea and Adjacent Regions.</a:t>
            </a:r>
            <a:endParaRPr sz="3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3500">
                <a:solidFill>
                  <a:schemeClr val="dk1"/>
                </a:solidFill>
                <a:latin typeface="Times New Roman"/>
                <a:ea typeface="Times New Roman"/>
                <a:cs typeface="Times New Roman"/>
                <a:sym typeface="Times New Roman"/>
              </a:rPr>
              <a:t>Roura, Á., Doyle, S. R., Nande, M., &amp; Strugnell, J. M. (2017). You Are What You Eat: A Genomic Analysis of the Gut Microbiome of Captive and Wild Octopus vulgaris Paralarvae and Their Zooplankton Prey. Frontiers in physiology, 8, 362. doi:10.3389/fphys.2017.00362</a:t>
            </a:r>
            <a:endParaRPr sz="3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3500">
                <a:solidFill>
                  <a:schemeClr val="dk1"/>
                </a:solidFill>
                <a:latin typeface="Times New Roman"/>
                <a:ea typeface="Times New Roman"/>
                <a:cs typeface="Times New Roman"/>
                <a:sym typeface="Times New Roman"/>
              </a:rPr>
              <a:t>Thijs, S., Op De Beeck, M., Beckers, B., Truyens, S., Stevens, V., Van Hamme, J. D., … Vangronsveld, J. (2017). Comparative Evaluation of Four Bacteria-Specific Primer Pairs for 16S rRNA Gene Surveys. Frontiers in microbiology, 8, 494. doi:10.3389/fmicb.2017.00494</a:t>
            </a:r>
            <a:endParaRPr sz="3500">
              <a:solidFill>
                <a:schemeClr val="dk1"/>
              </a:solidFill>
              <a:latin typeface="Times New Roman"/>
              <a:ea typeface="Times New Roman"/>
              <a:cs typeface="Times New Roman"/>
              <a:sym typeface="Times New Roman"/>
            </a:endParaRPr>
          </a:p>
          <a:p>
            <a:pPr indent="0" lvl="0" marL="0" marR="0" rtl="0" algn="l">
              <a:spcBef>
                <a:spcPts val="600"/>
              </a:spcBef>
              <a:spcAft>
                <a:spcPts val="0"/>
              </a:spcAft>
              <a:buClr>
                <a:schemeClr val="dk1"/>
              </a:buClr>
              <a:buSzPts val="1100"/>
              <a:buFont typeface="Arial"/>
              <a:buNone/>
            </a:pPr>
            <a:r>
              <a:rPr lang="en-US" sz="3500">
                <a:solidFill>
                  <a:schemeClr val="dk1"/>
                </a:solidFill>
                <a:latin typeface="Times New Roman"/>
                <a:ea typeface="Times New Roman"/>
                <a:cs typeface="Times New Roman"/>
                <a:sym typeface="Times New Roman"/>
              </a:rPr>
              <a:t>Weisburg WG. 16S Ribosomal DNA Amplification for Phylogenetic Study. JOURNAL OF BACTERIOLOGY. 1991 Jan:697–703. https://jb.asm.org/content/jb/173/2/697.full.pdf</a:t>
            </a:r>
            <a:endParaRPr sz="3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7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7200">
                <a:solidFill>
                  <a:schemeClr val="dk1"/>
                </a:solidFill>
                <a:latin typeface="Times New Roman"/>
                <a:ea typeface="Times New Roman"/>
                <a:cs typeface="Times New Roman"/>
                <a:sym typeface="Times New Roman"/>
              </a:rPr>
              <a:t>Acknowledgements</a:t>
            </a:r>
            <a:endParaRPr sz="7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This research was made possible due to the support of the Urban Barcode Research Program, providing the team with the opportunity to conduct the research of interest by preparing funds and guidelines. The team would also like to pay gratitude to their mentor, Will Shindel, for aiding the team with research materials, laboratory usage, and knowledgeable tips for molecular biology and DNA barcoding.</a:t>
            </a:r>
            <a:endParaRPr sz="3600">
              <a:latin typeface="Times New Roman"/>
              <a:ea typeface="Times New Roman"/>
              <a:cs typeface="Times New Roman"/>
              <a:sym typeface="Times New Roman"/>
            </a:endParaRPr>
          </a:p>
        </p:txBody>
      </p:sp>
      <p:pic>
        <p:nvPicPr>
          <p:cNvPr id="91" name="Google Shape;91;p13"/>
          <p:cNvPicPr preferRelativeResize="0"/>
          <p:nvPr/>
        </p:nvPicPr>
        <p:blipFill rotWithShape="1">
          <a:blip r:embed="rId6">
            <a:alphaModFix/>
          </a:blip>
          <a:srcRect b="0" l="0" r="0" t="0"/>
          <a:stretch/>
        </p:blipFill>
        <p:spPr>
          <a:xfrm>
            <a:off x="35608116" y="1472343"/>
            <a:ext cx="3022600" cy="2298700"/>
          </a:xfrm>
          <a:prstGeom prst="rect">
            <a:avLst/>
          </a:prstGeom>
          <a:noFill/>
          <a:ln>
            <a:noFill/>
          </a:ln>
        </p:spPr>
      </p:pic>
      <p:sp>
        <p:nvSpPr>
          <p:cNvPr id="92" name="Google Shape;92;p13"/>
          <p:cNvSpPr txBox="1"/>
          <p:nvPr/>
        </p:nvSpPr>
        <p:spPr>
          <a:xfrm>
            <a:off x="37049100" y="1"/>
            <a:ext cx="1577700" cy="77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Funded by:</a:t>
            </a:r>
            <a:endParaRPr sz="2400">
              <a:latin typeface="Calibri"/>
              <a:ea typeface="Calibri"/>
              <a:cs typeface="Calibri"/>
              <a:sym typeface="Calibri"/>
            </a:endParaRPr>
          </a:p>
        </p:txBody>
      </p:sp>
      <p:pic>
        <p:nvPicPr>
          <p:cNvPr id="93" name="Google Shape;93;p13"/>
          <p:cNvPicPr preferRelativeResize="0"/>
          <p:nvPr/>
        </p:nvPicPr>
        <p:blipFill rotWithShape="1">
          <a:blip r:embed="rId7">
            <a:alphaModFix/>
          </a:blip>
          <a:srcRect b="44412" l="14813" r="23232" t="25235"/>
          <a:stretch/>
        </p:blipFill>
        <p:spPr>
          <a:xfrm>
            <a:off x="18111550" y="27227675"/>
            <a:ext cx="8860849" cy="5690724"/>
          </a:xfrm>
          <a:prstGeom prst="rect">
            <a:avLst/>
          </a:prstGeom>
          <a:noFill/>
          <a:ln>
            <a:noFill/>
          </a:ln>
        </p:spPr>
      </p:pic>
      <p:sp>
        <p:nvSpPr>
          <p:cNvPr id="94" name="Google Shape;94;p13"/>
          <p:cNvSpPr txBox="1"/>
          <p:nvPr/>
        </p:nvSpPr>
        <p:spPr>
          <a:xfrm>
            <a:off x="0" y="27227675"/>
            <a:ext cx="17924100" cy="4110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chemeClr val="dk1"/>
              </a:buClr>
              <a:buFont typeface="Arial"/>
              <a:buNone/>
            </a:pPr>
            <a:r>
              <a:rPr lang="en-US" sz="7200">
                <a:solidFill>
                  <a:schemeClr val="dk1"/>
                </a:solidFill>
                <a:latin typeface="Times New Roman"/>
                <a:ea typeface="Times New Roman"/>
                <a:cs typeface="Times New Roman"/>
                <a:sym typeface="Times New Roman"/>
              </a:rPr>
              <a:t>Results</a:t>
            </a:r>
            <a:endParaRPr sz="72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3700">
                <a:solidFill>
                  <a:schemeClr val="dk1"/>
                </a:solidFill>
                <a:latin typeface="Times New Roman"/>
                <a:ea typeface="Times New Roman"/>
                <a:cs typeface="Times New Roman"/>
                <a:sym typeface="Times New Roman"/>
              </a:rPr>
              <a:t>In this procedure, when the chaotropic lysis was completed by itself, the resulting DNA was not pure enough to obtain a PCR product, which was only done with the rP2 and fD1 set. Then, the process was redone: the chaotropic lysis was followed by a silica purification. The PCR product that followed was only successful with the 341fI and 785r set, which showed distinct bands at around 500 base pairs. The rP2 and fD1 set did not show distinct bands. </a:t>
            </a:r>
            <a:endParaRPr sz="37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3700">
                <a:solidFill>
                  <a:schemeClr val="dk1"/>
                </a:solidFill>
                <a:latin typeface="Times New Roman"/>
                <a:ea typeface="Times New Roman"/>
                <a:cs typeface="Times New Roman"/>
                <a:sym typeface="Times New Roman"/>
              </a:rPr>
              <a:t>	Following the Polymerase Chain Reaction, the data that was sent out for illumina sequencing – the 16S sequencing for the rRNA gene – did not have enough generated DNA to be analyzed. </a:t>
            </a:r>
            <a:endParaRPr sz="3700">
              <a:latin typeface="Times New Roman"/>
              <a:ea typeface="Times New Roman"/>
              <a:cs typeface="Times New Roman"/>
              <a:sym typeface="Times New Roman"/>
            </a:endParaRPr>
          </a:p>
        </p:txBody>
      </p:sp>
      <p:pic>
        <p:nvPicPr>
          <p:cNvPr id="95" name="Google Shape;95;p13"/>
          <p:cNvPicPr preferRelativeResize="0"/>
          <p:nvPr/>
        </p:nvPicPr>
        <p:blipFill>
          <a:blip r:embed="rId8">
            <a:alphaModFix/>
          </a:blip>
          <a:stretch>
            <a:fillRect/>
          </a:stretch>
        </p:blipFill>
        <p:spPr>
          <a:xfrm>
            <a:off x="39162800" y="1758700"/>
            <a:ext cx="4196111" cy="172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