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8928">
          <p15:clr>
            <a:srgbClr val="A4A3A4"/>
          </p15:clr>
        </p15:guide>
        <p15:guide id="2" pos="12096">
          <p15:clr>
            <a:srgbClr val="A4A3A4"/>
          </p15:clr>
        </p15:guide>
        <p15:guide id="3" orient="horz" pos="10368">
          <p15:clr>
            <a:srgbClr val="000000"/>
          </p15:clr>
        </p15:guide>
        <p15:guide id="4" pos="1382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A412C9F-FD87-45F9-B3D0-33BDAE16603F}">
  <a:tblStyle styleId="{0A412C9F-FD87-45F9-B3D0-33BDAE16603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p:scale>
          <a:sx n="23" d="100"/>
          <a:sy n="23" d="100"/>
        </p:scale>
        <p:origin x="-1464" y="320"/>
      </p:cViewPr>
      <p:guideLst>
        <p:guide orient="horz" pos="8928"/>
        <p:guide orient="horz" pos="10368"/>
        <p:guide pos="1209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342267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291115" y="2925712"/>
            <a:ext cx="37308972"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17" name="Shape 17"/>
          <p:cNvSpPr txBox="1">
            <a:spLocks noGrp="1"/>
          </p:cNvSpPr>
          <p:nvPr>
            <p:ph type="body" idx="1"/>
          </p:nvPr>
        </p:nvSpPr>
        <p:spPr>
          <a:xfrm>
            <a:off x="3291115" y="9509023"/>
            <a:ext cx="37308972" cy="19751777"/>
          </a:xfrm>
          <a:prstGeom prst="rect">
            <a:avLst/>
          </a:prstGeom>
          <a:noFill/>
          <a:ln>
            <a:noFill/>
          </a:ln>
        </p:spPr>
        <p:txBody>
          <a:bodyPr spcFirstLastPara="1" wrap="square" lIns="438875" tIns="219425" rIns="438875" bIns="219425" anchor="t" anchorCtr="0"/>
          <a:lstStyle>
            <a:lvl1pPr marL="457200" marR="0" lvl="0" indent="-1200150" algn="l" rtl="0">
              <a:spcBef>
                <a:spcPts val="3060"/>
              </a:spcBef>
              <a:spcAft>
                <a:spcPts val="0"/>
              </a:spcAft>
              <a:buClr>
                <a:schemeClr val="dk1"/>
              </a:buClr>
              <a:buSzPts val="15300"/>
              <a:buFont typeface="Times New Roman"/>
              <a:buChar char="•"/>
              <a:defRPr sz="15300" b="0" i="0" u="none" strike="noStrike" cap="none">
                <a:solidFill>
                  <a:schemeClr val="dk1"/>
                </a:solidFill>
                <a:latin typeface="Times New Roman"/>
                <a:ea typeface="Times New Roman"/>
                <a:cs typeface="Times New Roman"/>
                <a:sym typeface="Times New Roman"/>
              </a:defRPr>
            </a:lvl1pPr>
            <a:lvl2pPr marL="914400" marR="0" lvl="1" indent="-1085850" algn="l" rtl="0">
              <a:spcBef>
                <a:spcPts val="2700"/>
              </a:spcBef>
              <a:spcAft>
                <a:spcPts val="0"/>
              </a:spcAft>
              <a:buClr>
                <a:schemeClr val="dk1"/>
              </a:buClr>
              <a:buSzPts val="13500"/>
              <a:buFont typeface="Times New Roman"/>
              <a:buChar char="–"/>
              <a:defRPr sz="13500" b="0" i="0" u="none" strike="noStrike" cap="none">
                <a:solidFill>
                  <a:schemeClr val="dk1"/>
                </a:solidFill>
                <a:latin typeface="Times New Roman"/>
                <a:ea typeface="Times New Roman"/>
                <a:cs typeface="Times New Roman"/>
                <a:sym typeface="Times New Roman"/>
              </a:defRPr>
            </a:lvl2pPr>
            <a:lvl3pPr marL="1371600" marR="0" lvl="2" indent="-958850" algn="l" rtl="0">
              <a:spcBef>
                <a:spcPts val="2300"/>
              </a:spcBef>
              <a:spcAft>
                <a:spcPts val="0"/>
              </a:spcAft>
              <a:buClr>
                <a:schemeClr val="dk1"/>
              </a:buClr>
              <a:buSzPts val="11500"/>
              <a:buFont typeface="Times New Roman"/>
              <a:buChar char="•"/>
              <a:defRPr sz="11500" b="0" i="0" u="none" strike="noStrike" cap="none">
                <a:solidFill>
                  <a:schemeClr val="dk1"/>
                </a:solidFill>
                <a:latin typeface="Times New Roman"/>
                <a:ea typeface="Times New Roman"/>
                <a:cs typeface="Times New Roman"/>
                <a:sym typeface="Times New Roman"/>
              </a:defRPr>
            </a:lvl3pPr>
            <a:lvl4pPr marL="1828800" marR="0" lvl="3"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4pPr>
            <a:lvl5pPr marL="2286000" marR="0" lvl="4"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5pPr>
            <a:lvl6pPr marL="2743200" marR="0" lvl="5"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6pPr>
            <a:lvl7pPr marL="3200400" marR="0" lvl="6"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7pPr>
            <a:lvl8pPr marL="3657600" marR="0" lvl="7"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8pPr>
            <a:lvl9pPr marL="4114800" marR="0" lvl="8"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19" name="Shape 19"/>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20" name="Shape 20"/>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291115" y="2925712"/>
            <a:ext cx="37308972"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rot="5400000">
            <a:off x="12069713" y="730425"/>
            <a:ext cx="19751777" cy="37308972"/>
          </a:xfrm>
          <a:prstGeom prst="rect">
            <a:avLst/>
          </a:prstGeom>
          <a:noFill/>
          <a:ln>
            <a:noFill/>
          </a:ln>
        </p:spPr>
        <p:txBody>
          <a:bodyPr spcFirstLastPara="1" wrap="square" lIns="438875" tIns="219425" rIns="438875" bIns="219425" anchor="t" anchorCtr="0"/>
          <a:lstStyle>
            <a:lvl1pPr marL="457200" marR="0" lvl="0" indent="-1200150" algn="l" rtl="0">
              <a:spcBef>
                <a:spcPts val="3060"/>
              </a:spcBef>
              <a:spcAft>
                <a:spcPts val="0"/>
              </a:spcAft>
              <a:buClr>
                <a:schemeClr val="dk1"/>
              </a:buClr>
              <a:buSzPts val="15300"/>
              <a:buFont typeface="Times New Roman"/>
              <a:buChar char="•"/>
              <a:defRPr sz="15300" b="0" i="0" u="none" strike="noStrike" cap="none">
                <a:solidFill>
                  <a:schemeClr val="dk1"/>
                </a:solidFill>
                <a:latin typeface="Times New Roman"/>
                <a:ea typeface="Times New Roman"/>
                <a:cs typeface="Times New Roman"/>
                <a:sym typeface="Times New Roman"/>
              </a:defRPr>
            </a:lvl1pPr>
            <a:lvl2pPr marL="914400" marR="0" lvl="1" indent="-1085850" algn="l" rtl="0">
              <a:spcBef>
                <a:spcPts val="2700"/>
              </a:spcBef>
              <a:spcAft>
                <a:spcPts val="0"/>
              </a:spcAft>
              <a:buClr>
                <a:schemeClr val="dk1"/>
              </a:buClr>
              <a:buSzPts val="13500"/>
              <a:buFont typeface="Times New Roman"/>
              <a:buChar char="–"/>
              <a:defRPr sz="13500" b="0" i="0" u="none" strike="noStrike" cap="none">
                <a:solidFill>
                  <a:schemeClr val="dk1"/>
                </a:solidFill>
                <a:latin typeface="Times New Roman"/>
                <a:ea typeface="Times New Roman"/>
                <a:cs typeface="Times New Roman"/>
                <a:sym typeface="Times New Roman"/>
              </a:defRPr>
            </a:lvl2pPr>
            <a:lvl3pPr marL="1371600" marR="0" lvl="2" indent="-958850" algn="l" rtl="0">
              <a:spcBef>
                <a:spcPts val="2300"/>
              </a:spcBef>
              <a:spcAft>
                <a:spcPts val="0"/>
              </a:spcAft>
              <a:buClr>
                <a:schemeClr val="dk1"/>
              </a:buClr>
              <a:buSzPts val="11500"/>
              <a:buFont typeface="Times New Roman"/>
              <a:buChar char="•"/>
              <a:defRPr sz="11500" b="0" i="0" u="none" strike="noStrike" cap="none">
                <a:solidFill>
                  <a:schemeClr val="dk1"/>
                </a:solidFill>
                <a:latin typeface="Times New Roman"/>
                <a:ea typeface="Times New Roman"/>
                <a:cs typeface="Times New Roman"/>
                <a:sym typeface="Times New Roman"/>
              </a:defRPr>
            </a:lvl3pPr>
            <a:lvl4pPr marL="1828800" marR="0" lvl="3"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4pPr>
            <a:lvl5pPr marL="2286000" marR="0" lvl="4"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5pPr>
            <a:lvl6pPr marL="2743200" marR="0" lvl="5"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6pPr>
            <a:lvl7pPr marL="3200400" marR="0" lvl="6"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7pPr>
            <a:lvl8pPr marL="3657600" marR="0" lvl="7"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8pPr>
            <a:lvl9pPr marL="4114800" marR="0" lvl="8"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22768923" y="11429636"/>
            <a:ext cx="26335087" cy="9327242"/>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80" name="Shape 80"/>
          <p:cNvSpPr txBox="1">
            <a:spLocks noGrp="1"/>
          </p:cNvSpPr>
          <p:nvPr>
            <p:ph type="body" idx="1"/>
          </p:nvPr>
        </p:nvSpPr>
        <p:spPr>
          <a:xfrm rot="5400000">
            <a:off x="4027349" y="2189477"/>
            <a:ext cx="26335087" cy="27807558"/>
          </a:xfrm>
          <a:prstGeom prst="rect">
            <a:avLst/>
          </a:prstGeom>
          <a:noFill/>
          <a:ln>
            <a:noFill/>
          </a:ln>
        </p:spPr>
        <p:txBody>
          <a:bodyPr spcFirstLastPara="1" wrap="square" lIns="438875" tIns="219425" rIns="438875" bIns="219425" anchor="t" anchorCtr="0"/>
          <a:lstStyle>
            <a:lvl1pPr marL="457200" marR="0" lvl="0" indent="-1200150" algn="l" rtl="0">
              <a:spcBef>
                <a:spcPts val="3060"/>
              </a:spcBef>
              <a:spcAft>
                <a:spcPts val="0"/>
              </a:spcAft>
              <a:buClr>
                <a:schemeClr val="dk1"/>
              </a:buClr>
              <a:buSzPts val="15300"/>
              <a:buFont typeface="Times New Roman"/>
              <a:buChar char="•"/>
              <a:defRPr sz="15300" b="0" i="0" u="none" strike="noStrike" cap="none">
                <a:solidFill>
                  <a:schemeClr val="dk1"/>
                </a:solidFill>
                <a:latin typeface="Times New Roman"/>
                <a:ea typeface="Times New Roman"/>
                <a:cs typeface="Times New Roman"/>
                <a:sym typeface="Times New Roman"/>
              </a:defRPr>
            </a:lvl1pPr>
            <a:lvl2pPr marL="914400" marR="0" lvl="1" indent="-1085850" algn="l" rtl="0">
              <a:spcBef>
                <a:spcPts val="2700"/>
              </a:spcBef>
              <a:spcAft>
                <a:spcPts val="0"/>
              </a:spcAft>
              <a:buClr>
                <a:schemeClr val="dk1"/>
              </a:buClr>
              <a:buSzPts val="13500"/>
              <a:buFont typeface="Times New Roman"/>
              <a:buChar char="–"/>
              <a:defRPr sz="13500" b="0" i="0" u="none" strike="noStrike" cap="none">
                <a:solidFill>
                  <a:schemeClr val="dk1"/>
                </a:solidFill>
                <a:latin typeface="Times New Roman"/>
                <a:ea typeface="Times New Roman"/>
                <a:cs typeface="Times New Roman"/>
                <a:sym typeface="Times New Roman"/>
              </a:defRPr>
            </a:lvl2pPr>
            <a:lvl3pPr marL="1371600" marR="0" lvl="2" indent="-958850" algn="l" rtl="0">
              <a:spcBef>
                <a:spcPts val="2300"/>
              </a:spcBef>
              <a:spcAft>
                <a:spcPts val="0"/>
              </a:spcAft>
              <a:buClr>
                <a:schemeClr val="dk1"/>
              </a:buClr>
              <a:buSzPts val="11500"/>
              <a:buFont typeface="Times New Roman"/>
              <a:buChar char="•"/>
              <a:defRPr sz="11500" b="0" i="0" u="none" strike="noStrike" cap="none">
                <a:solidFill>
                  <a:schemeClr val="dk1"/>
                </a:solidFill>
                <a:latin typeface="Times New Roman"/>
                <a:ea typeface="Times New Roman"/>
                <a:cs typeface="Times New Roman"/>
                <a:sym typeface="Times New Roman"/>
              </a:defRPr>
            </a:lvl3pPr>
            <a:lvl4pPr marL="1828800" marR="0" lvl="3"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4pPr>
            <a:lvl5pPr marL="2286000" marR="0" lvl="4"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5pPr>
            <a:lvl6pPr marL="2743200" marR="0" lvl="5"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6pPr>
            <a:lvl7pPr marL="3200400" marR="0" lvl="6"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7pPr>
            <a:lvl8pPr marL="3657600" marR="0" lvl="7"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8pPr>
            <a:lvl9pPr marL="4114800" marR="0" lvl="8"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3291115" y="10226164"/>
            <a:ext cx="37308972" cy="7055259"/>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23" name="Shape 23"/>
          <p:cNvSpPr txBox="1">
            <a:spLocks noGrp="1"/>
          </p:cNvSpPr>
          <p:nvPr>
            <p:ph type="subTitle" idx="1"/>
          </p:nvPr>
        </p:nvSpPr>
        <p:spPr>
          <a:xfrm>
            <a:off x="6584044" y="18653023"/>
            <a:ext cx="30723115" cy="8413955"/>
          </a:xfrm>
          <a:prstGeom prst="rect">
            <a:avLst/>
          </a:prstGeom>
          <a:noFill/>
          <a:ln>
            <a:noFill/>
          </a:ln>
        </p:spPr>
        <p:txBody>
          <a:bodyPr spcFirstLastPara="1" wrap="square" lIns="438875" tIns="219425" rIns="438875" bIns="219425" anchor="t" anchorCtr="0"/>
          <a:lstStyle>
            <a:lvl1pPr marR="0" lvl="0" algn="ctr" rtl="0">
              <a:spcBef>
                <a:spcPts val="3060"/>
              </a:spcBef>
              <a:spcAft>
                <a:spcPts val="0"/>
              </a:spcAft>
              <a:buClr>
                <a:schemeClr val="dk1"/>
              </a:buClr>
              <a:buSzPts val="15300"/>
              <a:buFont typeface="Times New Roman"/>
              <a:buNone/>
              <a:defRPr sz="15300" b="0" i="0" u="none" strike="noStrike" cap="none">
                <a:solidFill>
                  <a:schemeClr val="dk1"/>
                </a:solidFill>
                <a:latin typeface="Times New Roman"/>
                <a:ea typeface="Times New Roman"/>
                <a:cs typeface="Times New Roman"/>
                <a:sym typeface="Times New Roman"/>
              </a:defRPr>
            </a:lvl1pPr>
            <a:lvl2pPr marR="0" lvl="1" algn="ctr" rtl="0">
              <a:spcBef>
                <a:spcPts val="2700"/>
              </a:spcBef>
              <a:spcAft>
                <a:spcPts val="0"/>
              </a:spcAft>
              <a:buClr>
                <a:schemeClr val="dk1"/>
              </a:buClr>
              <a:buSzPts val="13500"/>
              <a:buFont typeface="Times New Roman"/>
              <a:buNone/>
              <a:defRPr sz="13500" b="0" i="0" u="none" strike="noStrike" cap="none">
                <a:solidFill>
                  <a:schemeClr val="dk1"/>
                </a:solidFill>
                <a:latin typeface="Times New Roman"/>
                <a:ea typeface="Times New Roman"/>
                <a:cs typeface="Times New Roman"/>
                <a:sym typeface="Times New Roman"/>
              </a:defRPr>
            </a:lvl2pPr>
            <a:lvl3pPr marR="0" lvl="2" algn="ctr" rtl="0">
              <a:spcBef>
                <a:spcPts val="2300"/>
              </a:spcBef>
              <a:spcAft>
                <a:spcPts val="0"/>
              </a:spcAft>
              <a:buClr>
                <a:schemeClr val="dk1"/>
              </a:buClr>
              <a:buSzPts val="11500"/>
              <a:buFont typeface="Times New Roman"/>
              <a:buNone/>
              <a:defRPr sz="11500" b="0" i="0" u="none" strike="noStrike" cap="none">
                <a:solidFill>
                  <a:schemeClr val="dk1"/>
                </a:solidFill>
                <a:latin typeface="Times New Roman"/>
                <a:ea typeface="Times New Roman"/>
                <a:cs typeface="Times New Roman"/>
                <a:sym typeface="Times New Roman"/>
              </a:defRPr>
            </a:lvl3pPr>
            <a:lvl4pPr marR="0" lvl="3" algn="ctr" rtl="0">
              <a:spcBef>
                <a:spcPts val="1900"/>
              </a:spcBef>
              <a:spcAft>
                <a:spcPts val="0"/>
              </a:spcAft>
              <a:buClr>
                <a:schemeClr val="dk1"/>
              </a:buClr>
              <a:buSzPts val="9500"/>
              <a:buFont typeface="Times New Roman"/>
              <a:buNone/>
              <a:defRPr sz="9500" b="0" i="0" u="none" strike="noStrike" cap="none">
                <a:solidFill>
                  <a:schemeClr val="dk1"/>
                </a:solidFill>
                <a:latin typeface="Times New Roman"/>
                <a:ea typeface="Times New Roman"/>
                <a:cs typeface="Times New Roman"/>
                <a:sym typeface="Times New Roman"/>
              </a:defRPr>
            </a:lvl4pPr>
            <a:lvl5pPr marR="0" lvl="4" algn="ctr" rtl="0">
              <a:spcBef>
                <a:spcPts val="1900"/>
              </a:spcBef>
              <a:spcAft>
                <a:spcPts val="0"/>
              </a:spcAft>
              <a:buClr>
                <a:schemeClr val="dk1"/>
              </a:buClr>
              <a:buSzPts val="9500"/>
              <a:buFont typeface="Times New Roman"/>
              <a:buNone/>
              <a:defRPr sz="9500" b="0" i="0" u="none" strike="noStrike" cap="none">
                <a:solidFill>
                  <a:schemeClr val="dk1"/>
                </a:solidFill>
                <a:latin typeface="Times New Roman"/>
                <a:ea typeface="Times New Roman"/>
                <a:cs typeface="Times New Roman"/>
                <a:sym typeface="Times New Roman"/>
              </a:defRPr>
            </a:lvl5pPr>
            <a:lvl6pPr marR="0" lvl="5" algn="ctr" rtl="0">
              <a:spcBef>
                <a:spcPts val="1900"/>
              </a:spcBef>
              <a:spcAft>
                <a:spcPts val="0"/>
              </a:spcAft>
              <a:buClr>
                <a:schemeClr val="dk1"/>
              </a:buClr>
              <a:buSzPts val="9500"/>
              <a:buFont typeface="Times New Roman"/>
              <a:buNone/>
              <a:defRPr sz="9500" b="0" i="0" u="none" strike="noStrike" cap="none">
                <a:solidFill>
                  <a:schemeClr val="dk1"/>
                </a:solidFill>
                <a:latin typeface="Times New Roman"/>
                <a:ea typeface="Times New Roman"/>
                <a:cs typeface="Times New Roman"/>
                <a:sym typeface="Times New Roman"/>
              </a:defRPr>
            </a:lvl6pPr>
            <a:lvl7pPr marR="0" lvl="6" algn="ctr" rtl="0">
              <a:spcBef>
                <a:spcPts val="1900"/>
              </a:spcBef>
              <a:spcAft>
                <a:spcPts val="0"/>
              </a:spcAft>
              <a:buClr>
                <a:schemeClr val="dk1"/>
              </a:buClr>
              <a:buSzPts val="9500"/>
              <a:buFont typeface="Times New Roman"/>
              <a:buNone/>
              <a:defRPr sz="9500" b="0" i="0" u="none" strike="noStrike" cap="none">
                <a:solidFill>
                  <a:schemeClr val="dk1"/>
                </a:solidFill>
                <a:latin typeface="Times New Roman"/>
                <a:ea typeface="Times New Roman"/>
                <a:cs typeface="Times New Roman"/>
                <a:sym typeface="Times New Roman"/>
              </a:defRPr>
            </a:lvl7pPr>
            <a:lvl8pPr marR="0" lvl="7" algn="ctr" rtl="0">
              <a:spcBef>
                <a:spcPts val="1900"/>
              </a:spcBef>
              <a:spcAft>
                <a:spcPts val="0"/>
              </a:spcAft>
              <a:buClr>
                <a:schemeClr val="dk1"/>
              </a:buClr>
              <a:buSzPts val="9500"/>
              <a:buFont typeface="Times New Roman"/>
              <a:buNone/>
              <a:defRPr sz="9500" b="0" i="0" u="none" strike="noStrike" cap="none">
                <a:solidFill>
                  <a:schemeClr val="dk1"/>
                </a:solidFill>
                <a:latin typeface="Times New Roman"/>
                <a:ea typeface="Times New Roman"/>
                <a:cs typeface="Times New Roman"/>
                <a:sym typeface="Times New Roman"/>
              </a:defRPr>
            </a:lvl8pPr>
            <a:lvl9pPr marR="0" lvl="8" algn="ctr" rtl="0">
              <a:spcBef>
                <a:spcPts val="1900"/>
              </a:spcBef>
              <a:spcAft>
                <a:spcPts val="0"/>
              </a:spcAft>
              <a:buClr>
                <a:schemeClr val="dk1"/>
              </a:buClr>
              <a:buSzPts val="9500"/>
              <a:buFont typeface="Times New Roman"/>
              <a:buNone/>
              <a:defRPr sz="95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25" name="Shape 25"/>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26" name="Shape 26"/>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467100" y="21152875"/>
            <a:ext cx="37307156" cy="6539067"/>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46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29" name="Shape 29"/>
          <p:cNvSpPr txBox="1">
            <a:spLocks noGrp="1"/>
          </p:cNvSpPr>
          <p:nvPr>
            <p:ph type="body" idx="1"/>
          </p:nvPr>
        </p:nvSpPr>
        <p:spPr>
          <a:xfrm>
            <a:off x="3467100" y="13951975"/>
            <a:ext cx="37307156" cy="7200900"/>
          </a:xfrm>
          <a:prstGeom prst="rect">
            <a:avLst/>
          </a:prstGeom>
          <a:noFill/>
          <a:ln>
            <a:noFill/>
          </a:ln>
        </p:spPr>
        <p:txBody>
          <a:bodyPr spcFirstLastPara="1" wrap="square" lIns="438875" tIns="219425" rIns="438875" bIns="219425" anchor="b" anchorCtr="0"/>
          <a:lstStyle>
            <a:lvl1pPr marL="457200" marR="0" lvl="0" indent="-228600"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20"/>
              </a:spcBef>
              <a:spcAft>
                <a:spcPts val="0"/>
              </a:spcAft>
              <a:buClr>
                <a:schemeClr val="dk1"/>
              </a:buClr>
              <a:buSzPts val="2100"/>
              <a:buFont typeface="Times New Roman"/>
              <a:buNone/>
              <a:defRPr sz="21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30" name="Shape 30"/>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31" name="Shape 31"/>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32" name="Shape 32"/>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291115" y="2925712"/>
            <a:ext cx="37308972"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35" name="Shape 35"/>
          <p:cNvSpPr txBox="1">
            <a:spLocks noGrp="1"/>
          </p:cNvSpPr>
          <p:nvPr>
            <p:ph type="body" idx="1"/>
          </p:nvPr>
        </p:nvSpPr>
        <p:spPr>
          <a:xfrm>
            <a:off x="3291115" y="9509023"/>
            <a:ext cx="18567400" cy="19751777"/>
          </a:xfrm>
          <a:prstGeom prst="rect">
            <a:avLst/>
          </a:prstGeom>
          <a:noFill/>
          <a:ln>
            <a:noFill/>
          </a:ln>
        </p:spPr>
        <p:txBody>
          <a:bodyPr spcFirstLastPara="1" wrap="square" lIns="438875" tIns="219425" rIns="438875" bIns="219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4pPr>
            <a:lvl5pPr marL="2286000" marR="0" lvl="4"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5pPr>
            <a:lvl6pPr marL="2743200" marR="0" lvl="5"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6pPr>
            <a:lvl7pPr marL="3200400" marR="0" lvl="6"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7pPr>
            <a:lvl8pPr marL="3657600" marR="0" lvl="7"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8pPr>
            <a:lvl9pPr marL="4114800" marR="0" lvl="8"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2"/>
          </p:nvPr>
        </p:nvSpPr>
        <p:spPr>
          <a:xfrm>
            <a:off x="22032686" y="9509023"/>
            <a:ext cx="18567400" cy="19751777"/>
          </a:xfrm>
          <a:prstGeom prst="rect">
            <a:avLst/>
          </a:prstGeom>
          <a:noFill/>
          <a:ln>
            <a:noFill/>
          </a:ln>
        </p:spPr>
        <p:txBody>
          <a:bodyPr spcFirstLastPara="1" wrap="square" lIns="438875" tIns="219425" rIns="438875" bIns="219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4pPr>
            <a:lvl5pPr marL="2286000" marR="0" lvl="4"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5pPr>
            <a:lvl6pPr marL="2743200" marR="0" lvl="5"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6pPr>
            <a:lvl7pPr marL="3200400" marR="0" lvl="6"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7pPr>
            <a:lvl8pPr marL="3657600" marR="0" lvl="7"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8pPr>
            <a:lvl9pPr marL="4114800" marR="0" lvl="8"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39" name="Shape 39"/>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195286" y="1318138"/>
            <a:ext cx="39500630"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42" name="Shape 42"/>
          <p:cNvSpPr txBox="1">
            <a:spLocks noGrp="1"/>
          </p:cNvSpPr>
          <p:nvPr>
            <p:ph type="body" idx="1"/>
          </p:nvPr>
        </p:nvSpPr>
        <p:spPr>
          <a:xfrm>
            <a:off x="2195285" y="7368664"/>
            <a:ext cx="19392900" cy="3071352"/>
          </a:xfrm>
          <a:prstGeom prst="rect">
            <a:avLst/>
          </a:prstGeom>
          <a:noFill/>
          <a:ln>
            <a:noFill/>
          </a:ln>
        </p:spPr>
        <p:txBody>
          <a:bodyPr spcFirstLastPara="1" wrap="square" lIns="438875" tIns="219425" rIns="438875" bIns="219425" anchor="b" anchorCtr="0"/>
          <a:lstStyle>
            <a:lvl1pPr marL="457200" marR="0" lvl="0" indent="-228600" algn="l" rtl="0">
              <a:spcBef>
                <a:spcPts val="560"/>
              </a:spcBef>
              <a:spcAft>
                <a:spcPts val="0"/>
              </a:spcAft>
              <a:buClr>
                <a:schemeClr val="dk1"/>
              </a:buClr>
              <a:buSzPts val="2800"/>
              <a:buFont typeface="Times New Roman"/>
              <a:buNone/>
              <a:defRPr sz="28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60"/>
              </a:spcBef>
              <a:spcAft>
                <a:spcPts val="0"/>
              </a:spcAft>
              <a:buClr>
                <a:schemeClr val="dk1"/>
              </a:buClr>
              <a:buSzPts val="2300"/>
              <a:buFont typeface="Times New Roman"/>
              <a:buNone/>
              <a:defRPr sz="23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420"/>
              </a:spcBef>
              <a:spcAft>
                <a:spcPts val="0"/>
              </a:spcAft>
              <a:buClr>
                <a:schemeClr val="dk1"/>
              </a:buClr>
              <a:buSzPts val="2100"/>
              <a:buFont typeface="Times New Roman"/>
              <a:buNone/>
              <a:defRPr sz="21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2"/>
          </p:nvPr>
        </p:nvSpPr>
        <p:spPr>
          <a:xfrm>
            <a:off x="2195285" y="10440015"/>
            <a:ext cx="19392900" cy="18966426"/>
          </a:xfrm>
          <a:prstGeom prst="rect">
            <a:avLst/>
          </a:prstGeom>
          <a:noFill/>
          <a:ln>
            <a:noFill/>
          </a:ln>
        </p:spPr>
        <p:txBody>
          <a:bodyPr spcFirstLastPara="1" wrap="square" lIns="438875" tIns="219425" rIns="438875" bIns="219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L="1371600" marR="0" lvl="2"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body" idx="3"/>
          </p:nvPr>
        </p:nvSpPr>
        <p:spPr>
          <a:xfrm>
            <a:off x="22295758" y="7368664"/>
            <a:ext cx="19400157" cy="3071352"/>
          </a:xfrm>
          <a:prstGeom prst="rect">
            <a:avLst/>
          </a:prstGeom>
          <a:noFill/>
          <a:ln>
            <a:noFill/>
          </a:ln>
        </p:spPr>
        <p:txBody>
          <a:bodyPr spcFirstLastPara="1" wrap="square" lIns="438875" tIns="219425" rIns="438875" bIns="219425" anchor="b" anchorCtr="0"/>
          <a:lstStyle>
            <a:lvl1pPr marL="457200" marR="0" lvl="0" indent="-228600" algn="l" rtl="0">
              <a:spcBef>
                <a:spcPts val="560"/>
              </a:spcBef>
              <a:spcAft>
                <a:spcPts val="0"/>
              </a:spcAft>
              <a:buClr>
                <a:schemeClr val="dk1"/>
              </a:buClr>
              <a:buSzPts val="2800"/>
              <a:buFont typeface="Times New Roman"/>
              <a:buNone/>
              <a:defRPr sz="28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60"/>
              </a:spcBef>
              <a:spcAft>
                <a:spcPts val="0"/>
              </a:spcAft>
              <a:buClr>
                <a:schemeClr val="dk1"/>
              </a:buClr>
              <a:buSzPts val="2300"/>
              <a:buFont typeface="Times New Roman"/>
              <a:buNone/>
              <a:defRPr sz="23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420"/>
              </a:spcBef>
              <a:spcAft>
                <a:spcPts val="0"/>
              </a:spcAft>
              <a:buClr>
                <a:schemeClr val="dk1"/>
              </a:buClr>
              <a:buSzPts val="2100"/>
              <a:buFont typeface="Times New Roman"/>
              <a:buNone/>
              <a:defRPr sz="21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9pPr>
          </a:lstStyle>
          <a:p>
            <a:endParaRPr/>
          </a:p>
        </p:txBody>
      </p:sp>
      <p:sp>
        <p:nvSpPr>
          <p:cNvPr id="45" name="Shape 45"/>
          <p:cNvSpPr txBox="1">
            <a:spLocks noGrp="1"/>
          </p:cNvSpPr>
          <p:nvPr>
            <p:ph type="body" idx="4"/>
          </p:nvPr>
        </p:nvSpPr>
        <p:spPr>
          <a:xfrm>
            <a:off x="22295758" y="10440015"/>
            <a:ext cx="19400157" cy="18966426"/>
          </a:xfrm>
          <a:prstGeom prst="rect">
            <a:avLst/>
          </a:prstGeom>
          <a:noFill/>
          <a:ln>
            <a:noFill/>
          </a:ln>
        </p:spPr>
        <p:txBody>
          <a:bodyPr spcFirstLastPara="1" wrap="square" lIns="438875" tIns="219425" rIns="438875" bIns="219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L="1371600" marR="0" lvl="2" indent="-361950" algn="l" rtl="0">
              <a:spcBef>
                <a:spcPts val="42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6" name="Shape 46"/>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291115" y="2925712"/>
            <a:ext cx="37308972"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51" name="Shape 51"/>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52" name="Shape 52"/>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53" name="Shape 53"/>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95286" y="1310764"/>
            <a:ext cx="14439900" cy="5578577"/>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SzPts val="1400"/>
              <a:buNone/>
              <a:defRPr sz="23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1"/>
          </p:nvPr>
        </p:nvSpPr>
        <p:spPr>
          <a:xfrm>
            <a:off x="17159514" y="1310764"/>
            <a:ext cx="24536399" cy="28095677"/>
          </a:xfrm>
          <a:prstGeom prst="rect">
            <a:avLst/>
          </a:prstGeom>
          <a:noFill/>
          <a:ln>
            <a:noFill/>
          </a:ln>
        </p:spPr>
        <p:txBody>
          <a:bodyPr spcFirstLastPara="1" wrap="square" lIns="438875" tIns="219425" rIns="438875" bIns="219425" anchor="t" anchorCtr="0"/>
          <a:lstStyle>
            <a:lvl1pPr marL="457200" marR="0" lvl="0" indent="-463550" algn="l" rtl="0">
              <a:spcBef>
                <a:spcPts val="740"/>
              </a:spcBef>
              <a:spcAft>
                <a:spcPts val="0"/>
              </a:spcAft>
              <a:buClr>
                <a:schemeClr val="dk1"/>
              </a:buClr>
              <a:buSzPts val="3700"/>
              <a:buFont typeface="Times New Roman"/>
              <a:buChar char="•"/>
              <a:defRPr sz="3700" b="0" i="0" u="none" strike="noStrike" cap="none">
                <a:solidFill>
                  <a:schemeClr val="dk1"/>
                </a:solidFill>
                <a:latin typeface="Times New Roman"/>
                <a:ea typeface="Times New Roman"/>
                <a:cs typeface="Times New Roman"/>
                <a:sym typeface="Times New Roman"/>
              </a:defRPr>
            </a:lvl1pPr>
            <a:lvl2pPr marL="914400" marR="0" lvl="1"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2pPr>
            <a:lvl3pPr marL="1371600" marR="0" lvl="2"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3pPr>
            <a:lvl4pPr marL="1828800" marR="0" lvl="3"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4pPr>
            <a:lvl5pPr marL="2286000" marR="0" lvl="4"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5pPr>
            <a:lvl6pPr marL="2743200" marR="0" lvl="5"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6pPr>
            <a:lvl7pPr marL="3200400" marR="0" lvl="6"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7pPr>
            <a:lvl8pPr marL="3657600" marR="0" lvl="7"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8pPr>
            <a:lvl9pPr marL="4114800" marR="0" lvl="8"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2"/>
          </p:nvPr>
        </p:nvSpPr>
        <p:spPr>
          <a:xfrm>
            <a:off x="2195286" y="6889341"/>
            <a:ext cx="14439900" cy="22517100"/>
          </a:xfrm>
          <a:prstGeom prst="rect">
            <a:avLst/>
          </a:prstGeom>
          <a:noFill/>
          <a:ln>
            <a:noFill/>
          </a:ln>
        </p:spPr>
        <p:txBody>
          <a:bodyPr spcFirstLastPara="1" wrap="square" lIns="438875" tIns="219425" rIns="438875" bIns="219425" anchor="t" anchorCtr="0"/>
          <a:lstStyle>
            <a:lvl1pPr marL="457200" marR="0" lvl="0"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603343" y="23042513"/>
            <a:ext cx="26334357" cy="2721077"/>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SzPts val="1400"/>
              <a:buNone/>
              <a:defRPr sz="23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67" name="Shape 67"/>
          <p:cNvSpPr>
            <a:spLocks noGrp="1"/>
          </p:cNvSpPr>
          <p:nvPr>
            <p:ph type="pic" idx="2"/>
          </p:nvPr>
        </p:nvSpPr>
        <p:spPr>
          <a:xfrm>
            <a:off x="8603343" y="2940461"/>
            <a:ext cx="26334357" cy="19751777"/>
          </a:xfrm>
          <a:prstGeom prst="rect">
            <a:avLst/>
          </a:prstGeom>
          <a:noFill/>
          <a:ln>
            <a:noFill/>
          </a:ln>
        </p:spPr>
        <p:txBody>
          <a:bodyPr spcFirstLastPara="1" wrap="square" lIns="438875" tIns="219425" rIns="438875" bIns="219425" anchor="t" anchorCtr="0"/>
          <a:lstStyle>
            <a:lvl1pPr marR="0" lvl="0" algn="l" rtl="0">
              <a:spcBef>
                <a:spcPts val="740"/>
              </a:spcBef>
              <a:spcAft>
                <a:spcPts val="0"/>
              </a:spcAft>
              <a:buClr>
                <a:schemeClr val="dk1"/>
              </a:buClr>
              <a:buSzPts val="3700"/>
              <a:buFont typeface="Times New Roman"/>
              <a:buNone/>
              <a:defRPr sz="3700" b="0" i="0" u="none" strike="noStrike" cap="none">
                <a:solidFill>
                  <a:schemeClr val="dk1"/>
                </a:solidFill>
                <a:latin typeface="Times New Roman"/>
                <a:ea typeface="Times New Roman"/>
                <a:cs typeface="Times New Roman"/>
                <a:sym typeface="Times New Roman"/>
              </a:defRPr>
            </a:lvl1pPr>
            <a:lvl2pPr marR="0" lvl="1"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2pPr>
            <a:lvl3pPr marR="0" lvl="2"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3pPr>
            <a:lvl4pPr marR="0" lvl="3"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4pPr>
            <a:lvl5pPr marR="0" lvl="4"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5pPr>
            <a:lvl6pPr marR="0" lvl="5"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6pPr>
            <a:lvl7pPr marR="0" lvl="6"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7pPr>
            <a:lvl8pPr marR="0" lvl="7"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8pPr>
            <a:lvl9pPr marR="0" lvl="8"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8603343" y="25763589"/>
            <a:ext cx="26334357" cy="3862233"/>
          </a:xfrm>
          <a:prstGeom prst="rect">
            <a:avLst/>
          </a:prstGeom>
          <a:noFill/>
          <a:ln>
            <a:noFill/>
          </a:ln>
        </p:spPr>
        <p:txBody>
          <a:bodyPr spcFirstLastPara="1" wrap="square" lIns="438875" tIns="219425" rIns="438875" bIns="219425" anchor="t" anchorCtr="0"/>
          <a:lstStyle>
            <a:lvl1pPr marL="457200" marR="0" lvl="0"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291115" y="2925712"/>
            <a:ext cx="37308972"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2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3291115" y="9509023"/>
            <a:ext cx="37308972" cy="19751777"/>
          </a:xfrm>
          <a:prstGeom prst="rect">
            <a:avLst/>
          </a:prstGeom>
          <a:noFill/>
          <a:ln>
            <a:noFill/>
          </a:ln>
        </p:spPr>
        <p:txBody>
          <a:bodyPr spcFirstLastPara="1" wrap="square" lIns="438875" tIns="219425" rIns="438875" bIns="219425" anchor="t" anchorCtr="0"/>
          <a:lstStyle>
            <a:lvl1pPr marL="457200" marR="0" lvl="0" indent="-1200150" algn="l" rtl="0">
              <a:spcBef>
                <a:spcPts val="3060"/>
              </a:spcBef>
              <a:spcAft>
                <a:spcPts val="0"/>
              </a:spcAft>
              <a:buClr>
                <a:schemeClr val="dk1"/>
              </a:buClr>
              <a:buSzPts val="15300"/>
              <a:buFont typeface="Times New Roman"/>
              <a:buChar char="•"/>
              <a:defRPr sz="15300" b="0" i="0" u="none" strike="noStrike" cap="none">
                <a:solidFill>
                  <a:schemeClr val="dk1"/>
                </a:solidFill>
                <a:latin typeface="Times New Roman"/>
                <a:ea typeface="Times New Roman"/>
                <a:cs typeface="Times New Roman"/>
                <a:sym typeface="Times New Roman"/>
              </a:defRPr>
            </a:lvl1pPr>
            <a:lvl2pPr marL="914400" marR="0" lvl="1" indent="-1085850" algn="l" rtl="0">
              <a:spcBef>
                <a:spcPts val="2700"/>
              </a:spcBef>
              <a:spcAft>
                <a:spcPts val="0"/>
              </a:spcAft>
              <a:buClr>
                <a:schemeClr val="dk1"/>
              </a:buClr>
              <a:buSzPts val="13500"/>
              <a:buFont typeface="Times New Roman"/>
              <a:buChar char="–"/>
              <a:defRPr sz="13500" b="0" i="0" u="none" strike="noStrike" cap="none">
                <a:solidFill>
                  <a:schemeClr val="dk1"/>
                </a:solidFill>
                <a:latin typeface="Times New Roman"/>
                <a:ea typeface="Times New Roman"/>
                <a:cs typeface="Times New Roman"/>
                <a:sym typeface="Times New Roman"/>
              </a:defRPr>
            </a:lvl2pPr>
            <a:lvl3pPr marL="1371600" marR="0" lvl="2" indent="-958850" algn="l" rtl="0">
              <a:spcBef>
                <a:spcPts val="2300"/>
              </a:spcBef>
              <a:spcAft>
                <a:spcPts val="0"/>
              </a:spcAft>
              <a:buClr>
                <a:schemeClr val="dk1"/>
              </a:buClr>
              <a:buSzPts val="11500"/>
              <a:buFont typeface="Times New Roman"/>
              <a:buChar char="•"/>
              <a:defRPr sz="11500" b="0" i="0" u="none" strike="noStrike" cap="none">
                <a:solidFill>
                  <a:schemeClr val="dk1"/>
                </a:solidFill>
                <a:latin typeface="Times New Roman"/>
                <a:ea typeface="Times New Roman"/>
                <a:cs typeface="Times New Roman"/>
                <a:sym typeface="Times New Roman"/>
              </a:defRPr>
            </a:lvl3pPr>
            <a:lvl4pPr marL="1828800" marR="0" lvl="3"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4pPr>
            <a:lvl5pPr marL="2286000" marR="0" lvl="4"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5pPr>
            <a:lvl6pPr marL="2743200" marR="0" lvl="5"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6pPr>
            <a:lvl7pPr marL="3200400" marR="0" lvl="6"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7pPr>
            <a:lvl8pPr marL="3657600" marR="0" lvl="7"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8pPr>
            <a:lvl9pPr marL="4114800" marR="0" lvl="8" indent="-831850" algn="l" rtl="0">
              <a:spcBef>
                <a:spcPts val="1900"/>
              </a:spcBef>
              <a:spcAft>
                <a:spcPts val="0"/>
              </a:spcAft>
              <a:buClr>
                <a:schemeClr val="dk1"/>
              </a:buClr>
              <a:buSzPts val="9500"/>
              <a:buFont typeface="Times New Roman"/>
              <a:buChar char="»"/>
              <a:defRPr sz="95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3291114" y="29992691"/>
            <a:ext cx="9144000" cy="2193823"/>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SzPts val="1400"/>
              <a:buNone/>
              <a:defRPr sz="6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14996886" y="29992691"/>
            <a:ext cx="13897429" cy="2193823"/>
          </a:xfrm>
          <a:prstGeom prst="rect">
            <a:avLst/>
          </a:prstGeom>
          <a:noFill/>
          <a:ln>
            <a:noFill/>
          </a:ln>
        </p:spPr>
        <p:txBody>
          <a:bodyPr spcFirstLastPara="1" wrap="square" lIns="438875" tIns="219425" rIns="438875" bIns="219425" anchor="t" anchorCtr="0"/>
          <a:lstStyle>
            <a:lvl1pPr marR="0" lvl="0" algn="ctr" rtl="0">
              <a:spcBef>
                <a:spcPts val="0"/>
              </a:spcBef>
              <a:spcAft>
                <a:spcPts val="0"/>
              </a:spcAft>
              <a:buSzPts val="1400"/>
              <a:buNone/>
              <a:defRPr sz="6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15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31456088" y="29992691"/>
            <a:ext cx="9144000" cy="2193823"/>
          </a:xfrm>
          <a:prstGeom prst="rect">
            <a:avLst/>
          </a:prstGeom>
          <a:noFill/>
          <a:ln>
            <a:noFill/>
          </a:ln>
        </p:spPr>
        <p:txBody>
          <a:bodyPr spcFirstLastPara="1" wrap="square" lIns="438875" tIns="219425" rIns="438875" bIns="219425" anchor="t" anchorCtr="0">
            <a:noAutofit/>
          </a:bodyPr>
          <a:lstStyle>
            <a:lvl1pPr marL="0" marR="0" lvl="0"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7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g"/><Relationship Id="rId10"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045029" y="165919"/>
            <a:ext cx="42062399" cy="4955458"/>
          </a:xfrm>
          <a:prstGeom prst="rect">
            <a:avLst/>
          </a:prstGeom>
          <a:noFill/>
          <a:ln>
            <a:noFill/>
          </a:ln>
        </p:spPr>
        <p:txBody>
          <a:bodyPr spcFirstLastPara="1" wrap="square" lIns="438875" tIns="219425" rIns="438875" bIns="219425" anchor="ctr" anchorCtr="0">
            <a:noAutofit/>
          </a:bodyPr>
          <a:lstStyle/>
          <a:p>
            <a:pPr marL="0" marR="0" lvl="0" indent="0" algn="ctr" rtl="0">
              <a:spcBef>
                <a:spcPts val="0"/>
              </a:spcBef>
              <a:spcAft>
                <a:spcPts val="0"/>
              </a:spcAft>
              <a:buNone/>
            </a:pPr>
            <a:r>
              <a:rPr lang="en-US" sz="8100">
                <a:solidFill>
                  <a:schemeClr val="dk1"/>
                </a:solidFill>
                <a:latin typeface="Trade Winds"/>
                <a:ea typeface="Trade Winds"/>
                <a:cs typeface="Trade Winds"/>
                <a:sym typeface="Trade Winds"/>
              </a:rPr>
              <a:t>What’s On That Railing? </a:t>
            </a:r>
            <a:endParaRPr sz="8100">
              <a:solidFill>
                <a:schemeClr val="dk1"/>
              </a:solidFill>
              <a:latin typeface="Trade Winds"/>
              <a:ea typeface="Trade Winds"/>
              <a:cs typeface="Trade Winds"/>
              <a:sym typeface="Trade Winds"/>
            </a:endParaRPr>
          </a:p>
          <a:p>
            <a:pPr marL="0" marR="0" lvl="0" indent="0" algn="ctr" rtl="0">
              <a:spcBef>
                <a:spcPts val="0"/>
              </a:spcBef>
              <a:spcAft>
                <a:spcPts val="0"/>
              </a:spcAft>
              <a:buNone/>
            </a:pPr>
            <a:r>
              <a:rPr lang="en-US" sz="8100">
                <a:solidFill>
                  <a:schemeClr val="dk1"/>
                </a:solidFill>
                <a:latin typeface="Trade Winds"/>
                <a:ea typeface="Trade Winds"/>
                <a:cs typeface="Trade Winds"/>
                <a:sym typeface="Trade Winds"/>
              </a:rPr>
              <a:t>Microbes on High-Contact Surfaces of an Urban University</a:t>
            </a:r>
            <a:r>
              <a:rPr lang="en-US" sz="9200" b="0" i="0" u="none" strike="noStrike" cap="none">
                <a:solidFill>
                  <a:schemeClr val="dk1"/>
                </a:solidFill>
                <a:latin typeface="Helvetica Neue"/>
                <a:ea typeface="Helvetica Neue"/>
                <a:cs typeface="Helvetica Neue"/>
                <a:sym typeface="Helvetica Neue"/>
              </a:rPr>
              <a:t/>
            </a:r>
            <a:br>
              <a:rPr lang="en-US" sz="9200" b="0" i="0" u="none" strike="noStrike" cap="none">
                <a:solidFill>
                  <a:schemeClr val="dk1"/>
                </a:solidFill>
                <a:latin typeface="Helvetica Neue"/>
                <a:ea typeface="Helvetica Neue"/>
                <a:cs typeface="Helvetica Neue"/>
                <a:sym typeface="Helvetica Neue"/>
              </a:rPr>
            </a:br>
            <a:r>
              <a:rPr lang="en-US" sz="6000">
                <a:solidFill>
                  <a:schemeClr val="dk1"/>
                </a:solidFill>
              </a:rPr>
              <a:t>Authors: Joanna Tan,</a:t>
            </a:r>
            <a:r>
              <a:rPr lang="en-US" sz="6000" baseline="30000">
                <a:solidFill>
                  <a:schemeClr val="dk1"/>
                </a:solidFill>
              </a:rPr>
              <a:t>1</a:t>
            </a:r>
            <a:r>
              <a:rPr lang="en-US" sz="6000">
                <a:solidFill>
                  <a:schemeClr val="dk1"/>
                </a:solidFill>
              </a:rPr>
              <a:t> Siyue Zhu</a:t>
            </a:r>
            <a:r>
              <a:rPr lang="en-US" sz="6000" baseline="30000">
                <a:solidFill>
                  <a:schemeClr val="dk1"/>
                </a:solidFill>
              </a:rPr>
              <a:t>2</a:t>
            </a:r>
            <a:r>
              <a:rPr lang="en-US" sz="6000">
                <a:solidFill>
                  <a:schemeClr val="dk1"/>
                </a:solidFill>
              </a:rPr>
              <a:t>  Mentor: Dr. Davida Smyth</a:t>
            </a:r>
            <a:r>
              <a:rPr lang="en-US" sz="6000" baseline="30000">
                <a:solidFill>
                  <a:schemeClr val="dk1"/>
                </a:solidFill>
              </a:rPr>
              <a:t>3</a:t>
            </a:r>
            <a:endParaRPr sz="6000" baseline="30000">
              <a:solidFill>
                <a:schemeClr val="dk1"/>
              </a:solidFill>
            </a:endParaRPr>
          </a:p>
          <a:p>
            <a:pPr marL="0" marR="0" lvl="0" indent="0" algn="ctr" rtl="0">
              <a:spcBef>
                <a:spcPts val="0"/>
              </a:spcBef>
              <a:spcAft>
                <a:spcPts val="0"/>
              </a:spcAft>
              <a:buNone/>
            </a:pPr>
            <a:r>
              <a:rPr lang="en-US" sz="6000" baseline="30000">
                <a:solidFill>
                  <a:schemeClr val="dk1"/>
                </a:solidFill>
              </a:rPr>
              <a:t>1</a:t>
            </a:r>
            <a:r>
              <a:rPr lang="en-US" sz="6000">
                <a:solidFill>
                  <a:schemeClr val="dk1"/>
                </a:solidFill>
              </a:rPr>
              <a:t>Hunter College High School; </a:t>
            </a:r>
            <a:r>
              <a:rPr lang="en-US" sz="6000" baseline="30000">
                <a:solidFill>
                  <a:schemeClr val="dk1"/>
                </a:solidFill>
              </a:rPr>
              <a:t>2 </a:t>
            </a:r>
            <a:r>
              <a:rPr lang="en-US" sz="6000">
                <a:solidFill>
                  <a:schemeClr val="dk1"/>
                </a:solidFill>
              </a:rPr>
              <a:t>Manhattan Center for Science and Mathematics; </a:t>
            </a:r>
            <a:r>
              <a:rPr lang="en-US" sz="6000" baseline="30000">
                <a:solidFill>
                  <a:schemeClr val="dk1"/>
                </a:solidFill>
              </a:rPr>
              <a:t>3</a:t>
            </a:r>
            <a:r>
              <a:rPr lang="en-US" sz="6000">
                <a:solidFill>
                  <a:schemeClr val="dk1"/>
                </a:solidFill>
              </a:rPr>
              <a:t>Mercy College.</a:t>
            </a:r>
            <a:endParaRPr sz="6000" b="0" i="0" u="none" strike="noStrike" cap="none">
              <a:solidFill>
                <a:schemeClr val="accent2"/>
              </a:solidFill>
              <a:latin typeface="Helvetica Neue"/>
              <a:ea typeface="Helvetica Neue"/>
              <a:cs typeface="Helvetica Neue"/>
              <a:sym typeface="Helvetica Neue"/>
            </a:endParaRPr>
          </a:p>
        </p:txBody>
      </p:sp>
      <p:sp>
        <p:nvSpPr>
          <p:cNvPr id="89" name="Shape 89"/>
          <p:cNvSpPr/>
          <p:nvPr/>
        </p:nvSpPr>
        <p:spPr>
          <a:xfrm>
            <a:off x="435425" y="6295100"/>
            <a:ext cx="14020800" cy="3553800"/>
          </a:xfrm>
          <a:prstGeom prst="roundRect">
            <a:avLst>
              <a:gd name="adj" fmla="val 16667"/>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l" rtl="0">
              <a:spcBef>
                <a:spcPts val="0"/>
              </a:spcBef>
              <a:spcAft>
                <a:spcPts val="0"/>
              </a:spcAft>
              <a:buNone/>
            </a:pPr>
            <a:endParaRPr sz="11500" b="0" i="0" u="none" strike="noStrike" cap="none">
              <a:solidFill>
                <a:schemeClr val="dk1"/>
              </a:solidFill>
              <a:latin typeface="Times New Roman"/>
              <a:ea typeface="Times New Roman"/>
              <a:cs typeface="Times New Roman"/>
              <a:sym typeface="Times New Roman"/>
            </a:endParaRPr>
          </a:p>
        </p:txBody>
      </p:sp>
      <p:sp>
        <p:nvSpPr>
          <p:cNvPr id="90" name="Shape 90"/>
          <p:cNvSpPr txBox="1"/>
          <p:nvPr/>
        </p:nvSpPr>
        <p:spPr>
          <a:xfrm>
            <a:off x="3222171" y="5852651"/>
            <a:ext cx="8360100" cy="822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ctr" rtl="0">
              <a:spcBef>
                <a:spcPts val="0"/>
              </a:spcBef>
              <a:spcAft>
                <a:spcPts val="0"/>
              </a:spcAft>
              <a:buNone/>
            </a:pPr>
            <a:r>
              <a:rPr lang="en-US" sz="4600" b="1" i="0" u="none" strike="noStrike" cap="none">
                <a:solidFill>
                  <a:srgbClr val="000090"/>
                </a:solidFill>
                <a:latin typeface="Arial"/>
                <a:ea typeface="Arial"/>
                <a:cs typeface="Arial"/>
                <a:sym typeface="Arial"/>
              </a:rPr>
              <a:t>Abstract</a:t>
            </a:r>
            <a:endParaRPr sz="4600" b="1" i="0" u="none" strike="noStrike" cap="none">
              <a:solidFill>
                <a:srgbClr val="000090"/>
              </a:solidFill>
              <a:latin typeface="Arial"/>
              <a:ea typeface="Arial"/>
              <a:cs typeface="Arial"/>
              <a:sym typeface="Arial"/>
            </a:endParaRPr>
          </a:p>
        </p:txBody>
      </p:sp>
      <p:sp>
        <p:nvSpPr>
          <p:cNvPr id="91" name="Shape 91"/>
          <p:cNvSpPr txBox="1"/>
          <p:nvPr/>
        </p:nvSpPr>
        <p:spPr>
          <a:xfrm>
            <a:off x="522425" y="6683700"/>
            <a:ext cx="13933800" cy="3002700"/>
          </a:xfrm>
          <a:prstGeom prst="rect">
            <a:avLst/>
          </a:prstGeom>
          <a:noFill/>
          <a:ln>
            <a:noFill/>
          </a:ln>
        </p:spPr>
        <p:txBody>
          <a:bodyPr spcFirstLastPara="1" wrap="square" lIns="105200" tIns="52600" rIns="105200" bIns="52600" anchor="t" anchorCtr="0">
            <a:noAutofit/>
          </a:bodyPr>
          <a:lstStyle/>
          <a:p>
            <a:pPr marL="0" lvl="0" indent="457200" rtl="0">
              <a:spcBef>
                <a:spcPts val="0"/>
              </a:spcBef>
              <a:spcAft>
                <a:spcPts val="0"/>
              </a:spcAft>
              <a:buClr>
                <a:schemeClr val="dk1"/>
              </a:buClr>
              <a:buSzPts val="1100"/>
              <a:buFont typeface="Arial"/>
              <a:buNone/>
            </a:pPr>
            <a:r>
              <a:rPr lang="en-US" sz="2400">
                <a:solidFill>
                  <a:schemeClr val="dk1"/>
                </a:solidFill>
              </a:rPr>
              <a:t>The purpose of our research is to identify if surfaces around our college harbor antibiotic resistant Staphylococci. If the bacteria contain the gene </a:t>
            </a:r>
            <a:r>
              <a:rPr lang="en-US" sz="2400" i="1">
                <a:solidFill>
                  <a:schemeClr val="dk1"/>
                </a:solidFill>
              </a:rPr>
              <a:t>mecA</a:t>
            </a:r>
            <a:r>
              <a:rPr lang="en-US" sz="2400">
                <a:solidFill>
                  <a:schemeClr val="dk1"/>
                </a:solidFill>
              </a:rPr>
              <a:t>, they can resist methicillin. It’s very dangerous if a patient is infected with antibiotic resistant Staphylococci, because there are few drugs that can be used to treat the infection. These bacteria can be acquired from the environment. We targeted 47 different high-contact surfaces across two floors of our campus. Of the DNA isolated so far, thirteen isolates of </a:t>
            </a:r>
            <a:r>
              <a:rPr lang="en-US" sz="2400" i="1">
                <a:solidFill>
                  <a:schemeClr val="dk1"/>
                </a:solidFill>
              </a:rPr>
              <a:t>Staphylococcus haemolyticus </a:t>
            </a:r>
            <a:r>
              <a:rPr lang="en-US" sz="2400">
                <a:solidFill>
                  <a:schemeClr val="dk1"/>
                </a:solidFill>
              </a:rPr>
              <a:t>were identified and one isolate of </a:t>
            </a:r>
            <a:r>
              <a:rPr lang="en-US" sz="2400" i="1">
                <a:solidFill>
                  <a:schemeClr val="dk1"/>
                </a:solidFill>
              </a:rPr>
              <a:t>Staphylococcus aureus</a:t>
            </a:r>
            <a:r>
              <a:rPr lang="en-US" sz="2400">
                <a:solidFill>
                  <a:schemeClr val="dk1"/>
                </a:solidFill>
              </a:rPr>
              <a:t>, our target bacteria, was discovered. These results indicate that high-contact surfaces may be reservoirs for bacteria and mediate bacterial transmission to human hands. </a:t>
            </a:r>
            <a:endParaRPr sz="2400">
              <a:solidFill>
                <a:schemeClr val="dk1"/>
              </a:solidFill>
            </a:endParaRPr>
          </a:p>
          <a:p>
            <a:pPr marL="0" lvl="0" indent="0" rtl="0">
              <a:spcBef>
                <a:spcPts val="0"/>
              </a:spcBef>
              <a:spcAft>
                <a:spcPts val="0"/>
              </a:spcAft>
              <a:buClr>
                <a:schemeClr val="dk1"/>
              </a:buClr>
              <a:buSzPts val="1100"/>
              <a:buFont typeface="Arial"/>
              <a:buNone/>
            </a:pPr>
            <a:endParaRPr sz="2400">
              <a:solidFill>
                <a:schemeClr val="dk1"/>
              </a:solidFill>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2" name="Shape 92"/>
          <p:cNvSpPr/>
          <p:nvPr/>
        </p:nvSpPr>
        <p:spPr>
          <a:xfrm>
            <a:off x="522425" y="10744200"/>
            <a:ext cx="13933800" cy="10348500"/>
          </a:xfrm>
          <a:prstGeom prst="roundRect">
            <a:avLst>
              <a:gd name="adj" fmla="val 16667"/>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l" rtl="0">
              <a:spcBef>
                <a:spcPts val="0"/>
              </a:spcBef>
              <a:spcAft>
                <a:spcPts val="0"/>
              </a:spcAft>
              <a:buNone/>
            </a:pPr>
            <a:endParaRPr sz="11500">
              <a:solidFill>
                <a:schemeClr val="dk1"/>
              </a:solidFill>
              <a:latin typeface="Times New Roman"/>
              <a:ea typeface="Times New Roman"/>
              <a:cs typeface="Times New Roman"/>
              <a:sym typeface="Times New Roman"/>
            </a:endParaRPr>
          </a:p>
        </p:txBody>
      </p:sp>
      <p:sp>
        <p:nvSpPr>
          <p:cNvPr id="93" name="Shape 93"/>
          <p:cNvSpPr txBox="1"/>
          <p:nvPr/>
        </p:nvSpPr>
        <p:spPr>
          <a:xfrm>
            <a:off x="3222171" y="10264520"/>
            <a:ext cx="8360100" cy="822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ctr" rtl="0">
              <a:spcBef>
                <a:spcPts val="0"/>
              </a:spcBef>
              <a:spcAft>
                <a:spcPts val="0"/>
              </a:spcAft>
              <a:buNone/>
            </a:pPr>
            <a:r>
              <a:rPr lang="en-US" sz="4600" b="1">
                <a:solidFill>
                  <a:srgbClr val="000090"/>
                </a:solidFill>
                <a:latin typeface="Arial"/>
                <a:ea typeface="Arial"/>
                <a:cs typeface="Arial"/>
                <a:sym typeface="Arial"/>
              </a:rPr>
              <a:t>Introduction</a:t>
            </a:r>
            <a:endParaRPr sz="4600" b="1">
              <a:solidFill>
                <a:srgbClr val="000090"/>
              </a:solidFill>
              <a:latin typeface="Arial"/>
              <a:ea typeface="Arial"/>
              <a:cs typeface="Arial"/>
              <a:sym typeface="Arial"/>
            </a:endParaRPr>
          </a:p>
        </p:txBody>
      </p:sp>
      <p:sp>
        <p:nvSpPr>
          <p:cNvPr id="94" name="Shape 94"/>
          <p:cNvSpPr txBox="1"/>
          <p:nvPr/>
        </p:nvSpPr>
        <p:spPr>
          <a:xfrm>
            <a:off x="914375" y="11664652"/>
            <a:ext cx="13149900" cy="8229600"/>
          </a:xfrm>
          <a:prstGeom prst="rect">
            <a:avLst/>
          </a:prstGeom>
          <a:noFill/>
          <a:ln>
            <a:noFill/>
          </a:ln>
        </p:spPr>
        <p:txBody>
          <a:bodyPr spcFirstLastPara="1" wrap="square" lIns="105200" tIns="52600" rIns="105200" bIns="52600" anchor="t" anchorCtr="0">
            <a:noAutofit/>
          </a:bodyPr>
          <a:lstStyle/>
          <a:p>
            <a:pPr marL="0" lvl="0" indent="457200" rtl="0">
              <a:spcBef>
                <a:spcPts val="0"/>
              </a:spcBef>
              <a:spcAft>
                <a:spcPts val="0"/>
              </a:spcAft>
              <a:buSzPts val="1100"/>
              <a:buNone/>
            </a:pPr>
            <a:r>
              <a:rPr lang="en-US" sz="2400">
                <a:solidFill>
                  <a:schemeClr val="dk1"/>
                </a:solidFill>
              </a:rPr>
              <a:t>Antibiotics are commonly used to prevent and treat bacterial infections in farm animals and human patients. The use of antibiotics kills the majority of the bacteria sensitive to the antibiotics, present within a system, thus selecting for organisms that possess resistance (i.e. have little to no response) to these substances. The organisms that survive then propagate and pass on their antibiotic resistance genes to the next generation. Antibiotic resistance can arise in individual bacteria through several mechanisms: bacterial transformation, conjugation, and mutation. Study of antibiotic sensitive species, such as Methicillin-sensitive </a:t>
            </a:r>
            <a:r>
              <a:rPr lang="en-US" sz="2400" i="1">
                <a:solidFill>
                  <a:schemeClr val="dk1"/>
                </a:solidFill>
              </a:rPr>
              <a:t>Staphylococcus aureus</a:t>
            </a:r>
            <a:r>
              <a:rPr lang="en-US" sz="2400">
                <a:solidFill>
                  <a:schemeClr val="dk1"/>
                </a:solidFill>
              </a:rPr>
              <a:t> (Gram-positive virulent bacteria), shows that they lack a segment of foreign DNA called the </a:t>
            </a:r>
            <a:r>
              <a:rPr lang="en-US" sz="2400" i="1">
                <a:solidFill>
                  <a:schemeClr val="dk1"/>
                </a:solidFill>
              </a:rPr>
              <a:t>mec</a:t>
            </a:r>
            <a:r>
              <a:rPr lang="en-US" sz="2400">
                <a:solidFill>
                  <a:schemeClr val="dk1"/>
                </a:solidFill>
              </a:rPr>
              <a:t> element compared to their Methicillin-resistant counterparts (Stapleton &amp; Taylor, 2002). The presence of the </a:t>
            </a:r>
            <a:r>
              <a:rPr lang="en-US" sz="2400" i="1">
                <a:solidFill>
                  <a:schemeClr val="dk1"/>
                </a:solidFill>
              </a:rPr>
              <a:t>mecA</a:t>
            </a:r>
            <a:r>
              <a:rPr lang="en-US" sz="2400">
                <a:solidFill>
                  <a:schemeClr val="dk1"/>
                </a:solidFill>
              </a:rPr>
              <a:t> gene in the </a:t>
            </a:r>
            <a:r>
              <a:rPr lang="en-US" sz="2400" i="1">
                <a:solidFill>
                  <a:schemeClr val="dk1"/>
                </a:solidFill>
              </a:rPr>
              <a:t>mec</a:t>
            </a:r>
            <a:r>
              <a:rPr lang="en-US" sz="2400">
                <a:solidFill>
                  <a:schemeClr val="dk1"/>
                </a:solidFill>
              </a:rPr>
              <a:t> element encodes the 76 KDa penicillin-binding protein, enabling antibiotic resistance. Antibiotic resistance is often acquired through horizontal gene transfer from species with a high rate of possessing the </a:t>
            </a:r>
            <a:r>
              <a:rPr lang="en-US" sz="2400" i="1">
                <a:solidFill>
                  <a:schemeClr val="dk1"/>
                </a:solidFill>
              </a:rPr>
              <a:t>mec</a:t>
            </a:r>
            <a:r>
              <a:rPr lang="en-US" sz="2400">
                <a:solidFill>
                  <a:schemeClr val="dk1"/>
                </a:solidFill>
              </a:rPr>
              <a:t> gene, such as </a:t>
            </a:r>
            <a:r>
              <a:rPr lang="en-US" sz="2400" i="1">
                <a:solidFill>
                  <a:schemeClr val="dk1"/>
                </a:solidFill>
              </a:rPr>
              <a:t>Staphylococcus cohnii</a:t>
            </a:r>
            <a:r>
              <a:rPr lang="en-US" sz="2400">
                <a:solidFill>
                  <a:schemeClr val="dk1"/>
                </a:solidFill>
              </a:rPr>
              <a:t> or </a:t>
            </a:r>
            <a:r>
              <a:rPr lang="en-US" sz="2400" i="1">
                <a:solidFill>
                  <a:schemeClr val="dk1"/>
                </a:solidFill>
              </a:rPr>
              <a:t>Staphylococcus sciuri</a:t>
            </a:r>
            <a:r>
              <a:rPr lang="en-US" sz="2400">
                <a:solidFill>
                  <a:schemeClr val="dk1"/>
                </a:solidFill>
              </a:rPr>
              <a:t> (Chambers &amp; DeLeo, 2009).</a:t>
            </a:r>
            <a:endParaRPr sz="2400">
              <a:solidFill>
                <a:schemeClr val="dk1"/>
              </a:solidFill>
            </a:endParaRPr>
          </a:p>
          <a:p>
            <a:pPr marL="0" lvl="0" indent="457200" rtl="0">
              <a:spcBef>
                <a:spcPts val="0"/>
              </a:spcBef>
              <a:spcAft>
                <a:spcPts val="0"/>
              </a:spcAft>
              <a:buSzPts val="1100"/>
              <a:buNone/>
            </a:pPr>
            <a:r>
              <a:rPr lang="en-US" sz="2400">
                <a:solidFill>
                  <a:schemeClr val="dk1"/>
                </a:solidFill>
              </a:rPr>
              <a:t>Methicillin-resistant </a:t>
            </a:r>
            <a:r>
              <a:rPr lang="en-US" sz="2400" i="1">
                <a:solidFill>
                  <a:schemeClr val="dk1"/>
                </a:solidFill>
              </a:rPr>
              <a:t>Staphylococcus aureus </a:t>
            </a:r>
            <a:r>
              <a:rPr lang="en-US" sz="2400">
                <a:solidFill>
                  <a:schemeClr val="dk1"/>
                </a:solidFill>
              </a:rPr>
              <a:t>(MRSA) are of particular concern because they are virulent and possess resistance to a growing number of antibiotics; they are currently listed under “Serious Threats” by the Centers of Disease Control and Prevention (CDC) and are one of the most common causes of nosocomial infections in the United States (2018). Staphylococci are very common in communal settings and can be easily transmitted in locations with many high-contact surfaces such as gyms, daycare centers, schools, military barracks and hospitals (CDC, 2016).</a:t>
            </a:r>
            <a:endParaRPr sz="2400">
              <a:solidFill>
                <a:schemeClr val="dk1"/>
              </a:solidFill>
            </a:endParaRPr>
          </a:p>
          <a:p>
            <a:pPr marL="0" lvl="0" indent="457200" rtl="0">
              <a:spcBef>
                <a:spcPts val="0"/>
              </a:spcBef>
              <a:spcAft>
                <a:spcPts val="0"/>
              </a:spcAft>
              <a:buClr>
                <a:schemeClr val="dk1"/>
              </a:buClr>
              <a:buSzPts val="1100"/>
              <a:buFont typeface="Arial"/>
              <a:buNone/>
            </a:pPr>
            <a:r>
              <a:rPr lang="en-US" sz="2400">
                <a:solidFill>
                  <a:schemeClr val="dk1"/>
                </a:solidFill>
              </a:rPr>
              <a:t>The objective of our project was to sample and identify the strains of bacteria in an urban college campus setting. Our sampling and isolation technique was designed to find antibiotic resistant Staphylococci, especially </a:t>
            </a:r>
            <a:r>
              <a:rPr lang="en-US" sz="2400" i="1">
                <a:solidFill>
                  <a:schemeClr val="dk1"/>
                </a:solidFill>
              </a:rPr>
              <a:t>S. aureus.</a:t>
            </a:r>
            <a:r>
              <a:rPr lang="en-US" sz="2400">
                <a:solidFill>
                  <a:schemeClr val="dk1"/>
                </a:solidFill>
              </a:rPr>
              <a:t> The prevalence of these species was unknown, so we targeted sites most likely to come in contact with human hands.</a:t>
            </a:r>
            <a:endParaRPr sz="2400">
              <a:solidFill>
                <a:schemeClr val="dk1"/>
              </a:solidFill>
            </a:endParaRPr>
          </a:p>
        </p:txBody>
      </p:sp>
      <p:sp>
        <p:nvSpPr>
          <p:cNvPr id="95" name="Shape 95"/>
          <p:cNvSpPr/>
          <p:nvPr/>
        </p:nvSpPr>
        <p:spPr>
          <a:xfrm>
            <a:off x="30204103" y="30260901"/>
            <a:ext cx="13251622" cy="1711845"/>
          </a:xfrm>
          <a:prstGeom prst="roundRect">
            <a:avLst>
              <a:gd name="adj" fmla="val 16667"/>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l" rtl="0">
              <a:spcBef>
                <a:spcPts val="0"/>
              </a:spcBef>
              <a:spcAft>
                <a:spcPts val="0"/>
              </a:spcAft>
              <a:buNone/>
            </a:pPr>
            <a:endParaRPr sz="11500">
              <a:solidFill>
                <a:schemeClr val="dk1"/>
              </a:solidFill>
              <a:latin typeface="Times New Roman"/>
              <a:ea typeface="Times New Roman"/>
              <a:cs typeface="Times New Roman"/>
              <a:sym typeface="Times New Roman"/>
            </a:endParaRPr>
          </a:p>
        </p:txBody>
      </p:sp>
      <p:sp>
        <p:nvSpPr>
          <p:cNvPr id="96" name="Shape 96"/>
          <p:cNvSpPr txBox="1"/>
          <p:nvPr/>
        </p:nvSpPr>
        <p:spPr>
          <a:xfrm>
            <a:off x="33440913" y="29751560"/>
            <a:ext cx="6016200" cy="822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ctr" rtl="0">
              <a:spcBef>
                <a:spcPts val="0"/>
              </a:spcBef>
              <a:spcAft>
                <a:spcPts val="0"/>
              </a:spcAft>
              <a:buNone/>
            </a:pPr>
            <a:r>
              <a:rPr lang="en-US" sz="4600" b="1">
                <a:solidFill>
                  <a:srgbClr val="000090"/>
                </a:solidFill>
                <a:latin typeface="Arial"/>
                <a:ea typeface="Arial"/>
                <a:cs typeface="Arial"/>
                <a:sym typeface="Arial"/>
              </a:rPr>
              <a:t>Acknowledgments</a:t>
            </a:r>
            <a:endParaRPr sz="4600" b="1">
              <a:solidFill>
                <a:srgbClr val="000090"/>
              </a:solidFill>
              <a:latin typeface="Arial"/>
              <a:ea typeface="Arial"/>
              <a:cs typeface="Arial"/>
              <a:sym typeface="Arial"/>
            </a:endParaRPr>
          </a:p>
        </p:txBody>
      </p:sp>
      <p:sp>
        <p:nvSpPr>
          <p:cNvPr id="97" name="Shape 97"/>
          <p:cNvSpPr txBox="1"/>
          <p:nvPr/>
        </p:nvSpPr>
        <p:spPr>
          <a:xfrm>
            <a:off x="30315819" y="30729998"/>
            <a:ext cx="13149900" cy="822000"/>
          </a:xfrm>
          <a:prstGeom prst="rect">
            <a:avLst/>
          </a:prstGeom>
          <a:noFill/>
          <a:ln>
            <a:noFill/>
          </a:ln>
        </p:spPr>
        <p:txBody>
          <a:bodyPr spcFirstLastPara="1" wrap="square" lIns="105200" tIns="52600" rIns="105200" bIns="52600" anchor="t" anchorCtr="0">
            <a:noAutofit/>
          </a:bodyPr>
          <a:lstStyle/>
          <a:p>
            <a:pPr marL="0" lvl="0" indent="0" rtl="0">
              <a:spcBef>
                <a:spcPts val="0"/>
              </a:spcBef>
              <a:spcAft>
                <a:spcPts val="0"/>
              </a:spcAft>
              <a:buClr>
                <a:schemeClr val="dk1"/>
              </a:buClr>
              <a:buSzPts val="1100"/>
              <a:buFont typeface="Arial"/>
              <a:buNone/>
            </a:pPr>
            <a:r>
              <a:rPr lang="en-US" sz="2400" dirty="0">
                <a:solidFill>
                  <a:schemeClr val="dk1"/>
                </a:solidFill>
              </a:rPr>
              <a:t>Urban Barcode Research Program funded by the Pinkerton Foundation. Prof. Davida Smyth is funded through a Mercy College Faculty Development Grant.</a:t>
            </a:r>
            <a:r>
              <a:rPr lang="en-US" sz="2400" dirty="0">
                <a:solidFill>
                  <a:schemeClr val="dk1"/>
                </a:solidFill>
                <a:latin typeface="Times New Roman"/>
                <a:ea typeface="Times New Roman"/>
                <a:cs typeface="Times New Roman"/>
                <a:sym typeface="Times New Roman"/>
              </a:rPr>
              <a:t>  </a:t>
            </a:r>
            <a:endParaRPr sz="2400" dirty="0">
              <a:solidFill>
                <a:schemeClr val="dk1"/>
              </a:solidFill>
            </a:endParaRPr>
          </a:p>
        </p:txBody>
      </p:sp>
      <p:sp>
        <p:nvSpPr>
          <p:cNvPr id="98" name="Shape 98"/>
          <p:cNvSpPr txBox="1"/>
          <p:nvPr/>
        </p:nvSpPr>
        <p:spPr>
          <a:xfrm>
            <a:off x="18157444" y="26960216"/>
            <a:ext cx="8360100" cy="822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ctr" rtl="0">
              <a:spcBef>
                <a:spcPts val="0"/>
              </a:spcBef>
              <a:spcAft>
                <a:spcPts val="0"/>
              </a:spcAft>
              <a:buNone/>
            </a:pPr>
            <a:r>
              <a:rPr lang="en-US" sz="4600" b="1">
                <a:solidFill>
                  <a:srgbClr val="000090"/>
                </a:solidFill>
                <a:latin typeface="Arial"/>
                <a:ea typeface="Arial"/>
                <a:cs typeface="Arial"/>
                <a:sym typeface="Arial"/>
              </a:rPr>
              <a:t>Results</a:t>
            </a:r>
            <a:endParaRPr sz="4600" b="1">
              <a:solidFill>
                <a:srgbClr val="000090"/>
              </a:solidFill>
              <a:latin typeface="Arial"/>
              <a:ea typeface="Arial"/>
              <a:cs typeface="Arial"/>
              <a:sym typeface="Arial"/>
            </a:endParaRPr>
          </a:p>
        </p:txBody>
      </p:sp>
      <p:sp>
        <p:nvSpPr>
          <p:cNvPr id="99" name="Shape 99"/>
          <p:cNvSpPr txBox="1"/>
          <p:nvPr/>
        </p:nvSpPr>
        <p:spPr>
          <a:xfrm>
            <a:off x="23317200" y="28057850"/>
            <a:ext cx="6164700" cy="3128700"/>
          </a:xfrm>
          <a:prstGeom prst="rect">
            <a:avLst/>
          </a:prstGeom>
          <a:noFill/>
          <a:ln>
            <a:noFill/>
          </a:ln>
        </p:spPr>
        <p:txBody>
          <a:bodyPr spcFirstLastPara="1" wrap="square" lIns="105200" tIns="52600" rIns="105200" bIns="52600" anchor="t" anchorCtr="0">
            <a:noAutofit/>
          </a:bodyPr>
          <a:lstStyle/>
          <a:p>
            <a:pPr marL="0" lvl="0" indent="0" rtl="0">
              <a:spcBef>
                <a:spcPts val="0"/>
              </a:spcBef>
              <a:spcAft>
                <a:spcPts val="0"/>
              </a:spcAft>
              <a:buClr>
                <a:schemeClr val="dk1"/>
              </a:buClr>
              <a:buSzPts val="1100"/>
              <a:buFont typeface="Arial"/>
              <a:buNone/>
            </a:pPr>
            <a:r>
              <a:rPr lang="en-US" sz="2400">
                <a:solidFill>
                  <a:schemeClr val="dk1"/>
                </a:solidFill>
              </a:rPr>
              <a:t>10 were positive for growth. Site 4, 5 and 7 had a single colony, sites 37 and 44 had three colonies, site 36 had four colonies, site 21 and 26 had six colonies, site 23 had 8 and site 24 had sixteen. </a:t>
            </a:r>
            <a:endParaRPr sz="2400">
              <a:solidFill>
                <a:schemeClr val="dk1"/>
              </a:solidFill>
            </a:endParaRPr>
          </a:p>
          <a:p>
            <a:pPr marL="0" lvl="0" indent="0" rtl="0">
              <a:spcBef>
                <a:spcPts val="0"/>
              </a:spcBef>
              <a:spcAft>
                <a:spcPts val="0"/>
              </a:spcAft>
              <a:buClr>
                <a:schemeClr val="dk1"/>
              </a:buClr>
              <a:buSzPts val="1100"/>
              <a:buFont typeface="Arial"/>
              <a:buNone/>
            </a:pPr>
            <a:endParaRPr sz="2400">
              <a:solidFill>
                <a:schemeClr val="dk1"/>
              </a:solidFill>
            </a:endParaRPr>
          </a:p>
          <a:p>
            <a:pPr marL="0" lvl="0" indent="0" rtl="0">
              <a:spcBef>
                <a:spcPts val="0"/>
              </a:spcBef>
              <a:spcAft>
                <a:spcPts val="0"/>
              </a:spcAft>
              <a:buClr>
                <a:schemeClr val="dk1"/>
              </a:buClr>
              <a:buSzPts val="1100"/>
              <a:buFont typeface="Arial"/>
              <a:buNone/>
            </a:pPr>
            <a:r>
              <a:rPr lang="en-US" sz="2400">
                <a:solidFill>
                  <a:schemeClr val="dk1"/>
                </a:solidFill>
              </a:rPr>
              <a:t>Out of the 24 samples sequenced, </a:t>
            </a:r>
            <a:r>
              <a:rPr lang="en-US" sz="2400" i="1">
                <a:solidFill>
                  <a:schemeClr val="dk1"/>
                </a:solidFill>
              </a:rPr>
              <a:t>S. haemolyticus</a:t>
            </a:r>
            <a:r>
              <a:rPr lang="en-US" sz="2400">
                <a:solidFill>
                  <a:schemeClr val="dk1"/>
                </a:solidFill>
              </a:rPr>
              <a:t> was identified 13 times, </a:t>
            </a:r>
            <a:r>
              <a:rPr lang="en-US" sz="2400" i="1">
                <a:solidFill>
                  <a:schemeClr val="dk1"/>
                </a:solidFill>
              </a:rPr>
              <a:t>B. licheniformis</a:t>
            </a:r>
            <a:r>
              <a:rPr lang="en-US" sz="2400">
                <a:solidFill>
                  <a:schemeClr val="dk1"/>
                </a:solidFill>
              </a:rPr>
              <a:t> was identified 3 times, </a:t>
            </a:r>
            <a:r>
              <a:rPr lang="en-US" sz="2400" i="1">
                <a:solidFill>
                  <a:schemeClr val="dk1"/>
                </a:solidFill>
              </a:rPr>
              <a:t>S. cohnii</a:t>
            </a:r>
            <a:r>
              <a:rPr lang="en-US" sz="2400">
                <a:solidFill>
                  <a:schemeClr val="dk1"/>
                </a:solidFill>
              </a:rPr>
              <a:t> was identified 2 times, </a:t>
            </a:r>
            <a:r>
              <a:rPr lang="en-US" sz="2400" i="1">
                <a:solidFill>
                  <a:schemeClr val="dk1"/>
                </a:solidFill>
              </a:rPr>
              <a:t>S. capitis</a:t>
            </a:r>
            <a:r>
              <a:rPr lang="en-US" sz="2400">
                <a:solidFill>
                  <a:schemeClr val="dk1"/>
                </a:solidFill>
              </a:rPr>
              <a:t> was identified one time and </a:t>
            </a:r>
            <a:r>
              <a:rPr lang="en-US" sz="2400" i="1">
                <a:solidFill>
                  <a:schemeClr val="dk1"/>
                </a:solidFill>
              </a:rPr>
              <a:t>S. aureus</a:t>
            </a:r>
            <a:r>
              <a:rPr lang="en-US" sz="2400">
                <a:solidFill>
                  <a:schemeClr val="dk1"/>
                </a:solidFill>
              </a:rPr>
              <a:t> was identified one time (excluding the control).</a:t>
            </a:r>
            <a:endParaRPr sz="2400">
              <a:solidFill>
                <a:schemeClr val="dk1"/>
              </a:solidFill>
            </a:endParaRPr>
          </a:p>
        </p:txBody>
      </p:sp>
      <p:sp>
        <p:nvSpPr>
          <p:cNvPr id="100" name="Shape 100"/>
          <p:cNvSpPr/>
          <p:nvPr/>
        </p:nvSpPr>
        <p:spPr>
          <a:xfrm>
            <a:off x="14772500" y="6076950"/>
            <a:ext cx="14527500" cy="20607600"/>
          </a:xfrm>
          <a:prstGeom prst="roundRect">
            <a:avLst>
              <a:gd name="adj" fmla="val 16667"/>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l" rtl="0">
              <a:spcBef>
                <a:spcPts val="0"/>
              </a:spcBef>
              <a:spcAft>
                <a:spcPts val="0"/>
              </a:spcAft>
              <a:buNone/>
            </a:pPr>
            <a:endParaRPr sz="11500">
              <a:solidFill>
                <a:schemeClr val="dk1"/>
              </a:solidFill>
              <a:latin typeface="Times New Roman"/>
              <a:ea typeface="Times New Roman"/>
              <a:cs typeface="Times New Roman"/>
              <a:sym typeface="Times New Roman"/>
            </a:endParaRPr>
          </a:p>
        </p:txBody>
      </p:sp>
      <p:sp>
        <p:nvSpPr>
          <p:cNvPr id="101" name="Shape 101"/>
          <p:cNvSpPr txBox="1"/>
          <p:nvPr/>
        </p:nvSpPr>
        <p:spPr>
          <a:xfrm>
            <a:off x="17765561" y="5655001"/>
            <a:ext cx="8360100" cy="822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ctr" rtl="0">
              <a:spcBef>
                <a:spcPts val="0"/>
              </a:spcBef>
              <a:spcAft>
                <a:spcPts val="0"/>
              </a:spcAft>
              <a:buNone/>
            </a:pPr>
            <a:r>
              <a:rPr lang="en-US" sz="4600" b="1">
                <a:solidFill>
                  <a:srgbClr val="000090"/>
                </a:solidFill>
                <a:latin typeface="Arial"/>
                <a:ea typeface="Arial"/>
                <a:cs typeface="Arial"/>
                <a:sym typeface="Arial"/>
              </a:rPr>
              <a:t>Materials and Methods</a:t>
            </a:r>
            <a:endParaRPr sz="4600" b="1">
              <a:solidFill>
                <a:srgbClr val="000090"/>
              </a:solidFill>
              <a:latin typeface="Arial"/>
              <a:ea typeface="Arial"/>
              <a:cs typeface="Arial"/>
              <a:sym typeface="Arial"/>
            </a:endParaRPr>
          </a:p>
        </p:txBody>
      </p:sp>
      <p:sp>
        <p:nvSpPr>
          <p:cNvPr id="102" name="Shape 102"/>
          <p:cNvSpPr txBox="1"/>
          <p:nvPr/>
        </p:nvSpPr>
        <p:spPr>
          <a:xfrm>
            <a:off x="14924350" y="7138675"/>
            <a:ext cx="6640200" cy="9969300"/>
          </a:xfrm>
          <a:prstGeom prst="rect">
            <a:avLst/>
          </a:prstGeom>
          <a:noFill/>
          <a:ln>
            <a:noFill/>
          </a:ln>
        </p:spPr>
        <p:txBody>
          <a:bodyPr spcFirstLastPara="1" wrap="square" lIns="105200" tIns="52600" rIns="105200" bIns="52600" anchor="t" anchorCtr="0">
            <a:noAutofit/>
          </a:bodyPr>
          <a:lstStyle/>
          <a:p>
            <a:pPr marL="0" lvl="0" indent="457200">
              <a:spcBef>
                <a:spcPts val="0"/>
              </a:spcBef>
              <a:spcAft>
                <a:spcPts val="0"/>
              </a:spcAft>
              <a:buSzPts val="1100"/>
              <a:buNone/>
            </a:pPr>
            <a:r>
              <a:rPr lang="en-US" sz="2400" b="1">
                <a:solidFill>
                  <a:schemeClr val="dk1"/>
                </a:solidFill>
              </a:rPr>
              <a:t>Isolation of the bacteria. </a:t>
            </a:r>
            <a:endParaRPr sz="2400" b="1">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We collected samples by targeting a variety of surfaces most likely to come into contact with human hands, such as elevator buttons, bathroom stall handles, door knobs, and water fountain valves. </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To select for MRSA, we used HardyCHROM MRSA contact plates which allows for growth of species resistant to Methicillin (Hardy Diagnostics, 2016).  </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Each plate was pressed against a surface for 10 seconds. In total, we sampled 47 sites on two floors of the building on a single day during the semester (Table 1). After collection, the samples were incubated at 37C for 48 hours. </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Of the 47 plates, 10 were positive for growth. Each colony that grew on the 10 plates was then transferred and cultured on mannitol salt agar plates with 7% NaCl in order to select for Staphylococci. </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Next, these colonies were streaked on tryptic soy agar (TSA) to isolate single colonies from which DNA was isolated and frozen stocks were made and stored at -80C. </a:t>
            </a:r>
            <a:endParaRPr sz="2400">
              <a:solidFill>
                <a:schemeClr val="dk1"/>
              </a:solidFill>
            </a:endParaRPr>
          </a:p>
          <a:p>
            <a:pPr marL="0" lvl="0" indent="0" rtl="0">
              <a:spcBef>
                <a:spcPts val="0"/>
              </a:spcBef>
              <a:spcAft>
                <a:spcPts val="0"/>
              </a:spcAft>
              <a:buClr>
                <a:schemeClr val="dk1"/>
              </a:buClr>
              <a:buSzPts val="1100"/>
              <a:buFont typeface="Arial"/>
              <a:buNone/>
            </a:pPr>
            <a:endParaRPr sz="2400">
              <a:solidFill>
                <a:schemeClr val="dk1"/>
              </a:solidFill>
            </a:endParaRPr>
          </a:p>
          <a:p>
            <a:pPr marL="0" lvl="0" indent="457200">
              <a:spcBef>
                <a:spcPts val="0"/>
              </a:spcBef>
              <a:spcAft>
                <a:spcPts val="0"/>
              </a:spcAft>
              <a:buClr>
                <a:schemeClr val="dk1"/>
              </a:buClr>
              <a:buSzPts val="1100"/>
              <a:buFont typeface="Arial"/>
              <a:buNone/>
            </a:pPr>
            <a:r>
              <a:rPr lang="en-US" sz="2400" b="1">
                <a:solidFill>
                  <a:schemeClr val="dk1"/>
                </a:solidFill>
              </a:rPr>
              <a:t>DNA Isolation, PCR and Sequencing.</a:t>
            </a:r>
            <a:r>
              <a:rPr lang="en-US" sz="2400">
                <a:solidFill>
                  <a:srgbClr val="0000FF"/>
                </a:solidFill>
              </a:rPr>
              <a:t> </a:t>
            </a:r>
            <a:endParaRPr sz="2400">
              <a:solidFill>
                <a:srgbClr val="0000FF"/>
              </a:solidFill>
            </a:endParaRPr>
          </a:p>
          <a:p>
            <a:pPr marL="457200" lvl="0" indent="-381000" rtl="0">
              <a:spcBef>
                <a:spcPts val="0"/>
              </a:spcBef>
              <a:spcAft>
                <a:spcPts val="0"/>
              </a:spcAft>
              <a:buClr>
                <a:schemeClr val="dk1"/>
              </a:buClr>
              <a:buSzPts val="2400"/>
              <a:buChar char="●"/>
            </a:pPr>
            <a:r>
              <a:rPr lang="en-US" sz="2400">
                <a:solidFill>
                  <a:schemeClr val="dk1"/>
                </a:solidFill>
              </a:rPr>
              <a:t>DNA was isolated with the UltraClean DNA Isolation kit as described by the manufacturer. </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We amplified two target sequences through polymerase chain reaction (PCR) of the isolated DNA: the </a:t>
            </a:r>
            <a:r>
              <a:rPr lang="en-US" sz="2400" i="1">
                <a:solidFill>
                  <a:schemeClr val="dk1"/>
                </a:solidFill>
              </a:rPr>
              <a:t>tuf </a:t>
            </a:r>
            <a:r>
              <a:rPr lang="en-US" sz="2400">
                <a:solidFill>
                  <a:schemeClr val="dk1"/>
                </a:solidFill>
              </a:rPr>
              <a:t>(elongation factor tu) gene and the </a:t>
            </a:r>
            <a:r>
              <a:rPr lang="en-US" sz="2400" i="1">
                <a:solidFill>
                  <a:schemeClr val="dk1"/>
                </a:solidFill>
              </a:rPr>
              <a:t>mecA </a:t>
            </a:r>
            <a:r>
              <a:rPr lang="en-US" sz="2400">
                <a:solidFill>
                  <a:schemeClr val="dk1"/>
                </a:solidFill>
              </a:rPr>
              <a:t>gene (</a:t>
            </a:r>
            <a:r>
              <a:rPr lang="en-US" sz="2400">
                <a:solidFill>
                  <a:schemeClr val="dk1"/>
                </a:solidFill>
                <a:highlight>
                  <a:srgbClr val="FFFFFF"/>
                </a:highlight>
              </a:rPr>
              <a:t>Heikens et al, 2005; Robinson &amp;, Enright, 2003</a:t>
            </a:r>
            <a:r>
              <a:rPr lang="en-US" sz="2400">
                <a:solidFill>
                  <a:schemeClr val="dk1"/>
                </a:solidFill>
              </a:rPr>
              <a:t>). </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PCR products were run on a gel to confirm amplification alongside a ladder. Presence of the</a:t>
            </a:r>
            <a:r>
              <a:rPr lang="en-US" sz="2400" i="1">
                <a:solidFill>
                  <a:schemeClr val="dk1"/>
                </a:solidFill>
              </a:rPr>
              <a:t> tuf</a:t>
            </a:r>
            <a:r>
              <a:rPr lang="en-US" sz="2400">
                <a:solidFill>
                  <a:schemeClr val="dk1"/>
                </a:solidFill>
              </a:rPr>
              <a:t> gene indicates that the sample is a bacterium (all Staphylococci are expected to have a </a:t>
            </a:r>
            <a:r>
              <a:rPr lang="en-US" sz="2400" i="1">
                <a:solidFill>
                  <a:schemeClr val="dk1"/>
                </a:solidFill>
              </a:rPr>
              <a:t>tuf</a:t>
            </a:r>
            <a:r>
              <a:rPr lang="en-US" sz="2400">
                <a:solidFill>
                  <a:schemeClr val="dk1"/>
                </a:solidFill>
              </a:rPr>
              <a:t> gene) and presence of the </a:t>
            </a:r>
            <a:r>
              <a:rPr lang="en-US" sz="2400" i="1">
                <a:solidFill>
                  <a:schemeClr val="dk1"/>
                </a:solidFill>
              </a:rPr>
              <a:t>mecA</a:t>
            </a:r>
            <a:r>
              <a:rPr lang="en-US" sz="2400">
                <a:solidFill>
                  <a:schemeClr val="dk1"/>
                </a:solidFill>
              </a:rPr>
              <a:t> shows that it encodes resistance to methicillin.</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PCR products were cleaned up using the Qiagen PCR clean-up kit. PCR products were then sent to be sequenced after adding a primer to Macrogen. </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Finally, we interpreted the sequencing results using Basic Local Alignment Search Tool (BLAST).</a:t>
            </a:r>
            <a:endParaRPr sz="2400">
              <a:solidFill>
                <a:schemeClr val="dk1"/>
              </a:solidFill>
            </a:endParaRPr>
          </a:p>
          <a:p>
            <a:pPr marL="0" marR="0" lvl="0" indent="0" algn="l" rtl="0">
              <a:spcBef>
                <a:spcPts val="0"/>
              </a:spcBef>
              <a:spcAft>
                <a:spcPts val="0"/>
              </a:spcAft>
              <a:buNone/>
            </a:pPr>
            <a:endParaRPr sz="2400">
              <a:solidFill>
                <a:schemeClr val="dk1"/>
              </a:solidFill>
            </a:endParaRPr>
          </a:p>
        </p:txBody>
      </p:sp>
      <p:sp>
        <p:nvSpPr>
          <p:cNvPr id="103" name="Shape 103"/>
          <p:cNvSpPr/>
          <p:nvPr/>
        </p:nvSpPr>
        <p:spPr>
          <a:xfrm>
            <a:off x="29817579" y="6134811"/>
            <a:ext cx="13831496" cy="13523734"/>
          </a:xfrm>
          <a:prstGeom prst="roundRect">
            <a:avLst>
              <a:gd name="adj" fmla="val 16667"/>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l" rtl="0">
              <a:spcBef>
                <a:spcPts val="0"/>
              </a:spcBef>
              <a:spcAft>
                <a:spcPts val="0"/>
              </a:spcAft>
              <a:buNone/>
            </a:pPr>
            <a:endParaRPr sz="11500">
              <a:solidFill>
                <a:schemeClr val="dk1"/>
              </a:solidFill>
              <a:latin typeface="Times New Roman"/>
              <a:ea typeface="Times New Roman"/>
              <a:cs typeface="Times New Roman"/>
              <a:sym typeface="Times New Roman"/>
            </a:endParaRPr>
          </a:p>
        </p:txBody>
      </p:sp>
      <p:sp>
        <p:nvSpPr>
          <p:cNvPr id="104" name="Shape 104"/>
          <p:cNvSpPr txBox="1"/>
          <p:nvPr/>
        </p:nvSpPr>
        <p:spPr>
          <a:xfrm>
            <a:off x="32268975" y="5733131"/>
            <a:ext cx="8360100" cy="822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ctr" rtl="0">
              <a:spcBef>
                <a:spcPts val="0"/>
              </a:spcBef>
              <a:spcAft>
                <a:spcPts val="0"/>
              </a:spcAft>
              <a:buNone/>
            </a:pPr>
            <a:r>
              <a:rPr lang="en-US" sz="4600" b="1">
                <a:solidFill>
                  <a:srgbClr val="000090"/>
                </a:solidFill>
                <a:latin typeface="Arial"/>
                <a:ea typeface="Arial"/>
                <a:cs typeface="Arial"/>
                <a:sym typeface="Arial"/>
              </a:rPr>
              <a:t>Discussion</a:t>
            </a:r>
            <a:endParaRPr sz="4600" b="1">
              <a:solidFill>
                <a:srgbClr val="000090"/>
              </a:solidFill>
              <a:latin typeface="Arial"/>
              <a:ea typeface="Arial"/>
              <a:cs typeface="Arial"/>
              <a:sym typeface="Arial"/>
            </a:endParaRPr>
          </a:p>
        </p:txBody>
      </p:sp>
      <p:sp>
        <p:nvSpPr>
          <p:cNvPr id="105" name="Shape 105"/>
          <p:cNvSpPr txBox="1"/>
          <p:nvPr/>
        </p:nvSpPr>
        <p:spPr>
          <a:xfrm>
            <a:off x="30314539" y="6657286"/>
            <a:ext cx="13157385" cy="7546500"/>
          </a:xfrm>
          <a:prstGeom prst="rect">
            <a:avLst/>
          </a:prstGeom>
          <a:noFill/>
          <a:ln>
            <a:noFill/>
          </a:ln>
        </p:spPr>
        <p:txBody>
          <a:bodyPr spcFirstLastPara="1" wrap="square" lIns="105200" tIns="52600" rIns="105200" bIns="52600" anchor="t" anchorCtr="0">
            <a:noAutofit/>
          </a:bodyPr>
          <a:lstStyle/>
          <a:p>
            <a:pPr marL="0" lvl="0" indent="457200" rtl="0">
              <a:spcBef>
                <a:spcPts val="0"/>
              </a:spcBef>
              <a:spcAft>
                <a:spcPts val="0"/>
              </a:spcAft>
              <a:buClr>
                <a:schemeClr val="dk1"/>
              </a:buClr>
              <a:buSzPts val="1100"/>
              <a:buFont typeface="Arial"/>
              <a:buNone/>
            </a:pPr>
            <a:r>
              <a:rPr lang="en-US" sz="2400" dirty="0">
                <a:solidFill>
                  <a:srgbClr val="222222"/>
                </a:solidFill>
                <a:highlight>
                  <a:srgbClr val="FFFFFF"/>
                </a:highlight>
              </a:rPr>
              <a:t>To date DNA of 23 different colonies was sequenced, with </a:t>
            </a:r>
            <a:r>
              <a:rPr lang="en-US" sz="2400" i="1" dirty="0">
                <a:solidFill>
                  <a:srgbClr val="222222"/>
                </a:solidFill>
                <a:highlight>
                  <a:srgbClr val="FFFFFF"/>
                </a:highlight>
              </a:rPr>
              <a:t>Staphylococcus </a:t>
            </a:r>
            <a:r>
              <a:rPr lang="en-US" sz="2400" i="1" dirty="0" err="1">
                <a:solidFill>
                  <a:srgbClr val="222222"/>
                </a:solidFill>
                <a:highlight>
                  <a:srgbClr val="FFFFFF"/>
                </a:highlight>
              </a:rPr>
              <a:t>haemolyticus</a:t>
            </a:r>
            <a:r>
              <a:rPr lang="en-US" sz="2400" dirty="0">
                <a:solidFill>
                  <a:srgbClr val="222222"/>
                </a:solidFill>
                <a:highlight>
                  <a:srgbClr val="FFFFFF"/>
                </a:highlight>
              </a:rPr>
              <a:t> identified 13 times out of 24 samples, followed by </a:t>
            </a:r>
            <a:r>
              <a:rPr lang="en-US" sz="2400" i="1" dirty="0">
                <a:solidFill>
                  <a:srgbClr val="222222"/>
                </a:solidFill>
                <a:highlight>
                  <a:srgbClr val="FFFFFF"/>
                </a:highlight>
              </a:rPr>
              <a:t>Bacillus </a:t>
            </a:r>
            <a:r>
              <a:rPr lang="en-US" sz="2400" i="1" dirty="0" err="1">
                <a:solidFill>
                  <a:srgbClr val="222222"/>
                </a:solidFill>
                <a:highlight>
                  <a:srgbClr val="FFFFFF"/>
                </a:highlight>
              </a:rPr>
              <a:t>licheniformis</a:t>
            </a:r>
            <a:r>
              <a:rPr lang="en-US" sz="2400" dirty="0">
                <a:solidFill>
                  <a:srgbClr val="222222"/>
                </a:solidFill>
                <a:highlight>
                  <a:srgbClr val="FFFFFF"/>
                </a:highlight>
              </a:rPr>
              <a:t> identified 3 times, </a:t>
            </a:r>
            <a:r>
              <a:rPr lang="en-US" sz="2400" i="1" dirty="0">
                <a:solidFill>
                  <a:srgbClr val="222222"/>
                </a:solidFill>
                <a:highlight>
                  <a:srgbClr val="FFFFFF"/>
                </a:highlight>
              </a:rPr>
              <a:t>Staphylococcus </a:t>
            </a:r>
            <a:r>
              <a:rPr lang="en-US" sz="2400" i="1" dirty="0" err="1">
                <a:solidFill>
                  <a:srgbClr val="222222"/>
                </a:solidFill>
                <a:highlight>
                  <a:srgbClr val="FFFFFF"/>
                </a:highlight>
              </a:rPr>
              <a:t>cohnii</a:t>
            </a:r>
            <a:r>
              <a:rPr lang="en-US" sz="2400" i="1" dirty="0">
                <a:solidFill>
                  <a:srgbClr val="222222"/>
                </a:solidFill>
                <a:highlight>
                  <a:srgbClr val="FFFFFF"/>
                </a:highlight>
              </a:rPr>
              <a:t> </a:t>
            </a:r>
            <a:r>
              <a:rPr lang="en-US" sz="2400" dirty="0">
                <a:solidFill>
                  <a:srgbClr val="222222"/>
                </a:solidFill>
                <a:highlight>
                  <a:srgbClr val="FFFFFF"/>
                </a:highlight>
              </a:rPr>
              <a:t>identified 2 times, </a:t>
            </a:r>
            <a:r>
              <a:rPr lang="en-US" sz="2400" i="1" dirty="0">
                <a:solidFill>
                  <a:srgbClr val="222222"/>
                </a:solidFill>
                <a:highlight>
                  <a:srgbClr val="FFFFFF"/>
                </a:highlight>
              </a:rPr>
              <a:t>Staphylococcus </a:t>
            </a:r>
            <a:r>
              <a:rPr lang="en-US" sz="2400" i="1" dirty="0" err="1">
                <a:solidFill>
                  <a:srgbClr val="222222"/>
                </a:solidFill>
                <a:highlight>
                  <a:srgbClr val="FFFFFF"/>
                </a:highlight>
              </a:rPr>
              <a:t>capitis</a:t>
            </a:r>
            <a:r>
              <a:rPr lang="en-US" sz="2400" dirty="0">
                <a:solidFill>
                  <a:srgbClr val="222222"/>
                </a:solidFill>
                <a:highlight>
                  <a:srgbClr val="FFFFFF"/>
                </a:highlight>
              </a:rPr>
              <a:t> identified 1 time and </a:t>
            </a:r>
            <a:r>
              <a:rPr lang="en-US" sz="2400" i="1" dirty="0">
                <a:solidFill>
                  <a:srgbClr val="222222"/>
                </a:solidFill>
                <a:highlight>
                  <a:srgbClr val="FFFFFF"/>
                </a:highlight>
              </a:rPr>
              <a:t>Staphylococcus aureus</a:t>
            </a:r>
            <a:r>
              <a:rPr lang="en-US" sz="2400" dirty="0">
                <a:solidFill>
                  <a:srgbClr val="222222"/>
                </a:solidFill>
                <a:highlight>
                  <a:srgbClr val="FFFFFF"/>
                </a:highlight>
              </a:rPr>
              <a:t> identified 1 time (excluding the control). </a:t>
            </a:r>
            <a:r>
              <a:rPr lang="en-US" sz="2400" dirty="0">
                <a:solidFill>
                  <a:schemeClr val="dk1"/>
                </a:solidFill>
              </a:rPr>
              <a:t>Many </a:t>
            </a:r>
            <a:r>
              <a:rPr lang="en-US" sz="2400" i="1" dirty="0">
                <a:solidFill>
                  <a:schemeClr val="dk1"/>
                </a:solidFill>
              </a:rPr>
              <a:t>S. </a:t>
            </a:r>
            <a:r>
              <a:rPr lang="en-US" sz="2400" i="1" dirty="0" err="1">
                <a:solidFill>
                  <a:schemeClr val="dk1"/>
                </a:solidFill>
              </a:rPr>
              <a:t>haemolyticus</a:t>
            </a:r>
            <a:r>
              <a:rPr lang="en-US" sz="2400" dirty="0">
                <a:solidFill>
                  <a:schemeClr val="dk1"/>
                </a:solidFill>
              </a:rPr>
              <a:t> were isolated from the library stapler, which shows that such bacteria are commonly found on everyday objects that are not regularly cleaned.</a:t>
            </a:r>
            <a:endParaRPr sz="2400" dirty="0">
              <a:solidFill>
                <a:schemeClr val="dk1"/>
              </a:solidFill>
            </a:endParaRPr>
          </a:p>
          <a:p>
            <a:pPr marL="0" lvl="0" indent="457200" rtl="0">
              <a:spcBef>
                <a:spcPts val="0"/>
              </a:spcBef>
              <a:spcAft>
                <a:spcPts val="0"/>
              </a:spcAft>
              <a:buClr>
                <a:schemeClr val="dk1"/>
              </a:buClr>
              <a:buSzPts val="1100"/>
              <a:buFont typeface="Arial"/>
              <a:buNone/>
            </a:pPr>
            <a:r>
              <a:rPr lang="en-US" sz="2400" dirty="0">
                <a:solidFill>
                  <a:schemeClr val="dk1"/>
                </a:solidFill>
              </a:rPr>
              <a:t>Previous research on the diversity of bacterial communities on public surfaces has been conducted by other scientists including our PI, Prof Smyth. Her lab has found </a:t>
            </a:r>
            <a:r>
              <a:rPr lang="en-US" sz="2400" i="1" dirty="0">
                <a:solidFill>
                  <a:schemeClr val="dk1"/>
                </a:solidFill>
              </a:rPr>
              <a:t>Staphylococcus </a:t>
            </a:r>
            <a:r>
              <a:rPr lang="en-US" sz="2400" i="1" dirty="0" err="1">
                <a:solidFill>
                  <a:schemeClr val="dk1"/>
                </a:solidFill>
              </a:rPr>
              <a:t>epidermidis</a:t>
            </a:r>
            <a:r>
              <a:rPr lang="en-US" sz="2400" i="1" dirty="0">
                <a:solidFill>
                  <a:schemeClr val="dk1"/>
                </a:solidFill>
              </a:rPr>
              <a:t> </a:t>
            </a:r>
            <a:r>
              <a:rPr lang="en-US" sz="2400" dirty="0">
                <a:solidFill>
                  <a:schemeClr val="dk1"/>
                </a:solidFill>
              </a:rPr>
              <a:t>to be the most common resistant staphylococci present in a college campus setting by culturing. Her lab identified a similar distribution of Staphylococcal species in multiple buildings. DNA sequencing revealed that the identity and proportions of microorganisms changed when students moved into occupied buildings. Streptococcus, not Staphylococcus, was the most significant human associated species.  </a:t>
            </a:r>
            <a:endParaRPr sz="2400" dirty="0">
              <a:solidFill>
                <a:schemeClr val="dk1"/>
              </a:solidFill>
            </a:endParaRPr>
          </a:p>
          <a:p>
            <a:pPr marL="0" lvl="0" indent="457200" rtl="0">
              <a:spcBef>
                <a:spcPts val="0"/>
              </a:spcBef>
              <a:spcAft>
                <a:spcPts val="0"/>
              </a:spcAft>
              <a:buClr>
                <a:schemeClr val="dk1"/>
              </a:buClr>
              <a:buSzPts val="1100"/>
              <a:buFont typeface="Arial"/>
              <a:buNone/>
            </a:pPr>
            <a:r>
              <a:rPr lang="en-US" sz="2400" dirty="0">
                <a:solidFill>
                  <a:schemeClr val="dk1"/>
                </a:solidFill>
              </a:rPr>
              <a:t>In a study from another research group, the authors investigated the bacterial populations on four surfaces (elevator buttons, bank machine buttons, restroom surfaces, employee clock-in system) of a large Brazilian public teaching hospital through parallel sequencing of the 16S </a:t>
            </a:r>
            <a:r>
              <a:rPr lang="en-US" sz="2400" dirty="0" err="1">
                <a:solidFill>
                  <a:schemeClr val="dk1"/>
                </a:solidFill>
              </a:rPr>
              <a:t>rRNA</a:t>
            </a:r>
            <a:r>
              <a:rPr lang="en-US" sz="2400" dirty="0">
                <a:solidFill>
                  <a:schemeClr val="dk1"/>
                </a:solidFill>
              </a:rPr>
              <a:t> genes and found that </a:t>
            </a:r>
            <a:r>
              <a:rPr lang="en-US" sz="2400" dirty="0" err="1">
                <a:solidFill>
                  <a:schemeClr val="dk1"/>
                </a:solidFill>
              </a:rPr>
              <a:t>Firmicutes</a:t>
            </a:r>
            <a:r>
              <a:rPr lang="en-US" sz="2400" dirty="0">
                <a:solidFill>
                  <a:schemeClr val="dk1"/>
                </a:solidFill>
              </a:rPr>
              <a:t>, </a:t>
            </a:r>
            <a:r>
              <a:rPr lang="en-US" sz="2400" dirty="0" err="1">
                <a:solidFill>
                  <a:schemeClr val="dk1"/>
                </a:solidFill>
              </a:rPr>
              <a:t>Actinobacteria</a:t>
            </a:r>
            <a:r>
              <a:rPr lang="en-US" sz="2400" dirty="0">
                <a:solidFill>
                  <a:schemeClr val="dk1"/>
                </a:solidFill>
              </a:rPr>
              <a:t>, and </a:t>
            </a:r>
            <a:r>
              <a:rPr lang="en-US" sz="2400" dirty="0" err="1">
                <a:solidFill>
                  <a:schemeClr val="dk1"/>
                </a:solidFill>
              </a:rPr>
              <a:t>Proteobacteria</a:t>
            </a:r>
            <a:r>
              <a:rPr lang="en-US" sz="2400" dirty="0">
                <a:solidFill>
                  <a:schemeClr val="dk1"/>
                </a:solidFill>
              </a:rPr>
              <a:t> were most prevalent. They also discovered potentially pathogenic bacteria such as </a:t>
            </a:r>
            <a:r>
              <a:rPr lang="en-US" sz="2400" i="1" dirty="0">
                <a:solidFill>
                  <a:schemeClr val="dk1"/>
                </a:solidFill>
              </a:rPr>
              <a:t>Salmonella </a:t>
            </a:r>
            <a:r>
              <a:rPr lang="en-US" sz="2400" i="1" dirty="0" err="1">
                <a:solidFill>
                  <a:schemeClr val="dk1"/>
                </a:solidFill>
              </a:rPr>
              <a:t>enterica</a:t>
            </a:r>
            <a:r>
              <a:rPr lang="en-US" sz="2400" dirty="0">
                <a:solidFill>
                  <a:schemeClr val="dk1"/>
                </a:solidFill>
              </a:rPr>
              <a:t>, </a:t>
            </a:r>
            <a:r>
              <a:rPr lang="en-US" sz="2400" i="1" dirty="0" err="1">
                <a:solidFill>
                  <a:schemeClr val="dk1"/>
                </a:solidFill>
              </a:rPr>
              <a:t>Klebsiella</a:t>
            </a:r>
            <a:r>
              <a:rPr lang="en-US" sz="2400" i="1" dirty="0">
                <a:solidFill>
                  <a:schemeClr val="dk1"/>
                </a:solidFill>
              </a:rPr>
              <a:t> </a:t>
            </a:r>
            <a:r>
              <a:rPr lang="en-US" sz="2400" i="1" dirty="0" err="1">
                <a:solidFill>
                  <a:schemeClr val="dk1"/>
                </a:solidFill>
              </a:rPr>
              <a:t>pneumoniae</a:t>
            </a:r>
            <a:r>
              <a:rPr lang="en-US" sz="2400" dirty="0">
                <a:solidFill>
                  <a:schemeClr val="dk1"/>
                </a:solidFill>
              </a:rPr>
              <a:t>, and </a:t>
            </a:r>
            <a:r>
              <a:rPr lang="en-US" sz="2400" i="1" dirty="0">
                <a:solidFill>
                  <a:schemeClr val="dk1"/>
                </a:solidFill>
              </a:rPr>
              <a:t>Staphylococcus aureus</a:t>
            </a:r>
            <a:r>
              <a:rPr lang="en-US" sz="2400" dirty="0">
                <a:solidFill>
                  <a:schemeClr val="dk1"/>
                </a:solidFill>
              </a:rPr>
              <a:t> (</a:t>
            </a:r>
            <a:r>
              <a:rPr lang="en-US" sz="2400" dirty="0" smtClean="0">
                <a:solidFill>
                  <a:schemeClr val="dk1"/>
                </a:solidFill>
              </a:rPr>
              <a:t>Pereira </a:t>
            </a:r>
            <a:r>
              <a:rPr lang="en-US" sz="2400" dirty="0">
                <a:solidFill>
                  <a:schemeClr val="dk1"/>
                </a:solidFill>
              </a:rPr>
              <a:t>da Fonseca et al., 2016). Another research study specifically investigated the prevalence of bacteria on elevator buttons and determined that they were sites of high bacterial colonization, but most were non-pathogenic (</a:t>
            </a:r>
            <a:r>
              <a:rPr lang="en-US" sz="2400" dirty="0" err="1">
                <a:solidFill>
                  <a:schemeClr val="dk1"/>
                </a:solidFill>
              </a:rPr>
              <a:t>Kandel</a:t>
            </a:r>
            <a:r>
              <a:rPr lang="en-US" sz="2400" dirty="0">
                <a:solidFill>
                  <a:schemeClr val="dk1"/>
                </a:solidFill>
              </a:rPr>
              <a:t> et al., 2014). </a:t>
            </a:r>
            <a:endParaRPr sz="2400" dirty="0">
              <a:solidFill>
                <a:schemeClr val="dk1"/>
              </a:solidFill>
            </a:endParaRPr>
          </a:p>
          <a:p>
            <a:pPr marL="0" lvl="0" indent="228600" rtl="0">
              <a:spcBef>
                <a:spcPts val="0"/>
              </a:spcBef>
              <a:spcAft>
                <a:spcPts val="0"/>
              </a:spcAft>
              <a:buClr>
                <a:schemeClr val="dk1"/>
              </a:buClr>
              <a:buSzPts val="1100"/>
              <a:buFont typeface="Arial"/>
              <a:buNone/>
            </a:pPr>
            <a:r>
              <a:rPr lang="en-US" sz="2400" dirty="0">
                <a:solidFill>
                  <a:schemeClr val="dk1"/>
                </a:solidFill>
              </a:rPr>
              <a:t>Compared to other studies, we found a much higher proportion of </a:t>
            </a:r>
            <a:r>
              <a:rPr lang="en-US" sz="2400" i="1" dirty="0">
                <a:solidFill>
                  <a:schemeClr val="dk1"/>
                </a:solidFill>
              </a:rPr>
              <a:t>S. </a:t>
            </a:r>
            <a:r>
              <a:rPr lang="en-US" sz="2400" i="1" dirty="0" err="1">
                <a:solidFill>
                  <a:schemeClr val="dk1"/>
                </a:solidFill>
              </a:rPr>
              <a:t>haemolyticus</a:t>
            </a:r>
            <a:r>
              <a:rPr lang="en-US" sz="2400" dirty="0">
                <a:solidFill>
                  <a:schemeClr val="dk1"/>
                </a:solidFill>
              </a:rPr>
              <a:t> and no </a:t>
            </a:r>
            <a:r>
              <a:rPr lang="en-US" sz="2400" i="1" dirty="0">
                <a:solidFill>
                  <a:schemeClr val="dk1"/>
                </a:solidFill>
              </a:rPr>
              <a:t>Staphylococcus </a:t>
            </a:r>
            <a:r>
              <a:rPr lang="en-US" sz="2400" i="1" dirty="0" err="1">
                <a:solidFill>
                  <a:schemeClr val="dk1"/>
                </a:solidFill>
              </a:rPr>
              <a:t>epidermidis</a:t>
            </a:r>
            <a:r>
              <a:rPr lang="en-US" sz="2400" dirty="0">
                <a:solidFill>
                  <a:schemeClr val="dk1"/>
                </a:solidFill>
              </a:rPr>
              <a:t>, which may suggest that </a:t>
            </a:r>
            <a:r>
              <a:rPr lang="en-US" sz="2400" i="1" dirty="0">
                <a:solidFill>
                  <a:schemeClr val="dk1"/>
                </a:solidFill>
              </a:rPr>
              <a:t>S. </a:t>
            </a:r>
            <a:r>
              <a:rPr lang="en-US" sz="2400" i="1" dirty="0" err="1">
                <a:solidFill>
                  <a:schemeClr val="dk1"/>
                </a:solidFill>
              </a:rPr>
              <a:t>haemolyticus</a:t>
            </a:r>
            <a:r>
              <a:rPr lang="en-US" sz="2400" i="1" dirty="0">
                <a:solidFill>
                  <a:schemeClr val="dk1"/>
                </a:solidFill>
              </a:rPr>
              <a:t> </a:t>
            </a:r>
            <a:r>
              <a:rPr lang="en-US" sz="2400" dirty="0">
                <a:solidFill>
                  <a:schemeClr val="dk1"/>
                </a:solidFill>
              </a:rPr>
              <a:t>is the most common resistant staphylococci due to its high resistance. Some potential sources of error are: failing to plate the bacteria by not full covering the surface, contamination of DNA samples during isolation, and mistakes in amplifying the DNA. </a:t>
            </a:r>
            <a:r>
              <a:rPr lang="en-US" sz="2400" dirty="0">
                <a:solidFill>
                  <a:srgbClr val="222222"/>
                </a:solidFill>
                <a:highlight>
                  <a:srgbClr val="FFFFFF"/>
                </a:highlight>
              </a:rPr>
              <a:t>As indicated by our results, some examples of fomites that may host antibiotic resistant bacteria include: railings, toilet flushing buttons, elevator buttons, and staircase railings. We suggest regular cleaning of all high contact surfaces in order to limit bacterial propagation and transmission. </a:t>
            </a:r>
            <a:endParaRPr sz="2400" dirty="0">
              <a:solidFill>
                <a:srgbClr val="222222"/>
              </a:solidFill>
              <a:highlight>
                <a:srgbClr val="FFFFFF"/>
              </a:highlight>
            </a:endParaRPr>
          </a:p>
          <a:p>
            <a:pPr marL="0" lvl="0" indent="457200" rtl="0">
              <a:spcBef>
                <a:spcPts val="0"/>
              </a:spcBef>
              <a:spcAft>
                <a:spcPts val="0"/>
              </a:spcAft>
              <a:buClr>
                <a:schemeClr val="dk1"/>
              </a:buClr>
              <a:buSzPts val="1100"/>
              <a:buFont typeface="Arial"/>
              <a:buNone/>
            </a:pPr>
            <a:r>
              <a:rPr lang="en-US" sz="2400" dirty="0">
                <a:solidFill>
                  <a:srgbClr val="222222"/>
                </a:solidFill>
                <a:highlight>
                  <a:srgbClr val="FFFFFF"/>
                </a:highlight>
              </a:rPr>
              <a:t>Future experiments could include investigation into microbes that possess resistance to cleaning agents. Bacteria which are both antibiotic resistant and unaffected by cleaning agents could pose a threat for infection.</a:t>
            </a:r>
            <a:endParaRPr sz="2400" dirty="0"/>
          </a:p>
        </p:txBody>
      </p:sp>
      <p:sp>
        <p:nvSpPr>
          <p:cNvPr id="106" name="Shape 106"/>
          <p:cNvSpPr/>
          <p:nvPr/>
        </p:nvSpPr>
        <p:spPr>
          <a:xfrm>
            <a:off x="29889575" y="20321193"/>
            <a:ext cx="13759500" cy="8780082"/>
          </a:xfrm>
          <a:prstGeom prst="roundRect">
            <a:avLst>
              <a:gd name="adj" fmla="val 16667"/>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l" rtl="0">
              <a:spcBef>
                <a:spcPts val="0"/>
              </a:spcBef>
              <a:spcAft>
                <a:spcPts val="0"/>
              </a:spcAft>
              <a:buNone/>
            </a:pPr>
            <a:endParaRPr sz="11500">
              <a:solidFill>
                <a:schemeClr val="dk1"/>
              </a:solidFill>
              <a:latin typeface="Times New Roman"/>
              <a:ea typeface="Times New Roman"/>
              <a:cs typeface="Times New Roman"/>
              <a:sym typeface="Times New Roman"/>
            </a:endParaRPr>
          </a:p>
        </p:txBody>
      </p:sp>
      <p:sp>
        <p:nvSpPr>
          <p:cNvPr id="107" name="Shape 107"/>
          <p:cNvSpPr txBox="1"/>
          <p:nvPr/>
        </p:nvSpPr>
        <p:spPr>
          <a:xfrm>
            <a:off x="33346992" y="20010235"/>
            <a:ext cx="6016200" cy="822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05200" tIns="52600" rIns="105200" bIns="52600" anchor="t" anchorCtr="0">
            <a:noAutofit/>
          </a:bodyPr>
          <a:lstStyle/>
          <a:p>
            <a:pPr marL="0" marR="0" lvl="0" indent="0" algn="ctr" rtl="0">
              <a:spcBef>
                <a:spcPts val="0"/>
              </a:spcBef>
              <a:spcAft>
                <a:spcPts val="0"/>
              </a:spcAft>
              <a:buNone/>
            </a:pPr>
            <a:r>
              <a:rPr lang="en-US" sz="4600" b="1" dirty="0">
                <a:solidFill>
                  <a:srgbClr val="000090"/>
                </a:solidFill>
                <a:latin typeface="Arial"/>
                <a:ea typeface="Arial"/>
                <a:cs typeface="Arial"/>
                <a:sym typeface="Arial"/>
              </a:rPr>
              <a:t>References</a:t>
            </a:r>
            <a:endParaRPr sz="4600" b="1" dirty="0">
              <a:solidFill>
                <a:srgbClr val="000090"/>
              </a:solidFill>
              <a:latin typeface="Arial"/>
              <a:ea typeface="Arial"/>
              <a:cs typeface="Arial"/>
              <a:sym typeface="Arial"/>
            </a:endParaRPr>
          </a:p>
        </p:txBody>
      </p:sp>
      <p:sp>
        <p:nvSpPr>
          <p:cNvPr id="108" name="Shape 108"/>
          <p:cNvSpPr txBox="1"/>
          <p:nvPr/>
        </p:nvSpPr>
        <p:spPr>
          <a:xfrm>
            <a:off x="30028721" y="21253447"/>
            <a:ext cx="13149900" cy="2753400"/>
          </a:xfrm>
          <a:prstGeom prst="rect">
            <a:avLst/>
          </a:prstGeom>
          <a:noFill/>
          <a:ln>
            <a:noFill/>
          </a:ln>
        </p:spPr>
        <p:txBody>
          <a:bodyPr spcFirstLastPara="1" wrap="square" lIns="105200" tIns="52600" rIns="105200" bIns="52600" anchor="t" anchorCtr="0">
            <a:noAutofit/>
          </a:bodyPr>
          <a:lstStyle/>
          <a:p>
            <a:pPr marL="457200" lvl="0" indent="-317500" rtl="0">
              <a:spcBef>
                <a:spcPts val="0"/>
              </a:spcBef>
              <a:spcAft>
                <a:spcPts val="0"/>
              </a:spcAft>
              <a:buClr>
                <a:schemeClr val="dk1"/>
              </a:buClr>
              <a:buSzPts val="1400"/>
              <a:buAutoNum type="arabicPeriod"/>
            </a:pPr>
            <a:r>
              <a:rPr lang="en-US" sz="2000" dirty="0">
                <a:solidFill>
                  <a:schemeClr val="dk1"/>
                </a:solidFill>
              </a:rPr>
              <a:t>Centers for Disease Control and Prevention. (2018, February 27). Biggest threats. Retrieved May 7, 2018, from https://</a:t>
            </a:r>
            <a:r>
              <a:rPr lang="en-US" sz="2000" dirty="0" err="1">
                <a:solidFill>
                  <a:schemeClr val="dk1"/>
                </a:solidFill>
              </a:rPr>
              <a:t>www.cdc.gov</a:t>
            </a:r>
            <a:r>
              <a:rPr lang="en-US" sz="2000" dirty="0">
                <a:solidFill>
                  <a:schemeClr val="dk1"/>
                </a:solidFill>
              </a:rPr>
              <a:t>/</a:t>
            </a:r>
            <a:r>
              <a:rPr lang="en-US" sz="2000" dirty="0" err="1">
                <a:solidFill>
                  <a:schemeClr val="dk1"/>
                </a:solidFill>
              </a:rPr>
              <a:t>drugresistance</a:t>
            </a:r>
            <a:r>
              <a:rPr lang="en-US" sz="2000" dirty="0">
                <a:solidFill>
                  <a:schemeClr val="dk1"/>
                </a:solidFill>
              </a:rPr>
              <a:t>/</a:t>
            </a:r>
            <a:r>
              <a:rPr lang="en-US" sz="2000" dirty="0" err="1">
                <a:solidFill>
                  <a:schemeClr val="dk1"/>
                </a:solidFill>
              </a:rPr>
              <a:t>biggest_threats.html</a:t>
            </a:r>
            <a:r>
              <a:rPr lang="en-US" sz="2000" dirty="0">
                <a:solidFill>
                  <a:schemeClr val="dk1"/>
                </a:solidFill>
              </a:rPr>
              <a:t> </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a:solidFill>
                  <a:schemeClr val="dk1"/>
                </a:solidFill>
              </a:rPr>
              <a:t>Centers for Disease Control and Prevention. (2018, March 5). About antimicrobial resistance. Retrieved May 8, 2018, from https://</a:t>
            </a:r>
            <a:r>
              <a:rPr lang="en-US" sz="2000" dirty="0" err="1">
                <a:solidFill>
                  <a:schemeClr val="dk1"/>
                </a:solidFill>
              </a:rPr>
              <a:t>www.cdc.gov</a:t>
            </a:r>
            <a:r>
              <a:rPr lang="en-US" sz="2000" dirty="0">
                <a:solidFill>
                  <a:schemeClr val="dk1"/>
                </a:solidFill>
              </a:rPr>
              <a:t>/</a:t>
            </a:r>
            <a:r>
              <a:rPr lang="en-US" sz="2000" dirty="0" err="1">
                <a:solidFill>
                  <a:schemeClr val="dk1"/>
                </a:solidFill>
              </a:rPr>
              <a:t>drugresistance</a:t>
            </a:r>
            <a:r>
              <a:rPr lang="en-US" sz="2000" dirty="0">
                <a:solidFill>
                  <a:schemeClr val="dk1"/>
                </a:solidFill>
              </a:rPr>
              <a:t>/</a:t>
            </a:r>
            <a:r>
              <a:rPr lang="en-US" sz="2000" dirty="0" err="1">
                <a:solidFill>
                  <a:schemeClr val="dk1"/>
                </a:solidFill>
              </a:rPr>
              <a:t>about.html</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a:solidFill>
                  <a:schemeClr val="dk1"/>
                </a:solidFill>
                <a:highlight>
                  <a:srgbClr val="FFFFFF"/>
                </a:highlight>
              </a:rPr>
              <a:t>Chambers, H. F., &amp; </a:t>
            </a:r>
            <a:r>
              <a:rPr lang="en-US" sz="2000" dirty="0" err="1">
                <a:solidFill>
                  <a:schemeClr val="dk1"/>
                </a:solidFill>
                <a:highlight>
                  <a:srgbClr val="FFFFFF"/>
                </a:highlight>
              </a:rPr>
              <a:t>DeLeo</a:t>
            </a:r>
            <a:r>
              <a:rPr lang="en-US" sz="2000" dirty="0">
                <a:solidFill>
                  <a:schemeClr val="dk1"/>
                </a:solidFill>
                <a:highlight>
                  <a:srgbClr val="FFFFFF"/>
                </a:highlight>
              </a:rPr>
              <a:t>, F. R. (2009). Waves of Resistance: </a:t>
            </a:r>
            <a:r>
              <a:rPr lang="en-US" sz="2000" i="1" dirty="0">
                <a:solidFill>
                  <a:schemeClr val="dk1"/>
                </a:solidFill>
                <a:highlight>
                  <a:srgbClr val="FFFFFF"/>
                </a:highlight>
              </a:rPr>
              <a:t>Staphylococcus aureus</a:t>
            </a:r>
            <a:r>
              <a:rPr lang="en-US" sz="2000" dirty="0">
                <a:solidFill>
                  <a:schemeClr val="dk1"/>
                </a:solidFill>
                <a:highlight>
                  <a:srgbClr val="FFFFFF"/>
                </a:highlight>
              </a:rPr>
              <a:t> in the Antibiotic Era. </a:t>
            </a:r>
            <a:r>
              <a:rPr lang="en-US" sz="2000" i="1" dirty="0">
                <a:solidFill>
                  <a:schemeClr val="dk1"/>
                </a:solidFill>
                <a:highlight>
                  <a:srgbClr val="FFFFFF"/>
                </a:highlight>
              </a:rPr>
              <a:t>Nature Reviews. Microbiology</a:t>
            </a:r>
            <a:r>
              <a:rPr lang="en-US" sz="2000" dirty="0">
                <a:solidFill>
                  <a:schemeClr val="dk1"/>
                </a:solidFill>
                <a:highlight>
                  <a:srgbClr val="FFFFFF"/>
                </a:highlight>
              </a:rPr>
              <a:t>, </a:t>
            </a:r>
            <a:r>
              <a:rPr lang="en-US" sz="2000" i="1" dirty="0">
                <a:solidFill>
                  <a:schemeClr val="dk1"/>
                </a:solidFill>
                <a:highlight>
                  <a:srgbClr val="FFFFFF"/>
                </a:highlight>
              </a:rPr>
              <a:t>7</a:t>
            </a:r>
            <a:r>
              <a:rPr lang="en-US" sz="2000" dirty="0">
                <a:solidFill>
                  <a:schemeClr val="dk1"/>
                </a:solidFill>
                <a:highlight>
                  <a:srgbClr val="FFFFFF"/>
                </a:highlight>
              </a:rPr>
              <a:t>(9), 629–641. http://</a:t>
            </a:r>
            <a:r>
              <a:rPr lang="en-US" sz="2000" dirty="0" err="1">
                <a:solidFill>
                  <a:schemeClr val="dk1"/>
                </a:solidFill>
                <a:highlight>
                  <a:srgbClr val="FFFFFF"/>
                </a:highlight>
              </a:rPr>
              <a:t>doi.org</a:t>
            </a:r>
            <a:r>
              <a:rPr lang="en-US" sz="2000" dirty="0">
                <a:solidFill>
                  <a:schemeClr val="dk1"/>
                </a:solidFill>
                <a:highlight>
                  <a:srgbClr val="FFFFFF"/>
                </a:highlight>
              </a:rPr>
              <a:t>/10.1038/nrmicro2200</a:t>
            </a:r>
            <a:endParaRPr sz="2000" dirty="0">
              <a:solidFill>
                <a:schemeClr val="dk1"/>
              </a:solidFill>
              <a:highlight>
                <a:srgbClr val="FFFFFF"/>
              </a:highlight>
            </a:endParaRPr>
          </a:p>
          <a:p>
            <a:pPr marL="457200" lvl="0" indent="-317500" rtl="0">
              <a:spcBef>
                <a:spcPts val="0"/>
              </a:spcBef>
              <a:spcAft>
                <a:spcPts val="0"/>
              </a:spcAft>
              <a:buClr>
                <a:schemeClr val="dk1"/>
              </a:buClr>
              <a:buSzPts val="1400"/>
              <a:buAutoNum type="arabicPeriod"/>
            </a:pPr>
            <a:r>
              <a:rPr lang="en-US" sz="2000" dirty="0">
                <a:solidFill>
                  <a:schemeClr val="dk1"/>
                </a:solidFill>
              </a:rPr>
              <a:t>Hardy Diagnostics. (2016). </a:t>
            </a:r>
            <a:r>
              <a:rPr lang="en-US" sz="2000" i="1" dirty="0" err="1">
                <a:solidFill>
                  <a:schemeClr val="dk1"/>
                </a:solidFill>
              </a:rPr>
              <a:t>HardyCHROM</a:t>
            </a:r>
            <a:r>
              <a:rPr lang="en-US" sz="2000" i="1" dirty="0">
                <a:solidFill>
                  <a:schemeClr val="dk1"/>
                </a:solidFill>
              </a:rPr>
              <a:t>™ MRSA, Contact Plate: Instructions for Use</a:t>
            </a:r>
            <a:r>
              <a:rPr lang="en-US" sz="2000" dirty="0">
                <a:solidFill>
                  <a:schemeClr val="dk1"/>
                </a:solidFill>
              </a:rPr>
              <a:t>. Santa Maria, CA: Hardy Diagnostics.</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err="1">
                <a:solidFill>
                  <a:schemeClr val="dk1"/>
                </a:solidFill>
              </a:rPr>
              <a:t>Kandel</a:t>
            </a:r>
            <a:r>
              <a:rPr lang="en-US" sz="2000" dirty="0">
                <a:solidFill>
                  <a:schemeClr val="dk1"/>
                </a:solidFill>
              </a:rPr>
              <a:t>, C. E., </a:t>
            </a:r>
            <a:r>
              <a:rPr lang="en-US" sz="2000" dirty="0" err="1">
                <a:solidFill>
                  <a:schemeClr val="dk1"/>
                </a:solidFill>
              </a:rPr>
              <a:t>Simor</a:t>
            </a:r>
            <a:r>
              <a:rPr lang="en-US" sz="2000" dirty="0">
                <a:solidFill>
                  <a:schemeClr val="dk1"/>
                </a:solidFill>
              </a:rPr>
              <a:t>, A. E., &amp; </a:t>
            </a:r>
            <a:r>
              <a:rPr lang="en-US" sz="2000" dirty="0" err="1">
                <a:solidFill>
                  <a:schemeClr val="dk1"/>
                </a:solidFill>
              </a:rPr>
              <a:t>Redelmeier</a:t>
            </a:r>
            <a:r>
              <a:rPr lang="en-US" sz="2000" dirty="0">
                <a:solidFill>
                  <a:schemeClr val="dk1"/>
                </a:solidFill>
              </a:rPr>
              <a:t>, D. A. (2014). Elevator buttons as unrecognized sources of bacterial colonization in hospitals. Open Medicine, 8(3), e81–e86.</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a:solidFill>
                  <a:schemeClr val="dk1"/>
                </a:solidFill>
              </a:rPr>
              <a:t>McClure-</a:t>
            </a:r>
            <a:r>
              <a:rPr lang="en-US" sz="2000" dirty="0" err="1">
                <a:solidFill>
                  <a:schemeClr val="dk1"/>
                </a:solidFill>
              </a:rPr>
              <a:t>Warnier</a:t>
            </a:r>
            <a:r>
              <a:rPr lang="en-US" sz="2000" dirty="0">
                <a:solidFill>
                  <a:schemeClr val="dk1"/>
                </a:solidFill>
              </a:rPr>
              <a:t>, J.A., </a:t>
            </a:r>
            <a:r>
              <a:rPr lang="en-US" sz="2000" dirty="0" err="1">
                <a:solidFill>
                  <a:schemeClr val="dk1"/>
                </a:solidFill>
              </a:rPr>
              <a:t>Conly</a:t>
            </a:r>
            <a:r>
              <a:rPr lang="en-US" sz="2000" dirty="0">
                <a:solidFill>
                  <a:schemeClr val="dk1"/>
                </a:solidFill>
              </a:rPr>
              <a:t>, J.M., &amp; Zhang, K. (2013). Multiplex PCR assay for typing of Staphylococcal cassette chromosome </a:t>
            </a:r>
            <a:r>
              <a:rPr lang="en-US" sz="2000" dirty="0" err="1">
                <a:solidFill>
                  <a:schemeClr val="dk1"/>
                </a:solidFill>
              </a:rPr>
              <a:t>mec</a:t>
            </a:r>
            <a:r>
              <a:rPr lang="en-US" sz="2000" dirty="0">
                <a:solidFill>
                  <a:schemeClr val="dk1"/>
                </a:solidFill>
              </a:rPr>
              <a:t> types I to V in Methicillin-resistant Staphylococcus aureus. </a:t>
            </a:r>
            <a:r>
              <a:rPr lang="en-US" sz="2000" i="1" dirty="0">
                <a:solidFill>
                  <a:schemeClr val="dk1"/>
                </a:solidFill>
              </a:rPr>
              <a:t>Journal of Visualized Experiments</a:t>
            </a:r>
            <a:r>
              <a:rPr lang="en-US" sz="2000" dirty="0">
                <a:solidFill>
                  <a:schemeClr val="dk1"/>
                </a:solidFill>
              </a:rPr>
              <a:t>, (79). https://</a:t>
            </a:r>
            <a:r>
              <a:rPr lang="en-US" sz="2000" dirty="0" err="1">
                <a:solidFill>
                  <a:schemeClr val="dk1"/>
                </a:solidFill>
              </a:rPr>
              <a:t>doi.org</a:t>
            </a:r>
            <a:r>
              <a:rPr lang="en-US" sz="2000" dirty="0">
                <a:solidFill>
                  <a:schemeClr val="dk1"/>
                </a:solidFill>
              </a:rPr>
              <a:t>/10.3791/50779</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a:solidFill>
                  <a:schemeClr val="dk1"/>
                </a:solidFill>
              </a:rPr>
              <a:t>MO BIO Laboratories. (2016). </a:t>
            </a:r>
            <a:r>
              <a:rPr lang="en-US" sz="2000" i="1" dirty="0" err="1">
                <a:solidFill>
                  <a:schemeClr val="dk1"/>
                </a:solidFill>
              </a:rPr>
              <a:t>UltraClean</a:t>
            </a:r>
            <a:r>
              <a:rPr lang="en-US" sz="2000" i="1" dirty="0">
                <a:solidFill>
                  <a:schemeClr val="dk1"/>
                </a:solidFill>
              </a:rPr>
              <a:t> Microbial DNA Isolation Kit</a:t>
            </a:r>
            <a:r>
              <a:rPr lang="en-US" sz="2000" dirty="0">
                <a:solidFill>
                  <a:schemeClr val="dk1"/>
                </a:solidFill>
              </a:rPr>
              <a:t>. Carlsbad, CA: MO BIO Laboratories.</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a:solidFill>
                  <a:schemeClr val="dk1"/>
                </a:solidFill>
              </a:rPr>
              <a:t>Pereira da Fonseca, T.A., </a:t>
            </a:r>
            <a:r>
              <a:rPr lang="en-US" sz="2000" dirty="0" err="1">
                <a:solidFill>
                  <a:schemeClr val="dk1"/>
                </a:solidFill>
              </a:rPr>
              <a:t>Pessôa</a:t>
            </a:r>
            <a:r>
              <a:rPr lang="en-US" sz="2000" dirty="0">
                <a:solidFill>
                  <a:schemeClr val="dk1"/>
                </a:solidFill>
              </a:rPr>
              <a:t>, R., Felix, A.C., &amp; </a:t>
            </a:r>
            <a:r>
              <a:rPr lang="en-US" sz="2000" dirty="0" err="1">
                <a:solidFill>
                  <a:schemeClr val="dk1"/>
                </a:solidFill>
              </a:rPr>
              <a:t>Sanabani</a:t>
            </a:r>
            <a:r>
              <a:rPr lang="en-US" sz="2000" dirty="0">
                <a:solidFill>
                  <a:schemeClr val="dk1"/>
                </a:solidFill>
              </a:rPr>
              <a:t>, S.S. (2016). Diversity of bacterial communities on four frequently used surfaces in a large Brazilian teaching hospital. </a:t>
            </a:r>
            <a:r>
              <a:rPr lang="en-US" sz="2000" i="1" dirty="0">
                <a:solidFill>
                  <a:schemeClr val="dk1"/>
                </a:solidFill>
              </a:rPr>
              <a:t>International Journal of Environmental Research and Public Health</a:t>
            </a:r>
            <a:r>
              <a:rPr lang="en-US" sz="2000" dirty="0">
                <a:solidFill>
                  <a:schemeClr val="dk1"/>
                </a:solidFill>
              </a:rPr>
              <a:t>, </a:t>
            </a:r>
            <a:r>
              <a:rPr lang="en-US" sz="2000" i="1" dirty="0">
                <a:solidFill>
                  <a:schemeClr val="dk1"/>
                </a:solidFill>
              </a:rPr>
              <a:t>13</a:t>
            </a:r>
            <a:r>
              <a:rPr lang="en-US" sz="2000" dirty="0">
                <a:solidFill>
                  <a:schemeClr val="dk1"/>
                </a:solidFill>
              </a:rPr>
              <a:t>(152). https://</a:t>
            </a:r>
            <a:r>
              <a:rPr lang="en-US" sz="2000" dirty="0" err="1">
                <a:solidFill>
                  <a:schemeClr val="dk1"/>
                </a:solidFill>
              </a:rPr>
              <a:t>doi.org</a:t>
            </a:r>
            <a:r>
              <a:rPr lang="en-US" sz="2000" dirty="0">
                <a:solidFill>
                  <a:schemeClr val="dk1"/>
                </a:solidFill>
              </a:rPr>
              <a:t>/10.3390/ijerph13020152</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a:solidFill>
                  <a:schemeClr val="dk1"/>
                </a:solidFill>
              </a:rPr>
              <a:t>Roberts, M.C., </a:t>
            </a:r>
            <a:r>
              <a:rPr lang="en-US" sz="2000" dirty="0" err="1">
                <a:solidFill>
                  <a:schemeClr val="dk1"/>
                </a:solidFill>
              </a:rPr>
              <a:t>Soge</a:t>
            </a:r>
            <a:r>
              <a:rPr lang="en-US" sz="2000" dirty="0">
                <a:solidFill>
                  <a:schemeClr val="dk1"/>
                </a:solidFill>
              </a:rPr>
              <a:t>, O.O., No, D., </a:t>
            </a:r>
            <a:r>
              <a:rPr lang="en-US" sz="2000" dirty="0" err="1">
                <a:solidFill>
                  <a:schemeClr val="dk1"/>
                </a:solidFill>
              </a:rPr>
              <a:t>Helgeson</a:t>
            </a:r>
            <a:r>
              <a:rPr lang="en-US" sz="2000" dirty="0">
                <a:solidFill>
                  <a:schemeClr val="dk1"/>
                </a:solidFill>
              </a:rPr>
              <a:t>, S.E., &amp; </a:t>
            </a:r>
            <a:r>
              <a:rPr lang="en-US" sz="2000" dirty="0" err="1">
                <a:solidFill>
                  <a:schemeClr val="dk1"/>
                </a:solidFill>
              </a:rPr>
              <a:t>Meschke</a:t>
            </a:r>
            <a:r>
              <a:rPr lang="en-US" sz="2000" dirty="0">
                <a:solidFill>
                  <a:schemeClr val="dk1"/>
                </a:solidFill>
              </a:rPr>
              <a:t>, J.S. (2011). Characterization of Methicillin-resistant Staphylococcus aureus isolated from public surfaces on a university campus, student homes and local community. </a:t>
            </a:r>
            <a:r>
              <a:rPr lang="en-US" sz="2000" i="1" dirty="0">
                <a:solidFill>
                  <a:schemeClr val="dk1"/>
                </a:solidFill>
              </a:rPr>
              <a:t>Journal of Applied Microbiology</a:t>
            </a:r>
            <a:r>
              <a:rPr lang="en-US" sz="2000" dirty="0">
                <a:solidFill>
                  <a:schemeClr val="dk1"/>
                </a:solidFill>
              </a:rPr>
              <a:t>, </a:t>
            </a:r>
            <a:r>
              <a:rPr lang="en-US" sz="2000" i="1" dirty="0">
                <a:solidFill>
                  <a:schemeClr val="dk1"/>
                </a:solidFill>
              </a:rPr>
              <a:t>110</a:t>
            </a:r>
            <a:r>
              <a:rPr lang="en-US" sz="2000" dirty="0">
                <a:solidFill>
                  <a:schemeClr val="dk1"/>
                </a:solidFill>
              </a:rPr>
              <a:t>, 1531-1537. https://</a:t>
            </a:r>
            <a:r>
              <a:rPr lang="en-US" sz="2000" dirty="0" err="1">
                <a:solidFill>
                  <a:schemeClr val="dk1"/>
                </a:solidFill>
              </a:rPr>
              <a:t>doi.org</a:t>
            </a:r>
            <a:r>
              <a:rPr lang="en-US" sz="2000" dirty="0">
                <a:solidFill>
                  <a:schemeClr val="dk1"/>
                </a:solidFill>
              </a:rPr>
              <a:t>/10.1111/j.1365-2672.2011.05017.x</a:t>
            </a:r>
            <a:endParaRPr sz="2000" dirty="0">
              <a:solidFill>
                <a:schemeClr val="dk1"/>
              </a:solidFill>
            </a:endParaRPr>
          </a:p>
          <a:p>
            <a:pPr marL="457200" lvl="0" indent="-317500" rtl="0">
              <a:spcBef>
                <a:spcPts val="0"/>
              </a:spcBef>
              <a:spcAft>
                <a:spcPts val="0"/>
              </a:spcAft>
              <a:buClr>
                <a:schemeClr val="dk1"/>
              </a:buClr>
              <a:buSzPts val="1400"/>
              <a:buAutoNum type="arabicPeriod"/>
            </a:pPr>
            <a:r>
              <a:rPr lang="en-US" sz="2000" dirty="0">
                <a:solidFill>
                  <a:schemeClr val="dk1"/>
                </a:solidFill>
                <a:highlight>
                  <a:srgbClr val="FFFFFF"/>
                </a:highlight>
              </a:rPr>
              <a:t>Stapleton, P. D., &amp; Taylor, P. W. (2002). Methicillin resistance in </a:t>
            </a:r>
            <a:r>
              <a:rPr lang="en-US" sz="2000" i="1" dirty="0">
                <a:solidFill>
                  <a:schemeClr val="dk1"/>
                </a:solidFill>
                <a:highlight>
                  <a:srgbClr val="FFFFFF"/>
                </a:highlight>
              </a:rPr>
              <a:t>Staphylococcus aureus</a:t>
            </a:r>
            <a:r>
              <a:rPr lang="en-US" sz="2000" dirty="0">
                <a:solidFill>
                  <a:schemeClr val="dk1"/>
                </a:solidFill>
                <a:highlight>
                  <a:srgbClr val="FFFFFF"/>
                </a:highlight>
              </a:rPr>
              <a:t>: mechanisms and modulation. </a:t>
            </a:r>
            <a:r>
              <a:rPr lang="en-US" sz="2000" i="1" dirty="0">
                <a:solidFill>
                  <a:schemeClr val="dk1"/>
                </a:solidFill>
                <a:highlight>
                  <a:srgbClr val="FFFFFF"/>
                </a:highlight>
              </a:rPr>
              <a:t>Science Progress</a:t>
            </a:r>
            <a:r>
              <a:rPr lang="en-US" sz="2000" dirty="0">
                <a:solidFill>
                  <a:schemeClr val="dk1"/>
                </a:solidFill>
                <a:highlight>
                  <a:srgbClr val="FFFFFF"/>
                </a:highlight>
              </a:rPr>
              <a:t>, </a:t>
            </a:r>
            <a:r>
              <a:rPr lang="en-US" sz="2000" i="1" dirty="0">
                <a:solidFill>
                  <a:schemeClr val="dk1"/>
                </a:solidFill>
                <a:highlight>
                  <a:srgbClr val="FFFFFF"/>
                </a:highlight>
              </a:rPr>
              <a:t>85</a:t>
            </a:r>
            <a:r>
              <a:rPr lang="en-US" sz="2000" dirty="0">
                <a:solidFill>
                  <a:schemeClr val="dk1"/>
                </a:solidFill>
                <a:highlight>
                  <a:srgbClr val="FFFFFF"/>
                </a:highlight>
              </a:rPr>
              <a:t>(</a:t>
            </a:r>
            <a:r>
              <a:rPr lang="en-US" sz="2000" dirty="0" err="1">
                <a:solidFill>
                  <a:schemeClr val="dk1"/>
                </a:solidFill>
                <a:highlight>
                  <a:srgbClr val="FFFFFF"/>
                </a:highlight>
              </a:rPr>
              <a:t>Pt</a:t>
            </a:r>
            <a:r>
              <a:rPr lang="en-US" sz="2000" dirty="0">
                <a:solidFill>
                  <a:schemeClr val="dk1"/>
                </a:solidFill>
                <a:highlight>
                  <a:srgbClr val="FFFFFF"/>
                </a:highlight>
              </a:rPr>
              <a:t> 1), 57–72.</a:t>
            </a:r>
            <a:endParaRPr sz="2000" dirty="0">
              <a:solidFill>
                <a:schemeClr val="dk1"/>
              </a:solidFill>
            </a:endParaRPr>
          </a:p>
          <a:p>
            <a:pPr marL="0" marR="0" lvl="0" indent="0" algn="l" rtl="0">
              <a:spcBef>
                <a:spcPts val="0"/>
              </a:spcBef>
              <a:spcAft>
                <a:spcPts val="0"/>
              </a:spcAft>
              <a:buNone/>
            </a:pPr>
            <a:endParaRPr sz="2000" dirty="0">
              <a:solidFill>
                <a:schemeClr val="dk1"/>
              </a:solidFill>
            </a:endParaRPr>
          </a:p>
        </p:txBody>
      </p:sp>
      <p:pic>
        <p:nvPicPr>
          <p:cNvPr id="109" name="Shape 109"/>
          <p:cNvPicPr preferRelativeResize="0"/>
          <p:nvPr/>
        </p:nvPicPr>
        <p:blipFill rotWithShape="1">
          <a:blip r:embed="rId3">
            <a:alphaModFix/>
          </a:blip>
          <a:srcRect/>
          <a:stretch/>
        </p:blipFill>
        <p:spPr>
          <a:xfrm>
            <a:off x="312503" y="1741614"/>
            <a:ext cx="5783470" cy="3391199"/>
          </a:xfrm>
          <a:prstGeom prst="rect">
            <a:avLst/>
          </a:prstGeom>
          <a:noFill/>
          <a:ln>
            <a:noFill/>
          </a:ln>
        </p:spPr>
      </p:pic>
      <p:pic>
        <p:nvPicPr>
          <p:cNvPr id="110" name="Shape 110"/>
          <p:cNvPicPr preferRelativeResize="0"/>
          <p:nvPr/>
        </p:nvPicPr>
        <p:blipFill rotWithShape="1">
          <a:blip r:embed="rId4">
            <a:alphaModFix/>
          </a:blip>
          <a:srcRect/>
          <a:stretch/>
        </p:blipFill>
        <p:spPr>
          <a:xfrm>
            <a:off x="37719000" y="881327"/>
            <a:ext cx="6011723" cy="1438061"/>
          </a:xfrm>
          <a:prstGeom prst="rect">
            <a:avLst/>
          </a:prstGeom>
          <a:noFill/>
          <a:ln>
            <a:noFill/>
          </a:ln>
        </p:spPr>
      </p:pic>
      <p:pic>
        <p:nvPicPr>
          <p:cNvPr id="111" name="Shape 111"/>
          <p:cNvPicPr preferRelativeResize="0"/>
          <p:nvPr/>
        </p:nvPicPr>
        <p:blipFill rotWithShape="1">
          <a:blip r:embed="rId5">
            <a:alphaModFix/>
          </a:blip>
          <a:srcRect/>
          <a:stretch/>
        </p:blipFill>
        <p:spPr>
          <a:xfrm>
            <a:off x="0" y="152400"/>
            <a:ext cx="6293344" cy="1211856"/>
          </a:xfrm>
          <a:prstGeom prst="rect">
            <a:avLst/>
          </a:prstGeom>
          <a:noFill/>
          <a:ln>
            <a:noFill/>
          </a:ln>
        </p:spPr>
      </p:pic>
      <p:pic>
        <p:nvPicPr>
          <p:cNvPr id="112" name="Shape 112"/>
          <p:cNvPicPr preferRelativeResize="0"/>
          <p:nvPr/>
        </p:nvPicPr>
        <p:blipFill rotWithShape="1">
          <a:blip r:embed="rId6">
            <a:alphaModFix/>
          </a:blip>
          <a:srcRect/>
          <a:stretch/>
        </p:blipFill>
        <p:spPr>
          <a:xfrm>
            <a:off x="38997663" y="2541334"/>
            <a:ext cx="3454400" cy="2669458"/>
          </a:xfrm>
          <a:prstGeom prst="rect">
            <a:avLst/>
          </a:prstGeom>
          <a:noFill/>
          <a:ln>
            <a:noFill/>
          </a:ln>
        </p:spPr>
      </p:pic>
      <p:sp>
        <p:nvSpPr>
          <p:cNvPr id="113" name="Shape 113"/>
          <p:cNvSpPr txBox="1"/>
          <p:nvPr/>
        </p:nvSpPr>
        <p:spPr>
          <a:xfrm>
            <a:off x="39823259" y="228600"/>
            <a:ext cx="1838298" cy="537125"/>
          </a:xfrm>
          <a:prstGeom prst="rect">
            <a:avLst/>
          </a:prstGeom>
          <a:noFill/>
          <a:ln>
            <a:noFill/>
          </a:ln>
        </p:spPr>
        <p:txBody>
          <a:bodyPr spcFirstLastPara="1" wrap="square" lIns="105200" tIns="52600" rIns="105200" bIns="52600" anchor="t" anchorCtr="0">
            <a:no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Funded by:</a:t>
            </a:r>
            <a:endParaRPr sz="2800">
              <a:solidFill>
                <a:schemeClr val="dk1"/>
              </a:solidFill>
              <a:latin typeface="Times New Roman"/>
              <a:ea typeface="Times New Roman"/>
              <a:cs typeface="Times New Roman"/>
              <a:sym typeface="Times New Roman"/>
            </a:endParaRPr>
          </a:p>
        </p:txBody>
      </p:sp>
      <p:pic>
        <p:nvPicPr>
          <p:cNvPr id="115" name="Shape 115"/>
          <p:cNvPicPr preferRelativeResize="0"/>
          <p:nvPr/>
        </p:nvPicPr>
        <p:blipFill>
          <a:blip r:embed="rId7">
            <a:alphaModFix/>
          </a:blip>
          <a:stretch>
            <a:fillRect/>
          </a:stretch>
        </p:blipFill>
        <p:spPr>
          <a:xfrm>
            <a:off x="312500" y="21549850"/>
            <a:ext cx="8522099" cy="11120900"/>
          </a:xfrm>
          <a:prstGeom prst="rect">
            <a:avLst/>
          </a:prstGeom>
          <a:noFill/>
          <a:ln>
            <a:noFill/>
          </a:ln>
        </p:spPr>
      </p:pic>
      <p:graphicFrame>
        <p:nvGraphicFramePr>
          <p:cNvPr id="117" name="Shape 117"/>
          <p:cNvGraphicFramePr/>
          <p:nvPr/>
        </p:nvGraphicFramePr>
        <p:xfrm>
          <a:off x="21631263" y="13551275"/>
          <a:ext cx="6920650" cy="12501880"/>
        </p:xfrm>
        <a:graphic>
          <a:graphicData uri="http://schemas.openxmlformats.org/drawingml/2006/table">
            <a:tbl>
              <a:tblPr>
                <a:noFill/>
                <a:tableStyleId>{0A412C9F-FD87-45F9-B3D0-33BDAE16603F}</a:tableStyleId>
              </a:tblPr>
              <a:tblGrid>
                <a:gridCol w="1241000"/>
                <a:gridCol w="2757425"/>
                <a:gridCol w="2271950"/>
                <a:gridCol w="650275"/>
              </a:tblGrid>
              <a:tr h="0">
                <a:tc>
                  <a:txBody>
                    <a:bodyPr/>
                    <a:lstStyle/>
                    <a:p>
                      <a:pPr marL="0" lvl="0" indent="0" algn="ctr" rtl="0">
                        <a:spcBef>
                          <a:spcPts val="0"/>
                        </a:spcBef>
                        <a:spcAft>
                          <a:spcPts val="0"/>
                        </a:spcAft>
                        <a:buNone/>
                      </a:pPr>
                      <a:r>
                        <a:rPr lang="en-US" sz="1200"/>
                        <a:t>Colony #</a:t>
                      </a:r>
                      <a:endParaRPr sz="1200"/>
                    </a:p>
                  </a:txBody>
                  <a:tcPr marL="63500" marR="63500" marT="63500" marB="63500"/>
                </a:tc>
                <a:tc>
                  <a:txBody>
                    <a:bodyPr/>
                    <a:lstStyle/>
                    <a:p>
                      <a:pPr marL="0" lvl="0" indent="0" algn="ctr" rtl="0">
                        <a:spcBef>
                          <a:spcPts val="0"/>
                        </a:spcBef>
                        <a:spcAft>
                          <a:spcPts val="0"/>
                        </a:spcAft>
                        <a:buNone/>
                      </a:pPr>
                      <a:r>
                        <a:rPr lang="en-US" sz="1200"/>
                        <a:t>Site</a:t>
                      </a:r>
                      <a:endParaRPr sz="1200"/>
                    </a:p>
                  </a:txBody>
                  <a:tcPr marL="63500" marR="63500" marT="63500" marB="63500"/>
                </a:tc>
                <a:tc>
                  <a:txBody>
                    <a:bodyPr/>
                    <a:lstStyle/>
                    <a:p>
                      <a:pPr marL="0" lvl="0" indent="0" algn="ctr" rtl="0">
                        <a:spcBef>
                          <a:spcPts val="0"/>
                        </a:spcBef>
                        <a:spcAft>
                          <a:spcPts val="0"/>
                        </a:spcAft>
                        <a:buNone/>
                      </a:pPr>
                      <a:r>
                        <a:rPr lang="en-US" sz="1200"/>
                        <a:t>Consensus</a:t>
                      </a:r>
                      <a:endParaRPr sz="1200"/>
                    </a:p>
                  </a:txBody>
                  <a:tcPr marL="63500" marR="63500" marT="63500" marB="63500"/>
                </a:tc>
                <a:tc>
                  <a:txBody>
                    <a:bodyPr/>
                    <a:lstStyle/>
                    <a:p>
                      <a:pPr marL="0" lvl="0" indent="0" algn="ctr" rtl="0">
                        <a:spcBef>
                          <a:spcPts val="0"/>
                        </a:spcBef>
                        <a:spcAft>
                          <a:spcPts val="0"/>
                        </a:spcAft>
                        <a:buNone/>
                      </a:pPr>
                      <a:r>
                        <a:rPr lang="en-US" sz="1200"/>
                        <a:t>mecA</a:t>
                      </a:r>
                      <a:endParaRPr sz="1200"/>
                    </a:p>
                  </a:txBody>
                  <a:tcPr marL="63500" marR="63500" marT="63500" marB="63500"/>
                </a:tc>
              </a:tr>
              <a:tr h="0">
                <a:tc>
                  <a:txBody>
                    <a:bodyPr/>
                    <a:lstStyle/>
                    <a:p>
                      <a:pPr marL="0" lvl="0" indent="0" algn="ctr" rtl="0">
                        <a:spcBef>
                          <a:spcPts val="0"/>
                        </a:spcBef>
                        <a:spcAft>
                          <a:spcPts val="0"/>
                        </a:spcAft>
                        <a:buNone/>
                      </a:pPr>
                      <a:r>
                        <a:rPr lang="en-US" sz="1200"/>
                        <a:t>ATCC 43300</a:t>
                      </a:r>
                      <a:endParaRPr sz="1200"/>
                    </a:p>
                    <a:p>
                      <a:pPr marL="0" lvl="0" indent="0" algn="ctr" rtl="0">
                        <a:spcBef>
                          <a:spcPts val="0"/>
                        </a:spcBef>
                        <a:spcAft>
                          <a:spcPts val="0"/>
                        </a:spcAft>
                        <a:buNone/>
                      </a:pPr>
                      <a:r>
                        <a:rPr lang="en-US" sz="1200"/>
                        <a:t>0 1</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N/A</a:t>
                      </a:r>
                      <a:endParaRPr sz="1200"/>
                    </a:p>
                    <a:p>
                      <a:pPr marL="0" lvl="0" indent="0" algn="ctr" rtl="0">
                        <a:spcBef>
                          <a:spcPts val="0"/>
                        </a:spcBef>
                        <a:spcAft>
                          <a:spcPts val="0"/>
                        </a:spcAft>
                        <a:buNone/>
                      </a:pPr>
                      <a:endParaRPr sz="1200"/>
                    </a:p>
                    <a:p>
                      <a:pPr marL="0" lvl="0" indent="0" algn="ctr" rtl="0">
                        <a:spcBef>
                          <a:spcPts val="0"/>
                        </a:spcBef>
                        <a:spcAft>
                          <a:spcPts val="0"/>
                        </a:spcAft>
                        <a:buNone/>
                      </a:pPr>
                      <a:r>
                        <a:rPr lang="en-US" sz="1200"/>
                        <a:t>Control sample</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Staphylococcus aureus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4</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6 lower staircase upper right railing</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cohnii</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5</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lower staircase left railing</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likely Bacillus licheniformis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solidFill>
                            <a:srgbClr val="FF0000"/>
                          </a:solidFill>
                        </a:rPr>
                        <a:t>7</a:t>
                      </a:r>
                      <a:endParaRPr sz="1200">
                        <a:solidFill>
                          <a:srgbClr val="FF0000"/>
                        </a:solidFill>
                      </a:endParaRPr>
                    </a:p>
                    <a:p>
                      <a:pPr marL="0" lvl="0" indent="0" algn="ctr" rtl="0">
                        <a:spcBef>
                          <a:spcPts val="0"/>
                        </a:spcBef>
                        <a:spcAft>
                          <a:spcPts val="0"/>
                        </a:spcAft>
                        <a:buNone/>
                      </a:pPr>
                      <a:endParaRPr sz="1200">
                        <a:solidFill>
                          <a:srgbClr val="FF0000"/>
                        </a:solidFill>
                      </a:endParaRPr>
                    </a:p>
                  </a:txBody>
                  <a:tcPr marL="63500" marR="63500" marT="63500" marB="63500">
                    <a:solidFill>
                      <a:srgbClr val="FCE5CD"/>
                    </a:solidFill>
                  </a:tcPr>
                </a:tc>
                <a:tc>
                  <a:txBody>
                    <a:bodyPr/>
                    <a:lstStyle/>
                    <a:p>
                      <a:pPr marL="0" lvl="0" indent="0" algn="ctr" rtl="0">
                        <a:spcBef>
                          <a:spcPts val="0"/>
                        </a:spcBef>
                        <a:spcAft>
                          <a:spcPts val="0"/>
                        </a:spcAft>
                        <a:buNone/>
                      </a:pPr>
                      <a:r>
                        <a:rPr lang="en-US" sz="1200">
                          <a:solidFill>
                            <a:srgbClr val="FF0000"/>
                          </a:solidFill>
                        </a:rPr>
                        <a:t>Floor 6 upper staircase left railing </a:t>
                      </a:r>
                      <a:endParaRPr sz="1200">
                        <a:solidFill>
                          <a:srgbClr val="FF0000"/>
                        </a:solidFill>
                      </a:endParaRPr>
                    </a:p>
                  </a:txBody>
                  <a:tcPr marL="63500" marR="63500" marT="63500" marB="63500">
                    <a:solidFill>
                      <a:srgbClr val="FCE5CD"/>
                    </a:solidFill>
                  </a:tcPr>
                </a:tc>
                <a:tc>
                  <a:txBody>
                    <a:bodyPr/>
                    <a:lstStyle/>
                    <a:p>
                      <a:pPr marL="0" lvl="0" indent="0" algn="ctr" rtl="0">
                        <a:spcBef>
                          <a:spcPts val="0"/>
                        </a:spcBef>
                        <a:spcAft>
                          <a:spcPts val="0"/>
                        </a:spcAft>
                        <a:buNone/>
                      </a:pPr>
                      <a:r>
                        <a:rPr lang="en-US" sz="1200">
                          <a:solidFill>
                            <a:srgbClr val="FF0000"/>
                          </a:solidFill>
                        </a:rPr>
                        <a:t>likely Staphylococcus aureus</a:t>
                      </a:r>
                      <a:endParaRPr sz="1200">
                        <a:solidFill>
                          <a:srgbClr val="FF0000"/>
                        </a:solidFill>
                      </a:endParaRPr>
                    </a:p>
                  </a:txBody>
                  <a:tcPr marL="63500" marR="63500" marT="63500" marB="63500">
                    <a:solidFill>
                      <a:srgbClr val="FCE5CD"/>
                    </a:solidFill>
                  </a:tcPr>
                </a:tc>
                <a:tc>
                  <a:txBody>
                    <a:bodyPr/>
                    <a:lstStyle/>
                    <a:p>
                      <a:pPr marL="0" lvl="0" indent="0" algn="ctr" rtl="0">
                        <a:spcBef>
                          <a:spcPts val="0"/>
                        </a:spcBef>
                        <a:spcAft>
                          <a:spcPts val="0"/>
                        </a:spcAft>
                        <a:buNone/>
                      </a:pPr>
                      <a:r>
                        <a:rPr lang="en-US" sz="1200">
                          <a:solidFill>
                            <a:srgbClr val="FF0000"/>
                          </a:solidFill>
                        </a:rPr>
                        <a:t>Pos</a:t>
                      </a:r>
                      <a:endParaRPr sz="1200">
                        <a:solidFill>
                          <a:srgbClr val="FF0000"/>
                        </a:solidFill>
                      </a:endParaRPr>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21.1</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Rm. 652 stall 2 flushing button</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Staphylococcus haemolyticus </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21.2</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Rm. 652 stall 2 flushing button</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21.3</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Rm. 652 stall 2 flushing button</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cannot be determined</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21.4</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Rm. 652 stall 2 flushing button</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possibly Staphylococcus haemolyticus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21.5</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Rm. 652 stall 2 flushing button</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cannot be determined</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21.6</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Rm. 652 stall 2 flushing button</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cannot be determined</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27.1</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1 inner elevator bottom button</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possibly Bacillus licheniformis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27.2</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1 inner elevator bottom button</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27.3</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1 inner elevator bottom button</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cohnii</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27.4</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1 inner elevator bottom button</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Bacillus licheniformis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27.5</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1 inner elevator bottom button</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likely Staphylococcus haemolyticus</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27.6</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1 inner elevator bottom button</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37.1</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7 Rm. 743-747 library right stapler</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37.2</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7 Rm. 743-747 library right stapler</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37.3</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7 Rm. 743-747 library right stapler</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r h="0">
                <a:tc>
                  <a:txBody>
                    <a:bodyPr/>
                    <a:lstStyle/>
                    <a:p>
                      <a:pPr marL="0" lvl="0" indent="0" algn="ctr" rtl="0">
                        <a:spcBef>
                          <a:spcPts val="0"/>
                        </a:spcBef>
                        <a:spcAft>
                          <a:spcPts val="0"/>
                        </a:spcAft>
                        <a:buNone/>
                      </a:pPr>
                      <a:r>
                        <a:rPr lang="en-US" sz="1200"/>
                        <a:t>36.1</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7 Rm. 743-747 library left stapler</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36.2</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7 Rm. 743-747 library left stapler</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36.3</a:t>
                      </a:r>
                      <a:endParaRPr sz="1200"/>
                    </a:p>
                    <a:p>
                      <a:pPr marL="0" lvl="0" indent="0" algn="ctr"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7 Rm. 743-747 library left stapler</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FCE5CD"/>
                    </a:solidFill>
                  </a:tcPr>
                </a:tc>
              </a:tr>
              <a:tr h="0">
                <a:tc>
                  <a:txBody>
                    <a:bodyPr/>
                    <a:lstStyle/>
                    <a:p>
                      <a:pPr marL="0" lvl="0" indent="0" algn="ctr" rtl="0">
                        <a:spcBef>
                          <a:spcPts val="0"/>
                        </a:spcBef>
                        <a:spcAft>
                          <a:spcPts val="0"/>
                        </a:spcAft>
                        <a:buNone/>
                      </a:pPr>
                      <a:r>
                        <a:rPr lang="en-US" sz="1200"/>
                        <a:t>36.4</a:t>
                      </a:r>
                      <a:endParaRPr sz="1200"/>
                    </a:p>
                    <a:p>
                      <a:pPr marL="0" lvl="0" indent="0" algn="l" rtl="0">
                        <a:spcBef>
                          <a:spcPts val="0"/>
                        </a:spcBef>
                        <a:spcAft>
                          <a:spcPts val="0"/>
                        </a:spcAft>
                        <a:buNone/>
                      </a:pP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Floor 7 Rm. 743-747 library left stapler</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Staphylococcus haemolyticus</a:t>
                      </a:r>
                      <a:endParaRPr sz="1200"/>
                    </a:p>
                  </a:txBody>
                  <a:tcPr marL="63500" marR="63500" marT="63500" marB="63500">
                    <a:solidFill>
                      <a:srgbClr val="FCE5CD"/>
                    </a:solidFill>
                  </a:tcPr>
                </a:tc>
                <a:tc>
                  <a:txBody>
                    <a:bodyPr/>
                    <a:lstStyle/>
                    <a:p>
                      <a:pPr marL="0" lvl="0" indent="0" algn="ctr" rtl="0">
                        <a:spcBef>
                          <a:spcPts val="0"/>
                        </a:spcBef>
                        <a:spcAft>
                          <a:spcPts val="0"/>
                        </a:spcAft>
                        <a:buNone/>
                      </a:pPr>
                      <a:r>
                        <a:rPr lang="en-US" sz="1200"/>
                        <a:t>Pos</a:t>
                      </a:r>
                      <a:endParaRPr sz="1200"/>
                    </a:p>
                  </a:txBody>
                  <a:tcPr marL="63500" marR="63500" marT="63500" marB="63500">
                    <a:solidFill>
                      <a:srgbClr val="FCE5CD"/>
                    </a:solidFill>
                  </a:tcPr>
                </a:tc>
              </a:tr>
              <a:tr h="457200">
                <a:tc>
                  <a:txBody>
                    <a:bodyPr/>
                    <a:lstStyle/>
                    <a:p>
                      <a:pPr marL="0" lvl="0" indent="0" algn="ctr" rtl="0">
                        <a:spcBef>
                          <a:spcPts val="0"/>
                        </a:spcBef>
                        <a:spcAft>
                          <a:spcPts val="0"/>
                        </a:spcAft>
                        <a:buNone/>
                      </a:pPr>
                      <a:r>
                        <a:rPr lang="en-US" sz="1200"/>
                        <a:t>44.1</a:t>
                      </a:r>
                      <a:endParaRPr sz="1200"/>
                    </a:p>
                    <a:p>
                      <a:pPr marL="0" lvl="0" indent="0" algn="ctr" rtl="0">
                        <a:spcBef>
                          <a:spcPts val="0"/>
                        </a:spcBef>
                        <a:spcAft>
                          <a:spcPts val="0"/>
                        </a:spcAft>
                        <a:buNone/>
                      </a:pP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Floor 6 Rm. 640 whiteboard eraser</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possibly Staphylococcus capitis</a:t>
                      </a:r>
                      <a:endParaRPr sz="1200"/>
                    </a:p>
                  </a:txBody>
                  <a:tcPr marL="63500" marR="63500" marT="63500" marB="63500">
                    <a:solidFill>
                      <a:srgbClr val="CFE2F3"/>
                    </a:solidFill>
                  </a:tcPr>
                </a:tc>
                <a:tc>
                  <a:txBody>
                    <a:bodyPr/>
                    <a:lstStyle/>
                    <a:p>
                      <a:pPr marL="0" lvl="0" indent="0" algn="ctr" rtl="0">
                        <a:spcBef>
                          <a:spcPts val="0"/>
                        </a:spcBef>
                        <a:spcAft>
                          <a:spcPts val="0"/>
                        </a:spcAft>
                        <a:buNone/>
                      </a:pPr>
                      <a:r>
                        <a:rPr lang="en-US" sz="1200"/>
                        <a:t>Neg</a:t>
                      </a:r>
                      <a:endParaRPr sz="1200"/>
                    </a:p>
                  </a:txBody>
                  <a:tcPr marL="63500" marR="63500" marT="63500" marB="63500">
                    <a:solidFill>
                      <a:srgbClr val="CFE2F3"/>
                    </a:solidFill>
                  </a:tcPr>
                </a:tc>
              </a:tr>
            </a:tbl>
          </a:graphicData>
        </a:graphic>
      </p:graphicFrame>
      <p:sp>
        <p:nvSpPr>
          <p:cNvPr id="119" name="Shape 119"/>
          <p:cNvSpPr txBox="1"/>
          <p:nvPr/>
        </p:nvSpPr>
        <p:spPr>
          <a:xfrm>
            <a:off x="9086850" y="22150500"/>
            <a:ext cx="3276600" cy="285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This figure is taken from </a:t>
            </a:r>
            <a:r>
              <a:rPr lang="en-US" sz="2400">
                <a:solidFill>
                  <a:schemeClr val="dk1"/>
                </a:solidFill>
              </a:rPr>
              <a:t>McClure-Warnier</a:t>
            </a:r>
            <a:r>
              <a:rPr lang="en-US">
                <a:solidFill>
                  <a:schemeClr val="dk1"/>
                </a:solidFill>
              </a:rPr>
              <a:t>,</a:t>
            </a:r>
            <a:r>
              <a:rPr lang="en-US" sz="2400"/>
              <a:t> et al., 2013. It shows the diversity of SCC</a:t>
            </a:r>
            <a:r>
              <a:rPr lang="en-US" sz="2400" i="1"/>
              <a:t>mec</a:t>
            </a:r>
            <a:r>
              <a:rPr lang="en-US" sz="2400"/>
              <a:t> elements of which several are shown. </a:t>
            </a:r>
            <a:endParaRPr sz="2400"/>
          </a:p>
          <a:p>
            <a:pPr marL="0" lvl="0" indent="0">
              <a:spcBef>
                <a:spcPts val="0"/>
              </a:spcBef>
              <a:spcAft>
                <a:spcPts val="0"/>
              </a:spcAft>
              <a:buNone/>
            </a:pPr>
            <a:endParaRPr sz="2400"/>
          </a:p>
          <a:p>
            <a:pPr marL="0" lvl="0" indent="0">
              <a:spcBef>
                <a:spcPts val="0"/>
              </a:spcBef>
              <a:spcAft>
                <a:spcPts val="0"/>
              </a:spcAft>
              <a:buNone/>
            </a:pPr>
            <a:r>
              <a:rPr lang="en-US" sz="2400"/>
              <a:t>While the elements differ from each other, two areas are shared, the </a:t>
            </a:r>
            <a:r>
              <a:rPr lang="en-US" sz="2400" i="1"/>
              <a:t>mec</a:t>
            </a:r>
            <a:r>
              <a:rPr lang="en-US" sz="2400"/>
              <a:t> complex and the </a:t>
            </a:r>
            <a:r>
              <a:rPr lang="en-US" sz="2400" i="1"/>
              <a:t>ccr</a:t>
            </a:r>
            <a:r>
              <a:rPr lang="en-US" sz="2400"/>
              <a:t> complex (in grey).</a:t>
            </a:r>
            <a:endParaRPr sz="2400"/>
          </a:p>
          <a:p>
            <a:pPr marL="0" lvl="0" indent="0">
              <a:spcBef>
                <a:spcPts val="0"/>
              </a:spcBef>
              <a:spcAft>
                <a:spcPts val="0"/>
              </a:spcAft>
              <a:buNone/>
            </a:pPr>
            <a:endParaRPr sz="2400"/>
          </a:p>
          <a:p>
            <a:pPr marL="0" lvl="0" indent="0">
              <a:spcBef>
                <a:spcPts val="0"/>
              </a:spcBef>
              <a:spcAft>
                <a:spcPts val="0"/>
              </a:spcAft>
              <a:buNone/>
            </a:pPr>
            <a:r>
              <a:rPr lang="en-US" sz="2400"/>
              <a:t>To determine if our isolated colonies were potentially resistant, we used PCR targeting the </a:t>
            </a:r>
            <a:r>
              <a:rPr lang="en-US" sz="2400" i="1"/>
              <a:t>mecA</a:t>
            </a:r>
            <a:r>
              <a:rPr lang="en-US" sz="2400"/>
              <a:t> gene. </a:t>
            </a:r>
            <a:endParaRPr sz="2400"/>
          </a:p>
          <a:p>
            <a:pPr marL="0" lvl="0" indent="0">
              <a:spcBef>
                <a:spcPts val="0"/>
              </a:spcBef>
              <a:spcAft>
                <a:spcPts val="0"/>
              </a:spcAft>
              <a:buNone/>
            </a:pPr>
            <a:endParaRPr sz="2400"/>
          </a:p>
          <a:p>
            <a:pPr marL="0" lvl="0" indent="0">
              <a:spcBef>
                <a:spcPts val="0"/>
              </a:spcBef>
              <a:spcAft>
                <a:spcPts val="0"/>
              </a:spcAft>
              <a:buNone/>
            </a:pPr>
            <a:endParaRPr sz="2400"/>
          </a:p>
        </p:txBody>
      </p:sp>
      <p:pic>
        <p:nvPicPr>
          <p:cNvPr id="122" name="Shape 122"/>
          <p:cNvPicPr preferRelativeResize="0"/>
          <p:nvPr/>
        </p:nvPicPr>
        <p:blipFill>
          <a:blip r:embed="rId8">
            <a:alphaModFix/>
          </a:blip>
          <a:stretch>
            <a:fillRect/>
          </a:stretch>
        </p:blipFill>
        <p:spPr>
          <a:xfrm>
            <a:off x="12782550" y="28289900"/>
            <a:ext cx="10352100" cy="3886200"/>
          </a:xfrm>
          <a:prstGeom prst="rect">
            <a:avLst/>
          </a:prstGeom>
          <a:noFill/>
          <a:ln>
            <a:noFill/>
          </a:ln>
        </p:spPr>
      </p:pic>
      <p:pic>
        <p:nvPicPr>
          <p:cNvPr id="123" name="Shape 123"/>
          <p:cNvPicPr preferRelativeResize="0"/>
          <p:nvPr/>
        </p:nvPicPr>
        <p:blipFill rotWithShape="1">
          <a:blip r:embed="rId9">
            <a:alphaModFix/>
          </a:blip>
          <a:srcRect l="22585" t="33372" r="14094" b="38606"/>
          <a:stretch/>
        </p:blipFill>
        <p:spPr>
          <a:xfrm rot="10800000">
            <a:off x="21964646" y="10534980"/>
            <a:ext cx="4422729" cy="2609520"/>
          </a:xfrm>
          <a:prstGeom prst="rect">
            <a:avLst/>
          </a:prstGeom>
          <a:noFill/>
          <a:ln>
            <a:noFill/>
          </a:ln>
        </p:spPr>
      </p:pic>
      <p:pic>
        <p:nvPicPr>
          <p:cNvPr id="127" name="Shape 127"/>
          <p:cNvPicPr preferRelativeResize="0"/>
          <p:nvPr/>
        </p:nvPicPr>
        <p:blipFill rotWithShape="1">
          <a:blip r:embed="rId10">
            <a:alphaModFix/>
          </a:blip>
          <a:srcRect l="30737" t="38448" r="26054" b="26778"/>
          <a:stretch/>
        </p:blipFill>
        <p:spPr>
          <a:xfrm>
            <a:off x="21964650" y="7765300"/>
            <a:ext cx="4422721" cy="2669474"/>
          </a:xfrm>
          <a:prstGeom prst="rect">
            <a:avLst/>
          </a:prstGeom>
          <a:noFill/>
          <a:ln>
            <a:noFill/>
          </a:ln>
        </p:spPr>
      </p:pic>
      <p:sp>
        <p:nvSpPr>
          <p:cNvPr id="128" name="Shape 128"/>
          <p:cNvSpPr txBox="1"/>
          <p:nvPr/>
        </p:nvSpPr>
        <p:spPr>
          <a:xfrm rot="-5400000">
            <a:off x="21839250" y="6553200"/>
            <a:ext cx="1287600" cy="102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DNA Marker</a:t>
            </a:r>
            <a:endParaRPr/>
          </a:p>
        </p:txBody>
      </p:sp>
      <p:sp>
        <p:nvSpPr>
          <p:cNvPr id="129" name="Shape 129"/>
          <p:cNvSpPr txBox="1"/>
          <p:nvPr/>
        </p:nvSpPr>
        <p:spPr>
          <a:xfrm>
            <a:off x="26679550" y="7848600"/>
            <a:ext cx="2238300" cy="241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a:t>This first gel shows 5 ul of our extracted DNA. The first lane is a DNA marker and each of the 8 lanes contains an individual DNA sample. </a:t>
            </a:r>
            <a:endParaRPr sz="1600"/>
          </a:p>
          <a:p>
            <a:pPr marL="0" lvl="0" indent="0">
              <a:spcBef>
                <a:spcPts val="0"/>
              </a:spcBef>
              <a:spcAft>
                <a:spcPts val="0"/>
              </a:spcAft>
              <a:buNone/>
            </a:pPr>
            <a:endParaRPr sz="1600"/>
          </a:p>
          <a:p>
            <a:pPr marL="0" lvl="0" indent="0">
              <a:spcBef>
                <a:spcPts val="0"/>
              </a:spcBef>
              <a:spcAft>
                <a:spcPts val="0"/>
              </a:spcAft>
              <a:buNone/>
            </a:pPr>
            <a:endParaRPr sz="1600"/>
          </a:p>
          <a:p>
            <a:pPr marL="0" lvl="0" indent="0">
              <a:spcBef>
                <a:spcPts val="0"/>
              </a:spcBef>
              <a:spcAft>
                <a:spcPts val="0"/>
              </a:spcAft>
              <a:buNone/>
            </a:pPr>
            <a:endParaRPr sz="1600"/>
          </a:p>
          <a:p>
            <a:pPr marL="0" lvl="0" indent="0">
              <a:spcBef>
                <a:spcPts val="0"/>
              </a:spcBef>
              <a:spcAft>
                <a:spcPts val="0"/>
              </a:spcAft>
              <a:buNone/>
            </a:pPr>
            <a:endParaRPr sz="1600"/>
          </a:p>
          <a:p>
            <a:pPr marL="0" lvl="0" indent="0">
              <a:spcBef>
                <a:spcPts val="0"/>
              </a:spcBef>
              <a:spcAft>
                <a:spcPts val="0"/>
              </a:spcAft>
              <a:buNone/>
            </a:pPr>
            <a:r>
              <a:rPr lang="en-US" sz="1600"/>
              <a:t>This second gel shows PCR products for four of the above samples. Each pair of products is tuf and mecA amplified respectively.  </a:t>
            </a:r>
            <a:endParaRPr sz="16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2344</Words>
  <Application>Microsoft Macintosh PowerPoint</Application>
  <PresentationFormat>Custom</PresentationFormat>
  <Paragraphs>162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What’s On That Railing?  Microbes on High-Contact Surfaces of an Urban University Authors: Joanna Tan,1 Siyue Zhu2  Mentor: Dr. Davida Smyth3 1Hunter College High School; 2 Manhattan Center for Science and Mathematics; 3Mercy College.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On That Railing?  Microbes on High-Contact Surfaces of an Urban University Authors: Joanna Tan,1 Siyue Zhu2  Mentor: Dr. Davida Smyth3 1Hunter College High School; 2 Manhattan Center for Science and Mathematics; 3Mercy College.</dc:title>
  <dc:subject/>
  <dc:creator/>
  <cp:keywords/>
  <dc:description/>
  <cp:lastModifiedBy>Davida Smyth</cp:lastModifiedBy>
  <cp:revision>3</cp:revision>
  <dcterms:modified xsi:type="dcterms:W3CDTF">2018-07-04T20:17:12Z</dcterms:modified>
  <cp:category/>
</cp:coreProperties>
</file>