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98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xfrm>
            <a:off x="1143000" y="685800"/>
            <a:ext cx="4572000" cy="3429000"/>
          </a:xfrm>
          <a:prstGeom prst="rect">
            <a:avLst/>
          </a:prstGeom>
        </p:spPr>
        <p:txBody>
          <a:bodyPr/>
          <a:lstStyle/>
          <a:p>
            <a:endParaRPr/>
          </a:p>
        </p:txBody>
      </p:sp>
      <p:sp>
        <p:nvSpPr>
          <p:cNvPr id="106" name="Shape 10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31679400"/>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Arial"/>
      </a:defRPr>
    </a:lvl1pPr>
    <a:lvl2pPr indent="228600" defTabSz="457200" latinLnBrk="0">
      <a:defRPr sz="1200">
        <a:latin typeface="+mn-lt"/>
        <a:ea typeface="+mn-ea"/>
        <a:cs typeface="+mn-cs"/>
        <a:sym typeface="Arial"/>
      </a:defRPr>
    </a:lvl2pPr>
    <a:lvl3pPr indent="457200" defTabSz="457200" latinLnBrk="0">
      <a:defRPr sz="1200">
        <a:latin typeface="+mn-lt"/>
        <a:ea typeface="+mn-ea"/>
        <a:cs typeface="+mn-cs"/>
        <a:sym typeface="Arial"/>
      </a:defRPr>
    </a:lvl3pPr>
    <a:lvl4pPr indent="685800" defTabSz="457200" latinLnBrk="0">
      <a:defRPr sz="1200">
        <a:latin typeface="+mn-lt"/>
        <a:ea typeface="+mn-ea"/>
        <a:cs typeface="+mn-cs"/>
        <a:sym typeface="Arial"/>
      </a:defRPr>
    </a:lvl4pPr>
    <a:lvl5pPr indent="914400" defTabSz="457200" latinLnBrk="0">
      <a:defRPr sz="1200">
        <a:latin typeface="+mn-lt"/>
        <a:ea typeface="+mn-ea"/>
        <a:cs typeface="+mn-cs"/>
        <a:sym typeface="Arial"/>
      </a:defRPr>
    </a:lvl5pPr>
    <a:lvl6pPr indent="1143000" defTabSz="457200" latinLnBrk="0">
      <a:defRPr sz="1200">
        <a:latin typeface="+mn-lt"/>
        <a:ea typeface="+mn-ea"/>
        <a:cs typeface="+mn-cs"/>
        <a:sym typeface="Arial"/>
      </a:defRPr>
    </a:lvl6pPr>
    <a:lvl7pPr indent="1371600" defTabSz="457200" latinLnBrk="0">
      <a:defRPr sz="1200">
        <a:latin typeface="+mn-lt"/>
        <a:ea typeface="+mn-ea"/>
        <a:cs typeface="+mn-cs"/>
        <a:sym typeface="Arial"/>
      </a:defRPr>
    </a:lvl7pPr>
    <a:lvl8pPr indent="1600200" defTabSz="457200" latinLnBrk="0">
      <a:defRPr sz="1200">
        <a:latin typeface="+mn-lt"/>
        <a:ea typeface="+mn-ea"/>
        <a:cs typeface="+mn-cs"/>
        <a:sym typeface="Arial"/>
      </a:defRPr>
    </a:lvl8pPr>
    <a:lvl9pPr indent="1828800" defTabSz="457200" latinLnBrk="0">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3291837" y="10226047"/>
            <a:ext cx="37307525" cy="7056120"/>
          </a:xfrm>
          <a:prstGeom prst="rect">
            <a:avLst/>
          </a:prstGeom>
        </p:spPr>
        <p:txBody>
          <a:bodyPr/>
          <a:lstStyle/>
          <a:p>
            <a:r>
              <a:t>Click to add title</a:t>
            </a:r>
          </a:p>
        </p:txBody>
      </p:sp>
      <p:sp>
        <p:nvSpPr>
          <p:cNvPr id="12" name="Shape 12"/>
          <p:cNvSpPr>
            <a:spLocks noGrp="1"/>
          </p:cNvSpPr>
          <p:nvPr>
            <p:ph type="body" sz="quarter" idx="1"/>
          </p:nvPr>
        </p:nvSpPr>
        <p:spPr>
          <a:xfrm>
            <a:off x="6583677" y="18653759"/>
            <a:ext cx="30723843" cy="8412482"/>
          </a:xfrm>
          <a:prstGeom prst="rect">
            <a:avLst/>
          </a:prstGeom>
        </p:spPr>
        <p:txBody>
          <a:bodyPr/>
          <a:lstStyle>
            <a:lvl1pPr marL="0" indent="0" algn="ctr">
              <a:buClrTx/>
              <a:buSzTx/>
              <a:buFontTx/>
              <a:buNone/>
            </a:lvl1pPr>
          </a:lstStyle>
          <a:p>
            <a:r>
              <a:t>Click to add subtitle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7" name="Shape 97"/>
          <p:cNvSpPr>
            <a:spLocks noGrp="1"/>
          </p:cNvSpPr>
          <p:nvPr>
            <p:ph type="title"/>
          </p:nvPr>
        </p:nvSpPr>
        <p:spPr>
          <a:xfrm rot="5400000">
            <a:off x="22715221" y="10424169"/>
            <a:ext cx="28087319" cy="9875520"/>
          </a:xfrm>
          <a:prstGeom prst="rect">
            <a:avLst/>
          </a:prstGeom>
        </p:spPr>
        <p:txBody>
          <a:bodyPr/>
          <a:lstStyle/>
          <a:p>
            <a:r>
              <a:t>Click to add title</a:t>
            </a:r>
          </a:p>
        </p:txBody>
      </p:sp>
      <p:sp>
        <p:nvSpPr>
          <p:cNvPr id="98" name="Shape 98"/>
          <p:cNvSpPr>
            <a:spLocks noGrp="1"/>
          </p:cNvSpPr>
          <p:nvPr>
            <p:ph type="body" idx="1"/>
          </p:nvPr>
        </p:nvSpPr>
        <p:spPr>
          <a:xfrm rot="5400000">
            <a:off x="2598421" y="914409"/>
            <a:ext cx="28087319" cy="28895043"/>
          </a:xfrm>
          <a:prstGeom prst="rect">
            <a:avLst/>
          </a:prstGeom>
        </p:spPr>
        <p:txBody>
          <a:bodyPr/>
          <a:lstStyle/>
          <a:p>
            <a:r>
              <a:t>Click to add text</a:t>
            </a:r>
          </a:p>
        </p:txBody>
      </p:sp>
      <p:sp>
        <p:nvSpPr>
          <p:cNvPr id="99" name="Shape 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add title</a:t>
            </a:r>
          </a:p>
        </p:txBody>
      </p:sp>
      <p:sp>
        <p:nvSpPr>
          <p:cNvPr id="21" name="Shape 21"/>
          <p:cNvSpPr>
            <a:spLocks noGrp="1"/>
          </p:cNvSpPr>
          <p:nvPr>
            <p:ph type="body" idx="1"/>
          </p:nvPr>
        </p:nvSpPr>
        <p:spPr>
          <a:prstGeom prst="rect">
            <a:avLst/>
          </a:prstGeom>
        </p:spPr>
        <p:txBody>
          <a:bodyPr/>
          <a:lstStyle/>
          <a:p>
            <a:r>
              <a:t>Click to add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3467103" y="21153121"/>
            <a:ext cx="37307519" cy="6537961"/>
          </a:xfrm>
          <a:prstGeom prst="rect">
            <a:avLst/>
          </a:prstGeom>
        </p:spPr>
        <p:txBody>
          <a:bodyPr anchor="t"/>
          <a:lstStyle>
            <a:lvl1pPr algn="l"/>
          </a:lstStyle>
          <a:p>
            <a:r>
              <a:t>Click to add title</a:t>
            </a:r>
          </a:p>
        </p:txBody>
      </p:sp>
      <p:sp>
        <p:nvSpPr>
          <p:cNvPr id="30" name="Shape 30"/>
          <p:cNvSpPr>
            <a:spLocks noGrp="1"/>
          </p:cNvSpPr>
          <p:nvPr>
            <p:ph type="body" sz="quarter" idx="1"/>
          </p:nvPr>
        </p:nvSpPr>
        <p:spPr>
          <a:xfrm>
            <a:off x="3467103" y="13952221"/>
            <a:ext cx="37307519" cy="7200904"/>
          </a:xfrm>
          <a:prstGeom prst="rect">
            <a:avLst/>
          </a:prstGeom>
        </p:spPr>
        <p:txBody>
          <a:bodyPr anchor="b"/>
          <a:lstStyle>
            <a:lvl1pPr marL="0" indent="0">
              <a:spcBef>
                <a:spcPts val="0"/>
              </a:spcBef>
              <a:buClrTx/>
              <a:buSzTx/>
              <a:buFontTx/>
              <a:buNone/>
            </a:lvl1pPr>
          </a:lstStyle>
          <a:p>
            <a:r>
              <a:t>Click to add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add title</a:t>
            </a:r>
          </a:p>
        </p:txBody>
      </p:sp>
      <p:sp>
        <p:nvSpPr>
          <p:cNvPr id="39" name="Shape 39"/>
          <p:cNvSpPr>
            <a:spLocks noGrp="1"/>
          </p:cNvSpPr>
          <p:nvPr>
            <p:ph type="body" sz="half" idx="1"/>
          </p:nvPr>
        </p:nvSpPr>
        <p:spPr>
          <a:xfrm>
            <a:off x="2194559" y="7680962"/>
            <a:ext cx="19385281" cy="21724623"/>
          </a:xfrm>
          <a:prstGeom prst="rect">
            <a:avLst/>
          </a:prstGeom>
        </p:spPr>
        <p:txBody>
          <a:bodyPr/>
          <a:lstStyle>
            <a:lvl1pPr>
              <a:spcBef>
                <a:spcPts val="0"/>
              </a:spcBef>
            </a:lvl1pPr>
          </a:lstStyle>
          <a:p>
            <a:r>
              <a:t>Click to add text</a:t>
            </a:r>
          </a:p>
        </p:txBody>
      </p:sp>
      <p:sp>
        <p:nvSpPr>
          <p:cNvPr id="40" name="Shape 40"/>
          <p:cNvSpPr>
            <a:spLocks noGrp="1"/>
          </p:cNvSpPr>
          <p:nvPr>
            <p:ph type="body" sz="half" idx="13"/>
          </p:nvPr>
        </p:nvSpPr>
        <p:spPr>
          <a:xfrm>
            <a:off x="22311357" y="7680964"/>
            <a:ext cx="19385285" cy="21724621"/>
          </a:xfrm>
          <a:prstGeom prst="rect">
            <a:avLst/>
          </a:prstGeom>
        </p:spPr>
        <p:txBody>
          <a:bodyPr/>
          <a:lstStyle/>
          <a:p>
            <a:endParaRP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Click to add title</a:t>
            </a:r>
          </a:p>
        </p:txBody>
      </p:sp>
      <p:sp>
        <p:nvSpPr>
          <p:cNvPr id="49" name="Shape 49"/>
          <p:cNvSpPr>
            <a:spLocks noGrp="1"/>
          </p:cNvSpPr>
          <p:nvPr>
            <p:ph type="body" sz="quarter" idx="1"/>
          </p:nvPr>
        </p:nvSpPr>
        <p:spPr>
          <a:xfrm>
            <a:off x="2194559" y="7368540"/>
            <a:ext cx="19392896" cy="3070857"/>
          </a:xfrm>
          <a:prstGeom prst="rect">
            <a:avLst/>
          </a:prstGeom>
        </p:spPr>
        <p:txBody>
          <a:bodyPr anchor="b"/>
          <a:lstStyle>
            <a:lvl1pPr marL="0" indent="0">
              <a:spcBef>
                <a:spcPts val="0"/>
              </a:spcBef>
              <a:buClrTx/>
              <a:buSzTx/>
              <a:buFontTx/>
              <a:buNone/>
            </a:lvl1pPr>
          </a:lstStyle>
          <a:p>
            <a:r>
              <a:t>Click to add text</a:t>
            </a:r>
          </a:p>
        </p:txBody>
      </p:sp>
      <p:sp>
        <p:nvSpPr>
          <p:cNvPr id="50" name="Shape 50"/>
          <p:cNvSpPr>
            <a:spLocks noGrp="1"/>
          </p:cNvSpPr>
          <p:nvPr>
            <p:ph type="body" sz="half" idx="13"/>
          </p:nvPr>
        </p:nvSpPr>
        <p:spPr>
          <a:xfrm>
            <a:off x="2194560" y="10439395"/>
            <a:ext cx="19392894" cy="18966192"/>
          </a:xfrm>
          <a:prstGeom prst="rect">
            <a:avLst/>
          </a:prstGeom>
        </p:spPr>
        <p:txBody>
          <a:bodyPr/>
          <a:lstStyle/>
          <a:p>
            <a:endParaRPr/>
          </a:p>
        </p:txBody>
      </p:sp>
      <p:sp>
        <p:nvSpPr>
          <p:cNvPr id="51" name="Shape 51"/>
          <p:cNvSpPr>
            <a:spLocks noGrp="1"/>
          </p:cNvSpPr>
          <p:nvPr>
            <p:ph type="body" sz="quarter" idx="14"/>
          </p:nvPr>
        </p:nvSpPr>
        <p:spPr>
          <a:xfrm>
            <a:off x="22296119" y="7368540"/>
            <a:ext cx="19400531" cy="3070857"/>
          </a:xfrm>
          <a:prstGeom prst="rect">
            <a:avLst/>
          </a:prstGeom>
        </p:spPr>
        <p:txBody>
          <a:bodyPr anchor="b"/>
          <a:lstStyle/>
          <a:p>
            <a:endParaRPr/>
          </a:p>
        </p:txBody>
      </p:sp>
      <p:sp>
        <p:nvSpPr>
          <p:cNvPr id="52" name="Shape 52"/>
          <p:cNvSpPr>
            <a:spLocks noGrp="1"/>
          </p:cNvSpPr>
          <p:nvPr>
            <p:ph type="body" sz="half" idx="15"/>
          </p:nvPr>
        </p:nvSpPr>
        <p:spPr>
          <a:xfrm>
            <a:off x="22296119" y="10439395"/>
            <a:ext cx="19400531" cy="18966192"/>
          </a:xfrm>
          <a:prstGeom prst="rect">
            <a:avLst/>
          </a:prstGeom>
        </p:spPr>
        <p:txBody>
          <a:bodyPr/>
          <a:lstStyle/>
          <a:p>
            <a:endParaRP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Click to add title</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8" name="Shape 68"/>
          <p:cNvSpPr>
            <a:spLocks noGrp="1"/>
          </p:cNvSpPr>
          <p:nvPr>
            <p:ph type="title"/>
          </p:nvPr>
        </p:nvSpPr>
        <p:spPr>
          <a:xfrm>
            <a:off x="2194559" y="1310641"/>
            <a:ext cx="14439905" cy="5577841"/>
          </a:xfrm>
          <a:prstGeom prst="rect">
            <a:avLst/>
          </a:prstGeom>
        </p:spPr>
        <p:txBody>
          <a:bodyPr anchor="b"/>
          <a:lstStyle>
            <a:lvl1pPr algn="l"/>
          </a:lstStyle>
          <a:p>
            <a:r>
              <a:t>Click to add title</a:t>
            </a:r>
          </a:p>
        </p:txBody>
      </p:sp>
      <p:sp>
        <p:nvSpPr>
          <p:cNvPr id="69" name="Shape 69"/>
          <p:cNvSpPr>
            <a:spLocks noGrp="1"/>
          </p:cNvSpPr>
          <p:nvPr>
            <p:ph type="body" idx="1"/>
          </p:nvPr>
        </p:nvSpPr>
        <p:spPr>
          <a:xfrm>
            <a:off x="17160248" y="1310641"/>
            <a:ext cx="24536404" cy="28094943"/>
          </a:xfrm>
          <a:prstGeom prst="rect">
            <a:avLst/>
          </a:prstGeom>
        </p:spPr>
        <p:txBody>
          <a:bodyPr/>
          <a:lstStyle>
            <a:lvl1pPr>
              <a:spcBef>
                <a:spcPts val="0"/>
              </a:spcBef>
            </a:lvl1pPr>
          </a:lstStyle>
          <a:p>
            <a:r>
              <a:t>Click to add text</a:t>
            </a:r>
          </a:p>
        </p:txBody>
      </p:sp>
      <p:sp>
        <p:nvSpPr>
          <p:cNvPr id="70" name="Shape 70"/>
          <p:cNvSpPr>
            <a:spLocks noGrp="1"/>
          </p:cNvSpPr>
          <p:nvPr>
            <p:ph type="body" sz="half" idx="13"/>
          </p:nvPr>
        </p:nvSpPr>
        <p:spPr>
          <a:xfrm>
            <a:off x="2194559" y="6888478"/>
            <a:ext cx="14439905" cy="22517107"/>
          </a:xfrm>
          <a:prstGeom prst="rect">
            <a:avLst/>
          </a:prstGeom>
        </p:spPr>
        <p:txBody>
          <a:bodyPr/>
          <a:lstStyle/>
          <a:p>
            <a:endParaRP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8" name="Shape 78"/>
          <p:cNvSpPr>
            <a:spLocks noGrp="1"/>
          </p:cNvSpPr>
          <p:nvPr>
            <p:ph type="title"/>
          </p:nvPr>
        </p:nvSpPr>
        <p:spPr>
          <a:xfrm>
            <a:off x="8602974" y="23042878"/>
            <a:ext cx="26334725" cy="2720344"/>
          </a:xfrm>
          <a:prstGeom prst="rect">
            <a:avLst/>
          </a:prstGeom>
        </p:spPr>
        <p:txBody>
          <a:bodyPr anchor="b"/>
          <a:lstStyle>
            <a:lvl1pPr algn="l"/>
          </a:lstStyle>
          <a:p>
            <a:r>
              <a:t>Click to add title</a:t>
            </a:r>
          </a:p>
        </p:txBody>
      </p:sp>
      <p:sp>
        <p:nvSpPr>
          <p:cNvPr id="79" name="Shape 79"/>
          <p:cNvSpPr>
            <a:spLocks noGrp="1"/>
          </p:cNvSpPr>
          <p:nvPr>
            <p:ph type="pic" sz="half" idx="13"/>
          </p:nvPr>
        </p:nvSpPr>
        <p:spPr>
          <a:xfrm>
            <a:off x="8602974" y="2941316"/>
            <a:ext cx="26334725" cy="19751040"/>
          </a:xfrm>
          <a:prstGeom prst="rect">
            <a:avLst/>
          </a:prstGeom>
        </p:spPr>
        <p:txBody>
          <a:bodyPr lIns="91439" tIns="45719" rIns="91439" bIns="45719">
            <a:noAutofit/>
          </a:bodyPr>
          <a:lstStyle/>
          <a:p>
            <a:endParaRPr/>
          </a:p>
        </p:txBody>
      </p:sp>
      <p:sp>
        <p:nvSpPr>
          <p:cNvPr id="80" name="Shape 80"/>
          <p:cNvSpPr>
            <a:spLocks noGrp="1"/>
          </p:cNvSpPr>
          <p:nvPr>
            <p:ph type="body" sz="quarter" idx="1"/>
          </p:nvPr>
        </p:nvSpPr>
        <p:spPr>
          <a:xfrm>
            <a:off x="8602974" y="25763219"/>
            <a:ext cx="26334725" cy="3863344"/>
          </a:xfrm>
          <a:prstGeom prst="rect">
            <a:avLst/>
          </a:prstGeom>
        </p:spPr>
        <p:txBody>
          <a:bodyPr/>
          <a:lstStyle>
            <a:lvl1pPr marL="0" indent="0">
              <a:spcBef>
                <a:spcPts val="0"/>
              </a:spcBef>
              <a:buClrTx/>
              <a:buSzTx/>
              <a:buFontTx/>
              <a:buNone/>
            </a:lvl1pPr>
          </a:lstStyle>
          <a:p>
            <a:r>
              <a:t>Click to add text</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Click to add title</a:t>
            </a:r>
          </a:p>
        </p:txBody>
      </p:sp>
      <p:sp>
        <p:nvSpPr>
          <p:cNvPr id="89" name="Shape 89"/>
          <p:cNvSpPr>
            <a:spLocks noGrp="1"/>
          </p:cNvSpPr>
          <p:nvPr>
            <p:ph type="body" idx="1"/>
          </p:nvPr>
        </p:nvSpPr>
        <p:spPr>
          <a:xfrm rot="5400000">
            <a:off x="11083128" y="-1208881"/>
            <a:ext cx="21724941" cy="39503351"/>
          </a:xfrm>
          <a:prstGeom prst="rect">
            <a:avLst/>
          </a:prstGeom>
        </p:spPr>
        <p:txBody>
          <a:bodyPr/>
          <a:lstStyle/>
          <a:p>
            <a:r>
              <a:t>Click to add text</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93925" y="1317625"/>
            <a:ext cx="39503350" cy="5486399"/>
          </a:xfrm>
          <a:prstGeom prst="rect">
            <a:avLst/>
          </a:prstGeom>
          <a:ln w="12700">
            <a:miter lim="400000"/>
          </a:ln>
          <a:extLst>
            <a:ext uri="{C572A759-6A51-4108-AA02-DFA0A04FC94B}">
              <ma14:wrappingTextBoxFlag xmlns:ma14="http://schemas.microsoft.com/office/mac/drawingml/2011/main" xmlns="" val="1"/>
            </a:ext>
          </a:extLst>
        </p:spPr>
        <p:txBody>
          <a:bodyPr lIns="91421" tIns="91421" rIns="91421" bIns="91421" anchor="ctr">
            <a:normAutofit/>
          </a:bodyPr>
          <a:lstStyle/>
          <a:p>
            <a:r>
              <a:t>Click to add title</a:t>
            </a:r>
          </a:p>
        </p:txBody>
      </p:sp>
      <p:sp>
        <p:nvSpPr>
          <p:cNvPr id="3" name="Shape 3"/>
          <p:cNvSpPr>
            <a:spLocks noGrp="1"/>
          </p:cNvSpPr>
          <p:nvPr>
            <p:ph type="body" idx="1"/>
          </p:nvPr>
        </p:nvSpPr>
        <p:spPr>
          <a:xfrm>
            <a:off x="2193925" y="7680325"/>
            <a:ext cx="39503350" cy="21724938"/>
          </a:xfrm>
          <a:prstGeom prst="rect">
            <a:avLst/>
          </a:prstGeom>
          <a:ln w="12700">
            <a:miter lim="400000"/>
          </a:ln>
          <a:extLst>
            <a:ext uri="{C572A759-6A51-4108-AA02-DFA0A04FC94B}">
              <ma14:wrappingTextBoxFlag xmlns:ma14="http://schemas.microsoft.com/office/mac/drawingml/2011/main" xmlns="" val="1"/>
            </a:ext>
          </a:extLst>
        </p:spPr>
        <p:txBody>
          <a:bodyPr lIns="91421" tIns="91421" rIns="91421" bIns="91421">
            <a:normAutofit/>
          </a:bodyPr>
          <a:lstStyle/>
          <a:p>
            <a:r>
              <a:t>Click to add text</a:t>
            </a:r>
          </a:p>
        </p:txBody>
      </p:sp>
      <p:sp>
        <p:nvSpPr>
          <p:cNvPr id="4" name="Shape 4"/>
          <p:cNvSpPr>
            <a:spLocks noGrp="1"/>
          </p:cNvSpPr>
          <p:nvPr>
            <p:ph type="sldNum" sz="quarter" idx="2"/>
          </p:nvPr>
        </p:nvSpPr>
        <p:spPr>
          <a:xfrm>
            <a:off x="40228584" y="29976762"/>
            <a:ext cx="1468693" cy="1450387"/>
          </a:xfrm>
          <a:prstGeom prst="rect">
            <a:avLst/>
          </a:prstGeom>
          <a:ln w="12700">
            <a:miter lim="400000"/>
          </a:ln>
        </p:spPr>
        <p:txBody>
          <a:bodyPr wrap="none" lIns="219450" tIns="219450" rIns="219450" bIns="219450">
            <a:spAutoFit/>
          </a:bodyPr>
          <a:lstStyle>
            <a:lvl1pPr algn="r">
              <a:defRPr sz="7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titleStyle>
    <p:bodyStyle>
      <a:lvl1pPr marL="1644650" marR="0" indent="-65405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1pPr>
      <a:lvl2pPr marL="3565525" marR="0" indent="-542925"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2pPr>
      <a:lvl3pPr marL="5486400" marR="0" indent="-34290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3pPr>
      <a:lvl4pPr marL="7680325" marR="0" indent="-492125"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4pPr>
      <a:lvl5pPr marL="9874250" marR="0" indent="-48895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5pPr>
      <a:lvl6pPr marL="12070080" marR="0" indent="-48768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6pPr>
      <a:lvl7pPr marL="14264639" marR="0" indent="-497839"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7pPr>
      <a:lvl8pPr marL="16459200" marR="0" indent="-49530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8pPr>
      <a:lvl9pPr marL="18653760" marR="0" indent="-492760" algn="l" defTabSz="914400" rtl="0" latinLnBrk="0">
        <a:lnSpc>
          <a:spcPct val="100000"/>
        </a:lnSpc>
        <a:spcBef>
          <a:spcPts val="3100"/>
        </a:spcBef>
        <a:spcAft>
          <a:spcPts val="0"/>
        </a:spcAft>
        <a:buClr>
          <a:srgbClr val="000000"/>
        </a:buClr>
        <a:buSzPct val="100000"/>
        <a:buFont typeface="Arial"/>
        <a:buChar char="»"/>
        <a:tabLst/>
        <a:defRPr sz="1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7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jpeg"/><Relationship Id="rId18" Type="http://schemas.openxmlformats.org/officeDocument/2006/relationships/image" Target="../media/image12.jpeg"/><Relationship Id="rId3" Type="http://schemas.openxmlformats.org/officeDocument/2006/relationships/image" Target="../media/image2.jpeg"/><Relationship Id="rId21" Type="http://schemas.openxmlformats.org/officeDocument/2006/relationships/hyperlink" Target="http://www.scienceclarified.com/A-Al/Algae.html" TargetMode="External"/><Relationship Id="rId7" Type="http://schemas.openxmlformats.org/officeDocument/2006/relationships/hyperlink" Target="http://www.thepinkertonfoundation.org/" TargetMode="External"/><Relationship Id="rId12" Type="http://schemas.openxmlformats.org/officeDocument/2006/relationships/hyperlink" Target="https://microbewiki.kenyon.edu/images/0/0c/320223.jpg" TargetMode="External"/><Relationship Id="rId17" Type="http://schemas.openxmlformats.org/officeDocument/2006/relationships/hyperlink" Target="https://en.wikipedia.org/wiki/Bacillus" TargetMode="External"/><Relationship Id="rId2" Type="http://schemas.openxmlformats.org/officeDocument/2006/relationships/image" Target="../media/image1.png"/><Relationship Id="rId16" Type="http://schemas.openxmlformats.org/officeDocument/2006/relationships/image" Target="../media/image11.jpeg"/><Relationship Id="rId20" Type="http://schemas.openxmlformats.org/officeDocument/2006/relationships/hyperlink" Target="http://www.ncbi.nlm.nih.gov/pubmed/26925047" TargetMode="Externa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5" Type="http://schemas.openxmlformats.org/officeDocument/2006/relationships/image" Target="../media/image10.png"/><Relationship Id="rId10" Type="http://schemas.openxmlformats.org/officeDocument/2006/relationships/hyperlink" Target="http://cid.oxfordjournals.org/content/31/5/1183/F1.expansion.html" TargetMode="External"/><Relationship Id="rId19" Type="http://schemas.openxmlformats.org/officeDocument/2006/relationships/hyperlink" Target="http://standardsingenomics.org/content/9/3/1352/sigs.5611012-f3.jpg" TargetMode="External"/><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hyperlink" Target="http://femsle.oxfordjournals.org/content/205/2/2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10"/>
          <p:cNvGrpSpPr/>
          <p:nvPr/>
        </p:nvGrpSpPr>
        <p:grpSpPr>
          <a:xfrm>
            <a:off x="6569937" y="656538"/>
            <a:ext cx="30720600" cy="4155011"/>
            <a:chOff x="0" y="0"/>
            <a:chExt cx="30720599" cy="4155009"/>
          </a:xfrm>
        </p:grpSpPr>
        <p:sp>
          <p:nvSpPr>
            <p:cNvPr id="108" name="Shape 108"/>
            <p:cNvSpPr/>
            <p:nvPr/>
          </p:nvSpPr>
          <p:spPr>
            <a:xfrm>
              <a:off x="0" y="-1"/>
              <a:ext cx="30720601" cy="4155011"/>
            </a:xfrm>
            <a:prstGeom prst="rect">
              <a:avLst/>
            </a:prstGeom>
            <a:gradFill flip="none" rotWithShape="1">
              <a:gsLst>
                <a:gs pos="0">
                  <a:srgbClr val="7373D1"/>
                </a:gs>
                <a:gs pos="52999">
                  <a:srgbClr val="D4DEFF"/>
                </a:gs>
                <a:gs pos="83000">
                  <a:srgbClr val="D4DEFF"/>
                </a:gs>
                <a:gs pos="100000">
                  <a:srgbClr val="96AB94"/>
                </a:gs>
              </a:gsLst>
              <a:lin ang="5400000" scaled="0"/>
            </a:gradFill>
            <a:ln w="9525" cap="flat">
              <a:solidFill>
                <a:srgbClr val="00FF00"/>
              </a:solidFill>
              <a:prstDash val="solid"/>
              <a:miter lim="800000"/>
            </a:ln>
            <a:effectLst/>
          </p:spPr>
          <p:txBody>
            <a:bodyPr wrap="square" lIns="45718" tIns="45718" rIns="45718" bIns="45718" numCol="1" anchor="t">
              <a:noAutofit/>
            </a:bodyPr>
            <a:lstStyle/>
            <a:p>
              <a:pPr algn="ctr">
                <a:defRPr sz="6600" b="1">
                  <a:latin typeface="Times New Roman"/>
                  <a:ea typeface="Times New Roman"/>
                  <a:cs typeface="Times New Roman"/>
                  <a:sym typeface="Times New Roman"/>
                </a:defRPr>
              </a:pPr>
              <a:endParaRPr/>
            </a:p>
          </p:txBody>
        </p:sp>
        <p:sp>
          <p:nvSpPr>
            <p:cNvPr id="109" name="Shape 109"/>
            <p:cNvSpPr/>
            <p:nvPr/>
          </p:nvSpPr>
          <p:spPr>
            <a:xfrm>
              <a:off x="0" y="0"/>
              <a:ext cx="30720601" cy="1029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600" b="1"/>
              </a:lvl1pPr>
            </a:lstStyle>
            <a:p>
              <a:r>
                <a:t>DNA Barcoding of Algae and Bacteria from acqutic environments </a:t>
              </a:r>
            </a:p>
          </p:txBody>
        </p:sp>
      </p:grpSp>
      <p:sp>
        <p:nvSpPr>
          <p:cNvPr id="111" name="Shape 111"/>
          <p:cNvSpPr/>
          <p:nvPr/>
        </p:nvSpPr>
        <p:spPr>
          <a:xfrm>
            <a:off x="9372597" y="1828799"/>
            <a:ext cx="24460208" cy="146849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4800" b="1"/>
            </a:pPr>
            <a:r>
              <a:t>Authors</a:t>
            </a:r>
            <a:r>
              <a:rPr b="0"/>
              <a:t>: Geidily Beaton</a:t>
            </a:r>
            <a:r>
              <a:rPr b="0" baseline="30000"/>
              <a:t>1</a:t>
            </a:r>
            <a:r>
              <a:rPr b="0"/>
              <a:t>, Kathleen Guerrero</a:t>
            </a:r>
            <a:r>
              <a:rPr b="0" baseline="30000"/>
              <a:t>1</a:t>
            </a:r>
            <a:endParaRPr baseline="30000"/>
          </a:p>
          <a:p>
            <a:pPr algn="ctr">
              <a:defRPr sz="4800"/>
            </a:pPr>
            <a:r>
              <a:t> 		</a:t>
            </a:r>
            <a:r>
              <a:rPr b="1"/>
              <a:t>Mentor</a:t>
            </a:r>
            <a:r>
              <a:t>: Dr. Mangala Tawde</a:t>
            </a:r>
            <a:r>
              <a:rPr baseline="30000"/>
              <a:t>2</a:t>
            </a:r>
          </a:p>
        </p:txBody>
      </p:sp>
      <p:grpSp>
        <p:nvGrpSpPr>
          <p:cNvPr id="114" name="Group 114"/>
          <p:cNvGrpSpPr/>
          <p:nvPr/>
        </p:nvGrpSpPr>
        <p:grpSpPr>
          <a:xfrm>
            <a:off x="4152759" y="12090329"/>
            <a:ext cx="5189759" cy="1015674"/>
            <a:chOff x="-2" y="-2"/>
            <a:chExt cx="5189758" cy="1015673"/>
          </a:xfrm>
        </p:grpSpPr>
        <p:sp>
          <p:nvSpPr>
            <p:cNvPr id="112" name="Shape 112"/>
            <p:cNvSpPr/>
            <p:nvPr/>
          </p:nvSpPr>
          <p:spPr>
            <a:xfrm>
              <a:off x="-2" y="-2"/>
              <a:ext cx="5189758" cy="1015673"/>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ctr">
              <a:noAutofit/>
            </a:bodyPr>
            <a:lstStyle/>
            <a:p>
              <a:pPr algn="ctr"/>
              <a:endParaRPr/>
            </a:p>
          </p:txBody>
        </p:sp>
        <p:sp>
          <p:nvSpPr>
            <p:cNvPr id="113" name="Shape 113"/>
            <p:cNvSpPr/>
            <p:nvPr/>
          </p:nvSpPr>
          <p:spPr>
            <a:xfrm>
              <a:off x="-2" y="36427"/>
              <a:ext cx="5189758" cy="942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6000" b="1"/>
              </a:lvl1pPr>
            </a:lstStyle>
            <a:p>
              <a:r>
                <a:rPr dirty="0"/>
                <a:t>Introduction</a:t>
              </a:r>
            </a:p>
          </p:txBody>
        </p:sp>
      </p:grpSp>
      <p:sp>
        <p:nvSpPr>
          <p:cNvPr id="115" name="Shape 115"/>
          <p:cNvSpPr/>
          <p:nvPr/>
        </p:nvSpPr>
        <p:spPr>
          <a:xfrm>
            <a:off x="7367088" y="3200399"/>
            <a:ext cx="29240163" cy="70815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lnSpc>
                <a:spcPct val="150000"/>
              </a:lnSpc>
              <a:defRPr sz="4400"/>
            </a:pPr>
            <a:r>
              <a:t> Benjamin N. Cardozo High School</a:t>
            </a:r>
            <a:r>
              <a:rPr baseline="30000"/>
              <a:t>1</a:t>
            </a:r>
            <a:r>
              <a:t>, Queensborough Community College, CUNY</a:t>
            </a:r>
            <a:r>
              <a:rPr baseline="30000"/>
              <a:t>2</a:t>
            </a:r>
          </a:p>
        </p:txBody>
      </p:sp>
      <p:grpSp>
        <p:nvGrpSpPr>
          <p:cNvPr id="118" name="Group 118"/>
          <p:cNvGrpSpPr/>
          <p:nvPr/>
        </p:nvGrpSpPr>
        <p:grpSpPr>
          <a:xfrm>
            <a:off x="18973800" y="5410193"/>
            <a:ext cx="4953000" cy="1015671"/>
            <a:chOff x="0" y="-1"/>
            <a:chExt cx="4953000" cy="1015670"/>
          </a:xfrm>
        </p:grpSpPr>
        <p:sp>
          <p:nvSpPr>
            <p:cNvPr id="116" name="Shape 116"/>
            <p:cNvSpPr/>
            <p:nvPr/>
          </p:nvSpPr>
          <p:spPr>
            <a:xfrm>
              <a:off x="0" y="0"/>
              <a:ext cx="4953000" cy="1015670"/>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endParaRPr/>
            </a:p>
          </p:txBody>
        </p:sp>
        <p:sp>
          <p:nvSpPr>
            <p:cNvPr id="117" name="Shape 117"/>
            <p:cNvSpPr/>
            <p:nvPr/>
          </p:nvSpPr>
          <p:spPr>
            <a:xfrm>
              <a:off x="0" y="-2"/>
              <a:ext cx="4953000" cy="942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000" b="1"/>
              </a:lvl1pPr>
            </a:lstStyle>
            <a:p>
              <a:r>
                <a:t>Results</a:t>
              </a:r>
            </a:p>
          </p:txBody>
        </p:sp>
      </p:grpSp>
      <p:grpSp>
        <p:nvGrpSpPr>
          <p:cNvPr id="121" name="Group 121"/>
          <p:cNvGrpSpPr/>
          <p:nvPr/>
        </p:nvGrpSpPr>
        <p:grpSpPr>
          <a:xfrm>
            <a:off x="4724400" y="5410193"/>
            <a:ext cx="4495800" cy="1015671"/>
            <a:chOff x="0" y="-1"/>
            <a:chExt cx="4495800" cy="1015669"/>
          </a:xfrm>
        </p:grpSpPr>
        <p:sp>
          <p:nvSpPr>
            <p:cNvPr id="119" name="Shape 119"/>
            <p:cNvSpPr/>
            <p:nvPr/>
          </p:nvSpPr>
          <p:spPr>
            <a:xfrm>
              <a:off x="0" y="-2"/>
              <a:ext cx="4495800" cy="1015671"/>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ctr">
              <a:noAutofit/>
            </a:bodyPr>
            <a:lstStyle/>
            <a:p>
              <a:pPr algn="ctr"/>
              <a:endParaRPr/>
            </a:p>
          </p:txBody>
        </p:sp>
        <p:sp>
          <p:nvSpPr>
            <p:cNvPr id="120" name="Shape 120"/>
            <p:cNvSpPr/>
            <p:nvPr/>
          </p:nvSpPr>
          <p:spPr>
            <a:xfrm>
              <a:off x="0" y="36426"/>
              <a:ext cx="4495800" cy="9428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6000" b="1"/>
              </a:lvl1pPr>
            </a:lstStyle>
            <a:p>
              <a:r>
                <a:t>Abstract</a:t>
              </a:r>
            </a:p>
          </p:txBody>
        </p:sp>
      </p:grpSp>
      <p:grpSp>
        <p:nvGrpSpPr>
          <p:cNvPr id="124" name="Group 124"/>
          <p:cNvGrpSpPr/>
          <p:nvPr/>
        </p:nvGrpSpPr>
        <p:grpSpPr>
          <a:xfrm>
            <a:off x="33985198" y="28764683"/>
            <a:ext cx="4876806" cy="833445"/>
            <a:chOff x="-1" y="0"/>
            <a:chExt cx="4876805" cy="833443"/>
          </a:xfrm>
        </p:grpSpPr>
        <p:sp>
          <p:nvSpPr>
            <p:cNvPr id="122" name="Shape 122"/>
            <p:cNvSpPr/>
            <p:nvPr/>
          </p:nvSpPr>
          <p:spPr>
            <a:xfrm>
              <a:off x="-2" y="-1"/>
              <a:ext cx="4876806" cy="833445"/>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endParaRPr/>
            </a:p>
          </p:txBody>
        </p:sp>
        <p:sp>
          <p:nvSpPr>
            <p:cNvPr id="123" name="Shape 123"/>
            <p:cNvSpPr/>
            <p:nvPr/>
          </p:nvSpPr>
          <p:spPr>
            <a:xfrm>
              <a:off x="-2" y="-1"/>
              <a:ext cx="4876806" cy="769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4800" b="1"/>
              </a:lvl1pPr>
            </a:lstStyle>
            <a:p>
              <a:r>
                <a:t>References</a:t>
              </a:r>
            </a:p>
          </p:txBody>
        </p:sp>
      </p:grpSp>
      <p:sp>
        <p:nvSpPr>
          <p:cNvPr id="125" name="Shape 125"/>
          <p:cNvSpPr/>
          <p:nvPr/>
        </p:nvSpPr>
        <p:spPr>
          <a:xfrm>
            <a:off x="16306798" y="7924799"/>
            <a:ext cx="1066804" cy="35065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800">
                <a:solidFill>
                  <a:srgbClr val="FFFFFF"/>
                </a:solidFill>
              </a:defRPr>
            </a:lvl1pPr>
          </a:lstStyle>
          <a:p>
            <a:r>
              <a:t>DAY 2</a:t>
            </a:r>
          </a:p>
        </p:txBody>
      </p:sp>
      <p:sp>
        <p:nvSpPr>
          <p:cNvPr id="126" name="Shape 126"/>
          <p:cNvSpPr/>
          <p:nvPr/>
        </p:nvSpPr>
        <p:spPr>
          <a:xfrm>
            <a:off x="33985200" y="8077199"/>
            <a:ext cx="1066801"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200">
                <a:solidFill>
                  <a:srgbClr val="FFFFFF"/>
                </a:solidFill>
              </a:defRPr>
            </a:lvl1pPr>
          </a:lstStyle>
          <a:p>
            <a:r>
              <a:t>DAY 2</a:t>
            </a:r>
          </a:p>
        </p:txBody>
      </p:sp>
      <p:grpSp>
        <p:nvGrpSpPr>
          <p:cNvPr id="129" name="Group 129"/>
          <p:cNvGrpSpPr/>
          <p:nvPr/>
        </p:nvGrpSpPr>
        <p:grpSpPr>
          <a:xfrm>
            <a:off x="13825184" y="6797298"/>
            <a:ext cx="14401052" cy="868969"/>
            <a:chOff x="-1" y="0"/>
            <a:chExt cx="14401051" cy="868968"/>
          </a:xfrm>
        </p:grpSpPr>
        <p:sp>
          <p:nvSpPr>
            <p:cNvPr id="127" name="Shape 127"/>
            <p:cNvSpPr/>
            <p:nvPr/>
          </p:nvSpPr>
          <p:spPr>
            <a:xfrm>
              <a:off x="-2" y="-1"/>
              <a:ext cx="14401052" cy="868969"/>
            </a:xfrm>
            <a:prstGeom prst="rect">
              <a:avLst/>
            </a:prstGeom>
            <a:gradFill flip="none" rotWithShape="1">
              <a:gsLst>
                <a:gs pos="0">
                  <a:srgbClr val="E9E9F7"/>
                </a:gs>
                <a:gs pos="64999">
                  <a:srgbClr val="C5C5E9"/>
                </a:gs>
                <a:gs pos="100000">
                  <a:srgbClr val="ACACE1"/>
                </a:gs>
              </a:gsLst>
              <a:lin ang="5400000" scaled="0"/>
            </a:gradFill>
            <a:ln w="9525" cap="flat">
              <a:solidFill>
                <a:srgbClr val="292989"/>
              </a:solidFill>
              <a:prstDash val="solid"/>
              <a:miter lim="800000"/>
            </a:ln>
            <a:effectLst/>
          </p:spPr>
          <p:txBody>
            <a:bodyPr wrap="square" lIns="45718" tIns="45718" rIns="45718" bIns="45718" numCol="1" anchor="t">
              <a:noAutofit/>
            </a:bodyPr>
            <a:lstStyle/>
            <a:p>
              <a:pPr algn="ctr">
                <a:defRPr sz="4000" b="1"/>
              </a:pPr>
              <a:endParaRPr/>
            </a:p>
          </p:txBody>
        </p:sp>
        <p:sp>
          <p:nvSpPr>
            <p:cNvPr id="128" name="Shape 128"/>
            <p:cNvSpPr/>
            <p:nvPr/>
          </p:nvSpPr>
          <p:spPr>
            <a:xfrm>
              <a:off x="-2" y="-1"/>
              <a:ext cx="14401052" cy="646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4000" b="1"/>
              </a:lvl1pPr>
            </a:lstStyle>
            <a:p>
              <a:r>
                <a:t>PCR Amplification of 16s rRNA of Bacterial Isolates</a:t>
              </a:r>
            </a:p>
          </p:txBody>
        </p:sp>
      </p:grpSp>
      <p:sp>
        <p:nvSpPr>
          <p:cNvPr id="130" name="Shape 130"/>
          <p:cNvSpPr/>
          <p:nvPr/>
        </p:nvSpPr>
        <p:spPr>
          <a:xfrm>
            <a:off x="29891037" y="25323863"/>
            <a:ext cx="13241526" cy="31394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just" defTabSz="457200">
              <a:defRPr sz="3300">
                <a:latin typeface="+mj-lt"/>
                <a:ea typeface="+mj-ea"/>
                <a:cs typeface="+mj-cs"/>
                <a:sym typeface="Helvetica"/>
              </a:defRPr>
            </a:lvl1pPr>
          </a:lstStyle>
          <a:p>
            <a:r>
              <a:rPr sz="3200" dirty="0">
                <a:latin typeface="Arial Unicode MS" panose="020B0604020202020204" pitchFamily="34" charset="-128"/>
                <a:ea typeface="Arial Unicode MS" panose="020B0604020202020204" pitchFamily="34" charset="-128"/>
                <a:cs typeface="Arial Unicode MS" panose="020B0604020202020204" pitchFamily="34" charset="-128"/>
              </a:rPr>
              <a:t>It was disappointing that we could not identify the algae-like specimens that we had collected from various accusative environments. But since we could identify at least the bacterial species associated with these algae specimen, we are happy to conclude that DNA barcoding is a great method to identify various known or unknown species in urban neighborhoods.</a:t>
            </a:r>
          </a:p>
        </p:txBody>
      </p:sp>
      <p:grpSp>
        <p:nvGrpSpPr>
          <p:cNvPr id="133" name="Group 133"/>
          <p:cNvGrpSpPr/>
          <p:nvPr/>
        </p:nvGrpSpPr>
        <p:grpSpPr>
          <a:xfrm>
            <a:off x="31874600" y="17031115"/>
            <a:ext cx="9931701" cy="1015808"/>
            <a:chOff x="0" y="0"/>
            <a:chExt cx="9931699" cy="1015807"/>
          </a:xfrm>
        </p:grpSpPr>
        <p:sp>
          <p:nvSpPr>
            <p:cNvPr id="131" name="Shape 131"/>
            <p:cNvSpPr/>
            <p:nvPr/>
          </p:nvSpPr>
          <p:spPr>
            <a:xfrm>
              <a:off x="0" y="0"/>
              <a:ext cx="9931700" cy="1015807"/>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defRPr sz="6000" b="1"/>
              </a:pPr>
              <a:endParaRPr/>
            </a:p>
          </p:txBody>
        </p:sp>
        <p:sp>
          <p:nvSpPr>
            <p:cNvPr id="132" name="Shape 132"/>
            <p:cNvSpPr/>
            <p:nvPr/>
          </p:nvSpPr>
          <p:spPr>
            <a:xfrm>
              <a:off x="0" y="-1"/>
              <a:ext cx="9931700" cy="942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000" b="1"/>
              </a:lvl1pPr>
            </a:lstStyle>
            <a:p>
              <a:r>
                <a:t>Results and Discussion</a:t>
              </a:r>
            </a:p>
          </p:txBody>
        </p:sp>
      </p:grpSp>
      <p:pic>
        <p:nvPicPr>
          <p:cNvPr id="134" name="image1.png"/>
          <p:cNvPicPr>
            <a:picLocks noChangeAspect="1"/>
          </p:cNvPicPr>
          <p:nvPr/>
        </p:nvPicPr>
        <p:blipFill>
          <a:blip r:embed="rId2">
            <a:extLst/>
          </a:blip>
          <a:stretch>
            <a:fillRect/>
          </a:stretch>
        </p:blipFill>
        <p:spPr>
          <a:xfrm>
            <a:off x="37547100" y="1070900"/>
            <a:ext cx="6138253" cy="2895652"/>
          </a:xfrm>
          <a:prstGeom prst="rect">
            <a:avLst/>
          </a:prstGeom>
          <a:ln w="12700">
            <a:miter lim="400000"/>
          </a:ln>
        </p:spPr>
      </p:pic>
      <p:sp>
        <p:nvSpPr>
          <p:cNvPr id="135" name="Shape 135"/>
          <p:cNvSpPr/>
          <p:nvPr/>
        </p:nvSpPr>
        <p:spPr>
          <a:xfrm>
            <a:off x="30089320" y="6995548"/>
            <a:ext cx="12844958" cy="94487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defTabSz="457200">
              <a:defRPr sz="3200">
                <a:latin typeface="+mj-lt"/>
                <a:ea typeface="+mj-ea"/>
                <a:cs typeface="+mj-cs"/>
                <a:sym typeface="Helvetica"/>
              </a:defRPr>
            </a:pPr>
            <a:r>
              <a:rPr dirty="0">
                <a:latin typeface="Arial Unicode MS" panose="020B0604020202020204" pitchFamily="34" charset="-128"/>
                <a:ea typeface="Arial Unicode MS" panose="020B0604020202020204" pitchFamily="34" charset="-128"/>
                <a:cs typeface="Arial Unicode MS" panose="020B0604020202020204" pitchFamily="34" charset="-128"/>
              </a:rPr>
              <a:t>When the weather was moist and rainy we decided to begin collecting samples from various aquatic environments. Algae-like specimens were collected from moist areas and water environments around our neighborhoods. We collected about 8-10 samples using gloves to peel off algae-like samples from rocks under lakes and surrounding the lake and conserving them in plastic tubes, each labeled with location and sample number.</a:t>
            </a:r>
          </a:p>
          <a:p>
            <a:pPr algn="just" defTabSz="457200">
              <a:defRPr sz="3200">
                <a:latin typeface="+mj-lt"/>
                <a:ea typeface="+mj-ea"/>
                <a:cs typeface="+mj-cs"/>
                <a:sym typeface="Helvetica"/>
              </a:defRPr>
            </a:pPr>
            <a:r>
              <a:rPr dirty="0">
                <a:latin typeface="Arial Unicode MS" panose="020B0604020202020204" pitchFamily="34" charset="-128"/>
                <a:ea typeface="Arial Unicode MS" panose="020B0604020202020204" pitchFamily="34" charset="-128"/>
                <a:cs typeface="Arial Unicode MS" panose="020B0604020202020204" pitchFamily="34" charset="-128"/>
              </a:rPr>
              <a:t>We then attempted to identify and categorize the collected Algae specimens by DNA barcoding. Genomic DNA was extracted from each of these samples using standard DNA extraction/ purification methods, purified, and amplified by Polymerase Chain Reaction (PCR) using universal primers for 16s ribosomal DNA for both algae and bacteria. The PCR products were analyzed by gel electrophoresis. The amplified DNA were sent for sequencing. The Basic Local Alignment Search tool (BLAST) from DNA Subway website from CSHL website or the NCBI website was used to analyze the DNA sequences resulting from sequencing. Bioinformatics programs were then used to identify the different species of Algae in different environments based on the BLAST results analysis.</a:t>
            </a:r>
          </a:p>
        </p:txBody>
      </p:sp>
      <p:grpSp>
        <p:nvGrpSpPr>
          <p:cNvPr id="138" name="Group 138"/>
          <p:cNvGrpSpPr/>
          <p:nvPr/>
        </p:nvGrpSpPr>
        <p:grpSpPr>
          <a:xfrm>
            <a:off x="14601580" y="22381096"/>
            <a:ext cx="13359808" cy="1433515"/>
            <a:chOff x="-1" y="0"/>
            <a:chExt cx="13359807" cy="1433513"/>
          </a:xfrm>
        </p:grpSpPr>
        <p:sp>
          <p:nvSpPr>
            <p:cNvPr id="136" name="Shape 136"/>
            <p:cNvSpPr/>
            <p:nvPr/>
          </p:nvSpPr>
          <p:spPr>
            <a:xfrm>
              <a:off x="-2" y="-1"/>
              <a:ext cx="13359809" cy="1433514"/>
            </a:xfrm>
            <a:prstGeom prst="rect">
              <a:avLst/>
            </a:prstGeom>
            <a:gradFill flip="none" rotWithShape="1">
              <a:gsLst>
                <a:gs pos="0">
                  <a:srgbClr val="E9E9F7"/>
                </a:gs>
                <a:gs pos="64999">
                  <a:srgbClr val="C5C5E9"/>
                </a:gs>
                <a:gs pos="100000">
                  <a:srgbClr val="ACACE1"/>
                </a:gs>
              </a:gsLst>
              <a:lin ang="5400000" scaled="0"/>
            </a:gradFill>
            <a:ln w="9525" cap="flat">
              <a:solidFill>
                <a:srgbClr val="292989"/>
              </a:solidFill>
              <a:prstDash val="solid"/>
              <a:miter lim="800000"/>
            </a:ln>
            <a:effectLst/>
          </p:spPr>
          <p:txBody>
            <a:bodyPr wrap="square" lIns="45718" tIns="45718" rIns="45718" bIns="45718" numCol="1" anchor="t">
              <a:noAutofit/>
            </a:bodyPr>
            <a:lstStyle/>
            <a:p>
              <a:pPr algn="just">
                <a:defRPr sz="4000" b="1"/>
              </a:pPr>
              <a:endParaRPr/>
            </a:p>
          </p:txBody>
        </p:sp>
        <p:sp>
          <p:nvSpPr>
            <p:cNvPr id="137" name="Shape 137"/>
            <p:cNvSpPr/>
            <p:nvPr/>
          </p:nvSpPr>
          <p:spPr>
            <a:xfrm>
              <a:off x="-2" y="0"/>
              <a:ext cx="13359809" cy="646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just">
                <a:defRPr sz="4000" b="1"/>
              </a:lvl1pPr>
            </a:lstStyle>
            <a:p>
              <a:r>
                <a:t>Water samples from Our Urban Neighborhoods </a:t>
              </a:r>
            </a:p>
          </p:txBody>
        </p:sp>
      </p:grpSp>
      <p:grpSp>
        <p:nvGrpSpPr>
          <p:cNvPr id="149" name="Group 149"/>
          <p:cNvGrpSpPr/>
          <p:nvPr/>
        </p:nvGrpSpPr>
        <p:grpSpPr>
          <a:xfrm>
            <a:off x="14364079" y="24388896"/>
            <a:ext cx="12961392" cy="8043174"/>
            <a:chOff x="-1" y="-1"/>
            <a:chExt cx="12961390" cy="8043173"/>
          </a:xfrm>
        </p:grpSpPr>
        <p:pic>
          <p:nvPicPr>
            <p:cNvPr id="139" name="image2.jpeg"/>
            <p:cNvPicPr>
              <a:picLocks noChangeAspect="1"/>
            </p:cNvPicPr>
            <p:nvPr/>
          </p:nvPicPr>
          <p:blipFill>
            <a:blip r:embed="rId3">
              <a:extLst/>
            </a:blip>
            <a:srcRect l="2070" r="2070"/>
            <a:stretch>
              <a:fillRect/>
            </a:stretch>
          </p:blipFill>
          <p:spPr>
            <a:xfrm>
              <a:off x="8251273" y="-2"/>
              <a:ext cx="4710116" cy="3685202"/>
            </a:xfrm>
            <a:prstGeom prst="rect">
              <a:avLst/>
            </a:prstGeom>
            <a:ln w="12700" cap="flat">
              <a:noFill/>
              <a:miter lim="400000"/>
            </a:ln>
            <a:effectLst/>
          </p:spPr>
        </p:pic>
        <p:grpSp>
          <p:nvGrpSpPr>
            <p:cNvPr id="142" name="Group 142"/>
            <p:cNvGrpSpPr/>
            <p:nvPr/>
          </p:nvGrpSpPr>
          <p:grpSpPr>
            <a:xfrm>
              <a:off x="-2" y="6303560"/>
              <a:ext cx="2670277" cy="948784"/>
              <a:chOff x="0" y="-1"/>
              <a:chExt cx="2670275" cy="948782"/>
            </a:xfrm>
          </p:grpSpPr>
          <p:sp>
            <p:nvSpPr>
              <p:cNvPr id="140" name="Shape 140"/>
              <p:cNvSpPr/>
              <p:nvPr/>
            </p:nvSpPr>
            <p:spPr>
              <a:xfrm>
                <a:off x="-1" y="-2"/>
                <a:ext cx="2670276" cy="948784"/>
              </a:xfrm>
              <a:prstGeom prst="rect">
                <a:avLst/>
              </a:prstGeom>
              <a:noFill/>
              <a:ln w="9525" cap="flat">
                <a:solidFill>
                  <a:srgbClr val="000000"/>
                </a:solidFill>
                <a:prstDash val="solid"/>
                <a:miter lim="800000"/>
              </a:ln>
              <a:effectLst/>
            </p:spPr>
            <p:txBody>
              <a:bodyPr wrap="square" lIns="45718" tIns="45718" rIns="45718" bIns="45718" numCol="1" anchor="t">
                <a:noAutofit/>
              </a:bodyPr>
              <a:lstStyle/>
              <a:p>
                <a:pPr>
                  <a:defRPr sz="4800"/>
                </a:pPr>
                <a:endParaRPr/>
              </a:p>
            </p:txBody>
          </p:sp>
          <p:sp>
            <p:nvSpPr>
              <p:cNvPr id="141" name="Shape 141"/>
              <p:cNvSpPr/>
              <p:nvPr/>
            </p:nvSpPr>
            <p:spPr>
              <a:xfrm>
                <a:off x="-1" y="-2"/>
                <a:ext cx="2670276" cy="769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4800"/>
                </a:lvl1pPr>
              </a:lstStyle>
              <a:p>
                <a:r>
                  <a:t>Kathleen</a:t>
                </a:r>
              </a:p>
            </p:txBody>
          </p:sp>
        </p:grpSp>
        <p:pic>
          <p:nvPicPr>
            <p:cNvPr id="143" name="image3.jpeg"/>
            <p:cNvPicPr>
              <a:picLocks noChangeAspect="1"/>
            </p:cNvPicPr>
            <p:nvPr/>
          </p:nvPicPr>
          <p:blipFill>
            <a:blip r:embed="rId4">
              <a:extLst/>
            </a:blip>
            <a:srcRect t="24799" b="24799"/>
            <a:stretch>
              <a:fillRect/>
            </a:stretch>
          </p:blipFill>
          <p:spPr>
            <a:xfrm>
              <a:off x="2713360" y="37633"/>
              <a:ext cx="5427807" cy="3647573"/>
            </a:xfrm>
            <a:prstGeom prst="rect">
              <a:avLst/>
            </a:prstGeom>
            <a:ln w="12700" cap="flat">
              <a:noFill/>
              <a:miter lim="400000"/>
            </a:ln>
            <a:effectLst/>
          </p:spPr>
        </p:pic>
        <p:pic>
          <p:nvPicPr>
            <p:cNvPr id="144" name="image4.jpeg"/>
            <p:cNvPicPr>
              <a:picLocks noChangeAspect="1"/>
            </p:cNvPicPr>
            <p:nvPr/>
          </p:nvPicPr>
          <p:blipFill>
            <a:blip r:embed="rId5">
              <a:extLst/>
            </a:blip>
            <a:srcRect l="954" r="954"/>
            <a:stretch>
              <a:fillRect/>
            </a:stretch>
          </p:blipFill>
          <p:spPr>
            <a:xfrm>
              <a:off x="2713360" y="3883840"/>
              <a:ext cx="5439807" cy="4159333"/>
            </a:xfrm>
            <a:prstGeom prst="rect">
              <a:avLst/>
            </a:prstGeom>
            <a:ln w="12700" cap="flat">
              <a:noFill/>
              <a:miter lim="400000"/>
            </a:ln>
            <a:effectLst/>
          </p:spPr>
        </p:pic>
        <p:pic>
          <p:nvPicPr>
            <p:cNvPr id="145" name="image5.jpeg"/>
            <p:cNvPicPr>
              <a:picLocks noChangeAspect="1"/>
            </p:cNvPicPr>
            <p:nvPr/>
          </p:nvPicPr>
          <p:blipFill>
            <a:blip r:embed="rId6">
              <a:extLst/>
            </a:blip>
            <a:srcRect l="7642" r="7642"/>
            <a:stretch>
              <a:fillRect/>
            </a:stretch>
          </p:blipFill>
          <p:spPr>
            <a:xfrm>
              <a:off x="8263273" y="3842571"/>
              <a:ext cx="4698115" cy="4159333"/>
            </a:xfrm>
            <a:prstGeom prst="rect">
              <a:avLst/>
            </a:prstGeom>
            <a:ln w="12700" cap="flat">
              <a:noFill/>
              <a:miter lim="400000"/>
            </a:ln>
            <a:effectLst/>
          </p:spPr>
        </p:pic>
        <p:grpSp>
          <p:nvGrpSpPr>
            <p:cNvPr id="148" name="Group 148"/>
            <p:cNvGrpSpPr/>
            <p:nvPr/>
          </p:nvGrpSpPr>
          <p:grpSpPr>
            <a:xfrm>
              <a:off x="336334" y="1734689"/>
              <a:ext cx="2266920" cy="948784"/>
              <a:chOff x="0" y="-1"/>
              <a:chExt cx="2266918" cy="948782"/>
            </a:xfrm>
          </p:grpSpPr>
          <p:sp>
            <p:nvSpPr>
              <p:cNvPr id="146" name="Shape 146"/>
              <p:cNvSpPr/>
              <p:nvPr/>
            </p:nvSpPr>
            <p:spPr>
              <a:xfrm>
                <a:off x="-1" y="-2"/>
                <a:ext cx="2266919" cy="948784"/>
              </a:xfrm>
              <a:prstGeom prst="rect">
                <a:avLst/>
              </a:prstGeom>
              <a:noFill/>
              <a:ln w="9525" cap="flat">
                <a:solidFill>
                  <a:srgbClr val="000000"/>
                </a:solidFill>
                <a:prstDash val="solid"/>
                <a:miter lim="800000"/>
              </a:ln>
              <a:effectLst/>
            </p:spPr>
            <p:txBody>
              <a:bodyPr wrap="square" lIns="45718" tIns="45718" rIns="45718" bIns="45718" numCol="1" anchor="t">
                <a:noAutofit/>
              </a:bodyPr>
              <a:lstStyle/>
              <a:p>
                <a:pPr>
                  <a:defRPr sz="4800"/>
                </a:pPr>
                <a:endParaRPr/>
              </a:p>
            </p:txBody>
          </p:sp>
          <p:sp>
            <p:nvSpPr>
              <p:cNvPr id="147" name="Shape 147"/>
              <p:cNvSpPr/>
              <p:nvPr/>
            </p:nvSpPr>
            <p:spPr>
              <a:xfrm>
                <a:off x="-1" y="-2"/>
                <a:ext cx="2266919" cy="769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4800"/>
                </a:lvl1pPr>
              </a:lstStyle>
              <a:p>
                <a:r>
                  <a:t>Geidily</a:t>
                </a:r>
              </a:p>
            </p:txBody>
          </p:sp>
        </p:grpSp>
      </p:grpSp>
      <p:grpSp>
        <p:nvGrpSpPr>
          <p:cNvPr id="152" name="Group 152"/>
          <p:cNvGrpSpPr/>
          <p:nvPr/>
        </p:nvGrpSpPr>
        <p:grpSpPr>
          <a:xfrm>
            <a:off x="32163356" y="5410193"/>
            <a:ext cx="9931701" cy="1015671"/>
            <a:chOff x="0" y="-1"/>
            <a:chExt cx="9931699" cy="1015670"/>
          </a:xfrm>
        </p:grpSpPr>
        <p:sp>
          <p:nvSpPr>
            <p:cNvPr id="150" name="Shape 150"/>
            <p:cNvSpPr/>
            <p:nvPr/>
          </p:nvSpPr>
          <p:spPr>
            <a:xfrm>
              <a:off x="-1" y="0"/>
              <a:ext cx="9931701" cy="1015670"/>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marL="285750" indent="-285750" algn="ctr">
                <a:defRPr sz="6000" b="1"/>
              </a:pPr>
              <a:endParaRPr/>
            </a:p>
          </p:txBody>
        </p:sp>
        <p:sp>
          <p:nvSpPr>
            <p:cNvPr id="151" name="Shape 151"/>
            <p:cNvSpPr/>
            <p:nvPr/>
          </p:nvSpPr>
          <p:spPr>
            <a:xfrm>
              <a:off x="-1" y="-2"/>
              <a:ext cx="9931701" cy="942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marL="285750" indent="-285750" algn="ctr">
                <a:defRPr sz="6000" b="1"/>
              </a:lvl1pPr>
            </a:lstStyle>
            <a:p>
              <a:r>
                <a:t>Materials and Methods</a:t>
              </a:r>
            </a:p>
          </p:txBody>
        </p:sp>
      </p:grpSp>
      <p:grpSp>
        <p:nvGrpSpPr>
          <p:cNvPr id="157" name="Group 157"/>
          <p:cNvGrpSpPr/>
          <p:nvPr/>
        </p:nvGrpSpPr>
        <p:grpSpPr>
          <a:xfrm>
            <a:off x="522708" y="30315273"/>
            <a:ext cx="13044191" cy="2116789"/>
            <a:chOff x="-1" y="-2"/>
            <a:chExt cx="13044189" cy="2116788"/>
          </a:xfrm>
        </p:grpSpPr>
        <p:grpSp>
          <p:nvGrpSpPr>
            <p:cNvPr id="155" name="Group 155"/>
            <p:cNvGrpSpPr/>
            <p:nvPr/>
          </p:nvGrpSpPr>
          <p:grpSpPr>
            <a:xfrm>
              <a:off x="274970" y="-3"/>
              <a:ext cx="12654285" cy="831003"/>
              <a:chOff x="-1" y="-1"/>
              <a:chExt cx="12654283" cy="831001"/>
            </a:xfrm>
          </p:grpSpPr>
          <p:sp>
            <p:nvSpPr>
              <p:cNvPr id="153" name="Shape 153"/>
              <p:cNvSpPr/>
              <p:nvPr/>
            </p:nvSpPr>
            <p:spPr>
              <a:xfrm>
                <a:off x="-2" y="-2"/>
                <a:ext cx="12654285" cy="831003"/>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ctr">
                <a:noAutofit/>
              </a:bodyPr>
              <a:lstStyle/>
              <a:p>
                <a:pPr algn="ctr"/>
                <a:endParaRPr/>
              </a:p>
            </p:txBody>
          </p:sp>
          <p:sp>
            <p:nvSpPr>
              <p:cNvPr id="154" name="Shape 154"/>
              <p:cNvSpPr/>
              <p:nvPr/>
            </p:nvSpPr>
            <p:spPr>
              <a:xfrm>
                <a:off x="-2" y="30499"/>
                <a:ext cx="12654285" cy="769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4800" b="1"/>
                </a:lvl1pPr>
              </a:lstStyle>
              <a:p>
                <a:r>
                  <a:t>Acknowledgement </a:t>
                </a:r>
              </a:p>
            </p:txBody>
          </p:sp>
        </p:grpSp>
        <p:sp>
          <p:nvSpPr>
            <p:cNvPr id="156" name="Shape 156"/>
            <p:cNvSpPr/>
            <p:nvPr/>
          </p:nvSpPr>
          <p:spPr>
            <a:xfrm>
              <a:off x="-2" y="968521"/>
              <a:ext cx="13044191" cy="11482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lgn="ctr">
                <a:defRPr sz="2400" b="1"/>
              </a:pPr>
              <a:r>
                <a:t>Urban Barcode Research Program Funded by the Pinkerton Foundation</a:t>
              </a:r>
              <a:r>
                <a:rPr b="0"/>
                <a:t> </a:t>
              </a:r>
              <a:r>
                <a:rPr b="0" u="sng">
                  <a:solidFill>
                    <a:srgbClr val="0000FF"/>
                  </a:solidFill>
                  <a:uFill>
                    <a:solidFill>
                      <a:srgbClr val="0000FF"/>
                    </a:solidFill>
                  </a:uFill>
                  <a:hlinkClick r:id="rId7"/>
                </a:rPr>
                <a:t>http://www.thepinkertonfoundation.org</a:t>
              </a:r>
            </a:p>
            <a:p>
              <a:pPr algn="ctr">
                <a:defRPr sz="2400" b="1"/>
              </a:pPr>
              <a:r>
                <a:t>Biology Department of Queensborough CC, CUNY </a:t>
              </a:r>
            </a:p>
          </p:txBody>
        </p:sp>
      </p:grpSp>
      <p:pic>
        <p:nvPicPr>
          <p:cNvPr id="158" name="image6.jpeg" descr="NYC Urban Barcode"/>
          <p:cNvPicPr>
            <a:picLocks noChangeAspect="1"/>
          </p:cNvPicPr>
          <p:nvPr/>
        </p:nvPicPr>
        <p:blipFill>
          <a:blip r:embed="rId8">
            <a:extLst/>
          </a:blip>
          <a:stretch>
            <a:fillRect/>
          </a:stretch>
        </p:blipFill>
        <p:spPr>
          <a:xfrm>
            <a:off x="267431" y="613699"/>
            <a:ext cx="6259611" cy="4114716"/>
          </a:xfrm>
          <a:prstGeom prst="rect">
            <a:avLst/>
          </a:prstGeom>
          <a:ln w="12700">
            <a:miter lim="400000"/>
          </a:ln>
        </p:spPr>
      </p:pic>
      <p:sp>
        <p:nvSpPr>
          <p:cNvPr id="159" name="Shape 159"/>
          <p:cNvSpPr/>
          <p:nvPr/>
        </p:nvSpPr>
        <p:spPr>
          <a:xfrm>
            <a:off x="18726926" y="7905729"/>
            <a:ext cx="8617115" cy="488963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800">
                <a:latin typeface="Times New Roman"/>
                <a:ea typeface="Times New Roman"/>
                <a:cs typeface="Times New Roman"/>
                <a:sym typeface="Times New Roman"/>
              </a:defRPr>
            </a:pPr>
            <a:r>
              <a:rPr dirty="0"/>
              <a:t>Genomic DNA amplified for 16s </a:t>
            </a:r>
            <a:r>
              <a:rPr dirty="0" err="1"/>
              <a:t>rRNA</a:t>
            </a:r>
            <a:r>
              <a:rPr dirty="0"/>
              <a:t> by PCR using primers for algae and bacteria (</a:t>
            </a:r>
            <a:r>
              <a:rPr dirty="0" err="1"/>
              <a:t>rbcL</a:t>
            </a:r>
            <a:r>
              <a:rPr dirty="0"/>
              <a:t>) primers. PCR products analyzed on 1% Agarose gel electrophoresis.</a:t>
            </a:r>
            <a:endParaRPr sz="2400" dirty="0"/>
          </a:p>
          <a:p>
            <a:pPr>
              <a:defRPr sz="2400">
                <a:latin typeface="Times New Roman"/>
                <a:ea typeface="Times New Roman"/>
                <a:cs typeface="Times New Roman"/>
                <a:sym typeface="Times New Roman"/>
              </a:defRPr>
            </a:pPr>
            <a:endParaRPr sz="2400" dirty="0"/>
          </a:p>
          <a:p>
            <a:pPr>
              <a:defRPr sz="2800">
                <a:latin typeface="Times New Roman"/>
                <a:ea typeface="Times New Roman"/>
                <a:cs typeface="Times New Roman"/>
                <a:sym typeface="Times New Roman"/>
              </a:defRPr>
            </a:pPr>
            <a:r>
              <a:rPr dirty="0"/>
              <a:t>Top panel: Lanes 1-8, PCR reactions that did not work with new </a:t>
            </a:r>
            <a:r>
              <a:rPr dirty="0" err="1"/>
              <a:t>taf</a:t>
            </a:r>
            <a:r>
              <a:rPr dirty="0"/>
              <a:t> algae primers</a:t>
            </a:r>
          </a:p>
          <a:p>
            <a:pPr>
              <a:defRPr sz="2800">
                <a:latin typeface="Times New Roman"/>
                <a:ea typeface="Times New Roman"/>
                <a:cs typeface="Times New Roman"/>
                <a:sym typeface="Times New Roman"/>
              </a:defRPr>
            </a:pPr>
            <a:endParaRPr dirty="0"/>
          </a:p>
          <a:p>
            <a:pPr>
              <a:defRPr sz="2800">
                <a:latin typeface="Times New Roman"/>
                <a:ea typeface="Times New Roman"/>
                <a:cs typeface="Times New Roman"/>
                <a:sym typeface="Times New Roman"/>
              </a:defRPr>
            </a:pPr>
            <a:r>
              <a:rPr dirty="0"/>
              <a:t>Bottom panel: Lanes 1-8, PCR with bacteria (</a:t>
            </a:r>
            <a:r>
              <a:rPr dirty="0" err="1"/>
              <a:t>rbcL</a:t>
            </a:r>
            <a:r>
              <a:rPr dirty="0"/>
              <a:t>) primers</a:t>
            </a:r>
          </a:p>
          <a:p>
            <a:pPr>
              <a:defRPr sz="2800">
                <a:latin typeface="Times New Roman"/>
                <a:ea typeface="Times New Roman"/>
                <a:cs typeface="Times New Roman"/>
                <a:sym typeface="Times New Roman"/>
              </a:defRPr>
            </a:pPr>
            <a:r>
              <a:rPr dirty="0"/>
              <a:t>Lane 1: KG-1	Lane 5: KG-5 </a:t>
            </a:r>
          </a:p>
          <a:p>
            <a:pPr>
              <a:defRPr sz="2800">
                <a:latin typeface="Times New Roman"/>
                <a:ea typeface="Times New Roman"/>
                <a:cs typeface="Times New Roman"/>
                <a:sym typeface="Times New Roman"/>
              </a:defRPr>
            </a:pPr>
            <a:r>
              <a:rPr dirty="0"/>
              <a:t>Lane 2: KG-2 	Lane 6: KG-6 </a:t>
            </a:r>
          </a:p>
          <a:p>
            <a:pPr>
              <a:defRPr sz="2800">
                <a:latin typeface="Times New Roman"/>
                <a:ea typeface="Times New Roman"/>
                <a:cs typeface="Times New Roman"/>
                <a:sym typeface="Times New Roman"/>
              </a:defRPr>
            </a:pPr>
            <a:r>
              <a:rPr dirty="0"/>
              <a:t>Lane 3: KG-3 	Lane 7: KG-7</a:t>
            </a:r>
          </a:p>
          <a:p>
            <a:pPr>
              <a:defRPr sz="2800">
                <a:latin typeface="Times New Roman"/>
                <a:ea typeface="Times New Roman"/>
                <a:cs typeface="Times New Roman"/>
                <a:sym typeface="Times New Roman"/>
              </a:defRPr>
            </a:pPr>
            <a:r>
              <a:rPr dirty="0"/>
              <a:t>Lane 4: KG-4 	Lane 8: KG-8			</a:t>
            </a:r>
          </a:p>
        </p:txBody>
      </p:sp>
      <p:grpSp>
        <p:nvGrpSpPr>
          <p:cNvPr id="162" name="Group 162"/>
          <p:cNvGrpSpPr/>
          <p:nvPr/>
        </p:nvGrpSpPr>
        <p:grpSpPr>
          <a:xfrm>
            <a:off x="13825184" y="13363104"/>
            <a:ext cx="14401052" cy="868969"/>
            <a:chOff x="-1" y="0"/>
            <a:chExt cx="14401051" cy="868968"/>
          </a:xfrm>
        </p:grpSpPr>
        <p:sp>
          <p:nvSpPr>
            <p:cNvPr id="160" name="Shape 160"/>
            <p:cNvSpPr/>
            <p:nvPr/>
          </p:nvSpPr>
          <p:spPr>
            <a:xfrm>
              <a:off x="-2" y="-1"/>
              <a:ext cx="14401052" cy="868969"/>
            </a:xfrm>
            <a:prstGeom prst="rect">
              <a:avLst/>
            </a:prstGeom>
            <a:gradFill flip="none" rotWithShape="1">
              <a:gsLst>
                <a:gs pos="0">
                  <a:srgbClr val="E9E9F7"/>
                </a:gs>
                <a:gs pos="64999">
                  <a:srgbClr val="C5C5E9"/>
                </a:gs>
                <a:gs pos="100000">
                  <a:srgbClr val="ACACE1"/>
                </a:gs>
              </a:gsLst>
              <a:lin ang="5400000" scaled="0"/>
            </a:gradFill>
            <a:ln w="9525" cap="flat">
              <a:solidFill>
                <a:srgbClr val="292989"/>
              </a:solidFill>
              <a:prstDash val="solid"/>
              <a:miter lim="800000"/>
            </a:ln>
            <a:effectLst/>
          </p:spPr>
          <p:txBody>
            <a:bodyPr wrap="square" lIns="45718" tIns="45718" rIns="45718" bIns="45718" numCol="1" anchor="t">
              <a:noAutofit/>
            </a:bodyPr>
            <a:lstStyle/>
            <a:p>
              <a:pPr algn="ctr">
                <a:defRPr sz="4000" b="1"/>
              </a:pPr>
              <a:endParaRPr/>
            </a:p>
          </p:txBody>
        </p:sp>
        <p:sp>
          <p:nvSpPr>
            <p:cNvPr id="161" name="Shape 161"/>
            <p:cNvSpPr/>
            <p:nvPr/>
          </p:nvSpPr>
          <p:spPr>
            <a:xfrm>
              <a:off x="-2" y="-1"/>
              <a:ext cx="14401052" cy="6463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4000" b="1"/>
              </a:lvl1pPr>
            </a:lstStyle>
            <a:p>
              <a:r>
                <a:t>Identification of Bacterial Isolates </a:t>
              </a:r>
            </a:p>
          </p:txBody>
        </p:sp>
      </p:grpSp>
      <p:grpSp>
        <p:nvGrpSpPr>
          <p:cNvPr id="165" name="Group 165"/>
          <p:cNvGrpSpPr/>
          <p:nvPr/>
        </p:nvGrpSpPr>
        <p:grpSpPr>
          <a:xfrm>
            <a:off x="23132795" y="14641027"/>
            <a:ext cx="3368366" cy="2759626"/>
            <a:chOff x="0" y="0"/>
            <a:chExt cx="3368364" cy="2759624"/>
          </a:xfrm>
        </p:grpSpPr>
        <p:pic>
          <p:nvPicPr>
            <p:cNvPr id="163" name="image7.jpeg"/>
            <p:cNvPicPr>
              <a:picLocks noChangeAspect="1"/>
            </p:cNvPicPr>
            <p:nvPr/>
          </p:nvPicPr>
          <p:blipFill>
            <a:blip r:embed="rId9">
              <a:extLst/>
            </a:blip>
            <a:srcRect l="961" r="961"/>
            <a:stretch>
              <a:fillRect/>
            </a:stretch>
          </p:blipFill>
          <p:spPr>
            <a:xfrm>
              <a:off x="0" y="0"/>
              <a:ext cx="3368366" cy="2335401"/>
            </a:xfrm>
            <a:prstGeom prst="rect">
              <a:avLst/>
            </a:prstGeom>
            <a:ln w="12700" cap="flat">
              <a:noFill/>
              <a:miter lim="400000"/>
            </a:ln>
            <a:effectLst/>
          </p:spPr>
        </p:pic>
        <p:sp>
          <p:nvSpPr>
            <p:cNvPr id="164" name="Shape 164"/>
            <p:cNvSpPr/>
            <p:nvPr/>
          </p:nvSpPr>
          <p:spPr>
            <a:xfrm>
              <a:off x="66476" y="2267605"/>
              <a:ext cx="3301889" cy="492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defRPr u="sng">
                  <a:solidFill>
                    <a:srgbClr val="0000FF"/>
                  </a:solidFill>
                  <a:uFill>
                    <a:solidFill>
                      <a:srgbClr val="0000FF"/>
                    </a:solidFill>
                  </a:uFill>
                </a:defRPr>
              </a:pPr>
              <a:r>
                <a:rPr>
                  <a:hlinkClick r:id="rId10"/>
                </a:rPr>
                <a:t>http://cid.oxfordjournals.org/content/31/5/1183/F1.expansion.html</a:t>
              </a:r>
            </a:p>
          </p:txBody>
        </p:sp>
      </p:grpSp>
      <p:grpSp>
        <p:nvGrpSpPr>
          <p:cNvPr id="168" name="Group 168"/>
          <p:cNvGrpSpPr/>
          <p:nvPr/>
        </p:nvGrpSpPr>
        <p:grpSpPr>
          <a:xfrm>
            <a:off x="18641527" y="17899524"/>
            <a:ext cx="4271738" cy="3517721"/>
            <a:chOff x="0" y="0"/>
            <a:chExt cx="4271736" cy="3517720"/>
          </a:xfrm>
        </p:grpSpPr>
        <p:pic>
          <p:nvPicPr>
            <p:cNvPr id="166" name="image8.jpeg"/>
            <p:cNvPicPr>
              <a:picLocks noChangeAspect="1"/>
            </p:cNvPicPr>
            <p:nvPr/>
          </p:nvPicPr>
          <p:blipFill>
            <a:blip r:embed="rId11">
              <a:extLst/>
            </a:blip>
            <a:srcRect t="7741" b="7741"/>
            <a:stretch>
              <a:fillRect/>
            </a:stretch>
          </p:blipFill>
          <p:spPr>
            <a:xfrm>
              <a:off x="0" y="0"/>
              <a:ext cx="3964875" cy="3073944"/>
            </a:xfrm>
            <a:prstGeom prst="rect">
              <a:avLst/>
            </a:prstGeom>
            <a:ln w="12700" cap="flat">
              <a:noFill/>
              <a:miter lim="400000"/>
            </a:ln>
            <a:effectLst/>
          </p:spPr>
        </p:pic>
        <p:sp>
          <p:nvSpPr>
            <p:cNvPr id="167" name="Shape 167"/>
            <p:cNvSpPr/>
            <p:nvPr/>
          </p:nvSpPr>
          <p:spPr>
            <a:xfrm>
              <a:off x="23533" y="3025700"/>
              <a:ext cx="4248204" cy="492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defRPr u="sng">
                  <a:solidFill>
                    <a:srgbClr val="0000FF"/>
                  </a:solidFill>
                  <a:uFill>
                    <a:solidFill>
                      <a:srgbClr val="0000FF"/>
                    </a:solidFill>
                  </a:uFill>
                </a:defRPr>
              </a:pPr>
              <a:r>
                <a:rPr>
                  <a:hlinkClick r:id="rId12"/>
                </a:rPr>
                <a:t>https://microbewiki.kenyon.edu/images/0/0c/320223.jpg</a:t>
              </a:r>
            </a:p>
          </p:txBody>
        </p:sp>
      </p:grpSp>
      <p:grpSp>
        <p:nvGrpSpPr>
          <p:cNvPr id="171" name="Group 171"/>
          <p:cNvGrpSpPr/>
          <p:nvPr/>
        </p:nvGrpSpPr>
        <p:grpSpPr>
          <a:xfrm>
            <a:off x="23225452" y="18098374"/>
            <a:ext cx="3749350" cy="3116980"/>
            <a:chOff x="0" y="0"/>
            <a:chExt cx="3749349" cy="3116979"/>
          </a:xfrm>
        </p:grpSpPr>
        <p:pic>
          <p:nvPicPr>
            <p:cNvPr id="169" name="image9.jpeg"/>
            <p:cNvPicPr>
              <a:picLocks noChangeAspect="1"/>
            </p:cNvPicPr>
            <p:nvPr/>
          </p:nvPicPr>
          <p:blipFill>
            <a:blip r:embed="rId13">
              <a:extLst/>
            </a:blip>
            <a:srcRect t="25224" b="25224"/>
            <a:stretch>
              <a:fillRect/>
            </a:stretch>
          </p:blipFill>
          <p:spPr>
            <a:xfrm>
              <a:off x="0" y="0"/>
              <a:ext cx="3749350" cy="2542079"/>
            </a:xfrm>
            <a:prstGeom prst="rect">
              <a:avLst/>
            </a:prstGeom>
            <a:ln w="12700" cap="flat">
              <a:noFill/>
              <a:miter lim="400000"/>
            </a:ln>
            <a:effectLst/>
          </p:spPr>
        </p:pic>
        <p:sp>
          <p:nvSpPr>
            <p:cNvPr id="170" name="Shape 170"/>
            <p:cNvSpPr/>
            <p:nvPr/>
          </p:nvSpPr>
          <p:spPr>
            <a:xfrm>
              <a:off x="102952" y="2624959"/>
              <a:ext cx="3254063" cy="492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defRPr u="sng">
                  <a:solidFill>
                    <a:srgbClr val="0000FF"/>
                  </a:solidFill>
                  <a:uFill>
                    <a:solidFill>
                      <a:srgbClr val="0000FF"/>
                    </a:solidFill>
                  </a:uFill>
                </a:defRPr>
              </a:pPr>
              <a:r>
                <a:rPr>
                  <a:hlinkClick r:id="rId14"/>
                </a:rPr>
                <a:t>http://femsle.oxfordjournals.org/content/205/2/291</a:t>
              </a:r>
            </a:p>
          </p:txBody>
        </p:sp>
      </p:grpSp>
      <p:grpSp>
        <p:nvGrpSpPr>
          <p:cNvPr id="174" name="Group 174"/>
          <p:cNvGrpSpPr/>
          <p:nvPr/>
        </p:nvGrpSpPr>
        <p:grpSpPr>
          <a:xfrm>
            <a:off x="32163356" y="24171701"/>
            <a:ext cx="9931701" cy="1015808"/>
            <a:chOff x="0" y="-1"/>
            <a:chExt cx="9931699" cy="1015806"/>
          </a:xfrm>
        </p:grpSpPr>
        <p:sp>
          <p:nvSpPr>
            <p:cNvPr id="172" name="Shape 172"/>
            <p:cNvSpPr/>
            <p:nvPr/>
          </p:nvSpPr>
          <p:spPr>
            <a:xfrm>
              <a:off x="-1" y="-2"/>
              <a:ext cx="9931701" cy="1015808"/>
            </a:xfrm>
            <a:prstGeom prst="rect">
              <a:avLst/>
            </a:prstGeom>
            <a:solidFill>
              <a:srgbClr val="71BEC4"/>
            </a:solidFill>
            <a:ln w="9525" cap="flat">
              <a:solidFill>
                <a:srgbClr val="000000"/>
              </a:solidFill>
              <a:prstDash val="solid"/>
              <a:miter lim="800000"/>
            </a:ln>
            <a:effectLst/>
          </p:spPr>
          <p:txBody>
            <a:bodyPr wrap="square" lIns="45718" tIns="45718" rIns="45718" bIns="45718" numCol="1" anchor="t">
              <a:noAutofit/>
            </a:bodyPr>
            <a:lstStyle/>
            <a:p>
              <a:pPr algn="ctr">
                <a:defRPr sz="6000" b="1"/>
              </a:pPr>
              <a:endParaRPr/>
            </a:p>
          </p:txBody>
        </p:sp>
        <p:sp>
          <p:nvSpPr>
            <p:cNvPr id="173" name="Shape 173"/>
            <p:cNvSpPr/>
            <p:nvPr/>
          </p:nvSpPr>
          <p:spPr>
            <a:xfrm>
              <a:off x="-1" y="-2"/>
              <a:ext cx="9931701" cy="9428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6000" b="1"/>
              </a:lvl1pPr>
            </a:lstStyle>
            <a:p>
              <a:r>
                <a:t>Conclusion</a:t>
              </a:r>
            </a:p>
          </p:txBody>
        </p:sp>
      </p:grpSp>
      <p:pic>
        <p:nvPicPr>
          <p:cNvPr id="175" name="image10.png"/>
          <p:cNvPicPr>
            <a:picLocks noChangeAspect="1"/>
          </p:cNvPicPr>
          <p:nvPr/>
        </p:nvPicPr>
        <p:blipFill>
          <a:blip r:embed="rId15">
            <a:extLst/>
          </a:blip>
          <a:srcRect l="37699"/>
          <a:stretch>
            <a:fillRect/>
          </a:stretch>
        </p:blipFill>
        <p:spPr>
          <a:xfrm>
            <a:off x="14364086" y="7867929"/>
            <a:ext cx="3869426" cy="5238074"/>
          </a:xfrm>
          <a:prstGeom prst="rect">
            <a:avLst/>
          </a:prstGeom>
          <a:ln w="12700">
            <a:miter lim="400000"/>
          </a:ln>
        </p:spPr>
      </p:pic>
      <p:sp>
        <p:nvSpPr>
          <p:cNvPr id="176" name="Shape 176"/>
          <p:cNvSpPr/>
          <p:nvPr/>
        </p:nvSpPr>
        <p:spPr>
          <a:xfrm>
            <a:off x="687572" y="6687737"/>
            <a:ext cx="12383267" cy="501675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defTabSz="457200">
              <a:defRPr sz="3200">
                <a:latin typeface="Arial Unicode MS"/>
                <a:ea typeface="Arial Unicode MS"/>
                <a:cs typeface="Arial Unicode MS"/>
                <a:sym typeface="Arial Unicode MS"/>
              </a:defRPr>
            </a:lvl1pPr>
          </a:lstStyle>
          <a:p>
            <a:pPr algn="just"/>
            <a:r>
              <a:rPr dirty="0"/>
              <a:t>Algae and Bacteria are the key players in Nature’s ecosystem. We decided to identify some of the algae growing in our neighborhoods. We were also curious about the bacteria that are associated with these algae. Our main question was what made our water green? To test for the answer we DNA barcoded algae and bacteria from aquatic environments in Queens, New York. We used standard DNA extraction methods. Our results were inconclusive since the amplification of algae DNA did not work. Even though we unable to amplify the algae DNA, we did find many different types of bacteria which are associated with algae in these aquatic environments.</a:t>
            </a:r>
          </a:p>
        </p:txBody>
      </p:sp>
      <p:sp>
        <p:nvSpPr>
          <p:cNvPr id="177" name="Shape 177"/>
          <p:cNvSpPr/>
          <p:nvPr/>
        </p:nvSpPr>
        <p:spPr>
          <a:xfrm>
            <a:off x="567641" y="13415892"/>
            <a:ext cx="12764387" cy="1683537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defTabSz="457200">
              <a:defRPr sz="2800">
                <a:latin typeface="+mj-lt"/>
                <a:ea typeface="+mj-ea"/>
                <a:cs typeface="+mj-cs"/>
                <a:sym typeface="Helvetica"/>
              </a:defRPr>
            </a:pP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Algae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are a key component of many ecosystems. They are mainly found in aquatic environments such as ponds, lakes, rivers, swimming pools or even water puddles. Algae constitute a polyphyletic group since they do not include a common ancestor. There are many different types of Algae which differ in color, shape, and size and energy source used. Green Algae have primary chloroplasts derived from endosymbiotic cyanobacteria. Brown Algae have secondary chloroplasts derived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from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endosymbiotic red Algae. Most Algae are phototrophic,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they consume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energy from the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sun</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but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other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groups that are mixotrophic, they derive their energy from both photosynthesis and uptake of organic carbon either by osmotrophic, mycotrophic or photography. (phototropic)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mechanisms.</a:t>
            </a: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Overall</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 Algae are the ultimate source of both cellular carbon and chemical energy for other organisms, so they are often called primary producers. The products from these processes are the two major source of oxygen in flowing surface waters. They are important in the food chain and provide habitat to other organisms. In addition, Algae assimilate large amounts of nutrients and trace metals during the growing season which makes them an important indicator organism. </a:t>
            </a:r>
            <a:endParaRPr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defTabSz="457200">
              <a:defRPr sz="2800">
                <a:latin typeface="+mj-lt"/>
                <a:ea typeface="+mj-ea"/>
                <a:cs typeface="+mj-cs"/>
                <a:sym typeface="Helvetica"/>
              </a:defRPr>
            </a:pP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However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Algae are little overlooked when it comes to identifying different species. Since they serve an important role in our ecosystem but are underrepresented, we decided to identify these species and their association with bacteria. Algae and bacteria, together, influence ecosystems from deep seas to lichens and represent all modes of interactions. These interactions are pervasive and define the primary productivity in most ecosystems. </a:t>
            </a:r>
            <a:endPar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defTabSz="457200">
              <a:defRPr sz="2800">
                <a:latin typeface="+mj-lt"/>
                <a:ea typeface="+mj-ea"/>
                <a:cs typeface="+mj-cs"/>
                <a:sym typeface="Helvetica"/>
              </a:defRPr>
            </a:pPr>
            <a: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For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our project, we collected Algae samples from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different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water bodies in Queens, New York. The goal of this project was to identify the different species of Algae found in various </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water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bodies through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DNA barcoding and </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explore their association with bacterial species.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We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hypothesized that each environment would differ in its Algae </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and  bacteria groups</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 We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also compared and contrasted the various types of Algae we found depending on the environment from where the Algae </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w</a:t>
            </a: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ere</a:t>
            </a:r>
            <a:r>
              <a:rPr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sz="3200" dirty="0">
                <a:latin typeface="Arial Unicode MS" panose="020B0604020202020204" pitchFamily="34" charset="-128"/>
                <a:ea typeface="Arial Unicode MS" panose="020B0604020202020204" pitchFamily="34" charset="-128"/>
                <a:cs typeface="Arial Unicode MS" panose="020B0604020202020204" pitchFamily="34" charset="-128"/>
              </a:rPr>
              <a:t>extracted.</a:t>
            </a:r>
          </a:p>
        </p:txBody>
      </p:sp>
      <p:sp>
        <p:nvSpPr>
          <p:cNvPr id="178" name="Shape 178"/>
          <p:cNvSpPr/>
          <p:nvPr/>
        </p:nvSpPr>
        <p:spPr>
          <a:xfrm>
            <a:off x="14051669" y="14396556"/>
            <a:ext cx="4330669" cy="294157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just" defTabSz="457200">
              <a:lnSpc>
                <a:spcPct val="115000"/>
              </a:lnSpc>
              <a:defRPr sz="2300">
                <a:uFill>
                  <a:solidFill>
                    <a:srgbClr val="000000"/>
                  </a:solidFill>
                </a:uFill>
                <a:latin typeface="Times New Roman"/>
                <a:ea typeface="Times New Roman"/>
                <a:cs typeface="Times New Roman"/>
                <a:sym typeface="Times New Roman"/>
              </a:defRPr>
            </a:pPr>
            <a:r>
              <a:rPr dirty="0" smtClean="0"/>
              <a:t>KG</a:t>
            </a:r>
            <a:r>
              <a:rPr lang="en-US" dirty="0" smtClean="0"/>
              <a:t>-2</a:t>
            </a:r>
            <a:r>
              <a:rPr dirty="0" smtClean="0"/>
              <a:t> </a:t>
            </a:r>
            <a:r>
              <a:rPr dirty="0"/>
              <a:t>Bacillus sp. </a:t>
            </a:r>
          </a:p>
          <a:p>
            <a:pPr algn="just" defTabSz="457200">
              <a:lnSpc>
                <a:spcPct val="115000"/>
              </a:lnSpc>
              <a:defRPr sz="2300">
                <a:uFill>
                  <a:solidFill>
                    <a:srgbClr val="000000"/>
                  </a:solidFill>
                </a:uFill>
                <a:latin typeface="Times New Roman"/>
                <a:ea typeface="Times New Roman"/>
                <a:cs typeface="Times New Roman"/>
                <a:sym typeface="Times New Roman"/>
              </a:defRPr>
            </a:pPr>
            <a:r>
              <a:rPr dirty="0" smtClean="0"/>
              <a:t>K</a:t>
            </a:r>
            <a:r>
              <a:rPr lang="en-US" dirty="0" smtClean="0"/>
              <a:t>-4</a:t>
            </a:r>
            <a:r>
              <a:rPr dirty="0" smtClean="0"/>
              <a:t> </a:t>
            </a:r>
            <a:r>
              <a:rPr dirty="0" err="1"/>
              <a:t>Achromobacter</a:t>
            </a:r>
            <a:r>
              <a:rPr dirty="0"/>
              <a:t> </a:t>
            </a:r>
            <a:r>
              <a:rPr dirty="0" err="1"/>
              <a:t>xylosoxidans</a:t>
            </a:r>
            <a:r>
              <a:rPr dirty="0"/>
              <a:t> </a:t>
            </a:r>
          </a:p>
          <a:p>
            <a:pPr algn="just" defTabSz="457200">
              <a:lnSpc>
                <a:spcPct val="115000"/>
              </a:lnSpc>
              <a:defRPr sz="2300">
                <a:uFill>
                  <a:solidFill>
                    <a:srgbClr val="000000"/>
                  </a:solidFill>
                </a:uFill>
                <a:latin typeface="Times New Roman"/>
                <a:ea typeface="Times New Roman"/>
                <a:cs typeface="Times New Roman"/>
                <a:sym typeface="Times New Roman"/>
              </a:defRPr>
            </a:pPr>
            <a:r>
              <a:rPr lang="en-US" dirty="0" smtClean="0"/>
              <a:t>KG-5</a:t>
            </a:r>
            <a:r>
              <a:rPr dirty="0" smtClean="0"/>
              <a:t> </a:t>
            </a:r>
            <a:r>
              <a:rPr dirty="0" err="1"/>
              <a:t>Hydrogenophaga</a:t>
            </a:r>
            <a:r>
              <a:rPr dirty="0"/>
              <a:t> sp.</a:t>
            </a:r>
          </a:p>
          <a:p>
            <a:pPr algn="just" defTabSz="457200">
              <a:lnSpc>
                <a:spcPct val="115000"/>
              </a:lnSpc>
              <a:defRPr sz="2300">
                <a:uFill>
                  <a:solidFill>
                    <a:srgbClr val="000000"/>
                  </a:solidFill>
                </a:uFill>
                <a:latin typeface="Times New Roman"/>
                <a:ea typeface="Times New Roman"/>
                <a:cs typeface="Times New Roman"/>
                <a:sym typeface="Times New Roman"/>
              </a:defRPr>
            </a:pPr>
            <a:r>
              <a:rPr lang="en-US" dirty="0"/>
              <a:t>KG-5</a:t>
            </a:r>
            <a:r>
              <a:rPr dirty="0" smtClean="0"/>
              <a:t> </a:t>
            </a:r>
            <a:r>
              <a:rPr dirty="0" err="1"/>
              <a:t>Achromobacter</a:t>
            </a:r>
            <a:r>
              <a:rPr dirty="0"/>
              <a:t> </a:t>
            </a:r>
            <a:r>
              <a:rPr dirty="0" err="1"/>
              <a:t>piechaudii</a:t>
            </a:r>
            <a:endParaRPr dirty="0"/>
          </a:p>
          <a:p>
            <a:pPr algn="just" defTabSz="457200">
              <a:lnSpc>
                <a:spcPct val="115000"/>
              </a:lnSpc>
              <a:defRPr sz="2300">
                <a:uFill>
                  <a:solidFill>
                    <a:srgbClr val="000000"/>
                  </a:solidFill>
                </a:uFill>
                <a:latin typeface="Times New Roman"/>
                <a:ea typeface="Times New Roman"/>
                <a:cs typeface="Times New Roman"/>
                <a:sym typeface="Times New Roman"/>
              </a:defRPr>
            </a:pPr>
            <a:r>
              <a:rPr lang="en-US" dirty="0" smtClean="0"/>
              <a:t>KG-6</a:t>
            </a:r>
            <a:r>
              <a:rPr dirty="0" smtClean="0"/>
              <a:t> </a:t>
            </a:r>
            <a:r>
              <a:rPr dirty="0"/>
              <a:t>Uncultured </a:t>
            </a:r>
            <a:r>
              <a:rPr dirty="0" err="1"/>
              <a:t>Xylella</a:t>
            </a:r>
            <a:endParaRPr dirty="0"/>
          </a:p>
          <a:p>
            <a:pPr algn="just" defTabSz="457200">
              <a:lnSpc>
                <a:spcPct val="115000"/>
              </a:lnSpc>
              <a:defRPr sz="2300">
                <a:uFill>
                  <a:solidFill>
                    <a:srgbClr val="000000"/>
                  </a:solidFill>
                </a:uFill>
                <a:latin typeface="Times New Roman"/>
                <a:ea typeface="Times New Roman"/>
                <a:cs typeface="Times New Roman"/>
                <a:sym typeface="Times New Roman"/>
              </a:defRPr>
            </a:pPr>
            <a:r>
              <a:rPr dirty="0" smtClean="0"/>
              <a:t>KG</a:t>
            </a:r>
            <a:r>
              <a:rPr lang="en-US" dirty="0" smtClean="0"/>
              <a:t>-7</a:t>
            </a:r>
            <a:r>
              <a:rPr dirty="0" smtClean="0"/>
              <a:t> </a:t>
            </a:r>
            <a:r>
              <a:rPr dirty="0" err="1"/>
              <a:t>Halobacillus</a:t>
            </a:r>
            <a:r>
              <a:rPr dirty="0"/>
              <a:t> sp.</a:t>
            </a:r>
          </a:p>
          <a:p>
            <a:pPr algn="just" defTabSz="457200">
              <a:lnSpc>
                <a:spcPct val="115000"/>
              </a:lnSpc>
              <a:defRPr sz="2300">
                <a:uFill>
                  <a:solidFill>
                    <a:srgbClr val="000000"/>
                  </a:solidFill>
                </a:uFill>
                <a:latin typeface="Times New Roman"/>
                <a:ea typeface="Times New Roman"/>
                <a:cs typeface="Times New Roman"/>
                <a:sym typeface="Times New Roman"/>
              </a:defRPr>
            </a:pPr>
            <a:r>
              <a:rPr lang="en-US" dirty="0" smtClean="0"/>
              <a:t>KG-8</a:t>
            </a:r>
            <a:r>
              <a:rPr dirty="0" smtClean="0"/>
              <a:t> </a:t>
            </a:r>
            <a:r>
              <a:rPr dirty="0" err="1"/>
              <a:t>Ornithinibacillus</a:t>
            </a:r>
            <a:r>
              <a:rPr dirty="0"/>
              <a:t> </a:t>
            </a:r>
            <a:r>
              <a:rPr dirty="0" err="1"/>
              <a:t>scapharcae</a:t>
            </a:r>
            <a:r>
              <a:rPr dirty="0"/>
              <a:t> </a:t>
            </a:r>
          </a:p>
        </p:txBody>
      </p:sp>
      <p:grpSp>
        <p:nvGrpSpPr>
          <p:cNvPr id="181" name="Group 181"/>
          <p:cNvGrpSpPr/>
          <p:nvPr/>
        </p:nvGrpSpPr>
        <p:grpSpPr>
          <a:xfrm>
            <a:off x="19171538" y="14591969"/>
            <a:ext cx="4334356" cy="2582581"/>
            <a:chOff x="0" y="0"/>
            <a:chExt cx="4334354" cy="2582580"/>
          </a:xfrm>
        </p:grpSpPr>
        <p:pic>
          <p:nvPicPr>
            <p:cNvPr id="179" name="image11.jpeg" descr="http://t1.gstatic.com/images?q=tbn:ANd9GcSZq9VkKyUT6-0PVE6Z7y9yUyLkEO3mqDlL-zxNPcBCLczrWzAN2mEL2ir7"/>
            <p:cNvPicPr>
              <a:picLocks noChangeAspect="1"/>
            </p:cNvPicPr>
            <p:nvPr/>
          </p:nvPicPr>
          <p:blipFill>
            <a:blip r:embed="rId16">
              <a:extLst/>
            </a:blip>
            <a:stretch>
              <a:fillRect/>
            </a:stretch>
          </p:blipFill>
          <p:spPr>
            <a:xfrm>
              <a:off x="269158" y="0"/>
              <a:ext cx="2682193" cy="2314745"/>
            </a:xfrm>
            <a:prstGeom prst="rect">
              <a:avLst/>
            </a:prstGeom>
            <a:ln w="12700" cap="flat">
              <a:noFill/>
              <a:miter lim="400000"/>
            </a:ln>
            <a:effectLst/>
          </p:spPr>
        </p:pic>
        <p:sp>
          <p:nvSpPr>
            <p:cNvPr id="180" name="Shape 180"/>
            <p:cNvSpPr/>
            <p:nvPr/>
          </p:nvSpPr>
          <p:spPr>
            <a:xfrm>
              <a:off x="0" y="2293760"/>
              <a:ext cx="4334355" cy="2888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defRPr u="sng">
                  <a:solidFill>
                    <a:srgbClr val="0000FF"/>
                  </a:solidFill>
                  <a:uFill>
                    <a:solidFill>
                      <a:srgbClr val="0000FF"/>
                    </a:solidFill>
                  </a:uFill>
                </a:defRPr>
              </a:pPr>
              <a:r>
                <a:rPr>
                  <a:hlinkClick r:id="rId17"/>
                </a:rPr>
                <a:t>https://en.wikipedia.org/wiki/Bacillus</a:t>
              </a:r>
            </a:p>
          </p:txBody>
        </p:sp>
      </p:grpSp>
      <p:grpSp>
        <p:nvGrpSpPr>
          <p:cNvPr id="184" name="Group 184"/>
          <p:cNvGrpSpPr/>
          <p:nvPr/>
        </p:nvGrpSpPr>
        <p:grpSpPr>
          <a:xfrm>
            <a:off x="14181362" y="17860779"/>
            <a:ext cx="4052149" cy="3800556"/>
            <a:chOff x="0" y="0"/>
            <a:chExt cx="4052148" cy="3800555"/>
          </a:xfrm>
        </p:grpSpPr>
        <p:pic>
          <p:nvPicPr>
            <p:cNvPr id="182" name="image12.jpeg"/>
            <p:cNvPicPr>
              <a:picLocks noChangeAspect="1"/>
            </p:cNvPicPr>
            <p:nvPr/>
          </p:nvPicPr>
          <p:blipFill>
            <a:blip r:embed="rId18">
              <a:extLst/>
            </a:blip>
            <a:srcRect l="389" r="389"/>
            <a:stretch>
              <a:fillRect/>
            </a:stretch>
          </p:blipFill>
          <p:spPr>
            <a:xfrm>
              <a:off x="-1" y="0"/>
              <a:ext cx="3781899" cy="3098896"/>
            </a:xfrm>
            <a:prstGeom prst="rect">
              <a:avLst/>
            </a:prstGeom>
            <a:ln w="12700" cap="flat">
              <a:noFill/>
              <a:miter lim="400000"/>
            </a:ln>
            <a:effectLst/>
          </p:spPr>
        </p:pic>
        <p:sp>
          <p:nvSpPr>
            <p:cNvPr id="183" name="Shape 183"/>
            <p:cNvSpPr/>
            <p:nvPr/>
          </p:nvSpPr>
          <p:spPr>
            <a:xfrm>
              <a:off x="0" y="3308535"/>
              <a:ext cx="4052149" cy="492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a:defRPr u="sng">
                  <a:solidFill>
                    <a:srgbClr val="0000FF"/>
                  </a:solidFill>
                  <a:uFill>
                    <a:solidFill>
                      <a:srgbClr val="0000FF"/>
                    </a:solidFill>
                  </a:uFill>
                </a:defRPr>
              </a:pPr>
              <a:r>
                <a:rPr>
                  <a:hlinkClick r:id="rId19"/>
                </a:rPr>
                <a:t>http://standardsingenomics.org/content/9/3/1352/sigs.5611012-f3.jpg</a:t>
              </a:r>
            </a:p>
          </p:txBody>
        </p:sp>
      </p:grpSp>
      <p:sp>
        <p:nvSpPr>
          <p:cNvPr id="185" name="Shape 185"/>
          <p:cNvSpPr/>
          <p:nvPr/>
        </p:nvSpPr>
        <p:spPr>
          <a:xfrm>
            <a:off x="30732291" y="30056689"/>
            <a:ext cx="12400271" cy="23012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342900" indent="-342900" defTabSz="457200">
              <a:buSzPct val="100000"/>
              <a:buFont typeface="Wingdings" panose="05000000000000000000" pitchFamily="2" charset="2"/>
              <a:buChar char="v"/>
              <a:defRPr sz="2400">
                <a:latin typeface="+mj-lt"/>
                <a:ea typeface="+mj-ea"/>
                <a:cs typeface="+mj-cs"/>
                <a:sym typeface="Helvetica"/>
              </a:defRPr>
            </a:pPr>
            <a:r>
              <a:rPr dirty="0" err="1"/>
              <a:t>Aschenbrenner</a:t>
            </a:r>
            <a:r>
              <a:rPr dirty="0"/>
              <a:t> IA, </a:t>
            </a:r>
            <a:r>
              <a:rPr dirty="0" err="1"/>
              <a:t>Cernava</a:t>
            </a:r>
            <a:r>
              <a:rPr dirty="0"/>
              <a:t> T, Berg G, </a:t>
            </a:r>
            <a:r>
              <a:rPr dirty="0" err="1"/>
              <a:t>Grube</a:t>
            </a:r>
            <a:r>
              <a:rPr dirty="0"/>
              <a:t> M. “</a:t>
            </a:r>
            <a:r>
              <a:rPr u="sng" dirty="0">
                <a:solidFill>
                  <a:srgbClr val="0000FF"/>
                </a:solidFill>
                <a:uFill>
                  <a:solidFill>
                    <a:srgbClr val="0000FF"/>
                  </a:solidFill>
                </a:uFill>
                <a:hlinkClick r:id="rId20"/>
              </a:rPr>
              <a:t>Understanding Microbial Multi-Species Symbioses.</a:t>
            </a:r>
            <a:r>
              <a:rPr dirty="0"/>
              <a:t>” Front </a:t>
            </a:r>
            <a:r>
              <a:rPr dirty="0" err="1"/>
              <a:t>Microbiol</a:t>
            </a:r>
            <a:r>
              <a:rPr dirty="0"/>
              <a:t>. 2016 Feb 18;7:180</a:t>
            </a:r>
            <a:endParaRPr sz="3300" dirty="0"/>
          </a:p>
          <a:p>
            <a:pPr marL="342900" indent="-342900" defTabSz="457200">
              <a:buSzPct val="100000"/>
              <a:buFont typeface="Wingdings" panose="05000000000000000000" pitchFamily="2" charset="2"/>
              <a:buChar char="v"/>
              <a:defRPr sz="2400">
                <a:latin typeface="+mj-lt"/>
                <a:ea typeface="+mj-ea"/>
                <a:cs typeface="+mj-cs"/>
                <a:sym typeface="Helvetica"/>
              </a:defRPr>
            </a:pPr>
            <a:r>
              <a:rPr dirty="0" err="1"/>
              <a:t>Schwenk</a:t>
            </a:r>
            <a:r>
              <a:rPr dirty="0"/>
              <a:t> D, </a:t>
            </a:r>
            <a:r>
              <a:rPr dirty="0" err="1"/>
              <a:t>Nohynek</a:t>
            </a:r>
            <a:r>
              <a:rPr dirty="0"/>
              <a:t> L, </a:t>
            </a:r>
            <a:r>
              <a:rPr dirty="0" err="1"/>
              <a:t>Rischer</a:t>
            </a:r>
            <a:r>
              <a:rPr dirty="0"/>
              <a:t> H. “Algae-bacteria</a:t>
            </a:r>
            <a:r>
              <a:rPr u="sng" dirty="0"/>
              <a:t> </a:t>
            </a:r>
            <a:r>
              <a:rPr dirty="0"/>
              <a:t>association</a:t>
            </a:r>
            <a:r>
              <a:rPr u="sng" dirty="0"/>
              <a:t> </a:t>
            </a:r>
            <a:r>
              <a:rPr dirty="0"/>
              <a:t>inferred by 16S rDNA similarity in established microalgae cultures.” </a:t>
            </a:r>
            <a:r>
              <a:rPr dirty="0" err="1"/>
              <a:t>Microbiologyopen</a:t>
            </a:r>
            <a:r>
              <a:rPr dirty="0"/>
              <a:t>. 2014 Jun;3(3):356-68. </a:t>
            </a:r>
            <a:endParaRPr sz="3300" dirty="0"/>
          </a:p>
          <a:p>
            <a:pPr marL="342900" indent="-342900" defTabSz="457200">
              <a:buSzPct val="100000"/>
              <a:buFont typeface="Wingdings" panose="05000000000000000000" pitchFamily="2" charset="2"/>
              <a:buChar char="v"/>
              <a:defRPr sz="2400">
                <a:latin typeface="+mj-lt"/>
                <a:ea typeface="+mj-ea"/>
                <a:cs typeface="+mj-cs"/>
                <a:sym typeface="Helvetica"/>
              </a:defRPr>
            </a:pPr>
            <a:r>
              <a:rPr dirty="0"/>
              <a:t>http://oai.dtic.mil/oai/oai?verb=getRecord&amp;metadataPrefix=html&amp;identifier=ADA06760</a:t>
            </a:r>
            <a:endParaRPr sz="3300" dirty="0"/>
          </a:p>
          <a:p>
            <a:pPr marL="342900" indent="-342900" defTabSz="457200">
              <a:buSzPct val="100000"/>
              <a:buFont typeface="Wingdings" panose="05000000000000000000" pitchFamily="2" charset="2"/>
              <a:buChar char="v"/>
              <a:defRPr sz="2400" u="sng">
                <a:solidFill>
                  <a:srgbClr val="0000FF"/>
                </a:solidFill>
                <a:uFill>
                  <a:solidFill>
                    <a:srgbClr val="0000FF"/>
                  </a:solidFill>
                </a:uFill>
                <a:latin typeface="+mj-lt"/>
                <a:ea typeface="+mj-ea"/>
                <a:cs typeface="+mj-cs"/>
                <a:sym typeface="Helvetica"/>
              </a:defRPr>
            </a:pPr>
            <a:r>
              <a:rPr dirty="0">
                <a:hlinkClick r:id="rId21"/>
              </a:rPr>
              <a:t>http://www.scienceclarified.com/A-Al/Algae.html</a:t>
            </a:r>
          </a:p>
        </p:txBody>
      </p:sp>
      <p:sp>
        <p:nvSpPr>
          <p:cNvPr id="186" name="Shape 186"/>
          <p:cNvSpPr/>
          <p:nvPr/>
        </p:nvSpPr>
        <p:spPr>
          <a:xfrm>
            <a:off x="24122956" y="14672907"/>
            <a:ext cx="3251350"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400">
                <a:uFill>
                  <a:solidFill>
                    <a:srgbClr val="0000FF"/>
                  </a:solidFill>
                </a:uFill>
              </a:defRPr>
            </a:lvl1pPr>
          </a:lstStyle>
          <a:p>
            <a:r>
              <a:t>Achromobacter xylosoxidans</a:t>
            </a:r>
          </a:p>
        </p:txBody>
      </p:sp>
      <p:sp>
        <p:nvSpPr>
          <p:cNvPr id="187" name="Shape 187"/>
          <p:cNvSpPr/>
          <p:nvPr/>
        </p:nvSpPr>
        <p:spPr>
          <a:xfrm>
            <a:off x="19544634" y="16128736"/>
            <a:ext cx="1645699" cy="43706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a:uFill>
                  <a:solidFill>
                    <a:srgbClr val="0000FF"/>
                  </a:solidFill>
                </a:uFill>
              </a:defRPr>
            </a:lvl1pPr>
          </a:lstStyle>
          <a:p>
            <a:r>
              <a:t>Bacillus sp.</a:t>
            </a:r>
          </a:p>
        </p:txBody>
      </p:sp>
      <p:sp>
        <p:nvSpPr>
          <p:cNvPr id="188" name="Shape 188"/>
          <p:cNvSpPr/>
          <p:nvPr/>
        </p:nvSpPr>
        <p:spPr>
          <a:xfrm>
            <a:off x="18681704" y="17937646"/>
            <a:ext cx="2134153"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400">
                <a:uFill>
                  <a:solidFill>
                    <a:srgbClr val="0000FF"/>
                  </a:solidFill>
                </a:uFill>
              </a:defRPr>
            </a:lvl1pPr>
          </a:lstStyle>
          <a:p>
            <a:r>
              <a:t>Achromobacter piechaudii</a:t>
            </a:r>
          </a:p>
        </p:txBody>
      </p:sp>
      <p:sp>
        <p:nvSpPr>
          <p:cNvPr id="189" name="Shape 189"/>
          <p:cNvSpPr/>
          <p:nvPr/>
        </p:nvSpPr>
        <p:spPr>
          <a:xfrm>
            <a:off x="14330593" y="20013271"/>
            <a:ext cx="2737249" cy="7926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400"/>
            </a:lvl1pPr>
          </a:lstStyle>
          <a:p>
            <a:r>
              <a:t>Ornithinibacillus scapharcae</a:t>
            </a:r>
          </a:p>
        </p:txBody>
      </p:sp>
      <p:sp>
        <p:nvSpPr>
          <p:cNvPr id="190" name="Shape 190"/>
          <p:cNvSpPr/>
          <p:nvPr/>
        </p:nvSpPr>
        <p:spPr>
          <a:xfrm>
            <a:off x="29891036" y="18356956"/>
            <a:ext cx="13241526" cy="575541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just" defTabSz="457200">
              <a:lnSpc>
                <a:spcPct val="115000"/>
              </a:lnSpc>
              <a:defRPr sz="3200">
                <a:uFill>
                  <a:solidFill>
                    <a:srgbClr val="000000"/>
                  </a:solidFill>
                </a:uFill>
                <a:latin typeface="Times New Roman"/>
                <a:ea typeface="Times New Roman"/>
                <a:cs typeface="Times New Roman"/>
                <a:sym typeface="Times New Roman"/>
              </a:defRPr>
            </a:lvl1pPr>
          </a:lstStyle>
          <a:p>
            <a:pPr>
              <a:defRPr>
                <a:latin typeface="+mn-lt"/>
                <a:ea typeface="+mn-ea"/>
                <a:cs typeface="+mn-cs"/>
                <a:sym typeface="Arial"/>
              </a:defRPr>
            </a:pPr>
            <a:r>
              <a:rPr dirty="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When we amplified the genomic DNA with algae primers by PCR, the primers did not work and we failed to get any product even after trying two different PCR conditions. In the same PCR reaction and amplification run however the bacterial primers worked and we did get PCR products that we could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analyze</a:t>
            </a:r>
            <a:r>
              <a:rPr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 </a:t>
            </a:r>
            <a:r>
              <a:rPr dirty="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on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a</a:t>
            </a:r>
            <a:r>
              <a:rPr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 </a:t>
            </a:r>
            <a:r>
              <a:rPr dirty="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1% agarose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DNA </a:t>
            </a:r>
            <a:r>
              <a:rPr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gel. </a:t>
            </a:r>
            <a:r>
              <a:rPr dirty="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These PCR products were then sent for sequencing and we obtained sequencing data for bacterial species. Since the algae primers were </a:t>
            </a:r>
            <a:r>
              <a:rPr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new</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 and their PCR conditions were not optimized. So </a:t>
            </a:r>
            <a:r>
              <a:rPr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we </a:t>
            </a:r>
            <a:r>
              <a:rPr dirty="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were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not </a:t>
            </a:r>
            <a:r>
              <a:rPr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able </a:t>
            </a:r>
            <a:r>
              <a:rPr dirty="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to get results which led us to focus on bacteria. In the future we will continue to try to amplify algae DNA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with another set of primers and PCR conditions</a:t>
            </a:r>
            <a:r>
              <a:rPr dirty="0" smtClean="0">
                <a:latin typeface="Arial Unicode MS" panose="020B0604020202020204" pitchFamily="34" charset="-128"/>
                <a:ea typeface="Arial Unicode MS" panose="020B0604020202020204" pitchFamily="34" charset="-128"/>
                <a:cs typeface="Arial Unicode MS" panose="020B0604020202020204" pitchFamily="34" charset="-128"/>
                <a:sym typeface="Times New Roman"/>
              </a:rPr>
              <a:t>.</a:t>
            </a:r>
            <a:endParaRPr dirty="0">
              <a:latin typeface="Arial Unicode MS" panose="020B0604020202020204" pitchFamily="34" charset="-128"/>
              <a:ea typeface="Arial Unicode MS" panose="020B0604020202020204" pitchFamily="34" charset="-128"/>
              <a:cs typeface="Arial Unicode MS" panose="020B0604020202020204" pitchFamily="34" charset="-128"/>
              <a:sym typeface="Times New Roman"/>
            </a:endParaRPr>
          </a:p>
        </p:txBody>
      </p:sp>
      <p:sp>
        <p:nvSpPr>
          <p:cNvPr id="191" name="Shape 191"/>
          <p:cNvSpPr/>
          <p:nvPr/>
        </p:nvSpPr>
        <p:spPr>
          <a:xfrm>
            <a:off x="23223380" y="19719517"/>
            <a:ext cx="2238779" cy="43706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a:uFill>
                  <a:solidFill>
                    <a:srgbClr val="0000FF"/>
                  </a:solidFill>
                </a:uFill>
              </a:defRPr>
            </a:lvl1pPr>
          </a:lstStyle>
          <a:p>
            <a:r>
              <a:t>Haloballicus sp.</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727</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Unicode MS</vt:lpstr>
      <vt:lpstr>Arial</vt:lpstr>
      <vt:lpstr>Helvetica</vt:lpstr>
      <vt:lpstr>Times New Roman</vt:lpstr>
      <vt:lpstr>Wingdings</vt:lpstr>
      <vt:lpstr>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Mangala Tawde</dc:creator>
  <cp:lastModifiedBy>Mangala Tawde</cp:lastModifiedBy>
  <cp:revision>4</cp:revision>
  <dcterms:modified xsi:type="dcterms:W3CDTF">2016-05-31T22:01:56Z</dcterms:modified>
</cp:coreProperties>
</file>