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43891200" cy="329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676" autoAdjust="0"/>
    <p:restoredTop sz="94660"/>
  </p:normalViewPr>
  <p:slideViewPr>
    <p:cSldViewPr snapToGrid="0">
      <p:cViewPr>
        <p:scale>
          <a:sx n="20" d="100"/>
          <a:sy n="20" d="100"/>
        </p:scale>
        <p:origin x="2460" y="22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xfrm>
            <a:off x="1143000" y="685800"/>
            <a:ext cx="4572000" cy="3429000"/>
          </a:xfrm>
          <a:prstGeom prst="rect">
            <a:avLst/>
          </a:prstGeom>
        </p:spPr>
        <p:txBody>
          <a:bodyPr/>
          <a:lstStyle/>
          <a:p>
            <a:endParaRPr/>
          </a:p>
        </p:txBody>
      </p:sp>
      <p:sp>
        <p:nvSpPr>
          <p:cNvPr id="106" name="Shape 10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06923357"/>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Arial"/>
      </a:defRPr>
    </a:lvl1pPr>
    <a:lvl2pPr indent="228600" defTabSz="457200" latinLnBrk="0">
      <a:defRPr sz="1200">
        <a:latin typeface="+mn-lt"/>
        <a:ea typeface="+mn-ea"/>
        <a:cs typeface="+mn-cs"/>
        <a:sym typeface="Arial"/>
      </a:defRPr>
    </a:lvl2pPr>
    <a:lvl3pPr indent="457200" defTabSz="457200" latinLnBrk="0">
      <a:defRPr sz="1200">
        <a:latin typeface="+mn-lt"/>
        <a:ea typeface="+mn-ea"/>
        <a:cs typeface="+mn-cs"/>
        <a:sym typeface="Arial"/>
      </a:defRPr>
    </a:lvl3pPr>
    <a:lvl4pPr indent="685800" defTabSz="457200" latinLnBrk="0">
      <a:defRPr sz="1200">
        <a:latin typeface="+mn-lt"/>
        <a:ea typeface="+mn-ea"/>
        <a:cs typeface="+mn-cs"/>
        <a:sym typeface="Arial"/>
      </a:defRPr>
    </a:lvl4pPr>
    <a:lvl5pPr indent="914400" defTabSz="457200" latinLnBrk="0">
      <a:defRPr sz="1200">
        <a:latin typeface="+mn-lt"/>
        <a:ea typeface="+mn-ea"/>
        <a:cs typeface="+mn-cs"/>
        <a:sym typeface="Arial"/>
      </a:defRPr>
    </a:lvl5pPr>
    <a:lvl6pPr indent="1143000" defTabSz="457200" latinLnBrk="0">
      <a:defRPr sz="1200">
        <a:latin typeface="+mn-lt"/>
        <a:ea typeface="+mn-ea"/>
        <a:cs typeface="+mn-cs"/>
        <a:sym typeface="Arial"/>
      </a:defRPr>
    </a:lvl6pPr>
    <a:lvl7pPr indent="1371600" defTabSz="457200" latinLnBrk="0">
      <a:defRPr sz="1200">
        <a:latin typeface="+mn-lt"/>
        <a:ea typeface="+mn-ea"/>
        <a:cs typeface="+mn-cs"/>
        <a:sym typeface="Arial"/>
      </a:defRPr>
    </a:lvl7pPr>
    <a:lvl8pPr indent="1600200" defTabSz="457200" latinLnBrk="0">
      <a:defRPr sz="1200">
        <a:latin typeface="+mn-lt"/>
        <a:ea typeface="+mn-ea"/>
        <a:cs typeface="+mn-cs"/>
        <a:sym typeface="Arial"/>
      </a:defRPr>
    </a:lvl8pPr>
    <a:lvl9pPr indent="1828800" defTabSz="457200" latinLnBrk="0">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3291837" y="10226047"/>
            <a:ext cx="37307525" cy="7056120"/>
          </a:xfrm>
          <a:prstGeom prst="rect">
            <a:avLst/>
          </a:prstGeom>
        </p:spPr>
        <p:txBody>
          <a:bodyPr/>
          <a:lstStyle/>
          <a:p>
            <a:r>
              <a:t>Click to add title</a:t>
            </a:r>
          </a:p>
        </p:txBody>
      </p:sp>
      <p:sp>
        <p:nvSpPr>
          <p:cNvPr id="12" name="Shape 12"/>
          <p:cNvSpPr>
            <a:spLocks noGrp="1"/>
          </p:cNvSpPr>
          <p:nvPr>
            <p:ph type="body" sz="quarter" idx="1"/>
          </p:nvPr>
        </p:nvSpPr>
        <p:spPr>
          <a:xfrm>
            <a:off x="6583677" y="18653759"/>
            <a:ext cx="30723843" cy="8412482"/>
          </a:xfrm>
          <a:prstGeom prst="rect">
            <a:avLst/>
          </a:prstGeom>
        </p:spPr>
        <p:txBody>
          <a:bodyPr/>
          <a:lstStyle>
            <a:lvl1pPr marL="0" indent="0" algn="ctr">
              <a:buClrTx/>
              <a:buSzTx/>
              <a:buFontTx/>
              <a:buNone/>
            </a:lvl1pPr>
          </a:lstStyle>
          <a:p>
            <a:r>
              <a:t>Click to add subtitle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7" name="Shape 97"/>
          <p:cNvSpPr>
            <a:spLocks noGrp="1"/>
          </p:cNvSpPr>
          <p:nvPr>
            <p:ph type="title"/>
          </p:nvPr>
        </p:nvSpPr>
        <p:spPr>
          <a:xfrm rot="5400000">
            <a:off x="22715221" y="10424169"/>
            <a:ext cx="28087319" cy="9875520"/>
          </a:xfrm>
          <a:prstGeom prst="rect">
            <a:avLst/>
          </a:prstGeom>
        </p:spPr>
        <p:txBody>
          <a:bodyPr/>
          <a:lstStyle/>
          <a:p>
            <a:r>
              <a:t>Click to add title</a:t>
            </a:r>
          </a:p>
        </p:txBody>
      </p:sp>
      <p:sp>
        <p:nvSpPr>
          <p:cNvPr id="98" name="Shape 98"/>
          <p:cNvSpPr>
            <a:spLocks noGrp="1"/>
          </p:cNvSpPr>
          <p:nvPr>
            <p:ph type="body" idx="1"/>
          </p:nvPr>
        </p:nvSpPr>
        <p:spPr>
          <a:xfrm rot="5400000">
            <a:off x="2598421" y="914409"/>
            <a:ext cx="28087319" cy="28895043"/>
          </a:xfrm>
          <a:prstGeom prst="rect">
            <a:avLst/>
          </a:prstGeom>
        </p:spPr>
        <p:txBody>
          <a:bodyPr/>
          <a:lstStyle/>
          <a:p>
            <a:r>
              <a:t>Click to add text</a:t>
            </a:r>
          </a:p>
        </p:txBody>
      </p:sp>
      <p:sp>
        <p:nvSpPr>
          <p:cNvPr id="99" name="Shape 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add title</a:t>
            </a:r>
          </a:p>
        </p:txBody>
      </p:sp>
      <p:sp>
        <p:nvSpPr>
          <p:cNvPr id="21" name="Shape 21"/>
          <p:cNvSpPr>
            <a:spLocks noGrp="1"/>
          </p:cNvSpPr>
          <p:nvPr>
            <p:ph type="body" idx="1"/>
          </p:nvPr>
        </p:nvSpPr>
        <p:spPr>
          <a:prstGeom prst="rect">
            <a:avLst/>
          </a:prstGeom>
        </p:spPr>
        <p:txBody>
          <a:bodyPr/>
          <a:lstStyle/>
          <a:p>
            <a:r>
              <a:t>Click to add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3467103" y="21153121"/>
            <a:ext cx="37307519" cy="6537961"/>
          </a:xfrm>
          <a:prstGeom prst="rect">
            <a:avLst/>
          </a:prstGeom>
        </p:spPr>
        <p:txBody>
          <a:bodyPr anchor="t"/>
          <a:lstStyle>
            <a:lvl1pPr algn="l"/>
          </a:lstStyle>
          <a:p>
            <a:r>
              <a:t>Click to add title</a:t>
            </a:r>
          </a:p>
        </p:txBody>
      </p:sp>
      <p:sp>
        <p:nvSpPr>
          <p:cNvPr id="30" name="Shape 30"/>
          <p:cNvSpPr>
            <a:spLocks noGrp="1"/>
          </p:cNvSpPr>
          <p:nvPr>
            <p:ph type="body" sz="quarter" idx="1"/>
          </p:nvPr>
        </p:nvSpPr>
        <p:spPr>
          <a:xfrm>
            <a:off x="3467103" y="13952221"/>
            <a:ext cx="37307519" cy="7200903"/>
          </a:xfrm>
          <a:prstGeom prst="rect">
            <a:avLst/>
          </a:prstGeom>
        </p:spPr>
        <p:txBody>
          <a:bodyPr anchor="b"/>
          <a:lstStyle>
            <a:lvl1pPr marL="0" indent="0">
              <a:spcBef>
                <a:spcPts val="0"/>
              </a:spcBef>
              <a:buClrTx/>
              <a:buSzTx/>
              <a:buFontTx/>
              <a:buNone/>
            </a:lvl1pPr>
          </a:lstStyle>
          <a:p>
            <a:r>
              <a:t>Click to add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add title</a:t>
            </a:r>
          </a:p>
        </p:txBody>
      </p:sp>
      <p:sp>
        <p:nvSpPr>
          <p:cNvPr id="39" name="Shape 39"/>
          <p:cNvSpPr>
            <a:spLocks noGrp="1"/>
          </p:cNvSpPr>
          <p:nvPr>
            <p:ph type="body" sz="half" idx="1"/>
          </p:nvPr>
        </p:nvSpPr>
        <p:spPr>
          <a:xfrm>
            <a:off x="2194559" y="7680962"/>
            <a:ext cx="19385281" cy="21724623"/>
          </a:xfrm>
          <a:prstGeom prst="rect">
            <a:avLst/>
          </a:prstGeom>
        </p:spPr>
        <p:txBody>
          <a:bodyPr/>
          <a:lstStyle>
            <a:lvl1pPr>
              <a:spcBef>
                <a:spcPts val="0"/>
              </a:spcBef>
            </a:lvl1pPr>
          </a:lstStyle>
          <a:p>
            <a:r>
              <a:t>Click to add text</a:t>
            </a:r>
          </a:p>
        </p:txBody>
      </p:sp>
      <p:sp>
        <p:nvSpPr>
          <p:cNvPr id="40" name="Shape 40"/>
          <p:cNvSpPr>
            <a:spLocks noGrp="1"/>
          </p:cNvSpPr>
          <p:nvPr>
            <p:ph type="body" sz="half" idx="13"/>
          </p:nvPr>
        </p:nvSpPr>
        <p:spPr>
          <a:xfrm>
            <a:off x="22311357" y="7680964"/>
            <a:ext cx="19385285" cy="21724621"/>
          </a:xfrm>
          <a:prstGeom prst="rect">
            <a:avLst/>
          </a:prstGeom>
        </p:spPr>
        <p:txBody>
          <a:bodyPr/>
          <a:lstStyle/>
          <a:p>
            <a:endParaRP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Click to add title</a:t>
            </a:r>
          </a:p>
        </p:txBody>
      </p:sp>
      <p:sp>
        <p:nvSpPr>
          <p:cNvPr id="49" name="Shape 49"/>
          <p:cNvSpPr>
            <a:spLocks noGrp="1"/>
          </p:cNvSpPr>
          <p:nvPr>
            <p:ph type="body" sz="quarter" idx="1"/>
          </p:nvPr>
        </p:nvSpPr>
        <p:spPr>
          <a:xfrm>
            <a:off x="2194559" y="7368540"/>
            <a:ext cx="19392896" cy="3070856"/>
          </a:xfrm>
          <a:prstGeom prst="rect">
            <a:avLst/>
          </a:prstGeom>
        </p:spPr>
        <p:txBody>
          <a:bodyPr anchor="b"/>
          <a:lstStyle>
            <a:lvl1pPr marL="0" indent="0">
              <a:spcBef>
                <a:spcPts val="0"/>
              </a:spcBef>
              <a:buClrTx/>
              <a:buSzTx/>
              <a:buFontTx/>
              <a:buNone/>
            </a:lvl1pPr>
          </a:lstStyle>
          <a:p>
            <a:r>
              <a:t>Click to add text</a:t>
            </a:r>
          </a:p>
        </p:txBody>
      </p:sp>
      <p:sp>
        <p:nvSpPr>
          <p:cNvPr id="50" name="Shape 50"/>
          <p:cNvSpPr>
            <a:spLocks noGrp="1"/>
          </p:cNvSpPr>
          <p:nvPr>
            <p:ph type="body" sz="half" idx="13"/>
          </p:nvPr>
        </p:nvSpPr>
        <p:spPr>
          <a:xfrm>
            <a:off x="2194560" y="10439395"/>
            <a:ext cx="19392894" cy="18966191"/>
          </a:xfrm>
          <a:prstGeom prst="rect">
            <a:avLst/>
          </a:prstGeom>
        </p:spPr>
        <p:txBody>
          <a:bodyPr/>
          <a:lstStyle/>
          <a:p>
            <a:endParaRPr/>
          </a:p>
        </p:txBody>
      </p:sp>
      <p:sp>
        <p:nvSpPr>
          <p:cNvPr id="51" name="Shape 51"/>
          <p:cNvSpPr>
            <a:spLocks noGrp="1"/>
          </p:cNvSpPr>
          <p:nvPr>
            <p:ph type="body" sz="quarter" idx="14"/>
          </p:nvPr>
        </p:nvSpPr>
        <p:spPr>
          <a:xfrm>
            <a:off x="22296119" y="7368540"/>
            <a:ext cx="19400531" cy="3070856"/>
          </a:xfrm>
          <a:prstGeom prst="rect">
            <a:avLst/>
          </a:prstGeom>
        </p:spPr>
        <p:txBody>
          <a:bodyPr anchor="b"/>
          <a:lstStyle/>
          <a:p>
            <a:endParaRPr/>
          </a:p>
        </p:txBody>
      </p:sp>
      <p:sp>
        <p:nvSpPr>
          <p:cNvPr id="52" name="Shape 52"/>
          <p:cNvSpPr>
            <a:spLocks noGrp="1"/>
          </p:cNvSpPr>
          <p:nvPr>
            <p:ph type="body" sz="half" idx="15"/>
          </p:nvPr>
        </p:nvSpPr>
        <p:spPr>
          <a:xfrm>
            <a:off x="22296119" y="10439395"/>
            <a:ext cx="19400531" cy="18966191"/>
          </a:xfrm>
          <a:prstGeom prst="rect">
            <a:avLst/>
          </a:prstGeom>
        </p:spPr>
        <p:txBody>
          <a:bodyPr/>
          <a:lstStyle/>
          <a:p>
            <a:endParaRP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Click to add title</a:t>
            </a:r>
          </a:p>
        </p:txBody>
      </p:sp>
      <p:sp>
        <p:nvSpPr>
          <p:cNvPr id="61" name="Shape 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8" name="Shape 68"/>
          <p:cNvSpPr>
            <a:spLocks noGrp="1"/>
          </p:cNvSpPr>
          <p:nvPr>
            <p:ph type="title"/>
          </p:nvPr>
        </p:nvSpPr>
        <p:spPr>
          <a:xfrm>
            <a:off x="2194559" y="1310641"/>
            <a:ext cx="14439905" cy="5577841"/>
          </a:xfrm>
          <a:prstGeom prst="rect">
            <a:avLst/>
          </a:prstGeom>
        </p:spPr>
        <p:txBody>
          <a:bodyPr anchor="b"/>
          <a:lstStyle>
            <a:lvl1pPr algn="l"/>
          </a:lstStyle>
          <a:p>
            <a:r>
              <a:t>Click to add title</a:t>
            </a:r>
          </a:p>
        </p:txBody>
      </p:sp>
      <p:sp>
        <p:nvSpPr>
          <p:cNvPr id="69" name="Shape 69"/>
          <p:cNvSpPr>
            <a:spLocks noGrp="1"/>
          </p:cNvSpPr>
          <p:nvPr>
            <p:ph type="body" idx="1"/>
          </p:nvPr>
        </p:nvSpPr>
        <p:spPr>
          <a:xfrm>
            <a:off x="17160248" y="1310641"/>
            <a:ext cx="24536403" cy="28094943"/>
          </a:xfrm>
          <a:prstGeom prst="rect">
            <a:avLst/>
          </a:prstGeom>
        </p:spPr>
        <p:txBody>
          <a:bodyPr/>
          <a:lstStyle>
            <a:lvl1pPr>
              <a:spcBef>
                <a:spcPts val="0"/>
              </a:spcBef>
            </a:lvl1pPr>
          </a:lstStyle>
          <a:p>
            <a:r>
              <a:t>Click to add text</a:t>
            </a:r>
          </a:p>
        </p:txBody>
      </p:sp>
      <p:sp>
        <p:nvSpPr>
          <p:cNvPr id="70" name="Shape 70"/>
          <p:cNvSpPr>
            <a:spLocks noGrp="1"/>
          </p:cNvSpPr>
          <p:nvPr>
            <p:ph type="body" sz="half" idx="13"/>
          </p:nvPr>
        </p:nvSpPr>
        <p:spPr>
          <a:xfrm>
            <a:off x="2194559" y="6888479"/>
            <a:ext cx="14439905" cy="22517106"/>
          </a:xfrm>
          <a:prstGeom prst="rect">
            <a:avLst/>
          </a:prstGeom>
        </p:spPr>
        <p:txBody>
          <a:bodyPr/>
          <a:lstStyle/>
          <a:p>
            <a:endParaRPr/>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8" name="Shape 78"/>
          <p:cNvSpPr>
            <a:spLocks noGrp="1"/>
          </p:cNvSpPr>
          <p:nvPr>
            <p:ph type="title"/>
          </p:nvPr>
        </p:nvSpPr>
        <p:spPr>
          <a:xfrm>
            <a:off x="8602974" y="23042878"/>
            <a:ext cx="26334725" cy="2720343"/>
          </a:xfrm>
          <a:prstGeom prst="rect">
            <a:avLst/>
          </a:prstGeom>
        </p:spPr>
        <p:txBody>
          <a:bodyPr anchor="b"/>
          <a:lstStyle>
            <a:lvl1pPr algn="l"/>
          </a:lstStyle>
          <a:p>
            <a:r>
              <a:t>Click to add title</a:t>
            </a:r>
          </a:p>
        </p:txBody>
      </p:sp>
      <p:sp>
        <p:nvSpPr>
          <p:cNvPr id="79" name="Shape 79"/>
          <p:cNvSpPr>
            <a:spLocks noGrp="1"/>
          </p:cNvSpPr>
          <p:nvPr>
            <p:ph type="pic" sz="half" idx="13"/>
          </p:nvPr>
        </p:nvSpPr>
        <p:spPr>
          <a:xfrm>
            <a:off x="8602974" y="2941316"/>
            <a:ext cx="26334725" cy="19751040"/>
          </a:xfrm>
          <a:prstGeom prst="rect">
            <a:avLst/>
          </a:prstGeom>
        </p:spPr>
        <p:txBody>
          <a:bodyPr lIns="91439" tIns="45719" rIns="91439" bIns="45719">
            <a:noAutofit/>
          </a:bodyPr>
          <a:lstStyle/>
          <a:p>
            <a:endParaRPr/>
          </a:p>
        </p:txBody>
      </p:sp>
      <p:sp>
        <p:nvSpPr>
          <p:cNvPr id="80" name="Shape 80"/>
          <p:cNvSpPr>
            <a:spLocks noGrp="1"/>
          </p:cNvSpPr>
          <p:nvPr>
            <p:ph type="body" sz="quarter" idx="1"/>
          </p:nvPr>
        </p:nvSpPr>
        <p:spPr>
          <a:xfrm>
            <a:off x="8602974" y="25763219"/>
            <a:ext cx="26334725" cy="3863343"/>
          </a:xfrm>
          <a:prstGeom prst="rect">
            <a:avLst/>
          </a:prstGeom>
        </p:spPr>
        <p:txBody>
          <a:bodyPr/>
          <a:lstStyle>
            <a:lvl1pPr marL="0" indent="0">
              <a:spcBef>
                <a:spcPts val="0"/>
              </a:spcBef>
              <a:buClrTx/>
              <a:buSzTx/>
              <a:buFontTx/>
              <a:buNone/>
            </a:lvl1pPr>
          </a:lstStyle>
          <a:p>
            <a:r>
              <a:t>Click to add text</a:t>
            </a:r>
          </a:p>
        </p:txBody>
      </p:sp>
      <p:sp>
        <p:nvSpPr>
          <p:cNvPr id="81" name="Shape 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r>
              <a:t>Click to add title</a:t>
            </a:r>
          </a:p>
        </p:txBody>
      </p:sp>
      <p:sp>
        <p:nvSpPr>
          <p:cNvPr id="89" name="Shape 89"/>
          <p:cNvSpPr>
            <a:spLocks noGrp="1"/>
          </p:cNvSpPr>
          <p:nvPr>
            <p:ph type="body" idx="1"/>
          </p:nvPr>
        </p:nvSpPr>
        <p:spPr>
          <a:xfrm rot="5400000">
            <a:off x="11083128" y="-1208881"/>
            <a:ext cx="21724941" cy="39503351"/>
          </a:xfrm>
          <a:prstGeom prst="rect">
            <a:avLst/>
          </a:prstGeom>
        </p:spPr>
        <p:txBody>
          <a:bodyPr/>
          <a:lstStyle/>
          <a:p>
            <a:r>
              <a:t>Click to add text</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93925" y="1317625"/>
            <a:ext cx="39503350" cy="5486399"/>
          </a:xfrm>
          <a:prstGeom prst="rect">
            <a:avLst/>
          </a:prstGeom>
          <a:ln w="12700">
            <a:miter lim="400000"/>
          </a:ln>
          <a:extLst>
            <a:ext uri="{C572A759-6A51-4108-AA02-DFA0A04FC94B}">
              <ma14:wrappingTextBoxFlag xmlns:ma14="http://schemas.microsoft.com/office/mac/drawingml/2011/main" xmlns="" val="1"/>
            </a:ext>
          </a:extLst>
        </p:spPr>
        <p:txBody>
          <a:bodyPr lIns="91422" tIns="91422" rIns="91422" bIns="91422" anchor="ctr">
            <a:normAutofit/>
          </a:bodyPr>
          <a:lstStyle/>
          <a:p>
            <a:r>
              <a:t>Click to add title</a:t>
            </a:r>
          </a:p>
        </p:txBody>
      </p:sp>
      <p:sp>
        <p:nvSpPr>
          <p:cNvPr id="3" name="Shape 3"/>
          <p:cNvSpPr>
            <a:spLocks noGrp="1"/>
          </p:cNvSpPr>
          <p:nvPr>
            <p:ph type="body" idx="1"/>
          </p:nvPr>
        </p:nvSpPr>
        <p:spPr>
          <a:xfrm>
            <a:off x="2193925" y="7680325"/>
            <a:ext cx="39503350" cy="21724938"/>
          </a:xfrm>
          <a:prstGeom prst="rect">
            <a:avLst/>
          </a:prstGeom>
          <a:ln w="12700">
            <a:miter lim="400000"/>
          </a:ln>
          <a:extLst>
            <a:ext uri="{C572A759-6A51-4108-AA02-DFA0A04FC94B}">
              <ma14:wrappingTextBoxFlag xmlns:ma14="http://schemas.microsoft.com/office/mac/drawingml/2011/main" xmlns="" val="1"/>
            </a:ext>
          </a:extLst>
        </p:spPr>
        <p:txBody>
          <a:bodyPr lIns="91422" tIns="91422" rIns="91422" bIns="91422">
            <a:normAutofit/>
          </a:bodyPr>
          <a:lstStyle/>
          <a:p>
            <a:r>
              <a:t>Click to add text</a:t>
            </a:r>
          </a:p>
        </p:txBody>
      </p:sp>
      <p:sp>
        <p:nvSpPr>
          <p:cNvPr id="4" name="Shape 4"/>
          <p:cNvSpPr>
            <a:spLocks noGrp="1"/>
          </p:cNvSpPr>
          <p:nvPr>
            <p:ph type="sldNum" sz="quarter" idx="2"/>
          </p:nvPr>
        </p:nvSpPr>
        <p:spPr>
          <a:xfrm>
            <a:off x="40228584" y="29976762"/>
            <a:ext cx="1468693" cy="1450387"/>
          </a:xfrm>
          <a:prstGeom prst="rect">
            <a:avLst/>
          </a:prstGeom>
          <a:ln w="12700">
            <a:miter lim="400000"/>
          </a:ln>
        </p:spPr>
        <p:txBody>
          <a:bodyPr wrap="none" lIns="219450" tIns="219450" rIns="219450" bIns="219450">
            <a:spAutoFit/>
          </a:bodyPr>
          <a:lstStyle>
            <a:lvl1pPr algn="r">
              <a:defRPr sz="7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9pPr>
    </p:titleStyle>
    <p:bodyStyle>
      <a:lvl1pPr marL="1644650" marR="0" indent="-654050"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1pPr>
      <a:lvl2pPr marL="3565525" marR="0" indent="-542925"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2pPr>
      <a:lvl3pPr marL="5486400" marR="0" indent="-342900"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3pPr>
      <a:lvl4pPr marL="7680325" marR="0" indent="-492125"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4pPr>
      <a:lvl5pPr marL="9874250" marR="0" indent="-488950"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5pPr>
      <a:lvl6pPr marL="12070080" marR="0" indent="-487680"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6pPr>
      <a:lvl7pPr marL="14264639" marR="0" indent="-497839"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7pPr>
      <a:lvl8pPr marL="16459200" marR="0" indent="-495300"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8pPr>
      <a:lvl9pPr marL="18653760" marR="0" indent="-492760"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tif"/><Relationship Id="rId13" Type="http://schemas.openxmlformats.org/officeDocument/2006/relationships/hyperlink" Target="https://nutrawiki.org/broccoli-flower-and-stem/" TargetMode="External"/><Relationship Id="rId18" Type="http://schemas.openxmlformats.org/officeDocument/2006/relationships/image" Target="../media/image8.jpeg"/><Relationship Id="rId26" Type="http://schemas.openxmlformats.org/officeDocument/2006/relationships/image" Target="../media/image14.png"/><Relationship Id="rId3" Type="http://schemas.openxmlformats.org/officeDocument/2006/relationships/image" Target="../media/image1.jpeg"/><Relationship Id="rId21" Type="http://schemas.openxmlformats.org/officeDocument/2006/relationships/hyperlink" Target="https://microbewiki.kenyon.edu/index.php/Swarming_Motility_in_Proteus_Mirabilis:_Causative_Agent_of_UTIs" TargetMode="External"/><Relationship Id="rId7" Type="http://schemas.openxmlformats.org/officeDocument/2006/relationships/image" Target="../media/image2.tif"/><Relationship Id="rId12" Type="http://schemas.openxmlformats.org/officeDocument/2006/relationships/image" Target="../media/image5.jpeg"/><Relationship Id="rId17" Type="http://schemas.openxmlformats.org/officeDocument/2006/relationships/hyperlink" Target="https://www.google.com/url?sa=i&amp;rct=j&amp;q=&amp;esrc=s&amp;source=images&amp;cd=&amp;ved=0ahUKEwiUw5Gh7IHUAhWBMBoKHcWHDMsQjRwIBw&amp;url=http://genome.jgi.doe.gov/exi_a/exi_a.home.html&amp;psig=AFQjCNEoaNweu6S-SVAuY0YgqZkzBVSP9g&amp;ust=1495484834523557" TargetMode="External"/><Relationship Id="rId25" Type="http://schemas.openxmlformats.org/officeDocument/2006/relationships/image" Target="../media/image13.png"/><Relationship Id="rId2" Type="http://schemas.openxmlformats.org/officeDocument/2006/relationships/hyperlink" Target="http://www.thepinkertonfoundation.org/" TargetMode="External"/><Relationship Id="rId16" Type="http://schemas.openxmlformats.org/officeDocument/2006/relationships/image" Target="../media/image7.jpeg"/><Relationship Id="rId20" Type="http://schemas.openxmlformats.org/officeDocument/2006/relationships/image" Target="../media/image9.jpeg"/><Relationship Id="rId29"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hyperlink" Target="http://www.scienceclarified.com/A-Al/Algae.html" TargetMode="External"/><Relationship Id="rId11" Type="http://schemas.openxmlformats.org/officeDocument/2006/relationships/hyperlink" Target="http://somalipoultryfarm.com/chicken-meat/" TargetMode="External"/><Relationship Id="rId24" Type="http://schemas.openxmlformats.org/officeDocument/2006/relationships/image" Target="../media/image12.png"/><Relationship Id="rId5" Type="http://schemas.openxmlformats.org/officeDocument/2006/relationships/hyperlink" Target="https://www.researchgate.net/profile/Hiroshi_Tsunoda2/publication/242553736_Network_Application_Identification_Based_on_Communication_Characteristics_of_Application_Messages/links/00b7d52aa60984611b000000.pdf" TargetMode="External"/><Relationship Id="rId15" Type="http://schemas.openxmlformats.org/officeDocument/2006/relationships/hyperlink" Target="http://www.marxfoods.com/Fresh-Cilantro-in-Bulk" TargetMode="External"/><Relationship Id="rId23" Type="http://schemas.openxmlformats.org/officeDocument/2006/relationships/image" Target="../media/image11.png"/><Relationship Id="rId28" Type="http://schemas.openxmlformats.org/officeDocument/2006/relationships/image" Target="../media/image16.png"/><Relationship Id="rId10" Type="http://schemas.openxmlformats.org/officeDocument/2006/relationships/image" Target="../media/image4.jpeg"/><Relationship Id="rId19" Type="http://schemas.openxmlformats.org/officeDocument/2006/relationships/hyperlink" Target="http://mrviewer.info/" TargetMode="External"/><Relationship Id="rId4" Type="http://schemas.openxmlformats.org/officeDocument/2006/relationships/hyperlink" Target="https://www.researchgate.net/profile/Phi_Tien/publication/273063693_The_Antibacterial_and_Anticancer_Activity_of_Marine_Actinomycete_Strain_HP411_Isolated_in_the_Northern_Coast_of_Vietnam/links/54f691510cf21d8b8a5cd2ee.pdf?disableCoverPage=true" TargetMode="External"/><Relationship Id="rId9" Type="http://schemas.openxmlformats.org/officeDocument/2006/relationships/hyperlink" Target="https://www.google.com/url?sa=i&amp;rct=j&amp;q=&amp;esrc=s&amp;source=images&amp;cd=&amp;ved=0ahUKEwjktpyS44HUAhUIaxQKHVYEDzAQjRwIBw&amp;url=http://animalia.life/salmon.html&amp;psig=AFQjCNHBf88Zrfm98nCl7qFSaQSPLI7TCg&amp;ust=1495483161951366" TargetMode="External"/><Relationship Id="rId14" Type="http://schemas.openxmlformats.org/officeDocument/2006/relationships/image" Target="../media/image6.jpeg"/><Relationship Id="rId22" Type="http://schemas.openxmlformats.org/officeDocument/2006/relationships/image" Target="../media/image10.jpeg"/><Relationship Id="rId27" Type="http://schemas.openxmlformats.org/officeDocument/2006/relationships/image" Target="../media/image15.png"/><Relationship Id="rId30"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10"/>
          <p:cNvGrpSpPr/>
          <p:nvPr/>
        </p:nvGrpSpPr>
        <p:grpSpPr>
          <a:xfrm>
            <a:off x="6569936" y="656538"/>
            <a:ext cx="30720601" cy="4155010"/>
            <a:chOff x="1" y="-2"/>
            <a:chExt cx="30720600" cy="4155008"/>
          </a:xfrm>
        </p:grpSpPr>
        <p:sp>
          <p:nvSpPr>
            <p:cNvPr id="108" name="Shape 108"/>
            <p:cNvSpPr/>
            <p:nvPr/>
          </p:nvSpPr>
          <p:spPr>
            <a:xfrm>
              <a:off x="1" y="-2"/>
              <a:ext cx="30720600" cy="4155008"/>
            </a:xfrm>
            <a:prstGeom prst="rect">
              <a:avLst/>
            </a:prstGeom>
            <a:gradFill flip="none" rotWithShape="1">
              <a:gsLst>
                <a:gs pos="0">
                  <a:srgbClr val="7373D1"/>
                </a:gs>
                <a:gs pos="52999">
                  <a:srgbClr val="D4DEFF"/>
                </a:gs>
                <a:gs pos="83000">
                  <a:srgbClr val="D4DEFF"/>
                </a:gs>
                <a:gs pos="100000">
                  <a:srgbClr val="96AB94"/>
                </a:gs>
              </a:gsLst>
              <a:lin ang="5400000" scaled="0"/>
            </a:gradFill>
            <a:ln w="9525" cap="flat">
              <a:solidFill>
                <a:srgbClr val="00FF00"/>
              </a:solidFill>
              <a:prstDash val="solid"/>
              <a:miter lim="800000"/>
            </a:ln>
            <a:effectLst/>
          </p:spPr>
          <p:txBody>
            <a:bodyPr wrap="square" lIns="45718" tIns="45718" rIns="45718" bIns="45718" numCol="1" anchor="t">
              <a:noAutofit/>
            </a:bodyPr>
            <a:lstStyle/>
            <a:p>
              <a:pPr algn="ctr">
                <a:defRPr sz="6600" b="1">
                  <a:latin typeface="Times New Roman"/>
                  <a:ea typeface="Times New Roman"/>
                  <a:cs typeface="Times New Roman"/>
                  <a:sym typeface="Times New Roman"/>
                </a:defRPr>
              </a:pPr>
              <a:endParaRPr/>
            </a:p>
          </p:txBody>
        </p:sp>
        <p:sp>
          <p:nvSpPr>
            <p:cNvPr id="109" name="Shape 109"/>
            <p:cNvSpPr/>
            <p:nvPr/>
          </p:nvSpPr>
          <p:spPr>
            <a:xfrm>
              <a:off x="1" y="-1"/>
              <a:ext cx="30720600" cy="11079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6600" b="1"/>
              </a:lvl1pPr>
            </a:lstStyle>
            <a:p>
              <a:r>
                <a:rPr lang="en-US" dirty="0"/>
                <a:t>Are our foods safe? Antibiotic resistance in food bacteria</a:t>
              </a:r>
              <a:endParaRPr dirty="0"/>
            </a:p>
          </p:txBody>
        </p:sp>
      </p:grpSp>
      <p:sp>
        <p:nvSpPr>
          <p:cNvPr id="111" name="Shape 111"/>
          <p:cNvSpPr/>
          <p:nvPr/>
        </p:nvSpPr>
        <p:spPr>
          <a:xfrm>
            <a:off x="9372597" y="1828799"/>
            <a:ext cx="24460207" cy="156965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4800" b="1"/>
            </a:pPr>
            <a:r>
              <a:rPr dirty="0"/>
              <a:t>Authors</a:t>
            </a:r>
            <a:r>
              <a:rPr b="0" dirty="0"/>
              <a:t>: </a:t>
            </a:r>
            <a:r>
              <a:rPr lang="en-US" b="0" dirty="0"/>
              <a:t>Chidiya Ama</a:t>
            </a:r>
            <a:r>
              <a:rPr b="0" baseline="30000" dirty="0"/>
              <a:t>1</a:t>
            </a:r>
            <a:r>
              <a:rPr b="0" dirty="0"/>
              <a:t>, </a:t>
            </a:r>
            <a:r>
              <a:rPr lang="en-US" b="0" dirty="0"/>
              <a:t>Stephanie Pinto</a:t>
            </a:r>
            <a:r>
              <a:rPr lang="en-US" baseline="30000" dirty="0"/>
              <a:t>2</a:t>
            </a:r>
            <a:endParaRPr baseline="30000" dirty="0"/>
          </a:p>
          <a:p>
            <a:pPr algn="ctr">
              <a:defRPr sz="4800"/>
            </a:pPr>
            <a:r>
              <a:rPr dirty="0"/>
              <a:t> 		</a:t>
            </a:r>
            <a:r>
              <a:rPr b="1" dirty="0"/>
              <a:t>Mentor</a:t>
            </a:r>
            <a:r>
              <a:rPr dirty="0"/>
              <a:t>: Dr. Mangala Tawde</a:t>
            </a:r>
            <a:r>
              <a:rPr lang="en-US" baseline="30000" dirty="0"/>
              <a:t>3</a:t>
            </a:r>
            <a:endParaRPr baseline="30000" dirty="0"/>
          </a:p>
        </p:txBody>
      </p:sp>
      <p:grpSp>
        <p:nvGrpSpPr>
          <p:cNvPr id="114" name="Group 114"/>
          <p:cNvGrpSpPr/>
          <p:nvPr/>
        </p:nvGrpSpPr>
        <p:grpSpPr>
          <a:xfrm>
            <a:off x="4182843" y="12359675"/>
            <a:ext cx="5189754" cy="1015669"/>
            <a:chOff x="0" y="-1"/>
            <a:chExt cx="5189752" cy="1015668"/>
          </a:xfrm>
        </p:grpSpPr>
        <p:sp>
          <p:nvSpPr>
            <p:cNvPr id="112" name="Shape 112"/>
            <p:cNvSpPr/>
            <p:nvPr/>
          </p:nvSpPr>
          <p:spPr>
            <a:xfrm>
              <a:off x="-1" y="-2"/>
              <a:ext cx="5189754" cy="1015670"/>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ctr">
              <a:noAutofit/>
            </a:bodyPr>
            <a:lstStyle/>
            <a:p>
              <a:pPr algn="ctr"/>
              <a:endParaRPr/>
            </a:p>
          </p:txBody>
        </p:sp>
        <p:sp>
          <p:nvSpPr>
            <p:cNvPr id="113" name="Shape 113"/>
            <p:cNvSpPr/>
            <p:nvPr/>
          </p:nvSpPr>
          <p:spPr>
            <a:xfrm>
              <a:off x="-1" y="36426"/>
              <a:ext cx="5189754" cy="942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6000" b="1"/>
              </a:lvl1pPr>
            </a:lstStyle>
            <a:p>
              <a:r>
                <a:rPr dirty="0"/>
                <a:t>Introduction</a:t>
              </a:r>
            </a:p>
          </p:txBody>
        </p:sp>
      </p:grpSp>
      <p:sp>
        <p:nvSpPr>
          <p:cNvPr id="115" name="Shape 115"/>
          <p:cNvSpPr/>
          <p:nvPr/>
        </p:nvSpPr>
        <p:spPr>
          <a:xfrm>
            <a:off x="7367088" y="3200399"/>
            <a:ext cx="29240163" cy="98250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lnSpc>
                <a:spcPct val="150000"/>
              </a:lnSpc>
              <a:defRPr sz="4400"/>
            </a:pPr>
            <a:r>
              <a:rPr dirty="0"/>
              <a:t> </a:t>
            </a:r>
            <a:r>
              <a:rPr lang="en-US" dirty="0"/>
              <a:t>Preparatory Academy for Writers</a:t>
            </a:r>
            <a:r>
              <a:rPr baseline="30000" dirty="0"/>
              <a:t>1</a:t>
            </a:r>
            <a:r>
              <a:rPr dirty="0"/>
              <a:t>, </a:t>
            </a:r>
            <a:r>
              <a:rPr lang="en-US" dirty="0"/>
              <a:t>Forest Hills High School</a:t>
            </a:r>
            <a:r>
              <a:rPr lang="en-US" baseline="30000" dirty="0"/>
              <a:t> 2</a:t>
            </a:r>
            <a:r>
              <a:rPr lang="en-US" dirty="0"/>
              <a:t>, </a:t>
            </a:r>
            <a:r>
              <a:rPr dirty="0" err="1"/>
              <a:t>Queensborough</a:t>
            </a:r>
            <a:r>
              <a:rPr dirty="0"/>
              <a:t> Community College, CUNY</a:t>
            </a:r>
            <a:r>
              <a:rPr lang="en-US" baseline="30000" dirty="0"/>
              <a:t>3</a:t>
            </a:r>
            <a:endParaRPr baseline="30000" dirty="0"/>
          </a:p>
        </p:txBody>
      </p:sp>
      <p:grpSp>
        <p:nvGrpSpPr>
          <p:cNvPr id="118" name="Group 118"/>
          <p:cNvGrpSpPr/>
          <p:nvPr/>
        </p:nvGrpSpPr>
        <p:grpSpPr>
          <a:xfrm>
            <a:off x="18973800" y="5410195"/>
            <a:ext cx="4953000" cy="1015668"/>
            <a:chOff x="0" y="-1"/>
            <a:chExt cx="4953000" cy="1015667"/>
          </a:xfrm>
        </p:grpSpPr>
        <p:sp>
          <p:nvSpPr>
            <p:cNvPr id="116" name="Shape 116"/>
            <p:cNvSpPr/>
            <p:nvPr/>
          </p:nvSpPr>
          <p:spPr>
            <a:xfrm>
              <a:off x="0" y="-1"/>
              <a:ext cx="4953000" cy="1015668"/>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t">
              <a:noAutofit/>
            </a:bodyPr>
            <a:lstStyle/>
            <a:p>
              <a:pPr algn="ctr"/>
              <a:endParaRPr/>
            </a:p>
          </p:txBody>
        </p:sp>
        <p:sp>
          <p:nvSpPr>
            <p:cNvPr id="117" name="Shape 117"/>
            <p:cNvSpPr/>
            <p:nvPr/>
          </p:nvSpPr>
          <p:spPr>
            <a:xfrm>
              <a:off x="0" y="-2"/>
              <a:ext cx="4953000" cy="942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6000" b="1"/>
              </a:lvl1pPr>
            </a:lstStyle>
            <a:p>
              <a:r>
                <a:t>Results</a:t>
              </a:r>
            </a:p>
          </p:txBody>
        </p:sp>
      </p:grpSp>
      <p:grpSp>
        <p:nvGrpSpPr>
          <p:cNvPr id="121" name="Group 121"/>
          <p:cNvGrpSpPr/>
          <p:nvPr/>
        </p:nvGrpSpPr>
        <p:grpSpPr>
          <a:xfrm>
            <a:off x="4724400" y="5410195"/>
            <a:ext cx="4495800" cy="1015668"/>
            <a:chOff x="0" y="0"/>
            <a:chExt cx="4495800" cy="1015666"/>
          </a:xfrm>
        </p:grpSpPr>
        <p:sp>
          <p:nvSpPr>
            <p:cNvPr id="119" name="Shape 119"/>
            <p:cNvSpPr/>
            <p:nvPr/>
          </p:nvSpPr>
          <p:spPr>
            <a:xfrm>
              <a:off x="0" y="-1"/>
              <a:ext cx="4495800" cy="1015668"/>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ctr">
              <a:noAutofit/>
            </a:bodyPr>
            <a:lstStyle/>
            <a:p>
              <a:pPr algn="ctr"/>
              <a:endParaRPr/>
            </a:p>
          </p:txBody>
        </p:sp>
        <p:sp>
          <p:nvSpPr>
            <p:cNvPr id="120" name="Shape 120"/>
            <p:cNvSpPr/>
            <p:nvPr/>
          </p:nvSpPr>
          <p:spPr>
            <a:xfrm>
              <a:off x="0" y="36426"/>
              <a:ext cx="4495800" cy="942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6000" b="1"/>
              </a:lvl1pPr>
            </a:lstStyle>
            <a:p>
              <a:r>
                <a:rPr dirty="0"/>
                <a:t>Abstract</a:t>
              </a:r>
            </a:p>
          </p:txBody>
        </p:sp>
      </p:grpSp>
      <p:grpSp>
        <p:nvGrpSpPr>
          <p:cNvPr id="124" name="Group 124"/>
          <p:cNvGrpSpPr/>
          <p:nvPr/>
        </p:nvGrpSpPr>
        <p:grpSpPr>
          <a:xfrm>
            <a:off x="4495792" y="27632972"/>
            <a:ext cx="5191547" cy="1387729"/>
            <a:chOff x="-1" y="-2"/>
            <a:chExt cx="4876803" cy="1015658"/>
          </a:xfrm>
        </p:grpSpPr>
        <p:sp>
          <p:nvSpPr>
            <p:cNvPr id="122" name="Shape 122"/>
            <p:cNvSpPr/>
            <p:nvPr/>
          </p:nvSpPr>
          <p:spPr>
            <a:xfrm>
              <a:off x="-1" y="-2"/>
              <a:ext cx="4876803" cy="833443"/>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t">
              <a:noAutofit/>
            </a:bodyPr>
            <a:lstStyle/>
            <a:p>
              <a:pPr algn="ctr"/>
              <a:endParaRPr/>
            </a:p>
          </p:txBody>
        </p:sp>
        <p:sp>
          <p:nvSpPr>
            <p:cNvPr id="123" name="Shape 123"/>
            <p:cNvSpPr/>
            <p:nvPr/>
          </p:nvSpPr>
          <p:spPr>
            <a:xfrm>
              <a:off x="-1" y="-2"/>
              <a:ext cx="4876803" cy="10156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4800" b="1"/>
              </a:lvl1pPr>
            </a:lstStyle>
            <a:p>
              <a:r>
                <a:rPr sz="6000" dirty="0"/>
                <a:t>References</a:t>
              </a:r>
            </a:p>
          </p:txBody>
        </p:sp>
      </p:grpSp>
      <p:sp>
        <p:nvSpPr>
          <p:cNvPr id="125" name="Shape 125"/>
          <p:cNvSpPr/>
          <p:nvPr/>
        </p:nvSpPr>
        <p:spPr>
          <a:xfrm>
            <a:off x="16306798" y="7924799"/>
            <a:ext cx="1066803" cy="35065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800">
                <a:solidFill>
                  <a:srgbClr val="FFFFFF"/>
                </a:solidFill>
              </a:defRPr>
            </a:lvl1pPr>
          </a:lstStyle>
          <a:p>
            <a:r>
              <a:t>DAY 2</a:t>
            </a:r>
          </a:p>
        </p:txBody>
      </p:sp>
      <p:sp>
        <p:nvSpPr>
          <p:cNvPr id="126" name="Shape 126"/>
          <p:cNvSpPr/>
          <p:nvPr/>
        </p:nvSpPr>
        <p:spPr>
          <a:xfrm>
            <a:off x="33985200" y="8077199"/>
            <a:ext cx="1066801" cy="2642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200">
                <a:solidFill>
                  <a:srgbClr val="FFFFFF"/>
                </a:solidFill>
              </a:defRPr>
            </a:lvl1pPr>
          </a:lstStyle>
          <a:p>
            <a:r>
              <a:t>DAY 2</a:t>
            </a:r>
          </a:p>
        </p:txBody>
      </p:sp>
      <p:grpSp>
        <p:nvGrpSpPr>
          <p:cNvPr id="129" name="Group 129"/>
          <p:cNvGrpSpPr/>
          <p:nvPr/>
        </p:nvGrpSpPr>
        <p:grpSpPr>
          <a:xfrm>
            <a:off x="13825185" y="6797300"/>
            <a:ext cx="15501876" cy="868966"/>
            <a:chOff x="-1" y="0"/>
            <a:chExt cx="14401048" cy="868964"/>
          </a:xfrm>
        </p:grpSpPr>
        <p:sp>
          <p:nvSpPr>
            <p:cNvPr id="127" name="Shape 127"/>
            <p:cNvSpPr/>
            <p:nvPr/>
          </p:nvSpPr>
          <p:spPr>
            <a:xfrm>
              <a:off x="-2" y="-1"/>
              <a:ext cx="14401049" cy="868966"/>
            </a:xfrm>
            <a:prstGeom prst="rect">
              <a:avLst/>
            </a:prstGeom>
            <a:gradFill flip="none" rotWithShape="1">
              <a:gsLst>
                <a:gs pos="0">
                  <a:srgbClr val="E9E9F7"/>
                </a:gs>
                <a:gs pos="64999">
                  <a:srgbClr val="C5C5E9"/>
                </a:gs>
                <a:gs pos="100000">
                  <a:srgbClr val="ACACE1"/>
                </a:gs>
              </a:gsLst>
              <a:lin ang="5400000" scaled="0"/>
            </a:gradFill>
            <a:ln w="9525" cap="flat">
              <a:solidFill>
                <a:srgbClr val="292989"/>
              </a:solidFill>
              <a:prstDash val="solid"/>
              <a:miter lim="800000"/>
            </a:ln>
            <a:effectLst/>
          </p:spPr>
          <p:txBody>
            <a:bodyPr wrap="square" lIns="45718" tIns="45718" rIns="45718" bIns="45718" numCol="1" anchor="t">
              <a:noAutofit/>
            </a:bodyPr>
            <a:lstStyle/>
            <a:p>
              <a:pPr algn="ctr">
                <a:defRPr sz="4000" b="1"/>
              </a:pPr>
              <a:endParaRPr/>
            </a:p>
          </p:txBody>
        </p:sp>
        <p:sp>
          <p:nvSpPr>
            <p:cNvPr id="128" name="Shape 128"/>
            <p:cNvSpPr/>
            <p:nvPr/>
          </p:nvSpPr>
          <p:spPr>
            <a:xfrm>
              <a:off x="-2" y="-1"/>
              <a:ext cx="14401049" cy="6463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4000" b="1"/>
              </a:lvl1pPr>
            </a:lstStyle>
            <a:p>
              <a:r>
                <a:t>PCR Amplification of 16s rRNA of Bacterial Isolates</a:t>
              </a:r>
            </a:p>
          </p:txBody>
        </p:sp>
      </p:grpSp>
      <p:sp>
        <p:nvSpPr>
          <p:cNvPr id="130" name="Shape 130"/>
          <p:cNvSpPr/>
          <p:nvPr/>
        </p:nvSpPr>
        <p:spPr>
          <a:xfrm>
            <a:off x="30210092" y="23505462"/>
            <a:ext cx="13031403" cy="649408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fontAlgn="base"/>
            <a:r>
              <a:rPr lang="en-US" sz="3200" dirty="0"/>
              <a:t>After overlooking our discoveries of how resilient these bacteria are to such important antibiotics we took a step back to think about how much of these bacteria we intake when we eat common foods. We never really take a moment to try and find out how our food is being preserved and produced, especially meats. These </a:t>
            </a:r>
            <a:r>
              <a:rPr lang="en-US" sz="3200" dirty="0" smtClean="0"/>
              <a:t>animals raised </a:t>
            </a:r>
            <a:r>
              <a:rPr lang="en-US" sz="3200" dirty="0"/>
              <a:t>in cramped conditions that promote sickness to spread to the animals. In response to this, farmers give these animals foods full of antibiotics to fight off illnesses and keep them </a:t>
            </a:r>
            <a:r>
              <a:rPr lang="en-US" sz="3200" dirty="0" smtClean="0"/>
              <a:t>alive. </a:t>
            </a:r>
            <a:r>
              <a:rPr lang="en-US" sz="3200" dirty="0"/>
              <a:t>When we </a:t>
            </a:r>
            <a:r>
              <a:rPr lang="en-US" sz="3200" dirty="0" smtClean="0"/>
              <a:t>consume </a:t>
            </a:r>
            <a:r>
              <a:rPr lang="en-US" sz="3200" dirty="0"/>
              <a:t>the </a:t>
            </a:r>
            <a:r>
              <a:rPr lang="en-US" sz="3200" dirty="0" smtClean="0"/>
              <a:t>meat, we consume loads of same </a:t>
            </a:r>
            <a:r>
              <a:rPr lang="en-US" sz="3200" dirty="0"/>
              <a:t>antibiotics. The constant </a:t>
            </a:r>
            <a:r>
              <a:rPr lang="en-US" sz="3200" dirty="0" smtClean="0"/>
              <a:t>consumption </a:t>
            </a:r>
            <a:r>
              <a:rPr lang="en-US" sz="3200" dirty="0"/>
              <a:t>of these antibiotics will soon render them useless when used </a:t>
            </a:r>
            <a:r>
              <a:rPr lang="en-US" sz="3200" dirty="0" smtClean="0"/>
              <a:t>to </a:t>
            </a:r>
            <a:r>
              <a:rPr lang="en-US" sz="3200" dirty="0"/>
              <a:t>fight off </a:t>
            </a:r>
            <a:r>
              <a:rPr lang="en-US" sz="3200" dirty="0" smtClean="0"/>
              <a:t>bacterial diseases. </a:t>
            </a:r>
            <a:r>
              <a:rPr lang="en-US" sz="3200" dirty="0"/>
              <a:t>We really need to become weary of what we put into our system because there may be a chance we are unintentionally allowing the bacteria in our </a:t>
            </a:r>
            <a:r>
              <a:rPr lang="en-US" sz="3200" dirty="0" smtClean="0"/>
              <a:t>body and environment </a:t>
            </a:r>
            <a:r>
              <a:rPr lang="en-US" sz="3200" dirty="0"/>
              <a:t>to become antibiotic </a:t>
            </a:r>
            <a:r>
              <a:rPr lang="en-US" sz="3200" dirty="0" smtClean="0"/>
              <a:t>resistant</a:t>
            </a:r>
            <a:r>
              <a:rPr lang="en-US" sz="3200" dirty="0"/>
              <a:t>.</a:t>
            </a:r>
          </a:p>
        </p:txBody>
      </p:sp>
      <p:grpSp>
        <p:nvGrpSpPr>
          <p:cNvPr id="133" name="Group 133"/>
          <p:cNvGrpSpPr/>
          <p:nvPr/>
        </p:nvGrpSpPr>
        <p:grpSpPr>
          <a:xfrm>
            <a:off x="31874598" y="15114776"/>
            <a:ext cx="9931700" cy="1015807"/>
            <a:chOff x="-2" y="-2"/>
            <a:chExt cx="9931699" cy="1015805"/>
          </a:xfrm>
        </p:grpSpPr>
        <p:sp>
          <p:nvSpPr>
            <p:cNvPr id="131" name="Shape 131"/>
            <p:cNvSpPr/>
            <p:nvPr/>
          </p:nvSpPr>
          <p:spPr>
            <a:xfrm>
              <a:off x="-2" y="-2"/>
              <a:ext cx="9931699" cy="1015805"/>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t">
              <a:noAutofit/>
            </a:bodyPr>
            <a:lstStyle/>
            <a:p>
              <a:pPr algn="ctr">
                <a:defRPr sz="6000" b="1"/>
              </a:pPr>
              <a:endParaRPr/>
            </a:p>
          </p:txBody>
        </p:sp>
        <p:sp>
          <p:nvSpPr>
            <p:cNvPr id="132" name="Shape 132"/>
            <p:cNvSpPr/>
            <p:nvPr/>
          </p:nvSpPr>
          <p:spPr>
            <a:xfrm>
              <a:off x="-2" y="-2"/>
              <a:ext cx="9931699" cy="10156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6000" b="1"/>
              </a:lvl1pPr>
            </a:lstStyle>
            <a:p>
              <a:r>
                <a:rPr lang="en-US" dirty="0"/>
                <a:t>Conclusion</a:t>
              </a:r>
              <a:endParaRPr dirty="0"/>
            </a:p>
          </p:txBody>
        </p:sp>
      </p:grpSp>
      <p:sp>
        <p:nvSpPr>
          <p:cNvPr id="135" name="Shape 135"/>
          <p:cNvSpPr/>
          <p:nvPr/>
        </p:nvSpPr>
        <p:spPr>
          <a:xfrm>
            <a:off x="30089320" y="6462734"/>
            <a:ext cx="12844958" cy="88947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r>
              <a:rPr lang="en-US" sz="3200" dirty="0">
                <a:latin typeface="+mj-lt"/>
              </a:rPr>
              <a:t>We </a:t>
            </a:r>
            <a:r>
              <a:rPr lang="en-US" sz="3200" dirty="0" smtClean="0">
                <a:latin typeface="+mj-lt"/>
              </a:rPr>
              <a:t>collected </a:t>
            </a:r>
            <a:r>
              <a:rPr lang="en-US" sz="3200" dirty="0">
                <a:latin typeface="+mj-lt"/>
              </a:rPr>
              <a:t>samples from various supermarkets around New York City. Vegetables, fruits, meats and dairy specimens were collected from different environments around our neighborhoods. We collected about 8-10 </a:t>
            </a:r>
            <a:r>
              <a:rPr lang="en-US" sz="3200" dirty="0" smtClean="0">
                <a:latin typeface="+mj-lt"/>
              </a:rPr>
              <a:t>food samples </a:t>
            </a:r>
            <a:r>
              <a:rPr lang="en-US" sz="3200" dirty="0">
                <a:latin typeface="+mj-lt"/>
              </a:rPr>
              <a:t>and </a:t>
            </a:r>
            <a:r>
              <a:rPr lang="en-US" sz="3200" dirty="0" smtClean="0">
                <a:latin typeface="+mj-lt"/>
              </a:rPr>
              <a:t>conserved </a:t>
            </a:r>
            <a:r>
              <a:rPr lang="en-US" sz="3200" dirty="0">
                <a:latin typeface="+mj-lt"/>
              </a:rPr>
              <a:t>them in the refrigerator. Various types of food samples such as fish, chicken, vegetables and yogurt were collected from various sources such as grocery stores, local farms or farm stands. These foods were swabbed and the swabs were streaked on </a:t>
            </a:r>
            <a:r>
              <a:rPr lang="en-US" sz="3200" dirty="0" smtClean="0">
                <a:latin typeface="+mj-lt"/>
              </a:rPr>
              <a:t>nutrient agar </a:t>
            </a:r>
            <a:r>
              <a:rPr lang="en-US" sz="3200" dirty="0">
                <a:latin typeface="+mj-lt"/>
              </a:rPr>
              <a:t>media to grow and isolate bacteria. </a:t>
            </a:r>
          </a:p>
          <a:p>
            <a:pPr algn="just"/>
            <a:r>
              <a:rPr lang="en-US" sz="3200" dirty="0">
                <a:latin typeface="+mj-lt"/>
              </a:rPr>
              <a:t>We then </a:t>
            </a:r>
            <a:r>
              <a:rPr lang="en-US" sz="3200" dirty="0" smtClean="0">
                <a:latin typeface="+mj-lt"/>
              </a:rPr>
              <a:t>extracted </a:t>
            </a:r>
            <a:r>
              <a:rPr lang="en-US" sz="3200" dirty="0">
                <a:latin typeface="+mj-lt"/>
              </a:rPr>
              <a:t>the bacterial DNA using standard DNA extraction/ purification methods, and purified. The 16s </a:t>
            </a:r>
            <a:r>
              <a:rPr lang="en-US" sz="3200" dirty="0" err="1">
                <a:latin typeface="+mj-lt"/>
              </a:rPr>
              <a:t>rRNA</a:t>
            </a:r>
            <a:r>
              <a:rPr lang="en-US" sz="3200" dirty="0">
                <a:latin typeface="+mj-lt"/>
              </a:rPr>
              <a:t> gene sequences were amplified by Polymerase Chain Reaction (PCR). The PCR products </a:t>
            </a:r>
            <a:r>
              <a:rPr lang="en-US" sz="3200" dirty="0" smtClean="0">
                <a:latin typeface="+mj-lt"/>
              </a:rPr>
              <a:t>were then analyzed </a:t>
            </a:r>
            <a:r>
              <a:rPr lang="en-US" sz="3200" dirty="0">
                <a:latin typeface="+mj-lt"/>
              </a:rPr>
              <a:t>by gel electrophoresis and the amplified </a:t>
            </a:r>
            <a:r>
              <a:rPr lang="en-US" sz="3200" dirty="0" smtClean="0">
                <a:latin typeface="+mj-lt"/>
              </a:rPr>
              <a:t>product was sent </a:t>
            </a:r>
            <a:r>
              <a:rPr lang="en-US" sz="3200" dirty="0">
                <a:latin typeface="+mj-lt"/>
              </a:rPr>
              <a:t>for sequencing. The </a:t>
            </a:r>
            <a:r>
              <a:rPr lang="en-US" sz="3200" dirty="0"/>
              <a:t>(BLAST) </a:t>
            </a:r>
            <a:r>
              <a:rPr lang="en-US" sz="3200" dirty="0" smtClean="0">
                <a:latin typeface="+mj-lt"/>
              </a:rPr>
              <a:t>Basic </a:t>
            </a:r>
            <a:r>
              <a:rPr lang="en-US" sz="3200" dirty="0">
                <a:latin typeface="+mj-lt"/>
              </a:rPr>
              <a:t>Local Alignment Search tool </a:t>
            </a:r>
            <a:r>
              <a:rPr lang="en-US" sz="3200" dirty="0" smtClean="0">
                <a:latin typeface="+mj-lt"/>
              </a:rPr>
              <a:t>was </a:t>
            </a:r>
            <a:r>
              <a:rPr lang="en-US" sz="3200" dirty="0">
                <a:latin typeface="+mj-lt"/>
              </a:rPr>
              <a:t>used to analyze DNA sequences </a:t>
            </a:r>
            <a:r>
              <a:rPr lang="en-US" sz="3200" dirty="0" smtClean="0">
                <a:latin typeface="+mj-lt"/>
              </a:rPr>
              <a:t> that were identified</a:t>
            </a:r>
            <a:r>
              <a:rPr lang="en-US" sz="3200" dirty="0">
                <a:latin typeface="+mj-lt"/>
              </a:rPr>
              <a:t>. Bioinformatics programs such as “DNA Subway” of </a:t>
            </a:r>
            <a:r>
              <a:rPr lang="en-US" sz="3200" dirty="0" smtClean="0"/>
              <a:t>CSHL </a:t>
            </a:r>
            <a:r>
              <a:rPr lang="en-US" sz="3200" dirty="0" smtClean="0">
                <a:latin typeface="+mj-lt"/>
              </a:rPr>
              <a:t>DNA </a:t>
            </a:r>
            <a:r>
              <a:rPr lang="en-US" sz="3200" dirty="0">
                <a:latin typeface="+mj-lt"/>
              </a:rPr>
              <a:t>Learning center </a:t>
            </a:r>
            <a:r>
              <a:rPr lang="en-US" sz="3200" dirty="0" smtClean="0">
                <a:latin typeface="+mj-lt"/>
              </a:rPr>
              <a:t>were </a:t>
            </a:r>
            <a:r>
              <a:rPr lang="en-US" sz="3200" dirty="0">
                <a:latin typeface="+mj-lt"/>
              </a:rPr>
              <a:t>then used to identify the different species of bacteria in different foods based on the BLAST results analysis. </a:t>
            </a:r>
          </a:p>
          <a:p>
            <a:pPr algn="just"/>
            <a:r>
              <a:rPr lang="en-US" dirty="0"/>
              <a:t/>
            </a:r>
            <a:br>
              <a:rPr lang="en-US" dirty="0"/>
            </a:br>
            <a:endParaRPr dirty="0"/>
          </a:p>
        </p:txBody>
      </p:sp>
      <p:grpSp>
        <p:nvGrpSpPr>
          <p:cNvPr id="138" name="Group 138"/>
          <p:cNvGrpSpPr/>
          <p:nvPr/>
        </p:nvGrpSpPr>
        <p:grpSpPr>
          <a:xfrm>
            <a:off x="13825182" y="22381097"/>
            <a:ext cx="15501879" cy="818602"/>
            <a:chOff x="-1" y="-2"/>
            <a:chExt cx="9225647" cy="1433513"/>
          </a:xfrm>
        </p:grpSpPr>
        <p:sp>
          <p:nvSpPr>
            <p:cNvPr id="136" name="Shape 136"/>
            <p:cNvSpPr/>
            <p:nvPr/>
          </p:nvSpPr>
          <p:spPr>
            <a:xfrm>
              <a:off x="-1" y="-2"/>
              <a:ext cx="9225647" cy="1433513"/>
            </a:xfrm>
            <a:prstGeom prst="rect">
              <a:avLst/>
            </a:prstGeom>
            <a:gradFill flip="none" rotWithShape="1">
              <a:gsLst>
                <a:gs pos="0">
                  <a:srgbClr val="E9E9F7"/>
                </a:gs>
                <a:gs pos="64999">
                  <a:srgbClr val="C5C5E9"/>
                </a:gs>
                <a:gs pos="100000">
                  <a:srgbClr val="ACACE1"/>
                </a:gs>
              </a:gsLst>
              <a:lin ang="5400000" scaled="0"/>
            </a:gradFill>
            <a:ln w="9525" cap="flat">
              <a:solidFill>
                <a:srgbClr val="292989"/>
              </a:solidFill>
              <a:prstDash val="solid"/>
              <a:miter lim="800000"/>
            </a:ln>
            <a:effectLst/>
          </p:spPr>
          <p:txBody>
            <a:bodyPr wrap="square" lIns="45718" tIns="45718" rIns="45718" bIns="45718" numCol="1" anchor="t">
              <a:noAutofit/>
            </a:bodyPr>
            <a:lstStyle/>
            <a:p>
              <a:pPr algn="just">
                <a:defRPr sz="4000" b="1"/>
              </a:pPr>
              <a:endParaRPr/>
            </a:p>
          </p:txBody>
        </p:sp>
        <p:sp>
          <p:nvSpPr>
            <p:cNvPr id="137" name="Shape 137"/>
            <p:cNvSpPr/>
            <p:nvPr/>
          </p:nvSpPr>
          <p:spPr>
            <a:xfrm>
              <a:off x="-1" y="-1"/>
              <a:ext cx="9225647" cy="12396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just">
                <a:defRPr sz="4000" b="1"/>
              </a:lvl1pPr>
            </a:lstStyle>
            <a:p>
              <a:pPr algn="ctr"/>
              <a:r>
                <a:rPr lang="en-US" dirty="0"/>
                <a:t>Food</a:t>
              </a:r>
              <a:r>
                <a:rPr dirty="0"/>
                <a:t> samples from Our Urban Neighborhoods </a:t>
              </a:r>
            </a:p>
          </p:txBody>
        </p:sp>
      </p:grpSp>
      <p:grpSp>
        <p:nvGrpSpPr>
          <p:cNvPr id="149" name="Group 149"/>
          <p:cNvGrpSpPr/>
          <p:nvPr/>
        </p:nvGrpSpPr>
        <p:grpSpPr>
          <a:xfrm>
            <a:off x="14371509" y="23967716"/>
            <a:ext cx="3002092" cy="6580922"/>
            <a:chOff x="295364" y="-421183"/>
            <a:chExt cx="2670276" cy="6580920"/>
          </a:xfrm>
        </p:grpSpPr>
        <p:sp>
          <p:nvSpPr>
            <p:cNvPr id="141" name="Shape 141"/>
            <p:cNvSpPr/>
            <p:nvPr/>
          </p:nvSpPr>
          <p:spPr>
            <a:xfrm>
              <a:off x="295364" y="3851418"/>
              <a:ext cx="2670276" cy="23083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4800"/>
              </a:lvl1pPr>
            </a:lstStyle>
            <a:p>
              <a:pPr>
                <a:lnSpc>
                  <a:spcPct val="150000"/>
                </a:lnSpc>
              </a:pPr>
              <a:r>
                <a:rPr lang="en-US" dirty="0" smtClean="0"/>
                <a:t>Stephanie</a:t>
              </a:r>
            </a:p>
            <a:p>
              <a:pPr>
                <a:lnSpc>
                  <a:spcPct val="150000"/>
                </a:lnSpc>
              </a:pPr>
              <a:r>
                <a:rPr lang="en-US" dirty="0" smtClean="0"/>
                <a:t>Pinto</a:t>
              </a:r>
              <a:endParaRPr dirty="0"/>
            </a:p>
          </p:txBody>
        </p:sp>
        <p:sp>
          <p:nvSpPr>
            <p:cNvPr id="147" name="Shape 147"/>
            <p:cNvSpPr/>
            <p:nvPr/>
          </p:nvSpPr>
          <p:spPr>
            <a:xfrm>
              <a:off x="476496" y="-421183"/>
              <a:ext cx="2266919" cy="23083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4800"/>
              </a:lvl1pPr>
            </a:lstStyle>
            <a:p>
              <a:pPr>
                <a:lnSpc>
                  <a:spcPct val="150000"/>
                </a:lnSpc>
              </a:pPr>
              <a:r>
                <a:rPr lang="en-US" dirty="0" err="1" smtClean="0"/>
                <a:t>Chidiya</a:t>
              </a:r>
              <a:endParaRPr lang="en-US" dirty="0" smtClean="0"/>
            </a:p>
            <a:p>
              <a:pPr>
                <a:lnSpc>
                  <a:spcPct val="150000"/>
                </a:lnSpc>
              </a:pPr>
              <a:r>
                <a:rPr lang="en-US" dirty="0" err="1" smtClean="0"/>
                <a:t>Ama</a:t>
              </a:r>
              <a:endParaRPr dirty="0"/>
            </a:p>
          </p:txBody>
        </p:sp>
      </p:grpSp>
      <p:grpSp>
        <p:nvGrpSpPr>
          <p:cNvPr id="152" name="Group 152"/>
          <p:cNvGrpSpPr/>
          <p:nvPr/>
        </p:nvGrpSpPr>
        <p:grpSpPr>
          <a:xfrm>
            <a:off x="31874598" y="5217689"/>
            <a:ext cx="9931700" cy="1015670"/>
            <a:chOff x="-2" y="-2"/>
            <a:chExt cx="9931699" cy="1015669"/>
          </a:xfrm>
        </p:grpSpPr>
        <p:sp>
          <p:nvSpPr>
            <p:cNvPr id="150" name="Shape 150"/>
            <p:cNvSpPr/>
            <p:nvPr/>
          </p:nvSpPr>
          <p:spPr>
            <a:xfrm>
              <a:off x="-2" y="-1"/>
              <a:ext cx="9931699" cy="1015668"/>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t">
              <a:noAutofit/>
            </a:bodyPr>
            <a:lstStyle/>
            <a:p>
              <a:pPr marL="285750" indent="-285750" algn="ctr">
                <a:defRPr sz="6000" b="1"/>
              </a:pPr>
              <a:endParaRPr/>
            </a:p>
          </p:txBody>
        </p:sp>
        <p:sp>
          <p:nvSpPr>
            <p:cNvPr id="151" name="Shape 151"/>
            <p:cNvSpPr/>
            <p:nvPr/>
          </p:nvSpPr>
          <p:spPr>
            <a:xfrm>
              <a:off x="-2" y="-2"/>
              <a:ext cx="9931699" cy="942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marL="285750" indent="-285750" algn="ctr">
                <a:defRPr sz="6000" b="1"/>
              </a:lvl1pPr>
            </a:lstStyle>
            <a:p>
              <a:r>
                <a:rPr dirty="0"/>
                <a:t>Materials and Methods</a:t>
              </a:r>
            </a:p>
          </p:txBody>
        </p:sp>
      </p:grpSp>
      <p:grpSp>
        <p:nvGrpSpPr>
          <p:cNvPr id="157" name="Group 157"/>
          <p:cNvGrpSpPr/>
          <p:nvPr/>
        </p:nvGrpSpPr>
        <p:grpSpPr>
          <a:xfrm>
            <a:off x="30089320" y="30205290"/>
            <a:ext cx="13044190" cy="2601059"/>
            <a:chOff x="73657" y="-484266"/>
            <a:chExt cx="13044189" cy="2601057"/>
          </a:xfrm>
        </p:grpSpPr>
        <p:grpSp>
          <p:nvGrpSpPr>
            <p:cNvPr id="155" name="Group 155"/>
            <p:cNvGrpSpPr/>
            <p:nvPr/>
          </p:nvGrpSpPr>
          <p:grpSpPr>
            <a:xfrm>
              <a:off x="274971" y="-484266"/>
              <a:ext cx="12654283" cy="851608"/>
              <a:chOff x="-2" y="-484263"/>
              <a:chExt cx="12654281" cy="851606"/>
            </a:xfrm>
          </p:grpSpPr>
          <p:sp>
            <p:nvSpPr>
              <p:cNvPr id="153" name="Shape 153"/>
              <p:cNvSpPr/>
              <p:nvPr/>
            </p:nvSpPr>
            <p:spPr>
              <a:xfrm>
                <a:off x="-2" y="-484263"/>
                <a:ext cx="12654281" cy="831000"/>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ctr">
                <a:noAutofit/>
              </a:bodyPr>
              <a:lstStyle/>
              <a:p>
                <a:pPr algn="ctr"/>
                <a:endParaRPr dirty="0"/>
              </a:p>
            </p:txBody>
          </p:sp>
          <p:sp>
            <p:nvSpPr>
              <p:cNvPr id="154" name="Shape 154"/>
              <p:cNvSpPr/>
              <p:nvPr/>
            </p:nvSpPr>
            <p:spPr>
              <a:xfrm>
                <a:off x="-2" y="-463647"/>
                <a:ext cx="12654281" cy="8309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4800" b="1"/>
                </a:lvl1pPr>
              </a:lstStyle>
              <a:p>
                <a:r>
                  <a:rPr dirty="0"/>
                  <a:t>Acknowledgement</a:t>
                </a:r>
                <a:r>
                  <a:rPr lang="en-US" dirty="0"/>
                  <a:t>s</a:t>
                </a:r>
                <a:r>
                  <a:rPr dirty="0"/>
                  <a:t> </a:t>
                </a:r>
              </a:p>
            </p:txBody>
          </p:sp>
        </p:grpSp>
        <p:sp>
          <p:nvSpPr>
            <p:cNvPr id="156" name="Shape 156"/>
            <p:cNvSpPr/>
            <p:nvPr/>
          </p:nvSpPr>
          <p:spPr>
            <a:xfrm>
              <a:off x="73657" y="731802"/>
              <a:ext cx="13044189" cy="13849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algn="ctr">
                <a:defRPr sz="2400" b="1"/>
              </a:pPr>
              <a:r>
                <a:rPr sz="2800" dirty="0"/>
                <a:t>Urban Barcode Research Program Funded by the Pinkerton Foundation</a:t>
              </a:r>
              <a:r>
                <a:rPr sz="2800" b="0" dirty="0"/>
                <a:t> </a:t>
              </a:r>
              <a:r>
                <a:rPr sz="2800" b="0" u="sng" dirty="0">
                  <a:solidFill>
                    <a:srgbClr val="0000FF"/>
                  </a:solidFill>
                  <a:uFill>
                    <a:solidFill>
                      <a:srgbClr val="0000FF"/>
                    </a:solidFill>
                  </a:uFill>
                  <a:hlinkClick r:id="rId2"/>
                </a:rPr>
                <a:t>http://www.thepinkertonfoundation.org</a:t>
              </a:r>
            </a:p>
            <a:p>
              <a:pPr algn="ctr">
                <a:defRPr sz="2400" b="1"/>
              </a:pPr>
              <a:r>
                <a:rPr sz="2800" dirty="0"/>
                <a:t>Biology Department of </a:t>
              </a:r>
              <a:r>
                <a:rPr sz="2800" dirty="0" err="1"/>
                <a:t>Queensborough</a:t>
              </a:r>
              <a:r>
                <a:rPr sz="2800" dirty="0"/>
                <a:t> CC, CUNY </a:t>
              </a:r>
            </a:p>
          </p:txBody>
        </p:sp>
      </p:grpSp>
      <p:pic>
        <p:nvPicPr>
          <p:cNvPr id="158" name="image6.jpeg" descr="NYC Urban Barcode"/>
          <p:cNvPicPr>
            <a:picLocks noChangeAspect="1"/>
          </p:cNvPicPr>
          <p:nvPr/>
        </p:nvPicPr>
        <p:blipFill>
          <a:blip r:embed="rId3">
            <a:extLst/>
          </a:blip>
          <a:stretch>
            <a:fillRect/>
          </a:stretch>
        </p:blipFill>
        <p:spPr>
          <a:xfrm>
            <a:off x="267431" y="613699"/>
            <a:ext cx="6259611" cy="3825779"/>
          </a:xfrm>
          <a:prstGeom prst="rect">
            <a:avLst/>
          </a:prstGeom>
          <a:ln w="12700">
            <a:miter lim="400000"/>
          </a:ln>
        </p:spPr>
      </p:pic>
      <p:sp>
        <p:nvSpPr>
          <p:cNvPr id="159" name="Shape 159"/>
          <p:cNvSpPr/>
          <p:nvPr/>
        </p:nvSpPr>
        <p:spPr>
          <a:xfrm>
            <a:off x="18726925" y="8143397"/>
            <a:ext cx="10600136" cy="520142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sz="2800">
                <a:latin typeface="Times New Roman"/>
                <a:ea typeface="Times New Roman"/>
                <a:cs typeface="Times New Roman"/>
                <a:sym typeface="Times New Roman"/>
              </a:defRPr>
            </a:pPr>
            <a:r>
              <a:rPr dirty="0"/>
              <a:t>Genomic DNA </a:t>
            </a:r>
            <a:r>
              <a:rPr lang="en-US" dirty="0" smtClean="0"/>
              <a:t>was extracted from various bacterial isolates that were isolated from various foods and grown on standard bacterial growth media. DNA was </a:t>
            </a:r>
            <a:r>
              <a:rPr dirty="0" smtClean="0"/>
              <a:t>amplified </a:t>
            </a:r>
            <a:r>
              <a:rPr dirty="0"/>
              <a:t>for 16s </a:t>
            </a:r>
            <a:r>
              <a:rPr dirty="0" err="1"/>
              <a:t>rRNA</a:t>
            </a:r>
            <a:r>
              <a:rPr dirty="0"/>
              <a:t> </a:t>
            </a:r>
            <a:r>
              <a:rPr lang="en-US" dirty="0" smtClean="0"/>
              <a:t>gene </a:t>
            </a:r>
            <a:r>
              <a:rPr dirty="0" smtClean="0"/>
              <a:t>by </a:t>
            </a:r>
            <a:r>
              <a:rPr dirty="0"/>
              <a:t>PCR using </a:t>
            </a:r>
            <a:r>
              <a:rPr dirty="0" smtClean="0"/>
              <a:t>bacteria</a:t>
            </a:r>
            <a:r>
              <a:rPr lang="en-US" dirty="0" smtClean="0"/>
              <a:t>l </a:t>
            </a:r>
            <a:r>
              <a:rPr dirty="0" smtClean="0"/>
              <a:t>(</a:t>
            </a:r>
            <a:r>
              <a:rPr dirty="0" err="1" smtClean="0"/>
              <a:t>rbcL</a:t>
            </a:r>
            <a:r>
              <a:rPr dirty="0"/>
              <a:t>) primers. PCR products </a:t>
            </a:r>
            <a:r>
              <a:rPr lang="en-US" dirty="0" smtClean="0"/>
              <a:t>were then </a:t>
            </a:r>
            <a:r>
              <a:rPr dirty="0" smtClean="0"/>
              <a:t>analyzed </a:t>
            </a:r>
            <a:r>
              <a:rPr dirty="0"/>
              <a:t>on 1% Agarose gel </a:t>
            </a:r>
            <a:r>
              <a:rPr dirty="0" smtClean="0"/>
              <a:t>electrophoresis</a:t>
            </a:r>
            <a:r>
              <a:rPr lang="en-US" dirty="0"/>
              <a:t> </a:t>
            </a:r>
            <a:r>
              <a:rPr lang="en-US" dirty="0" smtClean="0"/>
              <a:t>and sequenced.</a:t>
            </a:r>
            <a:endParaRPr sz="2400" dirty="0"/>
          </a:p>
          <a:p>
            <a:pPr>
              <a:defRPr sz="2400">
                <a:latin typeface="Times New Roman"/>
                <a:ea typeface="Times New Roman"/>
                <a:cs typeface="Times New Roman"/>
                <a:sym typeface="Times New Roman"/>
              </a:defRPr>
            </a:pPr>
            <a:endParaRPr sz="2400" dirty="0"/>
          </a:p>
          <a:p>
            <a:pPr>
              <a:defRPr sz="2800">
                <a:latin typeface="Times New Roman"/>
                <a:ea typeface="Times New Roman"/>
                <a:cs typeface="Times New Roman"/>
                <a:sym typeface="Times New Roman"/>
              </a:defRPr>
            </a:pPr>
            <a:r>
              <a:rPr dirty="0"/>
              <a:t>Top panel: </a:t>
            </a:r>
            <a:r>
              <a:rPr lang="en-US" dirty="0"/>
              <a:t>Samples 1-8			Bottom panel: Samples 9-16</a:t>
            </a:r>
            <a:endParaRPr dirty="0"/>
          </a:p>
          <a:p>
            <a:pPr>
              <a:defRPr sz="2800">
                <a:latin typeface="Times New Roman"/>
                <a:ea typeface="Times New Roman"/>
                <a:cs typeface="Times New Roman"/>
                <a:sym typeface="Times New Roman"/>
              </a:defRPr>
            </a:pPr>
            <a:r>
              <a:rPr lang="nn-NO" dirty="0"/>
              <a:t>Lane 1: 	Lane 5: 			Lane 1:	Lane 5:   </a:t>
            </a:r>
          </a:p>
          <a:p>
            <a:pPr>
              <a:defRPr sz="2800">
                <a:latin typeface="Times New Roman"/>
                <a:ea typeface="Times New Roman"/>
                <a:cs typeface="Times New Roman"/>
                <a:sym typeface="Times New Roman"/>
              </a:defRPr>
            </a:pPr>
            <a:r>
              <a:rPr lang="nn-NO" dirty="0"/>
              <a:t>Lane 2:  	Lane 6: 			Lane 2:	Lane 6:  </a:t>
            </a:r>
          </a:p>
          <a:p>
            <a:pPr>
              <a:defRPr sz="2800">
                <a:latin typeface="Times New Roman"/>
                <a:ea typeface="Times New Roman"/>
                <a:cs typeface="Times New Roman"/>
                <a:sym typeface="Times New Roman"/>
              </a:defRPr>
            </a:pPr>
            <a:r>
              <a:rPr lang="nn-NO" dirty="0"/>
              <a:t>Lane 3:  	Lane 7: 			Lane 3: 	Lane 7: </a:t>
            </a:r>
          </a:p>
          <a:p>
            <a:pPr>
              <a:defRPr sz="2800">
                <a:latin typeface="Times New Roman"/>
                <a:ea typeface="Times New Roman"/>
                <a:cs typeface="Times New Roman"/>
                <a:sym typeface="Times New Roman"/>
              </a:defRPr>
            </a:pPr>
            <a:r>
              <a:rPr lang="nn-NO" dirty="0"/>
              <a:t>Lane 4:  	Lane 8: 			Lane 4: 	Lane 8: </a:t>
            </a:r>
            <a:endParaRPr lang="en-US" dirty="0"/>
          </a:p>
          <a:p>
            <a:pPr>
              <a:defRPr sz="2800">
                <a:latin typeface="Times New Roman"/>
                <a:ea typeface="Times New Roman"/>
                <a:cs typeface="Times New Roman"/>
                <a:sym typeface="Times New Roman"/>
              </a:defRPr>
            </a:pPr>
            <a:r>
              <a:rPr dirty="0"/>
              <a:t>			</a:t>
            </a:r>
          </a:p>
        </p:txBody>
      </p:sp>
      <p:grpSp>
        <p:nvGrpSpPr>
          <p:cNvPr id="162" name="Group 162"/>
          <p:cNvGrpSpPr/>
          <p:nvPr/>
        </p:nvGrpSpPr>
        <p:grpSpPr>
          <a:xfrm>
            <a:off x="13825185" y="13363105"/>
            <a:ext cx="15501876" cy="868966"/>
            <a:chOff x="-1" y="0"/>
            <a:chExt cx="14401048" cy="868964"/>
          </a:xfrm>
        </p:grpSpPr>
        <p:sp>
          <p:nvSpPr>
            <p:cNvPr id="160" name="Shape 160"/>
            <p:cNvSpPr/>
            <p:nvPr/>
          </p:nvSpPr>
          <p:spPr>
            <a:xfrm>
              <a:off x="-2" y="-1"/>
              <a:ext cx="14401049" cy="868966"/>
            </a:xfrm>
            <a:prstGeom prst="rect">
              <a:avLst/>
            </a:prstGeom>
            <a:gradFill flip="none" rotWithShape="1">
              <a:gsLst>
                <a:gs pos="0">
                  <a:srgbClr val="E9E9F7"/>
                </a:gs>
                <a:gs pos="64999">
                  <a:srgbClr val="C5C5E9"/>
                </a:gs>
                <a:gs pos="100000">
                  <a:srgbClr val="ACACE1"/>
                </a:gs>
              </a:gsLst>
              <a:lin ang="5400000" scaled="0"/>
            </a:gradFill>
            <a:ln w="9525" cap="flat">
              <a:solidFill>
                <a:srgbClr val="292989"/>
              </a:solidFill>
              <a:prstDash val="solid"/>
              <a:miter lim="800000"/>
            </a:ln>
            <a:effectLst/>
          </p:spPr>
          <p:txBody>
            <a:bodyPr wrap="square" lIns="45718" tIns="45718" rIns="45718" bIns="45718" numCol="1" anchor="t">
              <a:noAutofit/>
            </a:bodyPr>
            <a:lstStyle/>
            <a:p>
              <a:pPr algn="ctr">
                <a:defRPr sz="4000" b="1"/>
              </a:pPr>
              <a:endParaRPr/>
            </a:p>
          </p:txBody>
        </p:sp>
        <p:sp>
          <p:nvSpPr>
            <p:cNvPr id="161" name="Shape 161"/>
            <p:cNvSpPr/>
            <p:nvPr/>
          </p:nvSpPr>
          <p:spPr>
            <a:xfrm>
              <a:off x="-2" y="-1"/>
              <a:ext cx="14401049" cy="6463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4000" b="1"/>
              </a:lvl1pPr>
            </a:lstStyle>
            <a:p>
              <a:r>
                <a:t>Identification of Bacterial Isolates </a:t>
              </a:r>
            </a:p>
          </p:txBody>
        </p:sp>
      </p:grpSp>
      <p:grpSp>
        <p:nvGrpSpPr>
          <p:cNvPr id="174" name="Group 174"/>
          <p:cNvGrpSpPr/>
          <p:nvPr/>
        </p:nvGrpSpPr>
        <p:grpSpPr>
          <a:xfrm>
            <a:off x="31844128" y="22232881"/>
            <a:ext cx="9931701" cy="1080225"/>
            <a:chOff x="-3" y="-64420"/>
            <a:chExt cx="9931700" cy="1080223"/>
          </a:xfrm>
        </p:grpSpPr>
        <p:sp>
          <p:nvSpPr>
            <p:cNvPr id="172" name="Shape 172"/>
            <p:cNvSpPr/>
            <p:nvPr/>
          </p:nvSpPr>
          <p:spPr>
            <a:xfrm>
              <a:off x="-2" y="-2"/>
              <a:ext cx="9931699" cy="1015805"/>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t">
              <a:noAutofit/>
            </a:bodyPr>
            <a:lstStyle/>
            <a:p>
              <a:pPr algn="ctr">
                <a:defRPr sz="6000" b="1"/>
              </a:pPr>
              <a:endParaRPr/>
            </a:p>
          </p:txBody>
        </p:sp>
        <p:sp>
          <p:nvSpPr>
            <p:cNvPr id="173" name="Shape 173"/>
            <p:cNvSpPr/>
            <p:nvPr/>
          </p:nvSpPr>
          <p:spPr>
            <a:xfrm>
              <a:off x="-3" y="-64420"/>
              <a:ext cx="9931699" cy="10156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6000" b="1"/>
              </a:lvl1pPr>
            </a:lstStyle>
            <a:p>
              <a:r>
                <a:rPr lang="en-US" dirty="0"/>
                <a:t>Discussion</a:t>
              </a:r>
              <a:endParaRPr dirty="0"/>
            </a:p>
          </p:txBody>
        </p:sp>
      </p:grpSp>
      <p:sp>
        <p:nvSpPr>
          <p:cNvPr id="176" name="Shape 176"/>
          <p:cNvSpPr/>
          <p:nvPr/>
        </p:nvSpPr>
        <p:spPr>
          <a:xfrm>
            <a:off x="1092425" y="6438671"/>
            <a:ext cx="12052073" cy="6001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457200">
              <a:defRPr sz="3200">
                <a:latin typeface="Arial Unicode MS"/>
                <a:ea typeface="Arial Unicode MS"/>
                <a:cs typeface="Arial Unicode MS"/>
                <a:sym typeface="Arial Unicode MS"/>
              </a:defRPr>
            </a:lvl1pPr>
          </a:lstStyle>
          <a:p>
            <a:r>
              <a:rPr lang="en-US" dirty="0"/>
              <a:t>Our main goal of our project was to identify bacteria in various foods and determine if they are resistant to any known antibiotics. We DNA barcoded foods such as meat, dairy and berries from supermarkets in Queens.  We hypothesized that foods such as dairies and meat will get more easily contaminated with more bacteria compared to other foods which will assist us in being able to identify a greater number of bacteria. Our result determined that the meats did, in fact, have a greater number of bacteria than most foods but the dairies didn’t have as much growth. We isolated specific bacteria, grew them as pure cultures and tested them against different antibiotics and determine if the bacteria were sensitive or resistant. </a:t>
            </a:r>
          </a:p>
        </p:txBody>
      </p:sp>
      <p:sp>
        <p:nvSpPr>
          <p:cNvPr id="177" name="Shape 177"/>
          <p:cNvSpPr/>
          <p:nvPr/>
        </p:nvSpPr>
        <p:spPr>
          <a:xfrm>
            <a:off x="890082" y="13438002"/>
            <a:ext cx="12654275" cy="1431160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defTabSz="457200">
              <a:defRPr sz="2800">
                <a:latin typeface="+mj-lt"/>
                <a:ea typeface="+mj-ea"/>
                <a:cs typeface="+mj-cs"/>
                <a:sym typeface="Helvetica"/>
              </a:defRPr>
            </a:pPr>
            <a:r>
              <a:rPr lang="en-US" sz="3200" dirty="0">
                <a:sym typeface="Helvetica"/>
              </a:rPr>
              <a:t>Antibiotic resistance is a serious concern in the fields of medicine and biological sciences. It is the ability of a microbe to resist the ability of an antimicrobial drug to kill the microbe or prevent its growth. The resistance to antibiotics occurs when bacteria mutate in some way that enables them to reduce or negate effectiveness of antimicrobial drugs that are designed to kill them to cure or prevent infections. Due to the increase in antibiotic resistance, treating infectious diseases has become a losing battle for medical practitioners. A drug that would have easily cured a simple disease or cold is now ineffective, leaving the patients prone to getting more ill, and eventually, death. A recent example is incidence of MRSA where cases of Methicillin-Resistant bacterium Staphylococcus aureus caused. This crisis has been attributed to the abuse and overuse of antibiotics, as well as a lack of new drug progress by the pharmaceutical industry due to reduced economic encouragement and challenging regulatory requirements. In our day-to-day life, we consume various types of foods which have higher chances of getting contaminated with bacteria that could potentially be antibiotic resistant. Therefore, in order for us to have a better understanding of the bacteria that could contaminate our foods, we have chosen to study the correlation of antibiotic resistance in bacteria isolated from the common foods we consume. After some research literature review, we feel encouraged to pursue the research of identifying different bacteria in common foods to determine if they are resistant to certain antibiotics. Sometimes, we eat in a carefree manner without knowing what types of bacteria inhabit inside our food. We may unwittingly be consuming antibiotic resilient bacteria and wouldn’t realize it until we become ill and our usual medications are no longer effective.</a:t>
            </a:r>
            <a:endParaRPr dirty="0"/>
          </a:p>
        </p:txBody>
      </p:sp>
      <p:sp>
        <p:nvSpPr>
          <p:cNvPr id="185" name="Shape 185"/>
          <p:cNvSpPr/>
          <p:nvPr/>
        </p:nvSpPr>
        <p:spPr>
          <a:xfrm>
            <a:off x="890082" y="29020701"/>
            <a:ext cx="12758401" cy="378564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342900" indent="-342900" defTabSz="457200">
              <a:buFont typeface="Wingdings" panose="05000000000000000000" pitchFamily="2" charset="2"/>
              <a:buChar char="Ø"/>
              <a:defRPr sz="2400">
                <a:latin typeface="+mj-lt"/>
                <a:ea typeface="+mj-ea"/>
                <a:cs typeface="+mj-cs"/>
                <a:sym typeface="Helvetica"/>
              </a:defRPr>
            </a:pPr>
            <a:r>
              <a:rPr lang="en-US" sz="2400" dirty="0">
                <a:sym typeface="Helvetica"/>
              </a:rPr>
              <a:t>The Antibacterial and Anticancer Activity of Marine ... (</a:t>
            </a:r>
            <a:r>
              <a:rPr lang="en-US" sz="2400" dirty="0" err="1">
                <a:sym typeface="Helvetica"/>
              </a:rPr>
              <a:t>n.d.</a:t>
            </a:r>
            <a:r>
              <a:rPr lang="en-US" sz="2400" dirty="0">
                <a:sym typeface="Helvetica"/>
              </a:rPr>
              <a:t>). Retrieved November 7, 2016, from </a:t>
            </a:r>
            <a:r>
              <a:rPr lang="en-US" sz="2400" u="sng" dirty="0">
                <a:sym typeface="Helvetica"/>
                <a:hlinkClick r:id="rId4"/>
              </a:rPr>
              <a:t>https://www.researchgate.net/profile/Phi_Tien/publication/273063693_The_Antibacterial_and_Anticancer_Activity_of_Marine_Actinomycete_Strain_HP411_Isolated_in_the_Northern_Coast_of_Vietnam/links/54f691510cf21d8b8a5cd2ee.pdf?disableCoverPage=true</a:t>
            </a:r>
            <a:endParaRPr lang="en-US" sz="2400" u="sng" dirty="0">
              <a:sym typeface="Helvetica"/>
            </a:endParaRPr>
          </a:p>
          <a:p>
            <a:pPr marL="342900" indent="-342900" defTabSz="457200">
              <a:buFont typeface="Wingdings" panose="05000000000000000000" pitchFamily="2" charset="2"/>
              <a:buChar char="Ø"/>
              <a:defRPr sz="2400">
                <a:latin typeface="+mj-lt"/>
                <a:ea typeface="+mj-ea"/>
                <a:cs typeface="+mj-cs"/>
                <a:sym typeface="Helvetica"/>
              </a:defRPr>
            </a:pPr>
            <a:r>
              <a:rPr lang="en-US" sz="2400" dirty="0"/>
              <a:t>Antibiotic Resistance Profile of Bacterial Isolates from ... (</a:t>
            </a:r>
            <a:r>
              <a:rPr lang="en-US" sz="2400" dirty="0" err="1"/>
              <a:t>n.d.</a:t>
            </a:r>
            <a:r>
              <a:rPr lang="en-US" sz="2400" dirty="0"/>
              <a:t>). Retrieved November 7, 2016, from </a:t>
            </a:r>
            <a:r>
              <a:rPr lang="en-US" sz="2400" u="sng" dirty="0">
                <a:hlinkClick r:id="rId5"/>
              </a:rPr>
              <a:t>https://www.researchgate.net/profile/Hiroshi_Tsunoda2/publication/242553736_Network_Application_Identification_Based_on_Communication_Characteristics_of_Application_Messages/links/00b7d52aa60984611b000000.pdf</a:t>
            </a:r>
            <a:endParaRPr sz="2400" u="sng" dirty="0">
              <a:solidFill>
                <a:srgbClr val="0000FF"/>
              </a:solidFill>
              <a:uFill>
                <a:solidFill>
                  <a:srgbClr val="0000FF"/>
                </a:solidFill>
              </a:uFill>
              <a:latin typeface="+mj-lt"/>
              <a:hlinkClick r:id="rId6"/>
            </a:endParaRPr>
          </a:p>
        </p:txBody>
      </p:sp>
      <p:sp>
        <p:nvSpPr>
          <p:cNvPr id="85" name="Shape 130"/>
          <p:cNvSpPr/>
          <p:nvPr/>
        </p:nvSpPr>
        <p:spPr>
          <a:xfrm>
            <a:off x="30046458" y="18628284"/>
            <a:ext cx="12754284" cy="60016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defTabSz="457200">
              <a:defRPr sz="3300">
                <a:latin typeface="+mj-lt"/>
                <a:ea typeface="+mj-ea"/>
                <a:cs typeface="+mj-cs"/>
                <a:sym typeface="Helvetica"/>
              </a:defRPr>
            </a:pPr>
            <a:endParaRPr dirty="0"/>
          </a:p>
        </p:txBody>
      </p:sp>
      <p:sp>
        <p:nvSpPr>
          <p:cNvPr id="5" name="TextBox 4"/>
          <p:cNvSpPr txBox="1"/>
          <p:nvPr/>
        </p:nvSpPr>
        <p:spPr>
          <a:xfrm>
            <a:off x="30089320" y="16298876"/>
            <a:ext cx="13044189" cy="60016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r>
              <a:rPr lang="en-US" sz="3200" dirty="0">
                <a:latin typeface="+mj-lt"/>
              </a:rPr>
              <a:t>Although we initially ran 16 samples through PCR we were only able to amplify the DNA of 12 samples. After being given the sequence data we used DNA Subway </a:t>
            </a:r>
            <a:r>
              <a:rPr lang="en-US" sz="3200" dirty="0" smtClean="0">
                <a:latin typeface="+mj-lt"/>
              </a:rPr>
              <a:t>program to </a:t>
            </a:r>
            <a:r>
              <a:rPr lang="en-US" sz="3200" dirty="0">
                <a:latin typeface="+mj-lt"/>
              </a:rPr>
              <a:t>identify what </a:t>
            </a:r>
            <a:r>
              <a:rPr lang="en-US" sz="3200" dirty="0" smtClean="0">
                <a:latin typeface="+mj-lt"/>
              </a:rPr>
              <a:t>bacteria</a:t>
            </a:r>
            <a:r>
              <a:rPr lang="en-US" sz="3200" dirty="0"/>
              <a:t> species </a:t>
            </a:r>
            <a:r>
              <a:rPr lang="en-US" sz="3200" dirty="0" smtClean="0">
                <a:latin typeface="+mj-lt"/>
              </a:rPr>
              <a:t>each </a:t>
            </a:r>
            <a:r>
              <a:rPr lang="en-US" sz="3200" dirty="0">
                <a:latin typeface="+mj-lt"/>
              </a:rPr>
              <a:t>sample could be. On our MSA and EMB plates </a:t>
            </a:r>
            <a:r>
              <a:rPr lang="en-US" sz="3200" dirty="0" smtClean="0">
                <a:latin typeface="+mj-lt"/>
              </a:rPr>
              <a:t>we were </a:t>
            </a:r>
            <a:r>
              <a:rPr lang="en-US" sz="3200" dirty="0">
                <a:latin typeface="+mj-lt"/>
              </a:rPr>
              <a:t>able to look at the selective growth </a:t>
            </a:r>
            <a:r>
              <a:rPr lang="en-US" sz="3200" dirty="0" smtClean="0">
                <a:latin typeface="+mj-lt"/>
              </a:rPr>
              <a:t>media </a:t>
            </a:r>
            <a:r>
              <a:rPr lang="en-US" sz="3200" dirty="0">
                <a:latin typeface="+mj-lt"/>
              </a:rPr>
              <a:t>of our samples of bacteria. On the MSA plate a lot of samples were salt tolerant sample and some samples that were also able to ferment mannitol to make acid. One the EMB plates we were able to see gram negative bacteria grow and also founds strands on E.coli in some samples. Our results from the Kirby-</a:t>
            </a:r>
            <a:r>
              <a:rPr lang="en-US" sz="3200" dirty="0" err="1">
                <a:latin typeface="+mj-lt"/>
              </a:rPr>
              <a:t>Baur</a:t>
            </a:r>
            <a:r>
              <a:rPr lang="en-US" sz="3200" dirty="0">
                <a:latin typeface="+mj-lt"/>
              </a:rPr>
              <a:t> assay were really astonishing. We were able to conclude that the 6 samples of bacteria we choose to place the antibiotics on were resistant to multiple commonly used antibiotics.</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11218" y="7880106"/>
            <a:ext cx="4792437" cy="260584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25184" y="10466368"/>
            <a:ext cx="4778471" cy="2566660"/>
          </a:xfrm>
          <a:prstGeom prst="rect">
            <a:avLst/>
          </a:prstGeom>
        </p:spPr>
      </p:pic>
      <p:pic>
        <p:nvPicPr>
          <p:cNvPr id="1026" name="Picture 2" descr="Related imag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431754" y="23689572"/>
            <a:ext cx="4018546" cy="3207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icture of chicken meat">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76686" y="24892065"/>
            <a:ext cx="4015348" cy="31843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roccoli">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227472" y="28254670"/>
            <a:ext cx="4782691" cy="41441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ilantro">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753107" y="29293686"/>
            <a:ext cx="3632300" cy="33940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Exiguobacterium sp. strain">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538932" y="14422764"/>
            <a:ext cx="4097456" cy="27021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636388" y="17300936"/>
            <a:ext cx="5727566"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2800" i="1" dirty="0" err="1"/>
              <a:t>Brochothrix</a:t>
            </a:r>
            <a:r>
              <a:rPr lang="en-US" sz="2800" i="1" dirty="0"/>
              <a:t> </a:t>
            </a:r>
            <a:r>
              <a:rPr lang="en-US" sz="2800" i="1" dirty="0" err="1"/>
              <a:t>thermosphacta</a:t>
            </a:r>
            <a:endParaRPr kumimoji="0" lang="en-US" sz="2800" i="1" u="none" strike="noStrike" cap="none" spc="0" normalizeH="0" baseline="0" dirty="0">
              <a:ln>
                <a:noFill/>
              </a:ln>
              <a:solidFill>
                <a:srgbClr val="000000"/>
              </a:solidFill>
              <a:effectLst/>
              <a:uFillTx/>
              <a:sym typeface="Arial"/>
            </a:endParaRPr>
          </a:p>
        </p:txBody>
      </p:sp>
      <p:pic>
        <p:nvPicPr>
          <p:cNvPr id="1029" name="Picture 5" descr="Image result for Brochothrix thermosphacta">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475789" y="14437483"/>
            <a:ext cx="4154232" cy="2702113"/>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14538932" y="17311210"/>
            <a:ext cx="4097456"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2800" i="1" dirty="0" err="1"/>
              <a:t>Exiguobacterium</a:t>
            </a:r>
            <a:r>
              <a:rPr lang="en-US" sz="2800" i="1" dirty="0"/>
              <a:t> sp. </a:t>
            </a:r>
            <a:endParaRPr kumimoji="0" lang="en-US" sz="2800" b="0" i="1" u="none" strike="noStrike" cap="none" spc="0" normalizeH="0" baseline="0" dirty="0">
              <a:ln>
                <a:noFill/>
              </a:ln>
              <a:solidFill>
                <a:srgbClr val="000000"/>
              </a:solidFill>
              <a:effectLst/>
              <a:uFillTx/>
              <a:sym typeface="Arial"/>
            </a:endParaRPr>
          </a:p>
        </p:txBody>
      </p:sp>
      <p:pic>
        <p:nvPicPr>
          <p:cNvPr id="1031" name="Picture 7" descr="Image result for Proteus mirabilis">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424105" y="14426633"/>
            <a:ext cx="4205271" cy="2698244"/>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24452159" y="17311211"/>
            <a:ext cx="4134875"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2800" i="1" dirty="0"/>
              <a:t>Proteus mirabilis</a:t>
            </a:r>
            <a:endParaRPr kumimoji="0" lang="en-US" sz="2800" i="1" u="none" strike="noStrike" cap="none" spc="0" normalizeH="0" baseline="0" dirty="0">
              <a:ln>
                <a:noFill/>
              </a:ln>
              <a:solidFill>
                <a:srgbClr val="000000"/>
              </a:solidFill>
              <a:effectLst/>
              <a:uFillTx/>
              <a:sym typeface="Arial"/>
            </a:endParaRPr>
          </a:p>
        </p:txBody>
      </p:sp>
      <p:pic>
        <p:nvPicPr>
          <p:cNvPr id="2"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653615" y="18265313"/>
            <a:ext cx="4097456" cy="2995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01724" y="21551667"/>
            <a:ext cx="5224817"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i="1" dirty="0" smtClean="0"/>
              <a:t>Pseudomonas </a:t>
            </a:r>
            <a:r>
              <a:rPr lang="en-US" sz="2800" i="1" dirty="0" err="1"/>
              <a:t>fluorescens</a:t>
            </a:r>
            <a:endParaRPr kumimoji="0" lang="en-US" sz="2800" b="0" i="1" u="none" strike="noStrike" cap="none" spc="0" normalizeH="0" baseline="0" dirty="0">
              <a:ln>
                <a:noFill/>
              </a:ln>
              <a:solidFill>
                <a:srgbClr val="000000"/>
              </a:solidFill>
              <a:effectLst/>
              <a:uFillTx/>
              <a:sym typeface="Arial"/>
            </a:endParaRPr>
          </a:p>
        </p:txBody>
      </p:sp>
      <p:pic>
        <p:nvPicPr>
          <p:cNvPr id="6"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590472" y="18265313"/>
            <a:ext cx="4154232" cy="2995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605703" y="21542555"/>
            <a:ext cx="4377640"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dirty="0" smtClean="0"/>
              <a:t>Bacillus </a:t>
            </a:r>
            <a:r>
              <a:rPr lang="en-US" sz="2800" dirty="0" err="1"/>
              <a:t>aerophilus</a:t>
            </a:r>
            <a:r>
              <a:rPr lang="en-US" sz="2800" dirty="0"/>
              <a:t> </a:t>
            </a:r>
            <a:endParaRPr kumimoji="0" lang="en-US" sz="2800" b="0" i="0" u="none" strike="noStrike" cap="none" spc="0" normalizeH="0" baseline="0" dirty="0">
              <a:ln>
                <a:noFill/>
              </a:ln>
              <a:solidFill>
                <a:srgbClr val="000000"/>
              </a:solidFill>
              <a:effectLst/>
              <a:uFillTx/>
              <a:sym typeface="Arial"/>
            </a:endParaRPr>
          </a:p>
        </p:txBody>
      </p:sp>
      <p:pic>
        <p:nvPicPr>
          <p:cNvPr id="10" name="Picture 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538788" y="18265313"/>
            <a:ext cx="4205271" cy="2995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4577897" y="21460933"/>
            <a:ext cx="5794379"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i="1" dirty="0" err="1" smtClean="0"/>
              <a:t>Exiguobacterium</a:t>
            </a:r>
            <a:r>
              <a:rPr lang="en-US" sz="2800" i="1" dirty="0" smtClean="0"/>
              <a:t> </a:t>
            </a:r>
            <a:r>
              <a:rPr lang="en-US" sz="2800" i="1" dirty="0" err="1" smtClean="0"/>
              <a:t>sibiricum</a:t>
            </a:r>
            <a:endParaRPr kumimoji="0" lang="en-US" sz="2800" b="0" i="1" u="none" strike="noStrike" cap="none" spc="0" normalizeH="0" baseline="0" dirty="0">
              <a:ln>
                <a:noFill/>
              </a:ln>
              <a:solidFill>
                <a:srgbClr val="000000"/>
              </a:solidFill>
              <a:effectLst/>
              <a:uFillTx/>
              <a:sym typeface="Arial"/>
            </a:endParaRPr>
          </a:p>
        </p:txBody>
      </p:sp>
      <p:pic>
        <p:nvPicPr>
          <p:cNvPr id="13" name="Picture 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872535" y="2660487"/>
            <a:ext cx="52609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872534" y="990234"/>
            <a:ext cx="526097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28"/>
          <a:stretch>
            <a:fillRect/>
          </a:stretch>
        </p:blipFill>
        <p:spPr>
          <a:xfrm>
            <a:off x="26213725" y="27641794"/>
            <a:ext cx="3233133" cy="3879759"/>
          </a:xfrm>
          <a:prstGeom prst="rect">
            <a:avLst/>
          </a:prstGeom>
        </p:spPr>
      </p:pic>
      <p:pic>
        <p:nvPicPr>
          <p:cNvPr id="15" name="Picture 14"/>
          <p:cNvPicPr>
            <a:picLocks noChangeAspect="1"/>
          </p:cNvPicPr>
          <p:nvPr/>
        </p:nvPicPr>
        <p:blipFill>
          <a:blip r:embed="rId29"/>
          <a:stretch>
            <a:fillRect/>
          </a:stretch>
        </p:blipFill>
        <p:spPr>
          <a:xfrm>
            <a:off x="22226699" y="28609295"/>
            <a:ext cx="3901477" cy="3791253"/>
          </a:xfrm>
          <a:prstGeom prst="rect">
            <a:avLst/>
          </a:prstGeom>
        </p:spPr>
      </p:pic>
      <p:pic>
        <p:nvPicPr>
          <p:cNvPr id="16" name="Picture 15"/>
          <p:cNvPicPr>
            <a:picLocks noChangeAspect="1"/>
          </p:cNvPicPr>
          <p:nvPr/>
        </p:nvPicPr>
        <p:blipFill>
          <a:blip r:embed="rId30"/>
          <a:stretch>
            <a:fillRect/>
          </a:stretch>
        </p:blipFill>
        <p:spPr>
          <a:xfrm>
            <a:off x="26128177" y="23676772"/>
            <a:ext cx="3150316" cy="3089243"/>
          </a:xfrm>
          <a:prstGeom prst="rect">
            <a:avLst/>
          </a:prstGeom>
        </p:spPr>
      </p:pic>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168</TotalTime>
  <Words>1054</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 Unicode MS</vt:lpstr>
      <vt:lpstr>Arial</vt:lpstr>
      <vt:lpstr>Helvetica</vt:lpstr>
      <vt:lpstr>Times New Roman</vt:lpstr>
      <vt:lpstr>Wingdings</vt:lpstr>
      <vt:lpstr>Default Design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Mangala Tawde</dc:creator>
  <cp:lastModifiedBy>Aditi T</cp:lastModifiedBy>
  <cp:revision>24</cp:revision>
  <dcterms:modified xsi:type="dcterms:W3CDTF">2017-05-22T21:56:58Z</dcterms:modified>
</cp:coreProperties>
</file>