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3" r:id="rId2"/>
  </p:sldIdLst>
  <p:sldSz cx="43891200" cy="32918400"/>
  <p:notesSz cx="6858000" cy="9144000"/>
  <p:custDataLst>
    <p:tags r:id="rId4"/>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guide id="3" orient="horz" pos="10368">
          <p15:clr>
            <a:srgbClr val="A4A3A4"/>
          </p15:clr>
        </p15:guide>
        <p15:guide id="4"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1FF"/>
    <a:srgbClr val="93E2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45" autoAdjust="0"/>
    <p:restoredTop sz="93519" autoAdjust="0"/>
  </p:normalViewPr>
  <p:slideViewPr>
    <p:cSldViewPr snapToGrid="0">
      <p:cViewPr>
        <p:scale>
          <a:sx n="40" d="100"/>
          <a:sy n="40" d="100"/>
        </p:scale>
        <p:origin x="36" y="-1590"/>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Percent of Bacteria </a:t>
            </a:r>
            <a:r>
              <a:rPr lang="en-US" sz="2400" dirty="0"/>
              <a:t>Resistant</a:t>
            </a:r>
            <a:r>
              <a:rPr lang="en-US" sz="3200" dirty="0"/>
              <a:t> Compared to Percent of Bacteria Susceptible to each Antibiotic </a:t>
            </a:r>
          </a:p>
        </c:rich>
      </c:tx>
      <c:layout>
        <c:manualLayout>
          <c:xMode val="edge"/>
          <c:yMode val="edge"/>
          <c:x val="0.11309737969005955"/>
          <c:y val="2.375160405838311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174176148967889E-2"/>
          <c:y val="0.16855771657421564"/>
          <c:w val="0.89885344319325278"/>
          <c:h val="0.56581284797096587"/>
        </c:manualLayout>
      </c:layout>
      <c:barChart>
        <c:barDir val="col"/>
        <c:grouping val="percentStacked"/>
        <c:varyColors val="0"/>
        <c:ser>
          <c:idx val="0"/>
          <c:order val="0"/>
          <c:tx>
            <c:strRef>
              <c:f>Sheet1!$B$1</c:f>
              <c:strCache>
                <c:ptCount val="1"/>
                <c:pt idx="0">
                  <c:v>% Resistant</c:v>
                </c:pt>
              </c:strCache>
            </c:strRef>
          </c:tx>
          <c:spPr>
            <a:solidFill>
              <a:schemeClr val="accent1"/>
            </a:solidFill>
            <a:ln>
              <a:noFill/>
            </a:ln>
            <a:effectLst/>
          </c:spPr>
          <c:invertIfNegative val="0"/>
          <c:cat>
            <c:strRef>
              <c:f>Sheet1!$A$2:$A$13</c:f>
              <c:strCache>
                <c:ptCount val="12"/>
                <c:pt idx="0">
                  <c:v>Penicillin</c:v>
                </c:pt>
                <c:pt idx="1">
                  <c:v>Polymyxin B</c:v>
                </c:pt>
                <c:pt idx="2">
                  <c:v>Vancomycin</c:v>
                </c:pt>
                <c:pt idx="3">
                  <c:v>Ciprofloxacin</c:v>
                </c:pt>
                <c:pt idx="4">
                  <c:v>Oxacillin </c:v>
                </c:pt>
                <c:pt idx="5">
                  <c:v>Piperacillin </c:v>
                </c:pt>
                <c:pt idx="6">
                  <c:v>Gentamicin </c:v>
                </c:pt>
                <c:pt idx="7">
                  <c:v>Neomycin </c:v>
                </c:pt>
                <c:pt idx="8">
                  <c:v>Ampicillin </c:v>
                </c:pt>
                <c:pt idx="9">
                  <c:v>Nitrofurantoin </c:v>
                </c:pt>
                <c:pt idx="10">
                  <c:v>Tobramycin</c:v>
                </c:pt>
                <c:pt idx="11">
                  <c:v>Streptomycin </c:v>
                </c:pt>
              </c:strCache>
            </c:strRef>
          </c:cat>
          <c:val>
            <c:numRef>
              <c:f>Sheet1!$B$2:$B$13</c:f>
              <c:numCache>
                <c:formatCode>General</c:formatCode>
                <c:ptCount val="12"/>
                <c:pt idx="0">
                  <c:v>6</c:v>
                </c:pt>
                <c:pt idx="1">
                  <c:v>0</c:v>
                </c:pt>
                <c:pt idx="2">
                  <c:v>0</c:v>
                </c:pt>
                <c:pt idx="3">
                  <c:v>4.4000000000000004</c:v>
                </c:pt>
                <c:pt idx="4">
                  <c:v>7</c:v>
                </c:pt>
                <c:pt idx="5">
                  <c:v>2</c:v>
                </c:pt>
                <c:pt idx="6">
                  <c:v>0</c:v>
                </c:pt>
                <c:pt idx="7">
                  <c:v>0</c:v>
                </c:pt>
                <c:pt idx="8">
                  <c:v>70</c:v>
                </c:pt>
                <c:pt idx="9">
                  <c:v>5</c:v>
                </c:pt>
                <c:pt idx="10">
                  <c:v>33</c:v>
                </c:pt>
                <c:pt idx="11">
                  <c:v>0</c:v>
                </c:pt>
              </c:numCache>
            </c:numRef>
          </c:val>
          <c:extLst xmlns:c16r2="http://schemas.microsoft.com/office/drawing/2015/06/chart">
            <c:ext xmlns:c16="http://schemas.microsoft.com/office/drawing/2014/chart" uri="{C3380CC4-5D6E-409C-BE32-E72D297353CC}">
              <c16:uniqueId val="{00000000-89E5-4FD7-9621-2AE2513CCEF3}"/>
            </c:ext>
          </c:extLst>
        </c:ser>
        <c:ser>
          <c:idx val="1"/>
          <c:order val="1"/>
          <c:tx>
            <c:strRef>
              <c:f>Sheet1!$C$1</c:f>
              <c:strCache>
                <c:ptCount val="1"/>
                <c:pt idx="0">
                  <c:v>% Susceptible</c:v>
                </c:pt>
              </c:strCache>
            </c:strRef>
          </c:tx>
          <c:spPr>
            <a:solidFill>
              <a:schemeClr val="accent2"/>
            </a:solidFill>
            <a:ln>
              <a:noFill/>
            </a:ln>
            <a:effectLst/>
          </c:spPr>
          <c:invertIfNegative val="0"/>
          <c:cat>
            <c:strRef>
              <c:f>Sheet1!$A$2:$A$13</c:f>
              <c:strCache>
                <c:ptCount val="12"/>
                <c:pt idx="0">
                  <c:v>Penicillin</c:v>
                </c:pt>
                <c:pt idx="1">
                  <c:v>Polymyxin B</c:v>
                </c:pt>
                <c:pt idx="2">
                  <c:v>Vancomycin</c:v>
                </c:pt>
                <c:pt idx="3">
                  <c:v>Ciprofloxacin</c:v>
                </c:pt>
                <c:pt idx="4">
                  <c:v>Oxacillin </c:v>
                </c:pt>
                <c:pt idx="5">
                  <c:v>Piperacillin </c:v>
                </c:pt>
                <c:pt idx="6">
                  <c:v>Gentamicin </c:v>
                </c:pt>
                <c:pt idx="7">
                  <c:v>Neomycin </c:v>
                </c:pt>
                <c:pt idx="8">
                  <c:v>Ampicillin </c:v>
                </c:pt>
                <c:pt idx="9">
                  <c:v>Nitrofurantoin </c:v>
                </c:pt>
                <c:pt idx="10">
                  <c:v>Tobramycin</c:v>
                </c:pt>
                <c:pt idx="11">
                  <c:v>Streptomycin </c:v>
                </c:pt>
              </c:strCache>
            </c:strRef>
          </c:cat>
          <c:val>
            <c:numRef>
              <c:f>Sheet1!$C$2:$C$13</c:f>
              <c:numCache>
                <c:formatCode>General</c:formatCode>
                <c:ptCount val="12"/>
                <c:pt idx="0">
                  <c:v>3</c:v>
                </c:pt>
                <c:pt idx="1">
                  <c:v>9</c:v>
                </c:pt>
                <c:pt idx="2">
                  <c:v>9</c:v>
                </c:pt>
                <c:pt idx="3">
                  <c:v>5.5</c:v>
                </c:pt>
                <c:pt idx="4">
                  <c:v>3</c:v>
                </c:pt>
                <c:pt idx="5">
                  <c:v>8</c:v>
                </c:pt>
                <c:pt idx="6">
                  <c:v>10</c:v>
                </c:pt>
                <c:pt idx="7">
                  <c:v>10</c:v>
                </c:pt>
                <c:pt idx="8">
                  <c:v>30</c:v>
                </c:pt>
                <c:pt idx="9">
                  <c:v>5</c:v>
                </c:pt>
                <c:pt idx="10">
                  <c:v>66</c:v>
                </c:pt>
                <c:pt idx="11">
                  <c:v>10</c:v>
                </c:pt>
              </c:numCache>
            </c:numRef>
          </c:val>
          <c:extLst xmlns:c16r2="http://schemas.microsoft.com/office/drawing/2015/06/chart">
            <c:ext xmlns:c16="http://schemas.microsoft.com/office/drawing/2014/chart" uri="{C3380CC4-5D6E-409C-BE32-E72D297353CC}">
              <c16:uniqueId val="{00000001-89E5-4FD7-9621-2AE2513CCEF3}"/>
            </c:ext>
          </c:extLst>
        </c:ser>
        <c:ser>
          <c:idx val="2"/>
          <c:order val="2"/>
          <c:tx>
            <c:strRef>
              <c:f>Sheet1!$D$1</c:f>
              <c:strCache>
                <c:ptCount val="1"/>
                <c:pt idx="0">
                  <c:v>%Intermediate</c:v>
                </c:pt>
              </c:strCache>
            </c:strRef>
          </c:tx>
          <c:spPr>
            <a:solidFill>
              <a:schemeClr val="accent3"/>
            </a:solidFill>
            <a:ln>
              <a:noFill/>
            </a:ln>
            <a:effectLst/>
          </c:spPr>
          <c:invertIfNegative val="0"/>
          <c:cat>
            <c:strRef>
              <c:f>Sheet1!$A$2:$A$13</c:f>
              <c:strCache>
                <c:ptCount val="12"/>
                <c:pt idx="0">
                  <c:v>Penicillin</c:v>
                </c:pt>
                <c:pt idx="1">
                  <c:v>Polymyxin B</c:v>
                </c:pt>
                <c:pt idx="2">
                  <c:v>Vancomycin</c:v>
                </c:pt>
                <c:pt idx="3">
                  <c:v>Ciprofloxacin</c:v>
                </c:pt>
                <c:pt idx="4">
                  <c:v>Oxacillin </c:v>
                </c:pt>
                <c:pt idx="5">
                  <c:v>Piperacillin </c:v>
                </c:pt>
                <c:pt idx="6">
                  <c:v>Gentamicin </c:v>
                </c:pt>
                <c:pt idx="7">
                  <c:v>Neomycin </c:v>
                </c:pt>
                <c:pt idx="8">
                  <c:v>Ampicillin </c:v>
                </c:pt>
                <c:pt idx="9">
                  <c:v>Nitrofurantoin </c:v>
                </c:pt>
                <c:pt idx="10">
                  <c:v>Tobramycin</c:v>
                </c:pt>
                <c:pt idx="11">
                  <c:v>Streptomycin </c:v>
                </c:pt>
              </c:strCache>
            </c:strRef>
          </c:cat>
          <c:val>
            <c:numRef>
              <c:f>Sheet1!$D$2:$D$13</c:f>
              <c:numCache>
                <c:formatCode>General</c:formatCode>
                <c:ptCount val="12"/>
                <c:pt idx="0">
                  <c:v>1</c:v>
                </c:pt>
                <c:pt idx="1">
                  <c:v>1</c:v>
                </c:pt>
                <c:pt idx="2">
                  <c:v>1</c:v>
                </c:pt>
                <c:pt idx="3">
                  <c:v>0</c:v>
                </c:pt>
                <c:pt idx="4">
                  <c:v>0</c:v>
                </c:pt>
                <c:pt idx="5">
                  <c:v>0</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2-89E5-4FD7-9621-2AE2513CCEF3}"/>
            </c:ext>
          </c:extLst>
        </c:ser>
        <c:dLbls>
          <c:showLegendKey val="0"/>
          <c:showVal val="0"/>
          <c:showCatName val="0"/>
          <c:showSerName val="0"/>
          <c:showPercent val="0"/>
          <c:showBubbleSize val="0"/>
        </c:dLbls>
        <c:gapWidth val="150"/>
        <c:overlap val="100"/>
        <c:axId val="346803232"/>
        <c:axId val="346807544"/>
      </c:barChart>
      <c:catAx>
        <c:axId val="34680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46807544"/>
        <c:crosses val="autoZero"/>
        <c:auto val="1"/>
        <c:lblAlgn val="ctr"/>
        <c:lblOffset val="100"/>
        <c:noMultiLvlLbl val="0"/>
      </c:catAx>
      <c:valAx>
        <c:axId val="346807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46803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5/18/2018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9028" rtl="0" eaLnBrk="1" latinLnBrk="0" hangingPunct="1">
      <a:defRPr sz="5700" kern="1200">
        <a:solidFill>
          <a:schemeClr val="tx1"/>
        </a:solidFill>
        <a:latin typeface="+mn-lt"/>
        <a:ea typeface="+mn-ea"/>
        <a:cs typeface="+mn-cs"/>
      </a:defRPr>
    </a:lvl1pPr>
    <a:lvl2pPr marL="2194514" algn="l" defTabSz="4389028" rtl="0" eaLnBrk="1" latinLnBrk="0" hangingPunct="1">
      <a:defRPr sz="5700" kern="1200">
        <a:solidFill>
          <a:schemeClr val="tx1"/>
        </a:solidFill>
        <a:latin typeface="+mn-lt"/>
        <a:ea typeface="+mn-ea"/>
        <a:cs typeface="+mn-cs"/>
      </a:defRPr>
    </a:lvl2pPr>
    <a:lvl3pPr marL="4389028" algn="l" defTabSz="4389028" rtl="0" eaLnBrk="1" latinLnBrk="0" hangingPunct="1">
      <a:defRPr sz="5700" kern="1200">
        <a:solidFill>
          <a:schemeClr val="tx1"/>
        </a:solidFill>
        <a:latin typeface="+mn-lt"/>
        <a:ea typeface="+mn-ea"/>
        <a:cs typeface="+mn-cs"/>
      </a:defRPr>
    </a:lvl3pPr>
    <a:lvl4pPr marL="6583543" algn="l" defTabSz="4389028" rtl="0" eaLnBrk="1" latinLnBrk="0" hangingPunct="1">
      <a:defRPr sz="5700" kern="1200">
        <a:solidFill>
          <a:schemeClr val="tx1"/>
        </a:solidFill>
        <a:latin typeface="+mn-lt"/>
        <a:ea typeface="+mn-ea"/>
        <a:cs typeface="+mn-cs"/>
      </a:defRPr>
    </a:lvl4pPr>
    <a:lvl5pPr marL="8778057" algn="l" defTabSz="4389028" rtl="0" eaLnBrk="1" latinLnBrk="0" hangingPunct="1">
      <a:defRPr sz="5700" kern="1200">
        <a:solidFill>
          <a:schemeClr val="tx1"/>
        </a:solidFill>
        <a:latin typeface="+mn-lt"/>
        <a:ea typeface="+mn-ea"/>
        <a:cs typeface="+mn-cs"/>
      </a:defRPr>
    </a:lvl5pPr>
    <a:lvl6pPr marL="10972571" algn="l" defTabSz="4389028" rtl="0" eaLnBrk="1" latinLnBrk="0" hangingPunct="1">
      <a:defRPr sz="5700" kern="1200">
        <a:solidFill>
          <a:schemeClr val="tx1"/>
        </a:solidFill>
        <a:latin typeface="+mn-lt"/>
        <a:ea typeface="+mn-ea"/>
        <a:cs typeface="+mn-cs"/>
      </a:defRPr>
    </a:lvl6pPr>
    <a:lvl7pPr marL="13167085" algn="l" defTabSz="4389028" rtl="0" eaLnBrk="1" latinLnBrk="0" hangingPunct="1">
      <a:defRPr sz="5700" kern="1200">
        <a:solidFill>
          <a:schemeClr val="tx1"/>
        </a:solidFill>
        <a:latin typeface="+mn-lt"/>
        <a:ea typeface="+mn-ea"/>
        <a:cs typeface="+mn-cs"/>
      </a:defRPr>
    </a:lvl7pPr>
    <a:lvl8pPr marL="15361599" algn="l" defTabSz="4389028" rtl="0" eaLnBrk="1" latinLnBrk="0" hangingPunct="1">
      <a:defRPr sz="5700" kern="1200">
        <a:solidFill>
          <a:schemeClr val="tx1"/>
        </a:solidFill>
        <a:latin typeface="+mn-lt"/>
        <a:ea typeface="+mn-ea"/>
        <a:cs typeface="+mn-cs"/>
      </a:defRPr>
    </a:lvl8pPr>
    <a:lvl9pPr marL="17556115" algn="l" defTabSz="4389028"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2194985" y="1319213"/>
            <a:ext cx="39501232" cy="2912447"/>
          </a:xfrm>
          <a:prstGeom prst="rect">
            <a:avLst/>
          </a:prstGeom>
        </p:spPr>
        <p:txBody>
          <a:bodyPr lIns="128016" tIns="64008" rIns="128016" bIns="64008"/>
          <a:lstStyle>
            <a:defPPr>
              <a:defRPr kern="1200" smtId="4294967295"/>
            </a:defPPr>
            <a:lvl1pPr>
              <a:defRPr sz="13400"/>
            </a:lvl1pPr>
          </a:lstStyle>
          <a:p>
            <a:r>
              <a:rPr lang="en-US" sz="6200" i="1">
                <a:solidFill>
                  <a:schemeClr val="bg1"/>
                </a:solidFill>
                <a:latin typeface="Arial Black" pitchFamily="34" charset="0"/>
              </a:rPr>
              <a:t>This is a Scientific Poster Template created by Graphicsland &amp; Makesigns.com</a:t>
            </a:r>
            <a:br>
              <a:rPr lang="en-US" sz="6200" i="1">
                <a:solidFill>
                  <a:schemeClr val="bg1"/>
                </a:solidFill>
                <a:latin typeface="Arial Black" pitchFamily="34" charset="0"/>
              </a:rPr>
            </a:br>
            <a:r>
              <a:rPr lang="en-US" sz="6200" i="1">
                <a:solidFill>
                  <a:schemeClr val="bg1"/>
                </a:solidFill>
                <a:latin typeface="Arial Black" pitchFamily="34" charset="0"/>
              </a:rPr>
              <a:t>Your poster title would go on these lines</a:t>
            </a:r>
            <a:endParaRPr lang="en-US"/>
          </a:p>
        </p:txBody>
      </p:sp>
      <p:sp>
        <p:nvSpPr>
          <p:cNvPr id="17" name="Text Placeholder 16"/>
          <p:cNvSpPr>
            <a:spLocks noGrp="1"/>
          </p:cNvSpPr>
          <p:nvPr>
            <p:ph type="body" sz="quarter" idx="10" hasCustomPrompt="1"/>
          </p:nvPr>
        </p:nvSpPr>
        <p:spPr>
          <a:xfrm>
            <a:off x="1997077" y="3925533"/>
            <a:ext cx="39897050" cy="3263544"/>
          </a:xfrm>
          <a:prstGeom prst="rect">
            <a:avLst/>
          </a:prstGeom>
        </p:spPr>
        <p:txBody>
          <a:bodyPr lIns="128016" tIns="64008" rIns="128016" bIns="64008"/>
          <a:lstStyle>
            <a:defPPr>
              <a:defRPr kern="1200" smtId="4294967295"/>
            </a:defPPr>
            <a:lvl1pPr>
              <a:defRPr sz="13400" baseline="0"/>
            </a:lvl1pPr>
          </a:lstStyle>
          <a:p>
            <a:pPr algn="ctr"/>
            <a:r>
              <a:rPr lang="en-US" sz="5600">
                <a:solidFill>
                  <a:schemeClr val="bg1"/>
                </a:solidFill>
              </a:rPr>
              <a:t>Author names go here. Press Enter to start a new line and add University or School Information</a:t>
            </a:r>
          </a:p>
        </p:txBody>
      </p:sp>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New picture"/>
          <p:cNvPicPr/>
          <p:nvPr/>
        </p:nvPicPr>
        <p:blipFill dpi="0">
          <a:blip r:embed="rId4"/>
          <a:stretch>
            <a:fillRect/>
          </a:stretch>
        </p:blipFill>
        <p:spPr>
          <a:xfrm rot="16200000">
            <a:off x="-11506200" y="16459200"/>
            <a:ext cx="14274800" cy="4368800"/>
          </a:xfrm>
          <a:prstGeom prst="rect">
            <a:avLst/>
          </a:prstGeom>
        </p:spPr>
      </p:pic>
      <p:pic>
        <p:nvPicPr>
          <p:cNvPr id="3" name="New picture"/>
          <p:cNvPicPr/>
          <p:nvPr/>
        </p:nvPicPr>
        <p:blipFill dpi="0">
          <a:blip r:embed="rId4"/>
          <a:stretch>
            <a:fillRect/>
          </a:stretch>
        </p:blipFill>
        <p:spPr>
          <a:xfrm rot="5400000">
            <a:off x="41122600" y="16459200"/>
            <a:ext cx="14274800" cy="4368800"/>
          </a:xfrm>
          <a:prstGeom prst="rect">
            <a:avLst/>
          </a:prstGeom>
        </p:spPr>
      </p:pic>
      <p:pic>
        <p:nvPicPr>
          <p:cNvPr id="4" name="New picture"/>
          <p:cNvPicPr/>
          <p:nvPr/>
        </p:nvPicPr>
        <p:blipFill dpi="0">
          <a:blip r:embed="rId5"/>
          <a:stretch>
            <a:fillRect/>
          </a:stretch>
        </p:blipFill>
        <p:spPr>
          <a:xfrm>
            <a:off x="6661150" y="33426400"/>
            <a:ext cx="30568900" cy="1549400"/>
          </a:xfrm>
          <a:prstGeom prst="rect">
            <a:avLst/>
          </a:prstGeom>
        </p:spPr>
      </p:pic>
      <p:sp>
        <p:nvSpPr>
          <p:cNvPr id="5"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bluecrosses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ature.com/articles/ismej2015152" TargetMode="External"/><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hyperlink" Target="https://www.nature.com/articles/nrmicro1325" TargetMode="External"/><Relationship Id="rId12"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nature.com/articles/nrmicro3380.%20Accessed%202017%20Nov%2014" TargetMode="External"/><Relationship Id="rId11" Type="http://schemas.openxmlformats.org/officeDocument/2006/relationships/chart" Target="../charts/chart1.xml"/><Relationship Id="rId5" Type="http://schemas.openxmlformats.org/officeDocument/2006/relationships/image" Target="../media/image6.png"/><Relationship Id="rId10" Type="http://schemas.openxmlformats.org/officeDocument/2006/relationships/image" Target="../media/image8.jpeg"/><Relationship Id="rId4" Type="http://schemas.openxmlformats.org/officeDocument/2006/relationships/image" Target="../media/image5.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Rectangle 73"/>
          <p:cNvSpPr/>
          <p:nvPr/>
        </p:nvSpPr>
        <p:spPr>
          <a:xfrm>
            <a:off x="168326" y="6390679"/>
            <a:ext cx="43722873" cy="483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a:p>
        </p:txBody>
      </p:sp>
      <p:sp>
        <p:nvSpPr>
          <p:cNvPr id="75" name="Rectangle 74"/>
          <p:cNvSpPr/>
          <p:nvPr/>
        </p:nvSpPr>
        <p:spPr>
          <a:xfrm>
            <a:off x="-19612" y="6591223"/>
            <a:ext cx="43910811" cy="121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a:p>
        </p:txBody>
      </p:sp>
      <p:sp>
        <p:nvSpPr>
          <p:cNvPr id="39" name="Rectangle 38"/>
          <p:cNvSpPr/>
          <p:nvPr/>
        </p:nvSpPr>
        <p:spPr>
          <a:xfrm>
            <a:off x="-1" y="7737398"/>
            <a:ext cx="10485120" cy="8284583"/>
          </a:xfrm>
          <a:prstGeom prst="rect">
            <a:avLst/>
          </a:prstGeom>
          <a:solidFill>
            <a:schemeClr val="accent5">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0" name="Rectangle 39"/>
          <p:cNvSpPr/>
          <p:nvPr/>
        </p:nvSpPr>
        <p:spPr>
          <a:xfrm>
            <a:off x="11098596" y="7697234"/>
            <a:ext cx="10485873" cy="10613778"/>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1" name="Rectangle 40"/>
          <p:cNvSpPr/>
          <p:nvPr/>
        </p:nvSpPr>
        <p:spPr>
          <a:xfrm>
            <a:off x="22252338" y="7737395"/>
            <a:ext cx="10485120" cy="4360819"/>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3" name="Rectangle 42"/>
          <p:cNvSpPr/>
          <p:nvPr/>
        </p:nvSpPr>
        <p:spPr>
          <a:xfrm>
            <a:off x="-19612" y="16396741"/>
            <a:ext cx="10485120" cy="16534185"/>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6" name="TextBox 45"/>
          <p:cNvSpPr txBox="1"/>
          <p:nvPr/>
        </p:nvSpPr>
        <p:spPr>
          <a:xfrm>
            <a:off x="279259" y="8493374"/>
            <a:ext cx="9986405" cy="6894195"/>
          </a:xfrm>
          <a:prstGeom prst="rect">
            <a:avLst/>
          </a:prstGeom>
          <a:noFill/>
        </p:spPr>
        <p:txBody>
          <a:bodyPr wrap="square" rtlCol="0">
            <a:spAutoFit/>
          </a:bodyPr>
          <a:lstStyle>
            <a:defPPr>
              <a:defRPr kern="1200" smtId="4294967295"/>
            </a:defPPr>
          </a:lstStyle>
          <a:p>
            <a:pPr algn="just"/>
            <a:r>
              <a:rPr lang="en-US" sz="2600" dirty="0"/>
              <a:t>We are almost oblivious to the novel world of microorganisms in our daily lives, but they exist and come into contact with us all the time. While some bacteria are harmless, and even beneficial, other bacteria can cause infections. A common treatment to bacterial infections is antibiotics and the success of an antibiotic depends on the resistance of the bacteria to the antibiotic. We conducted an experiment to identify the types of bacteria that can be found on surfaces that come into contact with a vast number of people on a daily basis and how this can affect the antibiotic resistance</a:t>
            </a:r>
            <a:r>
              <a:rPr lang="en-US" sz="2600" dirty="0" smtClean="0"/>
              <a:t>/ susceptibility </a:t>
            </a:r>
            <a:r>
              <a:rPr lang="en-US" sz="2600" dirty="0"/>
              <a:t>of these bacteria. By using common laboratory procedures to extract, amplify and barcode DNA, we identified 12 samples of bacteria. We also used to the Kirby-Bauer assay </a:t>
            </a:r>
            <a:r>
              <a:rPr lang="en-US" sz="2600" dirty="0" smtClean="0"/>
              <a:t>to test </a:t>
            </a:r>
            <a:r>
              <a:rPr lang="en-US" sz="2600" dirty="0"/>
              <a:t>for their antibiotic </a:t>
            </a:r>
            <a:r>
              <a:rPr lang="en-US" sz="2600" dirty="0" smtClean="0"/>
              <a:t>resistance /</a:t>
            </a:r>
            <a:r>
              <a:rPr lang="en-US" sz="2600" dirty="0"/>
              <a:t>susceptibility. The results obtained showed that surfaces with presumably greater contact with people had a greater diversity of bacteria and at the overall level, the bacteria of the sample population were </a:t>
            </a:r>
            <a:r>
              <a:rPr lang="en-US" sz="2600" dirty="0" smtClean="0"/>
              <a:t>mostly </a:t>
            </a:r>
            <a:r>
              <a:rPr lang="en-US" sz="2600" dirty="0"/>
              <a:t>susceptible to the </a:t>
            </a:r>
            <a:r>
              <a:rPr lang="en-US" sz="2600" dirty="0" smtClean="0"/>
              <a:t>commonly used antibiotics which is a good news!</a:t>
            </a:r>
            <a:endParaRPr lang="en-US" sz="2600" dirty="0">
              <a:solidFill>
                <a:schemeClr val="tx1">
                  <a:lumMod val="65000"/>
                  <a:lumOff val="35000"/>
                </a:schemeClr>
              </a:solidFill>
              <a:cs typeface="Arial" pitchFamily="34" charset="0"/>
            </a:endParaRPr>
          </a:p>
        </p:txBody>
      </p:sp>
      <p:sp>
        <p:nvSpPr>
          <p:cNvPr id="47" name="TextBox 46"/>
          <p:cNvSpPr txBox="1"/>
          <p:nvPr/>
        </p:nvSpPr>
        <p:spPr>
          <a:xfrm>
            <a:off x="296776" y="7854958"/>
            <a:ext cx="8111248" cy="646331"/>
          </a:xfrm>
          <a:prstGeom prst="rect">
            <a:avLst/>
          </a:prstGeom>
          <a:noFill/>
        </p:spPr>
        <p:txBody>
          <a:bodyPr wrap="square" rtlCol="0">
            <a:spAutoFit/>
          </a:bodyPr>
          <a:lstStyle>
            <a:defPPr>
              <a:defRPr kern="1200" smtId="4294967295"/>
            </a:defPPr>
          </a:lstStyle>
          <a:p>
            <a:r>
              <a:rPr lang="en-US" sz="3600" i="1">
                <a:latin typeface="Arial Black" pitchFamily="34" charset="0"/>
              </a:rPr>
              <a:t>Abstract</a:t>
            </a:r>
          </a:p>
        </p:txBody>
      </p:sp>
      <p:sp>
        <p:nvSpPr>
          <p:cNvPr id="48" name="TextBox 47"/>
          <p:cNvSpPr txBox="1"/>
          <p:nvPr/>
        </p:nvSpPr>
        <p:spPr>
          <a:xfrm>
            <a:off x="279258" y="17466094"/>
            <a:ext cx="9968888" cy="15296495"/>
          </a:xfrm>
          <a:prstGeom prst="rect">
            <a:avLst/>
          </a:prstGeom>
          <a:noFill/>
        </p:spPr>
        <p:txBody>
          <a:bodyPr wrap="square" rtlCol="0">
            <a:spAutoFit/>
          </a:bodyPr>
          <a:lstStyle>
            <a:defPPr>
              <a:defRPr kern="1200" smtId="4294967295"/>
            </a:defPPr>
          </a:lstStyle>
          <a:p>
            <a:pPr algn="just"/>
            <a:r>
              <a:rPr lang="en-US" sz="2600" dirty="0">
                <a:latin typeface="Arial" panose="020B0604020202020204" pitchFamily="34" charset="0"/>
                <a:cs typeface="Arial" panose="020B0604020202020204" pitchFamily="34" charset="0"/>
              </a:rPr>
              <a:t>Antibiotic resistant bacteria have and still do pose a problem to human health. Without the availability of antibiotics before the 1930s (</a:t>
            </a:r>
            <a:r>
              <a:rPr lang="en-US" sz="2600" dirty="0" err="1">
                <a:latin typeface="Arial" panose="020B0604020202020204" pitchFamily="34" charset="0"/>
                <a:cs typeface="Arial" panose="020B0604020202020204" pitchFamily="34" charset="0"/>
              </a:rPr>
              <a:t>Guilfoile</a:t>
            </a:r>
            <a:r>
              <a:rPr lang="en-US" sz="2600" dirty="0">
                <a:latin typeface="Arial" panose="020B0604020202020204" pitchFamily="34" charset="0"/>
                <a:cs typeface="Arial" panose="020B0604020202020204" pitchFamily="34" charset="0"/>
              </a:rPr>
              <a:t> and others 2007) bacterial infections were a serious medical case that could lead to death. Since then, however, discoveries of many types of antibiotics have emerged and some bacterial infections can be easily cured. The overuse of antibiotics, on the other hand, has caused some bacteria to become resistant and new antibiotics have had to be developed.  The antibiotic resistance is polygenic trait controlled by various genes which can be transferred between bacteria and cause an antibiotic resistant population to grow (Blair and others 2016). The decline in biodiversity of microbes may be leading to the increase in allergies and a decrease in immunity against some microbes (Reese and others 2015). We expose ourselves to an unfathomable number of bacteria every day without our knowledge and sometimes certain types of bacteria can turn out to harmful to us. It has been seen that Streptococcus pneumoniae had increased resistance to the revolutionary drug penicillin shortly after twenty years from its discovery. The mutations in these microorganisms may occur in a relatively short amount of time and can spread quickly as well (</a:t>
            </a:r>
            <a:r>
              <a:rPr lang="en-US" sz="2600" dirty="0" err="1">
                <a:latin typeface="Arial" panose="020B0604020202020204" pitchFamily="34" charset="0"/>
                <a:cs typeface="Arial" panose="020B0604020202020204" pitchFamily="34" charset="0"/>
              </a:rPr>
              <a:t>Furuya</a:t>
            </a:r>
            <a:r>
              <a:rPr lang="en-US" sz="2600" dirty="0">
                <a:latin typeface="Arial" panose="020B0604020202020204" pitchFamily="34" charset="0"/>
                <a:cs typeface="Arial" panose="020B0604020202020204" pitchFamily="34" charset="0"/>
              </a:rPr>
              <a:t> and </a:t>
            </a:r>
            <a:r>
              <a:rPr lang="en-US" sz="2600" dirty="0" err="1">
                <a:latin typeface="Arial" panose="020B0604020202020204" pitchFamily="34" charset="0"/>
                <a:cs typeface="Arial" panose="020B0604020202020204" pitchFamily="34" charset="0"/>
              </a:rPr>
              <a:t>Loxy</a:t>
            </a:r>
            <a:r>
              <a:rPr lang="en-US" sz="2600" dirty="0">
                <a:latin typeface="Arial" panose="020B0604020202020204" pitchFamily="34" charset="0"/>
                <a:cs typeface="Arial" panose="020B0604020202020204" pitchFamily="34" charset="0"/>
              </a:rPr>
              <a:t> 2006). Local environments presumably play a major role in determining the most frequent bacteria type you may encounter on a daily basis. To begin to understand some of the possible relations between the environment of the types of bacteria present along with their antibiotic resistance, we will conduct an experiment using DNA barcoding to barcode the bacteria found at several public locations in New York City.</a:t>
            </a:r>
          </a:p>
          <a:p>
            <a:pPr algn="just"/>
            <a:r>
              <a:rPr lang="en-US" sz="2600" dirty="0">
                <a:latin typeface="Arial" panose="020B0604020202020204" pitchFamily="34" charset="0"/>
                <a:cs typeface="Arial" panose="020B0604020202020204" pitchFamily="34" charset="0"/>
              </a:rPr>
              <a:t> </a:t>
            </a:r>
          </a:p>
          <a:p>
            <a:pPr algn="just"/>
            <a:r>
              <a:rPr lang="en-US" sz="2600" dirty="0">
                <a:latin typeface="Arial" panose="020B0604020202020204" pitchFamily="34" charset="0"/>
                <a:cs typeface="Arial" panose="020B0604020202020204" pitchFamily="34" charset="0"/>
              </a:rPr>
              <a:t>The purpose of this project is to identify the types of bacteria found in the various different locations and test for their antibiotic resistance. We hypothesize that the bacteria found in the areas with a larger flow of people such as fast food restaurant or public transportation will be more antibiotic resistant and have greater biodiversity. This will help us determine and understand any correlation between environment and the biodiversity of bacteria as well as their antibiotic resistance.</a:t>
            </a:r>
          </a:p>
          <a:p>
            <a:pPr algn="just"/>
            <a:endParaRPr lang="en-US" sz="2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296776" y="16651426"/>
            <a:ext cx="8111248" cy="646331"/>
          </a:xfrm>
          <a:prstGeom prst="rect">
            <a:avLst/>
          </a:prstGeom>
          <a:noFill/>
        </p:spPr>
        <p:txBody>
          <a:bodyPr wrap="square" rtlCol="0">
            <a:spAutoFit/>
          </a:bodyPr>
          <a:lstStyle>
            <a:defPPr>
              <a:defRPr kern="1200" smtId="4294967295"/>
            </a:defPPr>
          </a:lstStyle>
          <a:p>
            <a:r>
              <a:rPr lang="en-US" sz="3600" i="1" dirty="0">
                <a:latin typeface="Arial Black" pitchFamily="34" charset="0"/>
              </a:rPr>
              <a:t>Introduction</a:t>
            </a:r>
          </a:p>
        </p:txBody>
      </p:sp>
      <p:sp>
        <p:nvSpPr>
          <p:cNvPr id="52" name="TextBox 51"/>
          <p:cNvSpPr txBox="1"/>
          <p:nvPr/>
        </p:nvSpPr>
        <p:spPr>
          <a:xfrm>
            <a:off x="11336775" y="7868995"/>
            <a:ext cx="8111248" cy="646331"/>
          </a:xfrm>
          <a:prstGeom prst="rect">
            <a:avLst/>
          </a:prstGeom>
          <a:noFill/>
        </p:spPr>
        <p:txBody>
          <a:bodyPr wrap="square" rtlCol="0">
            <a:spAutoFit/>
          </a:bodyPr>
          <a:lstStyle>
            <a:defPPr>
              <a:defRPr kern="1200" smtId="4294967295"/>
            </a:defPPr>
          </a:lstStyle>
          <a:p>
            <a:r>
              <a:rPr lang="en-US" sz="3600" i="1">
                <a:latin typeface="Arial Black" pitchFamily="34" charset="0"/>
              </a:rPr>
              <a:t>Materials &amp; Methods</a:t>
            </a:r>
          </a:p>
        </p:txBody>
      </p:sp>
      <p:sp>
        <p:nvSpPr>
          <p:cNvPr id="54" name="TextBox 53"/>
          <p:cNvSpPr txBox="1"/>
          <p:nvPr/>
        </p:nvSpPr>
        <p:spPr>
          <a:xfrm>
            <a:off x="11451916" y="8501555"/>
            <a:ext cx="9898597" cy="9694962"/>
          </a:xfrm>
          <a:prstGeom prst="rect">
            <a:avLst/>
          </a:prstGeom>
          <a:noFill/>
        </p:spPr>
        <p:txBody>
          <a:bodyPr wrap="square" rtlCol="0">
            <a:spAutoFit/>
          </a:bodyPr>
          <a:lstStyle>
            <a:defPPr>
              <a:defRPr kern="1200" smtId="4294967295"/>
            </a:defPPr>
          </a:lstStyle>
          <a:p>
            <a:pPr algn="just"/>
            <a:r>
              <a:rPr lang="en-US" sz="2600" dirty="0"/>
              <a:t>A total of 8 surfaces from public locations were swabbed for bacteria. Locations were chosen on the presumption of a great flow of people and excessive contact with the surfaces. The swabs were streaked </a:t>
            </a:r>
            <a:r>
              <a:rPr lang="en-US" sz="2600" dirty="0" smtClean="0"/>
              <a:t>on bacterial nutrient </a:t>
            </a:r>
            <a:r>
              <a:rPr lang="en-US" sz="2600" dirty="0"/>
              <a:t>media to </a:t>
            </a:r>
            <a:r>
              <a:rPr lang="en-US" sz="2600" dirty="0" smtClean="0"/>
              <a:t>isolate and grow the </a:t>
            </a:r>
            <a:r>
              <a:rPr lang="en-US" sz="2600" dirty="0"/>
              <a:t>bacteria. From there, 20 </a:t>
            </a:r>
            <a:r>
              <a:rPr lang="en-US" sz="2600" dirty="0" smtClean="0"/>
              <a:t>colonies were picked and grown </a:t>
            </a:r>
            <a:r>
              <a:rPr lang="en-US" sz="2600" dirty="0"/>
              <a:t>as pure cultures in </a:t>
            </a:r>
            <a:r>
              <a:rPr lang="en-US" sz="2600" dirty="0" smtClean="0"/>
              <a:t>nutrient broth. </a:t>
            </a:r>
            <a:r>
              <a:rPr lang="en-US" sz="2600" dirty="0"/>
              <a:t>The bacterial DNA was extracted and purified using the basic DNA extraction and purification procedures. The 16s </a:t>
            </a:r>
            <a:r>
              <a:rPr lang="en-US" sz="2600" dirty="0" err="1"/>
              <a:t>rRNA</a:t>
            </a:r>
            <a:r>
              <a:rPr lang="en-US" sz="2600" dirty="0"/>
              <a:t> gene was </a:t>
            </a:r>
            <a:r>
              <a:rPr lang="en-US" sz="2600" dirty="0" smtClean="0"/>
              <a:t>amplified </a:t>
            </a:r>
            <a:r>
              <a:rPr lang="en-US" sz="2600" dirty="0"/>
              <a:t>using </a:t>
            </a:r>
            <a:r>
              <a:rPr lang="en-US" sz="2600" dirty="0" smtClean="0"/>
              <a:t>Polymerase </a:t>
            </a:r>
            <a:r>
              <a:rPr lang="en-US" sz="2600" dirty="0"/>
              <a:t>Chain Reaction (PCR). </a:t>
            </a:r>
            <a:r>
              <a:rPr lang="en-US" sz="2600" dirty="0" smtClean="0"/>
              <a:t>Resulting PCR products were separated and analyzed using </a:t>
            </a:r>
            <a:r>
              <a:rPr lang="en-US" sz="2600" dirty="0"/>
              <a:t>gel </a:t>
            </a:r>
            <a:r>
              <a:rPr lang="en-US" sz="2600" dirty="0" smtClean="0"/>
              <a:t>electrophoresis and sent </a:t>
            </a:r>
            <a:r>
              <a:rPr lang="en-US" sz="2600" dirty="0"/>
              <a:t>out to be sequenced. </a:t>
            </a:r>
            <a:r>
              <a:rPr lang="en-US" sz="2600" dirty="0" smtClean="0"/>
              <a:t>The sequence data was </a:t>
            </a:r>
            <a:r>
              <a:rPr lang="en-US" sz="2600" dirty="0"/>
              <a:t>analyzed using the bioinformatics program “DNA Subway” provided by the DNA Learning Center of the Cold Spring Harbor Laboratory. The 12 gene sequences were put into the National Center for Biotechnology Information (NCBI) website where its Basic Local Alignment Search Tool (BLAST) was used to identify the species of the DNA sequences found. A test of antibiotic </a:t>
            </a:r>
            <a:r>
              <a:rPr lang="en-US" sz="2600" dirty="0" smtClean="0"/>
              <a:t>resistance /susceptibility called Kirby-</a:t>
            </a:r>
            <a:r>
              <a:rPr lang="en-US" sz="2600" dirty="0" err="1" smtClean="0"/>
              <a:t>Baur</a:t>
            </a:r>
            <a:r>
              <a:rPr lang="en-US" sz="2600" dirty="0" smtClean="0"/>
              <a:t> test </a:t>
            </a:r>
            <a:r>
              <a:rPr lang="en-US" sz="2600" dirty="0"/>
              <a:t>was conducted for 10 random samples out of the original 20 samples. </a:t>
            </a:r>
            <a:r>
              <a:rPr lang="en-US" sz="2600" dirty="0" smtClean="0"/>
              <a:t>Antibiotic discs were </a:t>
            </a:r>
            <a:r>
              <a:rPr lang="en-US" sz="2600" dirty="0"/>
              <a:t>placed in each agar medium containing one of the 10 bacterial </a:t>
            </a:r>
            <a:r>
              <a:rPr lang="en-US" sz="2600" dirty="0" smtClean="0"/>
              <a:t>isolates </a:t>
            </a:r>
            <a:r>
              <a:rPr lang="en-US" sz="2600" dirty="0"/>
              <a:t>and </a:t>
            </a:r>
            <a:r>
              <a:rPr lang="en-US" sz="2600" dirty="0" smtClean="0"/>
              <a:t>incubated at 37C for 3 </a:t>
            </a:r>
            <a:r>
              <a:rPr lang="en-US" sz="2600" dirty="0"/>
              <a:t>days. The 12 different antibiotics </a:t>
            </a:r>
            <a:r>
              <a:rPr lang="en-US" sz="2600" dirty="0" smtClean="0"/>
              <a:t>used </a:t>
            </a:r>
            <a:r>
              <a:rPr lang="en-US" sz="2600" dirty="0"/>
              <a:t>to test the </a:t>
            </a:r>
            <a:r>
              <a:rPr lang="en-US" sz="2600" dirty="0" smtClean="0"/>
              <a:t>resistance included some commonly used antibiotics such as Penicillin, Cipro, Ampicillin, gentamicin</a:t>
            </a:r>
            <a:r>
              <a:rPr lang="en-US" sz="2600" smtClean="0"/>
              <a:t>, Streptomycin </a:t>
            </a:r>
            <a:r>
              <a:rPr lang="en-US" sz="2600" dirty="0" smtClean="0"/>
              <a:t>etc.</a:t>
            </a:r>
            <a:endParaRPr lang="en-US" sz="2600" dirty="0"/>
          </a:p>
        </p:txBody>
      </p:sp>
      <p:sp>
        <p:nvSpPr>
          <p:cNvPr id="57" name="TextBox 56"/>
          <p:cNvSpPr txBox="1"/>
          <p:nvPr/>
        </p:nvSpPr>
        <p:spPr>
          <a:xfrm>
            <a:off x="22351997" y="8507411"/>
            <a:ext cx="10135078" cy="3293209"/>
          </a:xfrm>
          <a:prstGeom prst="rect">
            <a:avLst/>
          </a:prstGeom>
          <a:noFill/>
        </p:spPr>
        <p:txBody>
          <a:bodyPr wrap="square" rtlCol="0">
            <a:spAutoFit/>
          </a:bodyPr>
          <a:lstStyle>
            <a:defPPr>
              <a:defRPr kern="1200" smtId="4294967295"/>
            </a:defPPr>
          </a:lstStyle>
          <a:p>
            <a:pPr algn="just"/>
            <a:r>
              <a:rPr lang="en-US" sz="2600" dirty="0"/>
              <a:t>The 12 </a:t>
            </a:r>
            <a:r>
              <a:rPr lang="en-US" sz="2600" dirty="0" smtClean="0"/>
              <a:t>swabbed </a:t>
            </a:r>
            <a:r>
              <a:rPr lang="en-US" sz="2600" dirty="0"/>
              <a:t>samples obtained </a:t>
            </a:r>
            <a:r>
              <a:rPr lang="en-US" sz="2600" dirty="0" smtClean="0"/>
              <a:t>showed </a:t>
            </a:r>
            <a:r>
              <a:rPr lang="en-US" sz="2600" dirty="0"/>
              <a:t>much diversity </a:t>
            </a:r>
            <a:r>
              <a:rPr lang="en-US" sz="2600" dirty="0" smtClean="0"/>
              <a:t>of microbial population among </a:t>
            </a:r>
            <a:r>
              <a:rPr lang="en-US" sz="2600" dirty="0"/>
              <a:t>the different locations </a:t>
            </a:r>
            <a:r>
              <a:rPr lang="en-US" sz="2600" dirty="0" smtClean="0"/>
              <a:t>as well as within </a:t>
            </a:r>
            <a:r>
              <a:rPr lang="en-US" sz="2600" dirty="0"/>
              <a:t>the same location. As for the 10 random </a:t>
            </a:r>
            <a:r>
              <a:rPr lang="en-US" sz="2600" dirty="0" smtClean="0"/>
              <a:t>bacteria isolates we picked  </a:t>
            </a:r>
            <a:r>
              <a:rPr lang="en-US" sz="2600" dirty="0"/>
              <a:t>to perform the Kirby-Bauer assay, the results were intriguing. About 28% of the 10 bacteria </a:t>
            </a:r>
            <a:r>
              <a:rPr lang="en-US" sz="2600" dirty="0" smtClean="0"/>
              <a:t>were </a:t>
            </a:r>
            <a:r>
              <a:rPr lang="en-US" sz="2600" dirty="0"/>
              <a:t>resistant whereas about 68% of the bacterial </a:t>
            </a:r>
            <a:r>
              <a:rPr lang="en-US" sz="2600" dirty="0" smtClean="0"/>
              <a:t>isolates were susceptible </a:t>
            </a:r>
            <a:r>
              <a:rPr lang="en-US" sz="2600" dirty="0"/>
              <a:t>to the 12 </a:t>
            </a:r>
            <a:r>
              <a:rPr lang="en-US" sz="2600" dirty="0" smtClean="0"/>
              <a:t>commonly used antibiotics. </a:t>
            </a:r>
            <a:r>
              <a:rPr lang="en-US" sz="2600" dirty="0"/>
              <a:t>S</a:t>
            </a:r>
            <a:r>
              <a:rPr lang="en-US" sz="2600" dirty="0" smtClean="0"/>
              <a:t>ome </a:t>
            </a:r>
            <a:r>
              <a:rPr lang="en-US" sz="2600" dirty="0"/>
              <a:t>bacteria </a:t>
            </a:r>
            <a:r>
              <a:rPr lang="en-US" sz="2600" dirty="0" smtClean="0"/>
              <a:t>tested </a:t>
            </a:r>
            <a:r>
              <a:rPr lang="en-US" sz="2600" dirty="0"/>
              <a:t>intermediately </a:t>
            </a:r>
            <a:r>
              <a:rPr lang="en-US" sz="2600" dirty="0" smtClean="0"/>
              <a:t>resistant or susceptible </a:t>
            </a:r>
            <a:r>
              <a:rPr lang="en-US" sz="2600" dirty="0"/>
              <a:t>to the </a:t>
            </a:r>
            <a:r>
              <a:rPr lang="en-US" sz="2600" dirty="0" smtClean="0"/>
              <a:t>antibiotics tested but overall most were sensitive. </a:t>
            </a:r>
            <a:endParaRPr lang="en-US" sz="2600" dirty="0"/>
          </a:p>
        </p:txBody>
      </p:sp>
      <p:sp>
        <p:nvSpPr>
          <p:cNvPr id="62" name="TextBox 61"/>
          <p:cNvSpPr txBox="1"/>
          <p:nvPr/>
        </p:nvSpPr>
        <p:spPr>
          <a:xfrm>
            <a:off x="22359004" y="7868995"/>
            <a:ext cx="8111248" cy="646331"/>
          </a:xfrm>
          <a:prstGeom prst="rect">
            <a:avLst/>
          </a:prstGeom>
          <a:noFill/>
        </p:spPr>
        <p:txBody>
          <a:bodyPr wrap="square" rtlCol="0">
            <a:spAutoFit/>
          </a:bodyPr>
          <a:lstStyle>
            <a:defPPr>
              <a:defRPr kern="1200" smtId="4294967295"/>
            </a:defPPr>
          </a:lstStyle>
          <a:p>
            <a:r>
              <a:rPr lang="en-US" sz="3600" i="1" dirty="0">
                <a:latin typeface="Arial Black" pitchFamily="34" charset="0"/>
              </a:rPr>
              <a:t>Results</a:t>
            </a:r>
          </a:p>
        </p:txBody>
      </p:sp>
      <p:pic>
        <p:nvPicPr>
          <p:cNvPr id="51" name="image6.jpeg" descr="NYC Urban Barcode">
            <a:extLst>
              <a:ext uri="{FF2B5EF4-FFF2-40B4-BE49-F238E27FC236}">
                <a16:creationId xmlns:a16="http://schemas.microsoft.com/office/drawing/2014/main" xmlns="" id="{D7D386C0-7DD8-4C66-8EC8-C590D98C3081}"/>
              </a:ext>
            </a:extLst>
          </p:cNvPr>
          <p:cNvPicPr>
            <a:picLocks noChangeAspect="1"/>
          </p:cNvPicPr>
          <p:nvPr/>
        </p:nvPicPr>
        <p:blipFill>
          <a:blip r:embed="rId2">
            <a:extLst/>
          </a:blip>
          <a:stretch>
            <a:fillRect/>
          </a:stretch>
        </p:blipFill>
        <p:spPr>
          <a:xfrm>
            <a:off x="279258" y="2039795"/>
            <a:ext cx="6030101" cy="3685506"/>
          </a:xfrm>
          <a:prstGeom prst="rect">
            <a:avLst/>
          </a:prstGeom>
          <a:ln w="12700">
            <a:miter lim="400000"/>
          </a:ln>
        </p:spPr>
      </p:pic>
      <p:pic>
        <p:nvPicPr>
          <p:cNvPr id="58" name="Picture 6">
            <a:extLst>
              <a:ext uri="{FF2B5EF4-FFF2-40B4-BE49-F238E27FC236}">
                <a16:creationId xmlns:a16="http://schemas.microsoft.com/office/drawing/2014/main" xmlns="" id="{CFE350E2-B59D-4269-97BF-3596F32F3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28" y="663166"/>
            <a:ext cx="6001571" cy="118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Shape 89">
            <a:extLst>
              <a:ext uri="{FF2B5EF4-FFF2-40B4-BE49-F238E27FC236}">
                <a16:creationId xmlns:a16="http://schemas.microsoft.com/office/drawing/2014/main" xmlns="" id="{2C556098-B172-45D5-9EC7-DEBBB100E652}"/>
              </a:ext>
            </a:extLst>
          </p:cNvPr>
          <p:cNvPicPr preferRelativeResize="0"/>
          <p:nvPr/>
        </p:nvPicPr>
        <p:blipFill rotWithShape="1">
          <a:blip r:embed="rId4">
            <a:alphaModFix/>
          </a:blip>
          <a:srcRect/>
          <a:stretch/>
        </p:blipFill>
        <p:spPr>
          <a:xfrm>
            <a:off x="38028888" y="625950"/>
            <a:ext cx="5260258" cy="1238330"/>
          </a:xfrm>
          <a:prstGeom prst="rect">
            <a:avLst/>
          </a:prstGeom>
          <a:noFill/>
          <a:ln>
            <a:noFill/>
          </a:ln>
        </p:spPr>
      </p:pic>
      <p:pic>
        <p:nvPicPr>
          <p:cNvPr id="61" name="Shape 94">
            <a:extLst>
              <a:ext uri="{FF2B5EF4-FFF2-40B4-BE49-F238E27FC236}">
                <a16:creationId xmlns:a16="http://schemas.microsoft.com/office/drawing/2014/main" xmlns="" id="{83E2B2B8-FD75-485E-9C9D-F46A2802BAF1}"/>
              </a:ext>
            </a:extLst>
          </p:cNvPr>
          <p:cNvPicPr preferRelativeResize="0"/>
          <p:nvPr/>
        </p:nvPicPr>
        <p:blipFill rotWithShape="1">
          <a:blip r:embed="rId5">
            <a:alphaModFix/>
          </a:blip>
          <a:srcRect/>
          <a:stretch/>
        </p:blipFill>
        <p:spPr>
          <a:xfrm>
            <a:off x="38028888" y="2202370"/>
            <a:ext cx="4958732" cy="3688884"/>
          </a:xfrm>
          <a:prstGeom prst="rect">
            <a:avLst/>
          </a:prstGeom>
          <a:noFill/>
          <a:ln>
            <a:noFill/>
          </a:ln>
        </p:spPr>
      </p:pic>
      <p:grpSp>
        <p:nvGrpSpPr>
          <p:cNvPr id="9" name="Group 8"/>
          <p:cNvGrpSpPr/>
          <p:nvPr/>
        </p:nvGrpSpPr>
        <p:grpSpPr>
          <a:xfrm>
            <a:off x="33357953" y="28693689"/>
            <a:ext cx="10227004" cy="3504547"/>
            <a:chOff x="33406079" y="30163260"/>
            <a:chExt cx="10227004" cy="3504547"/>
          </a:xfrm>
        </p:grpSpPr>
        <p:sp>
          <p:nvSpPr>
            <p:cNvPr id="71" name="Rectangle 70"/>
            <p:cNvSpPr/>
            <p:nvPr/>
          </p:nvSpPr>
          <p:spPr>
            <a:xfrm>
              <a:off x="33406079" y="30163260"/>
              <a:ext cx="10227004" cy="3504547"/>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63" name="TextBox 62"/>
            <p:cNvSpPr txBox="1"/>
            <p:nvPr/>
          </p:nvSpPr>
          <p:spPr>
            <a:xfrm>
              <a:off x="33958675" y="31040389"/>
              <a:ext cx="9674408" cy="2492990"/>
            </a:xfrm>
            <a:prstGeom prst="rect">
              <a:avLst/>
            </a:prstGeom>
            <a:noFill/>
          </p:spPr>
          <p:txBody>
            <a:bodyPr wrap="square" rtlCol="0">
              <a:spAutoFit/>
            </a:bodyPr>
            <a:lstStyle>
              <a:defPPr>
                <a:defRPr kern="1200" smtId="4294967295"/>
              </a:defPPr>
            </a:lstStyle>
            <a:p>
              <a:pPr algn="just"/>
              <a:r>
                <a:rPr lang="en-US" sz="2600" dirty="0">
                  <a:cs typeface="Arial" pitchFamily="34" charset="0"/>
                </a:rPr>
                <a:t>We would like to thank The Pinkerton Foundation, Science Sandbox, Cold Spring Harbor Laboratory and the Queensborough CC Microbiology Department for support on this project</a:t>
              </a:r>
              <a:r>
                <a:rPr lang="en-US" sz="2600" dirty="0" smtClean="0">
                  <a:cs typeface="Arial" pitchFamily="34" charset="0"/>
                </a:rPr>
                <a:t>. We also would like to thank Dr. Mangala Tawde for sharing her knowledge, ideas with us and continuous support and guidance in completing the project.</a:t>
              </a:r>
              <a:endParaRPr lang="en-US" sz="2600" dirty="0">
                <a:cs typeface="Arial" pitchFamily="34" charset="0"/>
              </a:endParaRPr>
            </a:p>
          </p:txBody>
        </p:sp>
        <p:sp>
          <p:nvSpPr>
            <p:cNvPr id="35" name="TextBox 34">
              <a:extLst>
                <a:ext uri="{FF2B5EF4-FFF2-40B4-BE49-F238E27FC236}">
                  <a16:creationId xmlns:a16="http://schemas.microsoft.com/office/drawing/2014/main" xmlns="" id="{EEDDD4B1-3ABC-4E89-A8C6-93ACD5E7E56D}"/>
                </a:ext>
              </a:extLst>
            </p:cNvPr>
            <p:cNvSpPr txBox="1"/>
            <p:nvPr/>
          </p:nvSpPr>
          <p:spPr>
            <a:xfrm>
              <a:off x="33958675" y="30310765"/>
              <a:ext cx="8111248" cy="646331"/>
            </a:xfrm>
            <a:prstGeom prst="rect">
              <a:avLst/>
            </a:prstGeom>
            <a:noFill/>
          </p:spPr>
          <p:txBody>
            <a:bodyPr wrap="square" rtlCol="0">
              <a:spAutoFit/>
            </a:bodyPr>
            <a:lstStyle>
              <a:defPPr>
                <a:defRPr kern="1200" smtId="4294967295"/>
              </a:defPPr>
            </a:lstStyle>
            <a:p>
              <a:r>
                <a:rPr lang="en-US" sz="3600" i="1" dirty="0">
                  <a:latin typeface="Arial Black" pitchFamily="34" charset="0"/>
                </a:rPr>
                <a:t>Acknowledgements</a:t>
              </a:r>
            </a:p>
          </p:txBody>
        </p:sp>
      </p:grpSp>
      <p:grpSp>
        <p:nvGrpSpPr>
          <p:cNvPr id="8" name="Group 7"/>
          <p:cNvGrpSpPr/>
          <p:nvPr/>
        </p:nvGrpSpPr>
        <p:grpSpPr>
          <a:xfrm>
            <a:off x="33292951" y="12505838"/>
            <a:ext cx="10485120" cy="9647754"/>
            <a:chOff x="33406079" y="8962885"/>
            <a:chExt cx="10485120" cy="9647754"/>
          </a:xfrm>
        </p:grpSpPr>
        <p:sp>
          <p:nvSpPr>
            <p:cNvPr id="42" name="Rectangle 41"/>
            <p:cNvSpPr/>
            <p:nvPr/>
          </p:nvSpPr>
          <p:spPr>
            <a:xfrm>
              <a:off x="33406079" y="8962885"/>
              <a:ext cx="10485120" cy="9647754"/>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67" name="TextBox 66"/>
            <p:cNvSpPr txBox="1"/>
            <p:nvPr/>
          </p:nvSpPr>
          <p:spPr>
            <a:xfrm>
              <a:off x="33586797" y="9205556"/>
              <a:ext cx="8111248" cy="646331"/>
            </a:xfrm>
            <a:prstGeom prst="rect">
              <a:avLst/>
            </a:prstGeom>
            <a:noFill/>
          </p:spPr>
          <p:txBody>
            <a:bodyPr wrap="square" rtlCol="0">
              <a:spAutoFit/>
            </a:bodyPr>
            <a:lstStyle>
              <a:defPPr>
                <a:defRPr kern="1200" smtId="4294967295"/>
              </a:defPPr>
            </a:lstStyle>
            <a:p>
              <a:r>
                <a:rPr lang="en-US" sz="3600" i="1" dirty="0">
                  <a:latin typeface="Arial Black" pitchFamily="34" charset="0"/>
                </a:rPr>
                <a:t>Discussion</a:t>
              </a:r>
            </a:p>
          </p:txBody>
        </p:sp>
        <p:sp>
          <p:nvSpPr>
            <p:cNvPr id="36" name="TextBox 35">
              <a:extLst>
                <a:ext uri="{FF2B5EF4-FFF2-40B4-BE49-F238E27FC236}">
                  <a16:creationId xmlns:a16="http://schemas.microsoft.com/office/drawing/2014/main" xmlns="" id="{CED33DF7-D07C-4205-B636-93A2052A654C}"/>
                </a:ext>
              </a:extLst>
            </p:cNvPr>
            <p:cNvSpPr txBox="1"/>
            <p:nvPr/>
          </p:nvSpPr>
          <p:spPr>
            <a:xfrm>
              <a:off x="33611829" y="10011598"/>
              <a:ext cx="9968888" cy="8494633"/>
            </a:xfrm>
            <a:prstGeom prst="rect">
              <a:avLst/>
            </a:prstGeom>
            <a:noFill/>
          </p:spPr>
          <p:txBody>
            <a:bodyPr wrap="square" rtlCol="0">
              <a:spAutoFit/>
            </a:bodyPr>
            <a:lstStyle>
              <a:defPPr>
                <a:defRPr kern="1200" smtId="4294967295"/>
              </a:defPPr>
            </a:lstStyle>
            <a:p>
              <a:pPr algn="just"/>
              <a:r>
                <a:rPr lang="en-US" sz="2600" dirty="0" smtClean="0"/>
                <a:t>Our </a:t>
              </a:r>
              <a:r>
                <a:rPr lang="en-US" sz="2600" dirty="0"/>
                <a:t>results </a:t>
              </a:r>
              <a:r>
                <a:rPr lang="en-US" sz="2600" dirty="0" smtClean="0"/>
                <a:t>are very </a:t>
              </a:r>
              <a:r>
                <a:rPr lang="en-US" sz="2600" dirty="0"/>
                <a:t>interesting. As hypothesized the locations with a presumably greater influx of people </a:t>
              </a:r>
              <a:r>
                <a:rPr lang="en-US" sz="2600" dirty="0" smtClean="0"/>
                <a:t>showed greater diversity of </a:t>
              </a:r>
              <a:r>
                <a:rPr lang="en-US" sz="2600" dirty="0"/>
                <a:t>microorganisms. This </a:t>
              </a:r>
              <a:r>
                <a:rPr lang="en-US" sz="2600" dirty="0" smtClean="0"/>
                <a:t>indicates the </a:t>
              </a:r>
              <a:r>
                <a:rPr lang="en-US" sz="2600" dirty="0"/>
                <a:t>vast number of </a:t>
              </a:r>
              <a:r>
                <a:rPr lang="en-US" sz="2600" dirty="0" smtClean="0"/>
                <a:t>bacterial species </a:t>
              </a:r>
              <a:r>
                <a:rPr lang="en-US" sz="2600" dirty="0"/>
                <a:t>we come into contact with every day without </a:t>
              </a:r>
              <a:r>
                <a:rPr lang="en-US" sz="2600" dirty="0" smtClean="0"/>
                <a:t>knowing it. </a:t>
              </a:r>
              <a:r>
                <a:rPr lang="en-US" sz="2600" dirty="0"/>
                <a:t>The test for antibiotic resistance</a:t>
              </a:r>
              <a:r>
                <a:rPr lang="en-US" sz="2600" dirty="0" smtClean="0"/>
                <a:t>/ susceptibility </a:t>
              </a:r>
              <a:r>
                <a:rPr lang="en-US" sz="2600" dirty="0"/>
                <a:t>showed that </a:t>
              </a:r>
              <a:r>
                <a:rPr lang="en-US" sz="2600" dirty="0" smtClean="0"/>
                <a:t>most bacterial species </a:t>
              </a:r>
              <a:r>
                <a:rPr lang="en-US" sz="2600" dirty="0"/>
                <a:t>were susceptible rather than resistant countering our hypothesis. This </a:t>
              </a:r>
              <a:r>
                <a:rPr lang="en-US" sz="2600" dirty="0" smtClean="0"/>
                <a:t>is a </a:t>
              </a:r>
              <a:r>
                <a:rPr lang="en-US" sz="2600" dirty="0"/>
                <a:t>positive </a:t>
              </a:r>
              <a:r>
                <a:rPr lang="en-US" sz="2600" dirty="0" smtClean="0"/>
                <a:t>outcome providing some relief, that </a:t>
              </a:r>
              <a:r>
                <a:rPr lang="en-US" sz="2600" dirty="0"/>
                <a:t>these </a:t>
              </a:r>
              <a:r>
                <a:rPr lang="en-US" sz="2600" dirty="0" smtClean="0"/>
                <a:t>bacteria can be </a:t>
              </a:r>
              <a:r>
                <a:rPr lang="en-US" sz="2600" dirty="0"/>
                <a:t>successfully treated with </a:t>
              </a:r>
              <a:r>
                <a:rPr lang="en-US" sz="2600" dirty="0" smtClean="0"/>
                <a:t>common </a:t>
              </a:r>
              <a:r>
                <a:rPr lang="en-US" sz="2600" dirty="0"/>
                <a:t>antibiotics if need be. The chosen locations included fast food restaurants and public transportation which are inevitably used by a large number of people and although our intuition said that this would mean that the bacteria would me more antibiotic resistant, the results showed the contrary. Some antibiotics seem to be incredibly stronger than others, but overall the bacteria are more susceptible to the antibiotics. Our </a:t>
              </a:r>
              <a:r>
                <a:rPr lang="en-US" sz="2600" dirty="0" smtClean="0"/>
                <a:t>results </a:t>
              </a:r>
              <a:r>
                <a:rPr lang="en-US" sz="2600" dirty="0"/>
                <a:t>may have been more </a:t>
              </a:r>
              <a:r>
                <a:rPr lang="en-US" sz="2600" dirty="0" smtClean="0"/>
                <a:t>interesting </a:t>
              </a:r>
              <a:r>
                <a:rPr lang="en-US" sz="2600" dirty="0"/>
                <a:t>if all </a:t>
              </a:r>
              <a:r>
                <a:rPr lang="en-US" sz="2600" dirty="0" smtClean="0"/>
                <a:t>the bacteria existing at these locations </a:t>
              </a:r>
              <a:r>
                <a:rPr lang="en-US" sz="2600" dirty="0"/>
                <a:t>were barcoded and </a:t>
              </a:r>
              <a:r>
                <a:rPr lang="en-US" sz="2600" dirty="0" smtClean="0"/>
                <a:t>identified- i.e. if we could study the microbiome by using next generation sequencing. And testing antibiotic resistance of each individual microbial species would be great. These </a:t>
              </a:r>
              <a:r>
                <a:rPr lang="en-US" sz="2600" dirty="0"/>
                <a:t>ideas </a:t>
              </a:r>
              <a:r>
                <a:rPr lang="en-US" sz="2600" dirty="0" smtClean="0"/>
                <a:t>would lead </a:t>
              </a:r>
              <a:r>
                <a:rPr lang="en-US" sz="2600" dirty="0"/>
                <a:t>to new and </a:t>
              </a:r>
              <a:r>
                <a:rPr lang="en-US" sz="2600" dirty="0" smtClean="0"/>
                <a:t>exciting data which could begin </a:t>
              </a:r>
              <a:r>
                <a:rPr lang="en-US" sz="2600" dirty="0"/>
                <a:t>to connect </a:t>
              </a:r>
              <a:r>
                <a:rPr lang="en-US" sz="2600" dirty="0" smtClean="0"/>
                <a:t>our </a:t>
              </a:r>
              <a:r>
                <a:rPr lang="en-US" sz="2600" dirty="0"/>
                <a:t>world </a:t>
              </a:r>
              <a:r>
                <a:rPr lang="en-US" sz="2600" dirty="0" smtClean="0"/>
                <a:t>to the microbial world. </a:t>
              </a:r>
              <a:endParaRPr lang="en-US" sz="2600" dirty="0"/>
            </a:p>
          </p:txBody>
        </p:sp>
      </p:grpSp>
      <p:sp>
        <p:nvSpPr>
          <p:cNvPr id="45" name="Rectangle 44"/>
          <p:cNvSpPr/>
          <p:nvPr/>
        </p:nvSpPr>
        <p:spPr>
          <a:xfrm>
            <a:off x="33367052" y="21969663"/>
            <a:ext cx="10485120" cy="6208295"/>
          </a:xfrm>
          <a:prstGeom prst="rect">
            <a:avLst/>
          </a:prstGeom>
          <a:solidFill>
            <a:schemeClr val="accent5">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4" name="TextBox 43">
            <a:extLst>
              <a:ext uri="{FF2B5EF4-FFF2-40B4-BE49-F238E27FC236}">
                <a16:creationId xmlns:a16="http://schemas.microsoft.com/office/drawing/2014/main" xmlns="" id="{63617FFF-92F3-45A8-8D48-E454BDA42F71}"/>
              </a:ext>
            </a:extLst>
          </p:cNvPr>
          <p:cNvSpPr txBox="1"/>
          <p:nvPr/>
        </p:nvSpPr>
        <p:spPr>
          <a:xfrm>
            <a:off x="33690481" y="22167726"/>
            <a:ext cx="8111248" cy="702515"/>
          </a:xfrm>
          <a:prstGeom prst="rect">
            <a:avLst/>
          </a:prstGeom>
          <a:noFill/>
        </p:spPr>
        <p:txBody>
          <a:bodyPr wrap="square" rtlCol="0">
            <a:spAutoFit/>
          </a:bodyPr>
          <a:lstStyle>
            <a:defPPr>
              <a:defRPr kern="1200" smtId="4294967295"/>
            </a:defPPr>
          </a:lstStyle>
          <a:p>
            <a:r>
              <a:rPr lang="en-US" sz="3600" i="1" dirty="0">
                <a:latin typeface="Arial Black" pitchFamily="34" charset="0"/>
              </a:rPr>
              <a:t>References</a:t>
            </a:r>
          </a:p>
        </p:txBody>
      </p:sp>
      <p:sp>
        <p:nvSpPr>
          <p:cNvPr id="50" name="TextBox 49">
            <a:extLst>
              <a:ext uri="{FF2B5EF4-FFF2-40B4-BE49-F238E27FC236}">
                <a16:creationId xmlns:a16="http://schemas.microsoft.com/office/drawing/2014/main" xmlns="" id="{AD62D13F-9728-411F-B446-96D750B129A6}"/>
              </a:ext>
            </a:extLst>
          </p:cNvPr>
          <p:cNvSpPr txBox="1"/>
          <p:nvPr/>
        </p:nvSpPr>
        <p:spPr>
          <a:xfrm>
            <a:off x="33513297" y="23122135"/>
            <a:ext cx="9968888" cy="5252132"/>
          </a:xfrm>
          <a:prstGeom prst="rect">
            <a:avLst/>
          </a:prstGeom>
          <a:noFill/>
        </p:spPr>
        <p:txBody>
          <a:bodyPr wrap="square" rtlCol="0">
            <a:spAutoFit/>
          </a:bodyPr>
          <a:lstStyle>
            <a:defPPr>
              <a:defRPr kern="1200" smtId="4294967295"/>
            </a:defPPr>
          </a:lstStyle>
          <a:p>
            <a:pPr marL="342900" indent="-342900">
              <a:buFont typeface="+mj-lt"/>
              <a:buAutoNum type="arabicPeriod"/>
            </a:pPr>
            <a:r>
              <a:rPr lang="en-US" sz="2200" dirty="0"/>
              <a:t>Blair JM, Webber MA, </a:t>
            </a:r>
            <a:r>
              <a:rPr lang="en-US" sz="2200" dirty="0" err="1"/>
              <a:t>Baylay</a:t>
            </a:r>
            <a:r>
              <a:rPr lang="en-US" sz="2200" dirty="0"/>
              <a:t> AJ, </a:t>
            </a:r>
            <a:r>
              <a:rPr lang="en-US" sz="2200" dirty="0" err="1"/>
              <a:t>Ogbolu</a:t>
            </a:r>
            <a:r>
              <a:rPr lang="en-US" sz="2200" dirty="0"/>
              <a:t> DO, </a:t>
            </a:r>
            <a:r>
              <a:rPr lang="en-US" sz="2200" dirty="0" err="1"/>
              <a:t>Piddock</a:t>
            </a:r>
            <a:r>
              <a:rPr lang="en-US" sz="2200" dirty="0"/>
              <a:t> LJ. 2014. Molecular mechanisms of antibiotic resistance. Nature Reviews </a:t>
            </a:r>
            <a:r>
              <a:rPr lang="en-US" sz="2200" dirty="0" smtClean="0"/>
              <a:t>Microbiology </a:t>
            </a:r>
            <a:r>
              <a:rPr lang="en-US" sz="2200" dirty="0"/>
              <a:t>13: 42. Available: </a:t>
            </a:r>
            <a:r>
              <a:rPr lang="en-US" sz="2200" dirty="0">
                <a:hlinkClick r:id="rId6"/>
              </a:rPr>
              <a:t>https://www.nature.com/articles/nrmicro3380. Accessed 2017 Nov 14</a:t>
            </a:r>
            <a:r>
              <a:rPr lang="en-US" sz="2200" dirty="0"/>
              <a:t>.</a:t>
            </a:r>
          </a:p>
          <a:p>
            <a:pPr marL="342900" indent="-342900" algn="just">
              <a:buFont typeface="+mj-lt"/>
              <a:buAutoNum type="arabicPeriod"/>
            </a:pPr>
            <a:r>
              <a:rPr lang="en-US" sz="2200" dirty="0" err="1"/>
              <a:t>Guilfoile</a:t>
            </a:r>
            <a:r>
              <a:rPr lang="en-US" sz="2200" dirty="0"/>
              <a:t> P, Alcamo IE, </a:t>
            </a:r>
            <a:r>
              <a:rPr lang="en-US" sz="2200" dirty="0" err="1"/>
              <a:t>Heymann</a:t>
            </a:r>
            <a:r>
              <a:rPr lang="en-US" sz="2200" dirty="0"/>
              <a:t> DL. 2007, Antibiotic-Resistant Bacteria. New York: Chelsea House. 128 p.</a:t>
            </a:r>
          </a:p>
          <a:p>
            <a:pPr marL="342900" indent="-342900" algn="just">
              <a:buFont typeface="+mj-lt"/>
              <a:buAutoNum type="arabicPeriod"/>
            </a:pPr>
            <a:r>
              <a:rPr lang="en-US" sz="2200" dirty="0" err="1"/>
              <a:t>Furuya</a:t>
            </a:r>
            <a:r>
              <a:rPr lang="en-US" sz="2200" dirty="0"/>
              <a:t> EY, </a:t>
            </a:r>
            <a:r>
              <a:rPr lang="en-US" sz="2200" dirty="0" err="1"/>
              <a:t>Loxy</a:t>
            </a:r>
            <a:r>
              <a:rPr lang="en-US" sz="2200" dirty="0"/>
              <a:t> FD. 2006, Antimicrobial-resistant bacteria in the community setting. Nature Reviews Microbiology [internet]; 4: 36. Available: </a:t>
            </a:r>
            <a:r>
              <a:rPr lang="en-US" sz="2200" dirty="0">
                <a:hlinkClick r:id="rId7"/>
              </a:rPr>
              <a:t>https://www.nature.com/articles/nrmicro1325</a:t>
            </a:r>
            <a:r>
              <a:rPr lang="en-US" sz="2200" dirty="0"/>
              <a:t>. Accessed 2017 Nov 16.</a:t>
            </a:r>
          </a:p>
          <a:p>
            <a:pPr marL="342900" indent="-342900" algn="just">
              <a:buFont typeface="+mj-lt"/>
              <a:buAutoNum type="arabicPeriod"/>
            </a:pPr>
            <a:r>
              <a:rPr lang="en-US" sz="2200" dirty="0"/>
              <a:t>Reese AT, Savage A, </a:t>
            </a:r>
            <a:r>
              <a:rPr lang="en-US" sz="2200" dirty="0" err="1"/>
              <a:t>Youngsteadt</a:t>
            </a:r>
            <a:r>
              <a:rPr lang="en-US" sz="2200" dirty="0"/>
              <a:t> E, McGuire KL, </a:t>
            </a:r>
            <a:r>
              <a:rPr lang="en-US" sz="2200" dirty="0" err="1"/>
              <a:t>Koling</a:t>
            </a:r>
            <a:r>
              <a:rPr lang="en-US" sz="2200" dirty="0"/>
              <a:t> A, Watkins O, Frank SD, Dunn RR. 2015. Urban stress is associated with variation in microbial species composition–but not richness–in Manhattan. The </a:t>
            </a:r>
            <a:r>
              <a:rPr lang="en-US" sz="2200" dirty="0" err="1"/>
              <a:t>Isme</a:t>
            </a:r>
            <a:r>
              <a:rPr lang="en-US" sz="2200" dirty="0"/>
              <a:t> Journal [internet]; 10: 751. Available: </a:t>
            </a:r>
            <a:r>
              <a:rPr lang="en-US" sz="2200" dirty="0">
                <a:hlinkClick r:id="rId8"/>
              </a:rPr>
              <a:t>https://www.nature.com/articles/ismej2015152</a:t>
            </a:r>
            <a:r>
              <a:rPr lang="en-US" sz="2200" dirty="0"/>
              <a:t>. Accessed 2017 Nov 16.</a:t>
            </a:r>
          </a:p>
        </p:txBody>
      </p:sp>
      <p:pic>
        <p:nvPicPr>
          <p:cNvPr id="3" name="Picture 2">
            <a:extLst>
              <a:ext uri="{FF2B5EF4-FFF2-40B4-BE49-F238E27FC236}">
                <a16:creationId xmlns:a16="http://schemas.microsoft.com/office/drawing/2014/main" xmlns="" id="{566F91CE-B2BD-49E5-8C35-B6B6C11375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779" t="3518" r="8191" b="9074"/>
          <a:stretch/>
        </p:blipFill>
        <p:spPr>
          <a:xfrm>
            <a:off x="11144979" y="19154143"/>
            <a:ext cx="5589893" cy="5507530"/>
          </a:xfrm>
          <a:prstGeom prst="rect">
            <a:avLst/>
          </a:prstGeom>
        </p:spPr>
      </p:pic>
      <p:pic>
        <p:nvPicPr>
          <p:cNvPr id="5" name="Picture 4">
            <a:extLst>
              <a:ext uri="{FF2B5EF4-FFF2-40B4-BE49-F238E27FC236}">
                <a16:creationId xmlns:a16="http://schemas.microsoft.com/office/drawing/2014/main" xmlns="" id="{3C126998-A425-4196-8E14-7EA9446AEB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423" t="3580" r="6550" b="1157"/>
          <a:stretch/>
        </p:blipFill>
        <p:spPr>
          <a:xfrm>
            <a:off x="26060450" y="25958338"/>
            <a:ext cx="6426625" cy="6374904"/>
          </a:xfrm>
          <a:prstGeom prst="rect">
            <a:avLst/>
          </a:prstGeom>
        </p:spPr>
      </p:pic>
      <p:graphicFrame>
        <p:nvGraphicFramePr>
          <p:cNvPr id="53" name="Chart 52">
            <a:extLst>
              <a:ext uri="{FF2B5EF4-FFF2-40B4-BE49-F238E27FC236}">
                <a16:creationId xmlns:a16="http://schemas.microsoft.com/office/drawing/2014/main" xmlns="" id="{8D696E1B-AEE1-4C41-A931-2C31F6110B83}"/>
              </a:ext>
            </a:extLst>
          </p:cNvPr>
          <p:cNvGraphicFramePr/>
          <p:nvPr>
            <p:extLst>
              <p:ext uri="{D42A27DB-BD31-4B8C-83A1-F6EECF244321}">
                <p14:modId xmlns:p14="http://schemas.microsoft.com/office/powerpoint/2010/main" val="3486916908"/>
              </p:ext>
            </p:extLst>
          </p:nvPr>
        </p:nvGraphicFramePr>
        <p:xfrm>
          <a:off x="11037715" y="24661673"/>
          <a:ext cx="14820822" cy="798556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 name="Table 11">
            <a:extLst>
              <a:ext uri="{FF2B5EF4-FFF2-40B4-BE49-F238E27FC236}">
                <a16:creationId xmlns:a16="http://schemas.microsoft.com/office/drawing/2014/main" xmlns="" id="{7A07202D-A7F3-489E-AC52-BFDA0A2067F0}"/>
              </a:ext>
            </a:extLst>
          </p:cNvPr>
          <p:cNvGraphicFramePr>
            <a:graphicFrameLocks noGrp="1"/>
          </p:cNvGraphicFramePr>
          <p:nvPr>
            <p:extLst>
              <p:ext uri="{D42A27DB-BD31-4B8C-83A1-F6EECF244321}">
                <p14:modId xmlns:p14="http://schemas.microsoft.com/office/powerpoint/2010/main" val="3397129049"/>
              </p:ext>
            </p:extLst>
          </p:nvPr>
        </p:nvGraphicFramePr>
        <p:xfrm>
          <a:off x="22303712" y="12501013"/>
          <a:ext cx="10433746" cy="10833609"/>
        </p:xfrm>
        <a:graphic>
          <a:graphicData uri="http://schemas.openxmlformats.org/drawingml/2006/table">
            <a:tbl>
              <a:tblPr firstRow="1" bandRow="1">
                <a:tableStyleId>{7DF18680-E054-41AD-8BC1-D1AEF772440D}</a:tableStyleId>
              </a:tblPr>
              <a:tblGrid>
                <a:gridCol w="4018940">
                  <a:extLst>
                    <a:ext uri="{9D8B030D-6E8A-4147-A177-3AD203B41FA5}">
                      <a16:colId xmlns:a16="http://schemas.microsoft.com/office/drawing/2014/main" xmlns="" val="4199099354"/>
                    </a:ext>
                  </a:extLst>
                </a:gridCol>
                <a:gridCol w="6414806">
                  <a:extLst>
                    <a:ext uri="{9D8B030D-6E8A-4147-A177-3AD203B41FA5}">
                      <a16:colId xmlns:a16="http://schemas.microsoft.com/office/drawing/2014/main" xmlns="" val="1895350875"/>
                    </a:ext>
                  </a:extLst>
                </a:gridCol>
              </a:tblGrid>
              <a:tr h="424525">
                <a:tc>
                  <a:txBody>
                    <a:bodyPr/>
                    <a:lstStyle/>
                    <a:p>
                      <a:r>
                        <a:rPr lang="en-US" sz="2400" dirty="0"/>
                        <a:t>Sample </a:t>
                      </a:r>
                      <a:endParaRPr lang="en-US" sz="2400" dirty="0">
                        <a:solidFill>
                          <a:schemeClr val="tx1"/>
                        </a:solidFill>
                        <a:latin typeface="+mn-lt"/>
                      </a:endParaRPr>
                    </a:p>
                  </a:txBody>
                  <a:tcPr/>
                </a:tc>
                <a:tc>
                  <a:txBody>
                    <a:bodyPr/>
                    <a:lstStyle/>
                    <a:p>
                      <a:r>
                        <a:rPr lang="en-US" sz="2400" dirty="0"/>
                        <a:t>NBCI BLAST Result</a:t>
                      </a:r>
                      <a:endParaRPr lang="en-US" sz="2400" dirty="0">
                        <a:solidFill>
                          <a:schemeClr val="tx1"/>
                        </a:solidFill>
                        <a:latin typeface="+mn-lt"/>
                      </a:endParaRPr>
                    </a:p>
                  </a:txBody>
                  <a:tcPr/>
                </a:tc>
                <a:extLst>
                  <a:ext uri="{0D108BD9-81ED-4DB2-BD59-A6C34878D82A}">
                    <a16:rowId xmlns:a16="http://schemas.microsoft.com/office/drawing/2014/main" xmlns="" val="1559275872"/>
                  </a:ext>
                </a:extLst>
              </a:tr>
              <a:tr h="764144">
                <a:tc>
                  <a:txBody>
                    <a:bodyPr/>
                    <a:lstStyle/>
                    <a:p>
                      <a:r>
                        <a:rPr lang="en-US" sz="2400" dirty="0"/>
                        <a:t>Fast food restaurant 1 door handle (colony 1)</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err="1">
                          <a:effectLst/>
                        </a:rPr>
                        <a:t>Kocuria</a:t>
                      </a:r>
                      <a:r>
                        <a:rPr lang="en-US" sz="2400" dirty="0">
                          <a:effectLst/>
                        </a:rPr>
                        <a:t> </a:t>
                      </a:r>
                      <a:r>
                        <a:rPr lang="en-US" sz="2400" dirty="0" err="1">
                          <a:effectLst/>
                        </a:rPr>
                        <a:t>rhizophila</a:t>
                      </a:r>
                      <a:r>
                        <a:rPr lang="en-US" sz="2400" dirty="0">
                          <a:effectLst/>
                        </a:rPr>
                        <a:t> strain TA68 16S ribosomal DNA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4115814"/>
                  </a:ext>
                </a:extLst>
              </a:tr>
              <a:tr h="700347">
                <a:tc>
                  <a:txBody>
                    <a:bodyPr/>
                    <a:lstStyle/>
                    <a:p>
                      <a:r>
                        <a:rPr lang="en-US" sz="2400" dirty="0"/>
                        <a:t>Bus handle (colony 1)</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a:effectLst/>
                        </a:rPr>
                        <a:t>Erwinia tasmaniensis strain Et1/99 16S ribosomal RNA, partial sequence</a:t>
                      </a:r>
                      <a:endParaRPr lang="en-US"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7021089"/>
                  </a:ext>
                </a:extLst>
              </a:tr>
              <a:tr h="700347">
                <a:tc>
                  <a:txBody>
                    <a:bodyPr/>
                    <a:lstStyle/>
                    <a:p>
                      <a:r>
                        <a:rPr lang="en-US" sz="2400" dirty="0"/>
                        <a:t>Bus handle(colony 2)</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err="1">
                          <a:effectLst/>
                        </a:rPr>
                        <a:t>Kluyvera</a:t>
                      </a:r>
                      <a:r>
                        <a:rPr lang="en-US" sz="2400" dirty="0">
                          <a:effectLst/>
                        </a:rPr>
                        <a:t> intermedia strain JCM1238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9137260"/>
                  </a:ext>
                </a:extLst>
              </a:tr>
              <a:tr h="700347">
                <a:tc>
                  <a:txBody>
                    <a:bodyPr/>
                    <a:lstStyle/>
                    <a:p>
                      <a:r>
                        <a:rPr lang="en-US" sz="2400" dirty="0"/>
                        <a:t>Bus handle(colony 3)</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err="1">
                          <a:effectLst/>
                        </a:rPr>
                        <a:t>Erwinia</a:t>
                      </a:r>
                      <a:r>
                        <a:rPr lang="en-US" sz="2400" dirty="0">
                          <a:effectLst/>
                        </a:rPr>
                        <a:t> </a:t>
                      </a:r>
                      <a:r>
                        <a:rPr lang="en-US" sz="2400" dirty="0" err="1">
                          <a:effectLst/>
                        </a:rPr>
                        <a:t>tasmaniensis</a:t>
                      </a:r>
                      <a:r>
                        <a:rPr lang="en-US" sz="2400" dirty="0">
                          <a:effectLst/>
                        </a:rPr>
                        <a:t> strain Et1/99 16S ribosomal RNA,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7821989"/>
                  </a:ext>
                </a:extLst>
              </a:tr>
              <a:tr h="764144">
                <a:tc>
                  <a:txBody>
                    <a:bodyPr/>
                    <a:lstStyle/>
                    <a:p>
                      <a:r>
                        <a:rPr lang="en-US" sz="2400" dirty="0"/>
                        <a:t>Library computer mouse (colony 1)</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Staphylococcus </a:t>
                      </a:r>
                      <a:r>
                        <a:rPr lang="en-US" sz="2400" dirty="0" err="1">
                          <a:effectLst/>
                        </a:rPr>
                        <a:t>caprae</a:t>
                      </a:r>
                      <a:r>
                        <a:rPr lang="en-US" sz="2400" dirty="0">
                          <a:effectLst/>
                        </a:rPr>
                        <a:t> strain DSM 20608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1855142"/>
                  </a:ext>
                </a:extLst>
              </a:tr>
              <a:tr h="764144">
                <a:tc>
                  <a:txBody>
                    <a:bodyPr/>
                    <a:lstStyle/>
                    <a:p>
                      <a:r>
                        <a:rPr lang="en-US" sz="2400" dirty="0"/>
                        <a:t>Library computer mouse (colony 2)</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Staphylococcus </a:t>
                      </a:r>
                      <a:r>
                        <a:rPr lang="en-US" sz="2400" dirty="0" err="1">
                          <a:effectLst/>
                        </a:rPr>
                        <a:t>caprae</a:t>
                      </a:r>
                      <a:r>
                        <a:rPr lang="en-US" sz="2400" dirty="0">
                          <a:effectLst/>
                        </a:rPr>
                        <a:t> strain DSM 20608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8427266"/>
                  </a:ext>
                </a:extLst>
              </a:tr>
              <a:tr h="700347">
                <a:tc>
                  <a:txBody>
                    <a:bodyPr/>
                    <a:lstStyle/>
                    <a:p>
                      <a:r>
                        <a:rPr lang="en-US" sz="2400" dirty="0"/>
                        <a:t>Library keyboard (colony 1)</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Staphylococcus epidermidis strain </a:t>
                      </a:r>
                      <a:r>
                        <a:rPr lang="en-US" sz="2400" dirty="0" err="1">
                          <a:effectLst/>
                        </a:rPr>
                        <a:t>Fussel</a:t>
                      </a:r>
                      <a:r>
                        <a:rPr lang="en-US" sz="2400" dirty="0">
                          <a:effectLst/>
                        </a:rPr>
                        <a:t>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19307134"/>
                  </a:ext>
                </a:extLst>
              </a:tr>
              <a:tr h="700347">
                <a:tc>
                  <a:txBody>
                    <a:bodyPr/>
                    <a:lstStyle/>
                    <a:p>
                      <a:r>
                        <a:rPr lang="en-US" sz="2400" dirty="0"/>
                        <a:t>Library keyboard (colony 2)</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Bacillus </a:t>
                      </a:r>
                      <a:r>
                        <a:rPr lang="en-US" sz="2400" dirty="0" err="1">
                          <a:effectLst/>
                        </a:rPr>
                        <a:t>circulans</a:t>
                      </a:r>
                      <a:r>
                        <a:rPr lang="en-US" sz="2400" dirty="0">
                          <a:effectLst/>
                        </a:rPr>
                        <a:t> strain NBRC 13626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41077313"/>
                  </a:ext>
                </a:extLst>
              </a:tr>
              <a:tr h="764144">
                <a:tc>
                  <a:txBody>
                    <a:bodyPr/>
                    <a:lstStyle/>
                    <a:p>
                      <a:r>
                        <a:rPr lang="en-US" sz="2400" dirty="0"/>
                        <a:t>Fast food restaurant 2 door handle (colony 1)</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Bacillus subtilis strain IAM 12118 16S ribosomal RNA, complete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59769748"/>
                  </a:ext>
                </a:extLst>
              </a:tr>
              <a:tr h="1063729">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2400" dirty="0"/>
                        <a:t>Fast food restaurant 2 door handle (colony 2)</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Staphylococcus </a:t>
                      </a:r>
                      <a:r>
                        <a:rPr lang="en-US" sz="2400" dirty="0" err="1">
                          <a:effectLst/>
                        </a:rPr>
                        <a:t>haemolyticus</a:t>
                      </a:r>
                      <a:r>
                        <a:rPr lang="en-US" sz="2400" dirty="0">
                          <a:effectLst/>
                        </a:rPr>
                        <a:t> strain JCM 2416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85060760"/>
                  </a:ext>
                </a:extLst>
              </a:tr>
              <a:tr h="1063729">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2400" dirty="0"/>
                        <a:t>Fast food restaurant 2 door handle (colony 3)</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Staphylococcus epidermidis strain NBRC 100911 16S ribosomal RNA gene,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076875"/>
                  </a:ext>
                </a:extLst>
              </a:tr>
              <a:tr h="764144">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2400" dirty="0"/>
                        <a:t>Fast food restaurant 3 table top (colony 1)</a:t>
                      </a:r>
                      <a:endParaRPr lang="en-US" sz="2400" dirty="0">
                        <a:solidFill>
                          <a:schemeClr val="tx1"/>
                        </a:solidFill>
                        <a:latin typeface="+mn-lt"/>
                      </a:endParaRPr>
                    </a:p>
                  </a:txBody>
                  <a:tcPr/>
                </a:tc>
                <a:tc>
                  <a:txBody>
                    <a:bodyPr/>
                    <a:lstStyle/>
                    <a:p>
                      <a:pPr marL="0" marR="0" algn="l">
                        <a:lnSpc>
                          <a:spcPct val="107000"/>
                        </a:lnSpc>
                        <a:spcBef>
                          <a:spcPts val="0"/>
                        </a:spcBef>
                        <a:spcAft>
                          <a:spcPts val="0"/>
                        </a:spcAft>
                      </a:pPr>
                      <a:r>
                        <a:rPr lang="en-US" sz="2400" dirty="0">
                          <a:effectLst/>
                        </a:rPr>
                        <a:t>Bacillus cereus strain ATCC 14579 16S ribosomal RNA (</a:t>
                      </a:r>
                      <a:r>
                        <a:rPr lang="en-US" sz="2400" dirty="0" err="1">
                          <a:effectLst/>
                        </a:rPr>
                        <a:t>rrnA</a:t>
                      </a:r>
                      <a:r>
                        <a:rPr lang="en-US" sz="2400" dirty="0">
                          <a:effectLst/>
                        </a:rPr>
                        <a:t>), partial sequence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6669181"/>
                  </a:ext>
                </a:extLst>
              </a:tr>
            </a:tbl>
          </a:graphicData>
        </a:graphic>
      </p:graphicFrame>
      <p:sp>
        <p:nvSpPr>
          <p:cNvPr id="13" name="TextBox 12">
            <a:extLst>
              <a:ext uri="{FF2B5EF4-FFF2-40B4-BE49-F238E27FC236}">
                <a16:creationId xmlns:a16="http://schemas.microsoft.com/office/drawing/2014/main" xmlns="" id="{80138879-93F7-4C7C-8940-20AA03E6ABA6}"/>
              </a:ext>
            </a:extLst>
          </p:cNvPr>
          <p:cNvSpPr txBox="1"/>
          <p:nvPr/>
        </p:nvSpPr>
        <p:spPr>
          <a:xfrm>
            <a:off x="16895603" y="20032344"/>
            <a:ext cx="4852616" cy="2092881"/>
          </a:xfrm>
          <a:prstGeom prst="rect">
            <a:avLst/>
          </a:prstGeom>
          <a:noFill/>
        </p:spPr>
        <p:txBody>
          <a:bodyPr wrap="square" rtlCol="0">
            <a:spAutoFit/>
          </a:bodyPr>
          <a:lstStyle/>
          <a:p>
            <a:pPr algn="just"/>
            <a:r>
              <a:rPr lang="en-US" sz="2600" b="1" dirty="0"/>
              <a:t>Figure 1</a:t>
            </a:r>
            <a:r>
              <a:rPr lang="en-US" sz="2600" dirty="0"/>
              <a:t> Some </a:t>
            </a:r>
            <a:r>
              <a:rPr lang="en-US" sz="2600" dirty="0" smtClean="0"/>
              <a:t>of the bacterial isolates, </a:t>
            </a:r>
            <a:r>
              <a:rPr lang="en-US" sz="2600" dirty="0"/>
              <a:t>such as this one, </a:t>
            </a:r>
            <a:r>
              <a:rPr lang="en-US" sz="2600" dirty="0" smtClean="0"/>
              <a:t>was found </a:t>
            </a:r>
            <a:r>
              <a:rPr lang="en-US" sz="2600" dirty="0"/>
              <a:t>to be susceptible to most, if not all, of the tested </a:t>
            </a:r>
            <a:r>
              <a:rPr lang="en-US" sz="2600" dirty="0" smtClean="0"/>
              <a:t>antibiotics. </a:t>
            </a:r>
            <a:endParaRPr lang="en-US" sz="2600" dirty="0"/>
          </a:p>
        </p:txBody>
      </p:sp>
      <p:sp>
        <p:nvSpPr>
          <p:cNvPr id="59" name="TextBox 58">
            <a:extLst>
              <a:ext uri="{FF2B5EF4-FFF2-40B4-BE49-F238E27FC236}">
                <a16:creationId xmlns:a16="http://schemas.microsoft.com/office/drawing/2014/main" xmlns="" id="{AC17408E-7701-4B77-92A1-790896C880CE}"/>
              </a:ext>
            </a:extLst>
          </p:cNvPr>
          <p:cNvSpPr txBox="1"/>
          <p:nvPr/>
        </p:nvSpPr>
        <p:spPr>
          <a:xfrm>
            <a:off x="25532861" y="24367230"/>
            <a:ext cx="6696919" cy="1292662"/>
          </a:xfrm>
          <a:prstGeom prst="rect">
            <a:avLst/>
          </a:prstGeom>
          <a:noFill/>
        </p:spPr>
        <p:txBody>
          <a:bodyPr wrap="square" rtlCol="0">
            <a:spAutoFit/>
          </a:bodyPr>
          <a:lstStyle/>
          <a:p>
            <a:pPr algn="just"/>
            <a:r>
              <a:rPr lang="en-US" sz="2600" b="1" dirty="0"/>
              <a:t>Figure 2</a:t>
            </a:r>
            <a:r>
              <a:rPr lang="en-US" sz="2600" dirty="0"/>
              <a:t> Some samples, such as this one, recorded to be resistant  to most of the tested antibiotics</a:t>
            </a:r>
          </a:p>
        </p:txBody>
      </p:sp>
      <p:grpSp>
        <p:nvGrpSpPr>
          <p:cNvPr id="4" name="Group 3"/>
          <p:cNvGrpSpPr/>
          <p:nvPr/>
        </p:nvGrpSpPr>
        <p:grpSpPr>
          <a:xfrm>
            <a:off x="6472644" y="656538"/>
            <a:ext cx="31221152" cy="5369149"/>
            <a:chOff x="6569936" y="656538"/>
            <a:chExt cx="30720601" cy="4279370"/>
          </a:xfrm>
        </p:grpSpPr>
        <p:grpSp>
          <p:nvGrpSpPr>
            <p:cNvPr id="56" name="Group 110"/>
            <p:cNvGrpSpPr/>
            <p:nvPr/>
          </p:nvGrpSpPr>
          <p:grpSpPr>
            <a:xfrm>
              <a:off x="6569936" y="656538"/>
              <a:ext cx="30720601" cy="4155010"/>
              <a:chOff x="1" y="-2"/>
              <a:chExt cx="30720600" cy="4155008"/>
            </a:xfrm>
          </p:grpSpPr>
          <p:sp>
            <p:nvSpPr>
              <p:cNvPr id="64" name="Shape 108"/>
              <p:cNvSpPr/>
              <p:nvPr/>
            </p:nvSpPr>
            <p:spPr>
              <a:xfrm>
                <a:off x="1" y="-2"/>
                <a:ext cx="30720600" cy="4155008"/>
              </a:xfrm>
              <a:prstGeom prst="rect">
                <a:avLst/>
              </a:prstGeom>
              <a:gradFill flip="none" rotWithShape="1">
                <a:gsLst>
                  <a:gs pos="0">
                    <a:srgbClr val="7373D1"/>
                  </a:gs>
                  <a:gs pos="52999">
                    <a:srgbClr val="D4DEFF"/>
                  </a:gs>
                  <a:gs pos="83000">
                    <a:srgbClr val="D4DEFF"/>
                  </a:gs>
                  <a:gs pos="100000">
                    <a:srgbClr val="96AB94"/>
                  </a:gs>
                </a:gsLst>
                <a:lin ang="5400000" scaled="0"/>
              </a:gradFill>
              <a:ln w="9525" cap="flat">
                <a:solidFill>
                  <a:srgbClr val="00FF00"/>
                </a:solidFill>
                <a:prstDash val="solid"/>
                <a:miter lim="800000"/>
              </a:ln>
              <a:effectLst/>
            </p:spPr>
            <p:txBody>
              <a:bodyPr wrap="square" lIns="45718" tIns="45718" rIns="45718" bIns="45718" numCol="1" anchor="t">
                <a:noAutofit/>
              </a:bodyPr>
              <a:lstStyle/>
              <a:p>
                <a:pPr algn="ctr">
                  <a:defRPr sz="6600" b="1">
                    <a:latin typeface="Times New Roman"/>
                    <a:ea typeface="Times New Roman"/>
                    <a:cs typeface="Times New Roman"/>
                    <a:sym typeface="Times New Roman"/>
                  </a:defRPr>
                </a:pPr>
                <a:endParaRPr/>
              </a:p>
            </p:txBody>
          </p:sp>
          <p:sp>
            <p:nvSpPr>
              <p:cNvPr id="65" name="Shape 109"/>
              <p:cNvSpPr/>
              <p:nvPr/>
            </p:nvSpPr>
            <p:spPr>
              <a:xfrm>
                <a:off x="56933" y="388560"/>
                <a:ext cx="30663667" cy="25021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600" b="1"/>
                </a:lvl1pPr>
              </a:lstStyle>
              <a:p>
                <a:r>
                  <a:rPr lang="en-US" dirty="0">
                    <a:latin typeface="Clearview"/>
                  </a:rPr>
                  <a:t>Microbial Diversity in Urban Environments: </a:t>
                </a:r>
                <a:r>
                  <a:rPr lang="en-US" dirty="0" smtClean="0">
                    <a:latin typeface="Clearview"/>
                  </a:rPr>
                  <a:t>Concern </a:t>
                </a:r>
                <a:r>
                  <a:rPr lang="en-US" dirty="0">
                    <a:latin typeface="Clearview"/>
                  </a:rPr>
                  <a:t>for Antibiotic Resistance</a:t>
                </a:r>
                <a:endParaRPr lang="en-US" b="0" dirty="0">
                  <a:latin typeface="Clearview"/>
                </a:endParaRPr>
              </a:p>
              <a:p>
                <a:r>
                  <a:rPr lang="en-US" dirty="0"/>
                  <a:t/>
                </a:r>
                <a:br>
                  <a:rPr lang="en-US" dirty="0"/>
                </a:br>
                <a:endParaRPr dirty="0"/>
              </a:p>
            </p:txBody>
          </p:sp>
        </p:grpSp>
        <p:sp>
          <p:nvSpPr>
            <p:cNvPr id="66" name="Shape 111"/>
            <p:cNvSpPr/>
            <p:nvPr/>
          </p:nvSpPr>
          <p:spPr>
            <a:xfrm>
              <a:off x="7411009" y="2417426"/>
              <a:ext cx="29191093" cy="251848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4800" b="1"/>
              </a:pPr>
              <a:r>
                <a:rPr sz="5400" dirty="0">
                  <a:latin typeface="Clearview"/>
                </a:rPr>
                <a:t>Authors</a:t>
              </a:r>
              <a:r>
                <a:rPr sz="5400" b="0" dirty="0">
                  <a:latin typeface="Clearview"/>
                </a:rPr>
                <a:t>: </a:t>
              </a:r>
              <a:r>
                <a:rPr lang="en-US" sz="5400" b="0" dirty="0">
                  <a:latin typeface="Clearview"/>
                </a:rPr>
                <a:t>Henry Lee</a:t>
              </a:r>
              <a:r>
                <a:rPr sz="5400" b="0" baseline="30000" dirty="0">
                  <a:latin typeface="Clearview"/>
                </a:rPr>
                <a:t>1</a:t>
              </a:r>
              <a:r>
                <a:rPr sz="5400" b="0" dirty="0">
                  <a:latin typeface="Clearview"/>
                </a:rPr>
                <a:t>, </a:t>
              </a:r>
              <a:r>
                <a:rPr lang="en-US" sz="5400" b="0" dirty="0" err="1">
                  <a:latin typeface="Clearview"/>
                </a:rPr>
                <a:t>Rooshi</a:t>
              </a:r>
              <a:r>
                <a:rPr lang="en-US" sz="5400" b="0" dirty="0">
                  <a:latin typeface="Clearview"/>
                </a:rPr>
                <a:t> Parikh</a:t>
              </a:r>
              <a:r>
                <a:rPr lang="en-US" sz="5400" baseline="30000" dirty="0">
                  <a:latin typeface="Clearview"/>
                </a:rPr>
                <a:t>2</a:t>
              </a:r>
              <a:endParaRPr sz="5400" baseline="30000" dirty="0">
                <a:latin typeface="Clearview"/>
              </a:endParaRPr>
            </a:p>
            <a:p>
              <a:pPr algn="ctr">
                <a:defRPr sz="4800"/>
              </a:pPr>
              <a:r>
                <a:rPr sz="4800" b="1" dirty="0">
                  <a:latin typeface="Clearview"/>
                </a:rPr>
                <a:t>Mentor</a:t>
              </a:r>
              <a:r>
                <a:rPr sz="4800" dirty="0">
                  <a:latin typeface="Clearview"/>
                </a:rPr>
                <a:t>: Dr. Mangala Tawde</a:t>
              </a:r>
              <a:r>
                <a:rPr lang="en-US" sz="4800" baseline="30000" dirty="0" smtClean="0">
                  <a:latin typeface="Clearview"/>
                </a:rPr>
                <a:t>3</a:t>
              </a:r>
            </a:p>
            <a:p>
              <a:pPr algn="ctr">
                <a:defRPr sz="4800"/>
              </a:pPr>
              <a:endParaRPr lang="en-US" sz="2000" baseline="30000" dirty="0" smtClean="0">
                <a:latin typeface="Clearview"/>
              </a:endParaRPr>
            </a:p>
            <a:p>
              <a:pPr algn="ctr">
                <a:defRPr sz="4800"/>
              </a:pPr>
              <a:r>
                <a:rPr lang="en-US" sz="4800" dirty="0"/>
                <a:t>Regis High School</a:t>
              </a:r>
              <a:r>
                <a:rPr lang="en-US" sz="4800" baseline="30000" dirty="0"/>
                <a:t>1</a:t>
              </a:r>
              <a:r>
                <a:rPr lang="en-US" sz="4800" dirty="0"/>
                <a:t>, Benjamin N. Cardozo High School</a:t>
              </a:r>
              <a:r>
                <a:rPr lang="en-US" sz="4800" baseline="30000" dirty="0"/>
                <a:t>2</a:t>
              </a:r>
              <a:r>
                <a:rPr lang="en-US" sz="4800" dirty="0"/>
                <a:t>, </a:t>
              </a:r>
              <a:r>
                <a:rPr lang="en-US" sz="4800" dirty="0" err="1"/>
                <a:t>Queensborough</a:t>
              </a:r>
              <a:r>
                <a:rPr lang="en-US" sz="4800" dirty="0"/>
                <a:t> Community College, CUNY</a:t>
              </a:r>
              <a:r>
                <a:rPr lang="en-US" sz="4800" baseline="30000" dirty="0"/>
                <a:t>3</a:t>
              </a:r>
            </a:p>
            <a:p>
              <a:pPr algn="ctr">
                <a:defRPr sz="4800"/>
              </a:pPr>
              <a:endParaRPr sz="5400" baseline="30000" dirty="0">
                <a:latin typeface="Clearview"/>
              </a:endParaRPr>
            </a:p>
          </p:txBody>
        </p:sp>
      </p:grpSp>
      <p:pic>
        <p:nvPicPr>
          <p:cNvPr id="55" name="Picture 54">
            <a:extLst>
              <a:ext uri="{FF2B5EF4-FFF2-40B4-BE49-F238E27FC236}">
                <a16:creationId xmlns:a16="http://schemas.microsoft.com/office/drawing/2014/main" xmlns="" id="{95FB7650-4740-4E11-9315-4AA8B39EF345}"/>
              </a:ext>
            </a:extLst>
          </p:cNvPr>
          <p:cNvPicPr/>
          <p:nvPr/>
        </p:nvPicPr>
        <p:blipFill>
          <a:blip r:embed="rId12">
            <a:extLst>
              <a:ext uri="{28A0092B-C50C-407E-A947-70E740481C1C}">
                <a14:useLocalDpi xmlns:a14="http://schemas.microsoft.com/office/drawing/2010/main" val="0"/>
              </a:ext>
            </a:extLst>
          </a:blip>
          <a:stretch>
            <a:fillRect/>
          </a:stretch>
        </p:blipFill>
        <p:spPr>
          <a:xfrm>
            <a:off x="34390347" y="7722852"/>
            <a:ext cx="4002357" cy="3861176"/>
          </a:xfrm>
          <a:prstGeom prst="rect">
            <a:avLst/>
          </a:prstGeom>
        </p:spPr>
      </p:pic>
      <p:pic>
        <p:nvPicPr>
          <p:cNvPr id="68" name="Picture 67">
            <a:extLst>
              <a:ext uri="{FF2B5EF4-FFF2-40B4-BE49-F238E27FC236}">
                <a16:creationId xmlns:a16="http://schemas.microsoft.com/office/drawing/2014/main" xmlns="" id="{5943D07C-F5D0-47C8-AECA-AC92FFEC96BD}"/>
              </a:ext>
            </a:extLst>
          </p:cNvPr>
          <p:cNvPicPr/>
          <p:nvPr/>
        </p:nvPicPr>
        <p:blipFill>
          <a:blip r:embed="rId13">
            <a:extLst>
              <a:ext uri="{28A0092B-C50C-407E-A947-70E740481C1C}">
                <a14:useLocalDpi xmlns:a14="http://schemas.microsoft.com/office/drawing/2010/main" val="0"/>
              </a:ext>
            </a:extLst>
          </a:blip>
          <a:stretch>
            <a:fillRect/>
          </a:stretch>
        </p:blipFill>
        <p:spPr>
          <a:xfrm>
            <a:off x="38892837" y="7690983"/>
            <a:ext cx="3963645" cy="3861176"/>
          </a:xfrm>
          <a:prstGeom prst="rect">
            <a:avLst/>
          </a:prstGeom>
        </p:spPr>
      </p:pic>
      <p:sp>
        <p:nvSpPr>
          <p:cNvPr id="69" name="Rectangle 68">
            <a:extLst>
              <a:ext uri="{FF2B5EF4-FFF2-40B4-BE49-F238E27FC236}">
                <a16:creationId xmlns:a16="http://schemas.microsoft.com/office/drawing/2014/main" xmlns="" id="{5B90C281-7735-4828-9021-06670FA39BD7}"/>
              </a:ext>
            </a:extLst>
          </p:cNvPr>
          <p:cNvSpPr/>
          <p:nvPr/>
        </p:nvSpPr>
        <p:spPr>
          <a:xfrm>
            <a:off x="33690481" y="11740682"/>
            <a:ext cx="5200293" cy="1041247"/>
          </a:xfrm>
          <a:prstGeom prst="rect">
            <a:avLst/>
          </a:prstGeom>
        </p:spPr>
        <p:txBody>
          <a:bodyPr wrap="square">
            <a:spAutoFit/>
          </a:bodyPr>
          <a:lstStyle/>
          <a:p>
            <a:pPr algn="ctr">
              <a:lnSpc>
                <a:spcPct val="115000"/>
              </a:lnSpc>
            </a:pPr>
            <a:r>
              <a:rPr lang="en-US" sz="2800" i="1" dirty="0" smtClean="0">
                <a:latin typeface="Clearview"/>
                <a:ea typeface="Georgia" panose="02040502050405020303" pitchFamily="18" charset="0"/>
                <a:cs typeface="Georgia" panose="02040502050405020303" pitchFamily="18" charset="0"/>
              </a:rPr>
              <a:t>Bacillus </a:t>
            </a:r>
            <a:r>
              <a:rPr lang="en-US" sz="2800" i="1" dirty="0">
                <a:latin typeface="Clearview"/>
                <a:ea typeface="Georgia" panose="02040502050405020303" pitchFamily="18" charset="0"/>
                <a:cs typeface="Georgia" panose="02040502050405020303" pitchFamily="18" charset="0"/>
              </a:rPr>
              <a:t>subtilis</a:t>
            </a:r>
            <a:endParaRPr lang="en-US" sz="2800" i="1" dirty="0">
              <a:latin typeface="Clearview"/>
              <a:ea typeface="Arial" panose="020B0604020202020204" pitchFamily="34" charset="0"/>
            </a:endParaRPr>
          </a:p>
          <a:p>
            <a:pPr algn="ctr">
              <a:lnSpc>
                <a:spcPct val="115000"/>
              </a:lnSpc>
            </a:pPr>
            <a:endParaRPr lang="en-US" sz="2800" i="1" dirty="0">
              <a:latin typeface="Clearview"/>
              <a:ea typeface="Arial" panose="020B0604020202020204" pitchFamily="34" charset="0"/>
            </a:endParaRPr>
          </a:p>
        </p:txBody>
      </p:sp>
      <p:sp>
        <p:nvSpPr>
          <p:cNvPr id="70" name="Rectangle 69">
            <a:extLst>
              <a:ext uri="{FF2B5EF4-FFF2-40B4-BE49-F238E27FC236}">
                <a16:creationId xmlns:a16="http://schemas.microsoft.com/office/drawing/2014/main" xmlns="" id="{5B90C281-7735-4828-9021-06670FA39BD7}"/>
              </a:ext>
            </a:extLst>
          </p:cNvPr>
          <p:cNvSpPr/>
          <p:nvPr/>
        </p:nvSpPr>
        <p:spPr>
          <a:xfrm>
            <a:off x="38213529" y="11722081"/>
            <a:ext cx="5200293" cy="1041247"/>
          </a:xfrm>
          <a:prstGeom prst="rect">
            <a:avLst/>
          </a:prstGeom>
        </p:spPr>
        <p:txBody>
          <a:bodyPr wrap="square">
            <a:spAutoFit/>
          </a:bodyPr>
          <a:lstStyle/>
          <a:p>
            <a:pPr algn="ctr">
              <a:lnSpc>
                <a:spcPct val="115000"/>
              </a:lnSpc>
            </a:pPr>
            <a:r>
              <a:rPr lang="en-US" sz="2800" i="1" dirty="0">
                <a:latin typeface="Clearview"/>
                <a:ea typeface="Georgia" panose="02040502050405020303" pitchFamily="18" charset="0"/>
                <a:cs typeface="Georgia" panose="02040502050405020303" pitchFamily="18" charset="0"/>
              </a:rPr>
              <a:t>Staphylococcus epidermidis</a:t>
            </a:r>
            <a:endParaRPr lang="en-US" sz="2800" i="1" dirty="0">
              <a:latin typeface="Clearview"/>
              <a:ea typeface="Arial" panose="020B0604020202020204" pitchFamily="34" charset="0"/>
            </a:endParaRPr>
          </a:p>
          <a:p>
            <a:pPr algn="ctr">
              <a:lnSpc>
                <a:spcPct val="115000"/>
              </a:lnSpc>
            </a:pPr>
            <a:endParaRPr lang="en-US" sz="2800" i="1" dirty="0">
              <a:latin typeface="Clearview"/>
              <a:ea typeface="Arial" panose="020B0604020202020204" pitchFamily="34" charset="0"/>
            </a:endParaRPr>
          </a:p>
        </p:txBody>
      </p:sp>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4252</TotalTime>
  <Words>1601</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Clearview</vt:lpstr>
      <vt:lpstr>Georgia</vt:lpstr>
      <vt:lpstr>Times New Roman</vt:lpstr>
      <vt:lpstr>Office Theme</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Mangala Tawde</cp:lastModifiedBy>
  <cp:revision>32</cp:revision>
  <dcterms:modified xsi:type="dcterms:W3CDTF">2018-05-18T21:02:56Z</dcterms:modified>
  <cp:category>science research poster</cp:category>
</cp:coreProperties>
</file>