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12">
          <p15:clr>
            <a:srgbClr val="A4A3A4"/>
          </p15:clr>
        </p15:guide>
        <p15:guide id="2" orient="horz" pos="324">
          <p15:clr>
            <a:srgbClr val="A4A3A4"/>
          </p15:clr>
        </p15:guide>
        <p15:guide id="3" pos="313">
          <p15:clr>
            <a:srgbClr val="A4A3A4"/>
          </p15:clr>
        </p15:guide>
        <p15:guide id="4"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81A070-FC71-4CE5-B1AB-27B482AE9FF2}">
  <a:tblStyle styleId="{4181A070-FC71-4CE5-B1AB-27B482AE9FF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039" autoAdjust="0"/>
    <p:restoredTop sz="94660"/>
  </p:normalViewPr>
  <p:slideViewPr>
    <p:cSldViewPr snapToGrid="0">
      <p:cViewPr>
        <p:scale>
          <a:sx n="20" d="100"/>
          <a:sy n="20" d="100"/>
        </p:scale>
        <p:origin x="2526" y="138"/>
      </p:cViewPr>
      <p:guideLst>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78319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96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91840" y="10226043"/>
            <a:ext cx="37307519" cy="705612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6583680" y="18653759"/>
            <a:ext cx="30723839" cy="8412480"/>
          </a:xfrm>
          <a:prstGeom prst="rect">
            <a:avLst/>
          </a:prstGeom>
          <a:noFill/>
          <a:ln>
            <a:noFill/>
          </a:ln>
        </p:spPr>
        <p:txBody>
          <a:bodyPr spcFirstLastPara="1" wrap="square" lIns="438875" tIns="219425" rIns="438875" bIns="219425" anchor="t" anchorCtr="0"/>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a:endParaRPr/>
          </a:p>
        </p:txBody>
      </p:sp>
      <p:sp>
        <p:nvSpPr>
          <p:cNvPr id="14" name="Google Shape;14;p2"/>
          <p:cNvSpPr txBox="1">
            <a:spLocks noGrp="1"/>
          </p:cNvSpPr>
          <p:nvPr>
            <p:ph type="dt" idx="10"/>
          </p:nvPr>
        </p:nvSpPr>
        <p:spPr>
          <a:xfrm>
            <a:off x="15716985" y="27912072"/>
            <a:ext cx="1024140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083290" y="-1207767"/>
            <a:ext cx="21724621" cy="39502081"/>
          </a:xfrm>
          <a:prstGeom prst="rect">
            <a:avLst/>
          </a:prstGeom>
          <a:noFill/>
          <a:ln>
            <a:noFill/>
          </a:ln>
        </p:spPr>
        <p:txBody>
          <a:bodyPr spcFirstLastPara="1" wrap="square" lIns="438875" tIns="219425" rIns="438875" bIns="2194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598421" y="914407"/>
            <a:ext cx="28087320" cy="28895039"/>
          </a:xfrm>
          <a:prstGeom prst="rect">
            <a:avLst/>
          </a:prstGeom>
          <a:noFill/>
          <a:ln>
            <a:noFill/>
          </a:ln>
        </p:spPr>
        <p:txBody>
          <a:bodyPr spcFirstLastPara="1" wrap="square" lIns="438875" tIns="219425" rIns="438875" bIns="2194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467102" y="21153122"/>
            <a:ext cx="37307519" cy="6537960"/>
          </a:xfrm>
          <a:prstGeom prst="rect">
            <a:avLst/>
          </a:prstGeom>
          <a:noFill/>
          <a:ln>
            <a:noFill/>
          </a:ln>
        </p:spPr>
        <p:txBody>
          <a:bodyPr spcFirstLastPara="1" wrap="square" lIns="438875" tIns="219425" rIns="438875" bIns="219425" anchor="t" anchorCtr="0"/>
          <a:lstStyle>
            <a:lvl1pPr lvl="0" algn="l">
              <a:spcBef>
                <a:spcPts val="0"/>
              </a:spcBef>
              <a:spcAft>
                <a:spcPts val="0"/>
              </a:spcAft>
              <a:buClr>
                <a:schemeClr val="dk1"/>
              </a:buClr>
              <a:buSzPts val="19200"/>
              <a:buFont typeface="Calibri"/>
              <a:buNone/>
              <a:defRPr sz="19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3467102" y="13952225"/>
            <a:ext cx="37307519" cy="7200898"/>
          </a:xfrm>
          <a:prstGeom prst="rect">
            <a:avLst/>
          </a:prstGeom>
          <a:noFill/>
          <a:ln>
            <a:noFill/>
          </a:ln>
        </p:spPr>
        <p:txBody>
          <a:bodyPr spcFirstLastPara="1" wrap="square" lIns="438875" tIns="219425" rIns="438875" bIns="219425" anchor="b" anchorCtr="0"/>
          <a:lstStyle>
            <a:lvl1pPr marL="457200" lvl="0" indent="-228600" algn="l">
              <a:spcBef>
                <a:spcPts val="1920"/>
              </a:spcBef>
              <a:spcAft>
                <a:spcPts val="0"/>
              </a:spcAft>
              <a:buClr>
                <a:srgbClr val="888888"/>
              </a:buClr>
              <a:buSzPts val="9600"/>
              <a:buNone/>
              <a:defRPr sz="9600">
                <a:solidFill>
                  <a:srgbClr val="888888"/>
                </a:solidFill>
              </a:defRPr>
            </a:lvl1pPr>
            <a:lvl2pPr marL="914400" lvl="1" indent="-228600" algn="l">
              <a:spcBef>
                <a:spcPts val="1720"/>
              </a:spcBef>
              <a:spcAft>
                <a:spcPts val="0"/>
              </a:spcAft>
              <a:buClr>
                <a:srgbClr val="888888"/>
              </a:buClr>
              <a:buSzPts val="8600"/>
              <a:buNone/>
              <a:defRPr sz="8600">
                <a:solidFill>
                  <a:srgbClr val="888888"/>
                </a:solidFill>
              </a:defRPr>
            </a:lvl2pPr>
            <a:lvl3pPr marL="1371600" lvl="2" indent="-228600" algn="l">
              <a:spcBef>
                <a:spcPts val="1520"/>
              </a:spcBef>
              <a:spcAft>
                <a:spcPts val="0"/>
              </a:spcAft>
              <a:buClr>
                <a:srgbClr val="888888"/>
              </a:buClr>
              <a:buSzPts val="7600"/>
              <a:buNone/>
              <a:defRPr sz="7600">
                <a:solidFill>
                  <a:srgbClr val="888888"/>
                </a:solidFill>
              </a:defRPr>
            </a:lvl3pPr>
            <a:lvl4pPr marL="1828800" lvl="3" indent="-228600" algn="l">
              <a:spcBef>
                <a:spcPts val="1340"/>
              </a:spcBef>
              <a:spcAft>
                <a:spcPts val="0"/>
              </a:spcAft>
              <a:buClr>
                <a:srgbClr val="888888"/>
              </a:buClr>
              <a:buSzPts val="6700"/>
              <a:buNone/>
              <a:defRPr sz="6700">
                <a:solidFill>
                  <a:srgbClr val="888888"/>
                </a:solidFill>
              </a:defRPr>
            </a:lvl4pPr>
            <a:lvl5pPr marL="2286000" lvl="4" indent="-228600" algn="l">
              <a:spcBef>
                <a:spcPts val="1340"/>
              </a:spcBef>
              <a:spcAft>
                <a:spcPts val="0"/>
              </a:spcAft>
              <a:buClr>
                <a:srgbClr val="888888"/>
              </a:buClr>
              <a:buSzPts val="6700"/>
              <a:buNone/>
              <a:defRPr sz="6700">
                <a:solidFill>
                  <a:srgbClr val="888888"/>
                </a:solidFill>
              </a:defRPr>
            </a:lvl5pPr>
            <a:lvl6pPr marL="2743200" lvl="5" indent="-228600" algn="l">
              <a:spcBef>
                <a:spcPts val="1340"/>
              </a:spcBef>
              <a:spcAft>
                <a:spcPts val="0"/>
              </a:spcAft>
              <a:buClr>
                <a:srgbClr val="888888"/>
              </a:buClr>
              <a:buSzPts val="6700"/>
              <a:buNone/>
              <a:defRPr sz="6700">
                <a:solidFill>
                  <a:srgbClr val="888888"/>
                </a:solidFill>
              </a:defRPr>
            </a:lvl6pPr>
            <a:lvl7pPr marL="3200400" lvl="6" indent="-228600" algn="l">
              <a:spcBef>
                <a:spcPts val="1340"/>
              </a:spcBef>
              <a:spcAft>
                <a:spcPts val="0"/>
              </a:spcAft>
              <a:buClr>
                <a:srgbClr val="888888"/>
              </a:buClr>
              <a:buSzPts val="6700"/>
              <a:buNone/>
              <a:defRPr sz="6700">
                <a:solidFill>
                  <a:srgbClr val="888888"/>
                </a:solidFill>
              </a:defRPr>
            </a:lvl7pPr>
            <a:lvl8pPr marL="3657600" lvl="7" indent="-228600" algn="l">
              <a:spcBef>
                <a:spcPts val="1340"/>
              </a:spcBef>
              <a:spcAft>
                <a:spcPts val="0"/>
              </a:spcAft>
              <a:buClr>
                <a:srgbClr val="888888"/>
              </a:buClr>
              <a:buSzPts val="6700"/>
              <a:buNone/>
              <a:defRPr sz="6700">
                <a:solidFill>
                  <a:srgbClr val="888888"/>
                </a:solidFill>
              </a:defRPr>
            </a:lvl8pPr>
            <a:lvl9pPr marL="4114800" lvl="8" indent="-228600" algn="l">
              <a:spcBef>
                <a:spcPts val="1340"/>
              </a:spcBef>
              <a:spcAft>
                <a:spcPts val="0"/>
              </a:spcAft>
              <a:buClr>
                <a:srgbClr val="888888"/>
              </a:buClr>
              <a:buSzPts val="6700"/>
              <a:buNone/>
              <a:defRPr sz="6700">
                <a:solidFill>
                  <a:srgbClr val="888888"/>
                </a:solidFill>
              </a:defRPr>
            </a:lvl9pPr>
          </a:lstStyle>
          <a:p>
            <a:endParaRPr/>
          </a:p>
        </p:txBody>
      </p:sp>
      <p:sp>
        <p:nvSpPr>
          <p:cNvPr id="26" name="Google Shape;26;p4"/>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194560" y="7680963"/>
            <a:ext cx="19385280" cy="21724621"/>
          </a:xfrm>
          <a:prstGeom prst="rect">
            <a:avLst/>
          </a:prstGeom>
          <a:noFill/>
          <a:ln>
            <a:noFill/>
          </a:ln>
        </p:spPr>
        <p:txBody>
          <a:bodyPr spcFirstLastPara="1" wrap="square" lIns="438875" tIns="219425" rIns="438875" bIns="219425" anchor="t" anchorCtr="0"/>
          <a:lstStyle>
            <a:lvl1pPr marL="457200" lvl="0" indent="-1085850" algn="l">
              <a:spcBef>
                <a:spcPts val="2700"/>
              </a:spcBef>
              <a:spcAft>
                <a:spcPts val="0"/>
              </a:spcAft>
              <a:buClr>
                <a:schemeClr val="dk1"/>
              </a:buClr>
              <a:buSzPts val="13500"/>
              <a:buChar char="•"/>
              <a:defRPr sz="135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2" name="Google Shape;32;p5"/>
          <p:cNvSpPr txBox="1">
            <a:spLocks noGrp="1"/>
          </p:cNvSpPr>
          <p:nvPr>
            <p:ph type="body" idx="2"/>
          </p:nvPr>
        </p:nvSpPr>
        <p:spPr>
          <a:xfrm>
            <a:off x="22311359" y="7680963"/>
            <a:ext cx="19385280" cy="21724621"/>
          </a:xfrm>
          <a:prstGeom prst="rect">
            <a:avLst/>
          </a:prstGeom>
          <a:noFill/>
          <a:ln>
            <a:noFill/>
          </a:ln>
        </p:spPr>
        <p:txBody>
          <a:bodyPr spcFirstLastPara="1" wrap="square" lIns="438875" tIns="219425" rIns="438875" bIns="219425" anchor="t" anchorCtr="0"/>
          <a:lstStyle>
            <a:lvl1pPr marL="457200" lvl="0" indent="-1085850" algn="l">
              <a:spcBef>
                <a:spcPts val="2700"/>
              </a:spcBef>
              <a:spcAft>
                <a:spcPts val="0"/>
              </a:spcAft>
              <a:buClr>
                <a:schemeClr val="dk1"/>
              </a:buClr>
              <a:buSzPts val="13500"/>
              <a:buChar char="•"/>
              <a:defRPr sz="135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3" name="Google Shape;33;p5"/>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20"/>
              </a:spcBef>
              <a:spcAft>
                <a:spcPts val="0"/>
              </a:spcAft>
              <a:buClr>
                <a:schemeClr val="dk1"/>
              </a:buClr>
              <a:buSzPts val="7600"/>
              <a:buNone/>
              <a:defRPr sz="7600" b="1"/>
            </a:lvl4pPr>
            <a:lvl5pPr marL="2286000" lvl="4" indent="-228600" algn="l">
              <a:spcBef>
                <a:spcPts val="1520"/>
              </a:spcBef>
              <a:spcAft>
                <a:spcPts val="0"/>
              </a:spcAft>
              <a:buClr>
                <a:schemeClr val="dk1"/>
              </a:buClr>
              <a:buSzPts val="7600"/>
              <a:buNone/>
              <a:defRPr sz="7600" b="1"/>
            </a:lvl5pPr>
            <a:lvl6pPr marL="2743200" lvl="5" indent="-228600" algn="l">
              <a:spcBef>
                <a:spcPts val="1520"/>
              </a:spcBef>
              <a:spcAft>
                <a:spcPts val="0"/>
              </a:spcAft>
              <a:buClr>
                <a:schemeClr val="dk1"/>
              </a:buClr>
              <a:buSzPts val="7600"/>
              <a:buNone/>
              <a:defRPr sz="7600" b="1"/>
            </a:lvl6pPr>
            <a:lvl7pPr marL="3200400" lvl="6" indent="-228600" algn="l">
              <a:spcBef>
                <a:spcPts val="1520"/>
              </a:spcBef>
              <a:spcAft>
                <a:spcPts val="0"/>
              </a:spcAft>
              <a:buClr>
                <a:schemeClr val="dk1"/>
              </a:buClr>
              <a:buSzPts val="7600"/>
              <a:buNone/>
              <a:defRPr sz="7600" b="1"/>
            </a:lvl7pPr>
            <a:lvl8pPr marL="3657600" lvl="7" indent="-228600" algn="l">
              <a:spcBef>
                <a:spcPts val="1520"/>
              </a:spcBef>
              <a:spcAft>
                <a:spcPts val="0"/>
              </a:spcAft>
              <a:buClr>
                <a:schemeClr val="dk1"/>
              </a:buClr>
              <a:buSzPts val="7600"/>
              <a:buNone/>
              <a:defRPr sz="7600" b="1"/>
            </a:lvl8pPr>
            <a:lvl9pPr marL="4114800" lvl="8" indent="-228600" algn="l">
              <a:spcBef>
                <a:spcPts val="1520"/>
              </a:spcBef>
              <a:spcAft>
                <a:spcPts val="0"/>
              </a:spcAft>
              <a:buClr>
                <a:schemeClr val="dk1"/>
              </a:buClr>
              <a:buSzPts val="7600"/>
              <a:buNone/>
              <a:defRPr sz="7600" b="1"/>
            </a:lvl9pPr>
          </a:lstStyle>
          <a:p>
            <a:endParaRPr/>
          </a:p>
        </p:txBody>
      </p:sp>
      <p:sp>
        <p:nvSpPr>
          <p:cNvPr id="39" name="Google Shape;39;p6"/>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1200" algn="l">
              <a:spcBef>
                <a:spcPts val="1520"/>
              </a:spcBef>
              <a:spcAft>
                <a:spcPts val="0"/>
              </a:spcAft>
              <a:buClr>
                <a:schemeClr val="dk1"/>
              </a:buClr>
              <a:buSzPts val="7600"/>
              <a:buChar char="–"/>
              <a:defRPr sz="7600"/>
            </a:lvl4pPr>
            <a:lvl5pPr marL="2286000" lvl="4" indent="-711200" algn="l">
              <a:spcBef>
                <a:spcPts val="1520"/>
              </a:spcBef>
              <a:spcAft>
                <a:spcPts val="0"/>
              </a:spcAft>
              <a:buClr>
                <a:schemeClr val="dk1"/>
              </a:buClr>
              <a:buSzPts val="7600"/>
              <a:buChar char="»"/>
              <a:defRPr sz="7600"/>
            </a:lvl5pPr>
            <a:lvl6pPr marL="2743200" lvl="5" indent="-711200" algn="l">
              <a:spcBef>
                <a:spcPts val="1520"/>
              </a:spcBef>
              <a:spcAft>
                <a:spcPts val="0"/>
              </a:spcAft>
              <a:buClr>
                <a:schemeClr val="dk1"/>
              </a:buClr>
              <a:buSzPts val="7600"/>
              <a:buChar char="•"/>
              <a:defRPr sz="7600"/>
            </a:lvl6pPr>
            <a:lvl7pPr marL="3200400" lvl="6" indent="-711200" algn="l">
              <a:spcBef>
                <a:spcPts val="1520"/>
              </a:spcBef>
              <a:spcAft>
                <a:spcPts val="0"/>
              </a:spcAft>
              <a:buClr>
                <a:schemeClr val="dk1"/>
              </a:buClr>
              <a:buSzPts val="7600"/>
              <a:buChar char="•"/>
              <a:defRPr sz="7600"/>
            </a:lvl7pPr>
            <a:lvl8pPr marL="3657600" lvl="7" indent="-711200" algn="l">
              <a:spcBef>
                <a:spcPts val="1520"/>
              </a:spcBef>
              <a:spcAft>
                <a:spcPts val="0"/>
              </a:spcAft>
              <a:buClr>
                <a:schemeClr val="dk1"/>
              </a:buClr>
              <a:buSzPts val="7600"/>
              <a:buChar char="•"/>
              <a:defRPr sz="7600"/>
            </a:lvl8pPr>
            <a:lvl9pPr marL="4114800" lvl="8" indent="-711200" algn="l">
              <a:spcBef>
                <a:spcPts val="1520"/>
              </a:spcBef>
              <a:spcAft>
                <a:spcPts val="0"/>
              </a:spcAft>
              <a:buClr>
                <a:schemeClr val="dk1"/>
              </a:buClr>
              <a:buSzPts val="7600"/>
              <a:buChar char="•"/>
              <a:defRPr sz="7600"/>
            </a:lvl9pPr>
          </a:lstStyle>
          <a:p>
            <a:endParaRPr/>
          </a:p>
        </p:txBody>
      </p:sp>
      <p:sp>
        <p:nvSpPr>
          <p:cNvPr id="40" name="Google Shape;40;p6"/>
          <p:cNvSpPr txBox="1">
            <a:spLocks noGrp="1"/>
          </p:cNvSpPr>
          <p:nvPr>
            <p:ph type="body" idx="3"/>
          </p:nvPr>
        </p:nvSpPr>
        <p:spPr>
          <a:xfrm>
            <a:off x="22296122" y="7368544"/>
            <a:ext cx="19400519" cy="3070857"/>
          </a:xfrm>
          <a:prstGeom prst="rect">
            <a:avLst/>
          </a:prstGeom>
          <a:noFill/>
          <a:ln>
            <a:noFill/>
          </a:ln>
        </p:spPr>
        <p:txBody>
          <a:bodyPr spcFirstLastPara="1" wrap="square" lIns="438875" tIns="219425" rIns="438875" bIns="219425" anchor="b" anchorCtr="0"/>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20"/>
              </a:spcBef>
              <a:spcAft>
                <a:spcPts val="0"/>
              </a:spcAft>
              <a:buClr>
                <a:schemeClr val="dk1"/>
              </a:buClr>
              <a:buSzPts val="7600"/>
              <a:buNone/>
              <a:defRPr sz="7600" b="1"/>
            </a:lvl4pPr>
            <a:lvl5pPr marL="2286000" lvl="4" indent="-228600" algn="l">
              <a:spcBef>
                <a:spcPts val="1520"/>
              </a:spcBef>
              <a:spcAft>
                <a:spcPts val="0"/>
              </a:spcAft>
              <a:buClr>
                <a:schemeClr val="dk1"/>
              </a:buClr>
              <a:buSzPts val="7600"/>
              <a:buNone/>
              <a:defRPr sz="7600" b="1"/>
            </a:lvl5pPr>
            <a:lvl6pPr marL="2743200" lvl="5" indent="-228600" algn="l">
              <a:spcBef>
                <a:spcPts val="1520"/>
              </a:spcBef>
              <a:spcAft>
                <a:spcPts val="0"/>
              </a:spcAft>
              <a:buClr>
                <a:schemeClr val="dk1"/>
              </a:buClr>
              <a:buSzPts val="7600"/>
              <a:buNone/>
              <a:defRPr sz="7600" b="1"/>
            </a:lvl6pPr>
            <a:lvl7pPr marL="3200400" lvl="6" indent="-228600" algn="l">
              <a:spcBef>
                <a:spcPts val="1520"/>
              </a:spcBef>
              <a:spcAft>
                <a:spcPts val="0"/>
              </a:spcAft>
              <a:buClr>
                <a:schemeClr val="dk1"/>
              </a:buClr>
              <a:buSzPts val="7600"/>
              <a:buNone/>
              <a:defRPr sz="7600" b="1"/>
            </a:lvl7pPr>
            <a:lvl8pPr marL="3657600" lvl="7" indent="-228600" algn="l">
              <a:spcBef>
                <a:spcPts val="1520"/>
              </a:spcBef>
              <a:spcAft>
                <a:spcPts val="0"/>
              </a:spcAft>
              <a:buClr>
                <a:schemeClr val="dk1"/>
              </a:buClr>
              <a:buSzPts val="7600"/>
              <a:buNone/>
              <a:defRPr sz="7600" b="1"/>
            </a:lvl8pPr>
            <a:lvl9pPr marL="4114800" lvl="8" indent="-228600" algn="l">
              <a:spcBef>
                <a:spcPts val="1520"/>
              </a:spcBef>
              <a:spcAft>
                <a:spcPts val="0"/>
              </a:spcAft>
              <a:buClr>
                <a:schemeClr val="dk1"/>
              </a:buClr>
              <a:buSzPts val="7600"/>
              <a:buNone/>
              <a:defRPr sz="7600" b="1"/>
            </a:lvl9pPr>
          </a:lstStyle>
          <a:p>
            <a:endParaRPr/>
          </a:p>
        </p:txBody>
      </p:sp>
      <p:sp>
        <p:nvSpPr>
          <p:cNvPr id="41" name="Google Shape;41;p6"/>
          <p:cNvSpPr txBox="1">
            <a:spLocks noGrp="1"/>
          </p:cNvSpPr>
          <p:nvPr>
            <p:ph type="body" idx="4"/>
          </p:nvPr>
        </p:nvSpPr>
        <p:spPr>
          <a:xfrm>
            <a:off x="22296122" y="10439401"/>
            <a:ext cx="19400519" cy="18966183"/>
          </a:xfrm>
          <a:prstGeom prst="rect">
            <a:avLst/>
          </a:prstGeom>
          <a:noFill/>
          <a:ln>
            <a:noFill/>
          </a:ln>
        </p:spPr>
        <p:txBody>
          <a:bodyPr spcFirstLastPara="1" wrap="square" lIns="438875" tIns="219425" rIns="438875" bIns="219425" anchor="t" anchorCtr="0"/>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1200" algn="l">
              <a:spcBef>
                <a:spcPts val="1520"/>
              </a:spcBef>
              <a:spcAft>
                <a:spcPts val="0"/>
              </a:spcAft>
              <a:buClr>
                <a:schemeClr val="dk1"/>
              </a:buClr>
              <a:buSzPts val="7600"/>
              <a:buChar char="–"/>
              <a:defRPr sz="7600"/>
            </a:lvl4pPr>
            <a:lvl5pPr marL="2286000" lvl="4" indent="-711200" algn="l">
              <a:spcBef>
                <a:spcPts val="1520"/>
              </a:spcBef>
              <a:spcAft>
                <a:spcPts val="0"/>
              </a:spcAft>
              <a:buClr>
                <a:schemeClr val="dk1"/>
              </a:buClr>
              <a:buSzPts val="7600"/>
              <a:buChar char="»"/>
              <a:defRPr sz="7600"/>
            </a:lvl5pPr>
            <a:lvl6pPr marL="2743200" lvl="5" indent="-711200" algn="l">
              <a:spcBef>
                <a:spcPts val="1520"/>
              </a:spcBef>
              <a:spcAft>
                <a:spcPts val="0"/>
              </a:spcAft>
              <a:buClr>
                <a:schemeClr val="dk1"/>
              </a:buClr>
              <a:buSzPts val="7600"/>
              <a:buChar char="•"/>
              <a:defRPr sz="7600"/>
            </a:lvl6pPr>
            <a:lvl7pPr marL="3200400" lvl="6" indent="-711200" algn="l">
              <a:spcBef>
                <a:spcPts val="1520"/>
              </a:spcBef>
              <a:spcAft>
                <a:spcPts val="0"/>
              </a:spcAft>
              <a:buClr>
                <a:schemeClr val="dk1"/>
              </a:buClr>
              <a:buSzPts val="7600"/>
              <a:buChar char="•"/>
              <a:defRPr sz="7600"/>
            </a:lvl7pPr>
            <a:lvl8pPr marL="3657600" lvl="7" indent="-711200" algn="l">
              <a:spcBef>
                <a:spcPts val="1520"/>
              </a:spcBef>
              <a:spcAft>
                <a:spcPts val="0"/>
              </a:spcAft>
              <a:buClr>
                <a:schemeClr val="dk1"/>
              </a:buClr>
              <a:buSzPts val="7600"/>
              <a:buChar char="•"/>
              <a:defRPr sz="7600"/>
            </a:lvl8pPr>
            <a:lvl9pPr marL="4114800" lvl="8" indent="-711200" algn="l">
              <a:spcBef>
                <a:spcPts val="1520"/>
              </a:spcBef>
              <a:spcAft>
                <a:spcPts val="0"/>
              </a:spcAft>
              <a:buClr>
                <a:schemeClr val="dk1"/>
              </a:buClr>
              <a:buSzPts val="7600"/>
              <a:buChar char="•"/>
              <a:defRPr sz="7600"/>
            </a:lvl9pPr>
          </a:lstStyle>
          <a:p>
            <a:endParaRPr/>
          </a:p>
        </p:txBody>
      </p:sp>
      <p:sp>
        <p:nvSpPr>
          <p:cNvPr id="42" name="Google Shape;42;p6"/>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7160241" y="1310643"/>
            <a:ext cx="24536399" cy="28094942"/>
          </a:xfrm>
          <a:prstGeom prst="rect">
            <a:avLst/>
          </a:prstGeom>
          <a:noFill/>
          <a:ln>
            <a:noFill/>
          </a:ln>
        </p:spPr>
        <p:txBody>
          <a:bodyPr spcFirstLastPara="1" wrap="square" lIns="438875" tIns="219425" rIns="438875" bIns="219425" anchor="t" anchorCtr="0"/>
          <a:lstStyle>
            <a:lvl1pPr marL="457200" lvl="0" indent="-1206500" algn="l">
              <a:spcBef>
                <a:spcPts val="3080"/>
              </a:spcBef>
              <a:spcAft>
                <a:spcPts val="0"/>
              </a:spcAft>
              <a:buClr>
                <a:schemeClr val="dk1"/>
              </a:buClr>
              <a:buSzPts val="15400"/>
              <a:buChar char="•"/>
              <a:defRPr sz="15400"/>
            </a:lvl1pPr>
            <a:lvl2pPr marL="914400" lvl="1" indent="-1085850" algn="l">
              <a:spcBef>
                <a:spcPts val="2700"/>
              </a:spcBef>
              <a:spcAft>
                <a:spcPts val="0"/>
              </a:spcAft>
              <a:buClr>
                <a:schemeClr val="dk1"/>
              </a:buClr>
              <a:buSzPts val="13500"/>
              <a:buChar char="–"/>
              <a:defRPr sz="13500"/>
            </a:lvl2pPr>
            <a:lvl3pPr marL="1371600" lvl="2" indent="-958850" algn="l">
              <a:spcBef>
                <a:spcPts val="2300"/>
              </a:spcBef>
              <a:spcAft>
                <a:spcPts val="0"/>
              </a:spcAft>
              <a:buClr>
                <a:schemeClr val="dk1"/>
              </a:buClr>
              <a:buSzPts val="11500"/>
              <a:buChar char="•"/>
              <a:defRPr sz="11500"/>
            </a:lvl3pPr>
            <a:lvl4pPr marL="1828800" lvl="3" indent="-838200" algn="l">
              <a:spcBef>
                <a:spcPts val="1920"/>
              </a:spcBef>
              <a:spcAft>
                <a:spcPts val="0"/>
              </a:spcAft>
              <a:buClr>
                <a:schemeClr val="dk1"/>
              </a:buClr>
              <a:buSzPts val="9600"/>
              <a:buChar char="–"/>
              <a:defRPr sz="9600"/>
            </a:lvl4pPr>
            <a:lvl5pPr marL="2286000" lvl="4" indent="-838200" algn="l">
              <a:spcBef>
                <a:spcPts val="1920"/>
              </a:spcBef>
              <a:spcAft>
                <a:spcPts val="0"/>
              </a:spcAft>
              <a:buClr>
                <a:schemeClr val="dk1"/>
              </a:buClr>
              <a:buSzPts val="9600"/>
              <a:buChar char="»"/>
              <a:defRPr sz="9600"/>
            </a:lvl5pPr>
            <a:lvl6pPr marL="2743200" lvl="5" indent="-838200" algn="l">
              <a:spcBef>
                <a:spcPts val="1920"/>
              </a:spcBef>
              <a:spcAft>
                <a:spcPts val="0"/>
              </a:spcAft>
              <a:buClr>
                <a:schemeClr val="dk1"/>
              </a:buClr>
              <a:buSzPts val="9600"/>
              <a:buChar char="•"/>
              <a:defRPr sz="9600"/>
            </a:lvl6pPr>
            <a:lvl7pPr marL="3200400" lvl="6" indent="-838200" algn="l">
              <a:spcBef>
                <a:spcPts val="1920"/>
              </a:spcBef>
              <a:spcAft>
                <a:spcPts val="0"/>
              </a:spcAft>
              <a:buClr>
                <a:schemeClr val="dk1"/>
              </a:buClr>
              <a:buSzPts val="9600"/>
              <a:buChar char="•"/>
              <a:defRPr sz="9600"/>
            </a:lvl7pPr>
            <a:lvl8pPr marL="3657600" lvl="7" indent="-838200" algn="l">
              <a:spcBef>
                <a:spcPts val="1920"/>
              </a:spcBef>
              <a:spcAft>
                <a:spcPts val="0"/>
              </a:spcAft>
              <a:buClr>
                <a:schemeClr val="dk1"/>
              </a:buClr>
              <a:buSzPts val="9600"/>
              <a:buChar char="•"/>
              <a:defRPr sz="9600"/>
            </a:lvl8pPr>
            <a:lvl9pPr marL="4114800" lvl="8" indent="-838200" algn="l">
              <a:spcBef>
                <a:spcPts val="1920"/>
              </a:spcBef>
              <a:spcAft>
                <a:spcPts val="0"/>
              </a:spcAft>
              <a:buClr>
                <a:schemeClr val="dk1"/>
              </a:buClr>
              <a:buSzPts val="9600"/>
              <a:buChar char="•"/>
              <a:defRPr sz="9600"/>
            </a:lvl9pPr>
          </a:lstStyle>
          <a:p>
            <a:endParaRPr/>
          </a:p>
        </p:txBody>
      </p:sp>
      <p:sp>
        <p:nvSpPr>
          <p:cNvPr id="57" name="Google Shape;57;p9"/>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lstStyle>
            <a:lvl1pPr marL="457200" lvl="0" indent="-228600" algn="l">
              <a:spcBef>
                <a:spcPts val="1340"/>
              </a:spcBef>
              <a:spcAft>
                <a:spcPts val="0"/>
              </a:spcAft>
              <a:buClr>
                <a:schemeClr val="dk1"/>
              </a:buClr>
              <a:buSzPts val="6700"/>
              <a:buNone/>
              <a:defRPr sz="6700"/>
            </a:lvl1pPr>
            <a:lvl2pPr marL="914400" lvl="1" indent="-228600" algn="l">
              <a:spcBef>
                <a:spcPts val="1140"/>
              </a:spcBef>
              <a:spcAft>
                <a:spcPts val="0"/>
              </a:spcAft>
              <a:buClr>
                <a:schemeClr val="dk1"/>
              </a:buClr>
              <a:buSzPts val="5700"/>
              <a:buNone/>
              <a:defRPr sz="57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58" name="Google Shape;58;p9"/>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602982" y="23042880"/>
            <a:ext cx="26334721" cy="2720342"/>
          </a:xfrm>
          <a:prstGeom prst="rect">
            <a:avLst/>
          </a:prstGeom>
          <a:noFill/>
          <a:ln>
            <a:noFill/>
          </a:ln>
        </p:spPr>
        <p:txBody>
          <a:bodyPr spcFirstLastPara="1" wrap="square" lIns="438875" tIns="219425" rIns="438875" bIns="219425" anchor="b" anchorCtr="0"/>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8602982" y="2941320"/>
            <a:ext cx="26334721" cy="19751040"/>
          </a:xfrm>
          <a:prstGeom prst="rect">
            <a:avLst/>
          </a:prstGeom>
          <a:noFill/>
          <a:ln>
            <a:noFill/>
          </a:ln>
        </p:spPr>
        <p:txBody>
          <a:bodyPr spcFirstLastPara="1" wrap="square" lIns="438875" tIns="219425" rIns="438875" bIns="219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602982" y="25763222"/>
            <a:ext cx="26334721" cy="3863338"/>
          </a:xfrm>
          <a:prstGeom prst="rect">
            <a:avLst/>
          </a:prstGeom>
          <a:noFill/>
          <a:ln>
            <a:noFill/>
          </a:ln>
        </p:spPr>
        <p:txBody>
          <a:bodyPr spcFirstLastPara="1" wrap="square" lIns="438875" tIns="219425" rIns="438875" bIns="219425" anchor="t" anchorCtr="0"/>
          <a:lstStyle>
            <a:lvl1pPr marL="457200" lvl="0" indent="-228600" algn="l">
              <a:spcBef>
                <a:spcPts val="1340"/>
              </a:spcBef>
              <a:spcAft>
                <a:spcPts val="0"/>
              </a:spcAft>
              <a:buClr>
                <a:schemeClr val="dk1"/>
              </a:buClr>
              <a:buSzPts val="6700"/>
              <a:buNone/>
              <a:defRPr sz="6700"/>
            </a:lvl1pPr>
            <a:lvl2pPr marL="914400" lvl="1" indent="-228600" algn="l">
              <a:spcBef>
                <a:spcPts val="1140"/>
              </a:spcBef>
              <a:spcAft>
                <a:spcPts val="0"/>
              </a:spcAft>
              <a:buClr>
                <a:schemeClr val="dk1"/>
              </a:buClr>
              <a:buSzPts val="5700"/>
              <a:buNone/>
              <a:defRPr sz="57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5" name="Google Shape;65;p10"/>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0" y="179613"/>
            <a:ext cx="42284400" cy="1713000"/>
          </a:xfrm>
          <a:prstGeom prst="rect">
            <a:avLst/>
          </a:prstGeom>
          <a:noFill/>
          <a:ln>
            <a:noFill/>
          </a:ln>
        </p:spPr>
        <p:txBody>
          <a:bodyPr spcFirstLastPara="1" wrap="square" lIns="101050" tIns="50525" rIns="101050" bIns="50525" anchor="t" anchorCtr="0">
            <a:noAutofit/>
          </a:bodyPr>
          <a:lstStyle/>
          <a:p>
            <a:pPr marL="0" marR="0" lvl="0" indent="0" algn="ctr" rtl="0">
              <a:spcBef>
                <a:spcPts val="0"/>
              </a:spcBef>
              <a:spcAft>
                <a:spcPts val="0"/>
              </a:spcAft>
              <a:buNone/>
            </a:pPr>
            <a:r>
              <a:rPr lang="en-US" sz="9600" b="1" u="sng">
                <a:solidFill>
                  <a:schemeClr val="dk1"/>
                </a:solidFill>
                <a:latin typeface="Calibri"/>
                <a:ea typeface="Calibri"/>
                <a:cs typeface="Calibri"/>
                <a:sym typeface="Calibri"/>
              </a:rPr>
              <a:t>Microbial Diversity in School Environments:</a:t>
            </a:r>
            <a:endParaRPr sz="9600" b="1" u="sng">
              <a:solidFill>
                <a:schemeClr val="dk1"/>
              </a:solidFill>
              <a:latin typeface="Calibri"/>
              <a:ea typeface="Calibri"/>
              <a:cs typeface="Calibri"/>
              <a:sym typeface="Calibri"/>
            </a:endParaRPr>
          </a:p>
          <a:p>
            <a:pPr marL="0" marR="0" lvl="0" indent="0" algn="ctr" rtl="0">
              <a:spcBef>
                <a:spcPts val="0"/>
              </a:spcBef>
              <a:spcAft>
                <a:spcPts val="0"/>
              </a:spcAft>
              <a:buNone/>
            </a:pPr>
            <a:r>
              <a:rPr lang="en-US" sz="9600" b="1">
                <a:solidFill>
                  <a:schemeClr val="dk1"/>
                </a:solidFill>
                <a:latin typeface="Calibri"/>
                <a:ea typeface="Calibri"/>
                <a:cs typeface="Calibri"/>
                <a:sym typeface="Calibri"/>
              </a:rPr>
              <a:t> </a:t>
            </a:r>
            <a:r>
              <a:rPr lang="en-US" sz="9600" b="1" u="sng">
                <a:solidFill>
                  <a:schemeClr val="dk1"/>
                </a:solidFill>
                <a:latin typeface="Calibri"/>
                <a:ea typeface="Calibri"/>
                <a:cs typeface="Calibri"/>
                <a:sym typeface="Calibri"/>
              </a:rPr>
              <a:t>Urbanization and Antibiotic Resistance</a:t>
            </a:r>
            <a:endParaRPr sz="9600" b="1" u="sng">
              <a:solidFill>
                <a:schemeClr val="dk1"/>
              </a:solidFill>
              <a:latin typeface="Calibri"/>
              <a:ea typeface="Calibri"/>
              <a:cs typeface="Calibri"/>
              <a:sym typeface="Calibri"/>
            </a:endParaRPr>
          </a:p>
        </p:txBody>
      </p:sp>
      <p:sp>
        <p:nvSpPr>
          <p:cNvPr id="85" name="Google Shape;85;p13"/>
          <p:cNvSpPr txBox="1"/>
          <p:nvPr/>
        </p:nvSpPr>
        <p:spPr>
          <a:xfrm>
            <a:off x="6921003" y="3285520"/>
            <a:ext cx="30049200" cy="2348700"/>
          </a:xfrm>
          <a:prstGeom prst="rect">
            <a:avLst/>
          </a:prstGeom>
          <a:noFill/>
          <a:ln>
            <a:noFill/>
          </a:ln>
        </p:spPr>
        <p:txBody>
          <a:bodyPr spcFirstLastPara="1" wrap="square" lIns="101050" tIns="50525" rIns="101050" bIns="50525" anchor="t" anchorCtr="0">
            <a:noAutofit/>
          </a:bodyPr>
          <a:lstStyle/>
          <a:p>
            <a:pPr marL="0" marR="0" lvl="0" indent="0" algn="ctr" rtl="0">
              <a:spcBef>
                <a:spcPts val="0"/>
              </a:spcBef>
              <a:spcAft>
                <a:spcPts val="0"/>
              </a:spcAft>
              <a:buNone/>
            </a:pPr>
            <a:r>
              <a:rPr lang="en-US" sz="6000">
                <a:solidFill>
                  <a:schemeClr val="dk1"/>
                </a:solidFill>
                <a:latin typeface="Calibri"/>
                <a:ea typeface="Calibri"/>
                <a:cs typeface="Calibri"/>
                <a:sym typeface="Calibri"/>
              </a:rPr>
              <a:t>Jerry Qiu</a:t>
            </a:r>
            <a:r>
              <a:rPr lang="en-US" sz="6000" baseline="30000">
                <a:solidFill>
                  <a:schemeClr val="dk1"/>
                </a:solidFill>
                <a:latin typeface="Calibri"/>
                <a:ea typeface="Calibri"/>
                <a:cs typeface="Calibri"/>
                <a:sym typeface="Calibri"/>
              </a:rPr>
              <a:t>1</a:t>
            </a:r>
            <a:r>
              <a:rPr lang="en-US" sz="6000">
                <a:solidFill>
                  <a:schemeClr val="dk1"/>
                </a:solidFill>
                <a:latin typeface="Calibri"/>
                <a:ea typeface="Calibri"/>
                <a:cs typeface="Calibri"/>
                <a:sym typeface="Calibri"/>
              </a:rPr>
              <a:t>, Chelsea Zhang</a:t>
            </a:r>
            <a:r>
              <a:rPr lang="en-US" sz="6000" baseline="30000">
                <a:solidFill>
                  <a:schemeClr val="dk1"/>
                </a:solidFill>
                <a:latin typeface="Calibri"/>
                <a:ea typeface="Calibri"/>
                <a:cs typeface="Calibri"/>
                <a:sym typeface="Calibri"/>
              </a:rPr>
              <a:t>2</a:t>
            </a:r>
            <a:r>
              <a:rPr lang="en-US" sz="6000">
                <a:solidFill>
                  <a:schemeClr val="dk1"/>
                </a:solidFill>
                <a:latin typeface="Calibri"/>
                <a:ea typeface="Calibri"/>
                <a:cs typeface="Calibri"/>
                <a:sym typeface="Calibri"/>
              </a:rPr>
              <a:t>, Dr. Mangala Tawde</a:t>
            </a:r>
            <a:r>
              <a:rPr lang="en-US" sz="6000" baseline="30000">
                <a:solidFill>
                  <a:schemeClr val="dk1"/>
                </a:solidFill>
                <a:latin typeface="Calibri"/>
                <a:ea typeface="Calibri"/>
                <a:cs typeface="Calibri"/>
                <a:sym typeface="Calibri"/>
              </a:rPr>
              <a:t>3</a:t>
            </a:r>
            <a:endParaRPr sz="6000" baseline="30000"/>
          </a:p>
          <a:p>
            <a:pPr marL="0" marR="0" lvl="0" indent="0" algn="ctr" rtl="0">
              <a:spcBef>
                <a:spcPts val="0"/>
              </a:spcBef>
              <a:spcAft>
                <a:spcPts val="0"/>
              </a:spcAft>
              <a:buNone/>
            </a:pPr>
            <a:r>
              <a:rPr lang="en-US" sz="6000" i="1">
                <a:latin typeface="Calibri"/>
                <a:ea typeface="Calibri"/>
                <a:cs typeface="Calibri"/>
                <a:sym typeface="Calibri"/>
              </a:rPr>
              <a:t>Cardozo High School</a:t>
            </a:r>
            <a:r>
              <a:rPr lang="en-US" sz="6000" i="1" baseline="30000">
                <a:latin typeface="Calibri"/>
                <a:ea typeface="Calibri"/>
                <a:cs typeface="Calibri"/>
                <a:sym typeface="Calibri"/>
              </a:rPr>
              <a:t>1</a:t>
            </a:r>
            <a:r>
              <a:rPr lang="en-US" sz="6000" i="1">
                <a:latin typeface="Calibri"/>
                <a:ea typeface="Calibri"/>
                <a:cs typeface="Calibri"/>
                <a:sym typeface="Calibri"/>
              </a:rPr>
              <a:t>, Stuyvesant High School</a:t>
            </a:r>
            <a:r>
              <a:rPr lang="en-US" sz="6000" i="1" baseline="30000">
                <a:latin typeface="Calibri"/>
                <a:ea typeface="Calibri"/>
                <a:cs typeface="Calibri"/>
                <a:sym typeface="Calibri"/>
              </a:rPr>
              <a:t>2</a:t>
            </a:r>
            <a:r>
              <a:rPr lang="en-US" sz="6000" i="1">
                <a:latin typeface="Calibri"/>
                <a:ea typeface="Calibri"/>
                <a:cs typeface="Calibri"/>
                <a:sym typeface="Calibri"/>
              </a:rPr>
              <a:t>, Queensborough Community College</a:t>
            </a:r>
            <a:r>
              <a:rPr lang="en-US" sz="6000" i="1" baseline="30000">
                <a:latin typeface="Calibri"/>
                <a:ea typeface="Calibri"/>
                <a:cs typeface="Calibri"/>
                <a:sym typeface="Calibri"/>
              </a:rPr>
              <a:t>3</a:t>
            </a:r>
            <a:r>
              <a:rPr lang="en-US" sz="6000" i="1">
                <a:solidFill>
                  <a:srgbClr val="000000"/>
                </a:solidFill>
                <a:latin typeface="Calibri"/>
                <a:ea typeface="Calibri"/>
                <a:cs typeface="Calibri"/>
                <a:sym typeface="Calibri"/>
              </a:rPr>
              <a:t> </a:t>
            </a:r>
            <a:endParaRPr/>
          </a:p>
        </p:txBody>
      </p:sp>
      <p:sp>
        <p:nvSpPr>
          <p:cNvPr id="86" name="Google Shape;86;p13"/>
          <p:cNvSpPr txBox="1"/>
          <p:nvPr/>
        </p:nvSpPr>
        <p:spPr>
          <a:xfrm>
            <a:off x="11161199" y="5720521"/>
            <a:ext cx="18009307" cy="9014366"/>
          </a:xfrm>
          <a:prstGeom prst="rect">
            <a:avLst/>
          </a:prstGeom>
          <a:solidFill>
            <a:srgbClr val="FFE599"/>
          </a:solidFill>
          <a:ln>
            <a:noFill/>
          </a:ln>
        </p:spPr>
        <p:txBody>
          <a:bodyPr spcFirstLastPara="1" wrap="square" lIns="91425" tIns="45700" rIns="91425" bIns="45700" anchor="t" anchorCtr="0">
            <a:noAutofit/>
          </a:bodyPr>
          <a:lstStyle/>
          <a:p>
            <a:pPr marL="0" lvl="0" indent="0" algn="just" rtl="0">
              <a:spcBef>
                <a:spcPts val="600"/>
              </a:spcBef>
              <a:spcAft>
                <a:spcPts val="0"/>
              </a:spcAft>
              <a:buClr>
                <a:schemeClr val="dk1"/>
              </a:buClr>
              <a:buFont typeface="Arial"/>
              <a:buNone/>
            </a:pPr>
            <a:r>
              <a:rPr lang="en-US" sz="3000" b="1" i="1" u="sng" dirty="0">
                <a:solidFill>
                  <a:schemeClr val="dk1"/>
                </a:solidFill>
              </a:rPr>
              <a:t>Materials &amp; Methods </a:t>
            </a:r>
            <a:endParaRPr sz="3000" b="1" i="1" u="sng" dirty="0">
              <a:solidFill>
                <a:schemeClr val="dk1"/>
              </a:solidFill>
            </a:endParaRPr>
          </a:p>
          <a:p>
            <a:pPr lvl="0" algn="just" fontAlgn="base">
              <a:lnSpc>
                <a:spcPct val="150000"/>
              </a:lnSpc>
            </a:pPr>
            <a:r>
              <a:rPr lang="en-US" sz="2400" dirty="0"/>
              <a:t>We swabbed following surfaces from Benjamin N. Cardozo High School and Stuyvesant High School using sterile swabs dipped into a saline solution</a:t>
            </a:r>
          </a:p>
          <a:p>
            <a:pPr marL="342900" lvl="1" indent="-342900" algn="just" fontAlgn="base">
              <a:lnSpc>
                <a:spcPct val="150000"/>
              </a:lnSpc>
              <a:buFont typeface="Wingdings" panose="05000000000000000000" pitchFamily="2" charset="2"/>
              <a:buChar char="Ø"/>
            </a:pPr>
            <a:r>
              <a:rPr lang="en-US" sz="2400" dirty="0"/>
              <a:t>Classroom: desks, windows, computers  </a:t>
            </a:r>
          </a:p>
          <a:p>
            <a:pPr marL="342900" lvl="1" indent="-342900" algn="just" fontAlgn="base">
              <a:lnSpc>
                <a:spcPct val="150000"/>
              </a:lnSpc>
              <a:buFont typeface="Wingdings" panose="05000000000000000000" pitchFamily="2" charset="2"/>
              <a:buChar char="Ø"/>
            </a:pPr>
            <a:r>
              <a:rPr lang="en-US" sz="2400" dirty="0"/>
              <a:t>Cafeteria: tables, vending machines </a:t>
            </a:r>
          </a:p>
          <a:p>
            <a:pPr marL="342900" lvl="1" indent="-342900" algn="just" fontAlgn="base">
              <a:lnSpc>
                <a:spcPct val="150000"/>
              </a:lnSpc>
              <a:buFont typeface="Wingdings" panose="05000000000000000000" pitchFamily="2" charset="2"/>
              <a:buChar char="Ø"/>
            </a:pPr>
            <a:r>
              <a:rPr lang="en-US" sz="2400" dirty="0"/>
              <a:t>Hallways: staircase railings, walls, water fountains</a:t>
            </a:r>
          </a:p>
          <a:p>
            <a:pPr algn="just">
              <a:lnSpc>
                <a:spcPct val="150000"/>
              </a:lnSpc>
            </a:pPr>
            <a:r>
              <a:rPr lang="en-US" sz="2400" dirty="0"/>
              <a:t>	In total, two samples from each of the eight different test surfaces were collected of the three locations. Each sample was labeled and recorded.</a:t>
            </a:r>
          </a:p>
          <a:p>
            <a:pPr marL="342900" lvl="0" indent="-342900" algn="just" fontAlgn="base">
              <a:lnSpc>
                <a:spcPct val="150000"/>
              </a:lnSpc>
              <a:buFont typeface="Wingdings" panose="05000000000000000000" pitchFamily="2" charset="2"/>
              <a:buChar char="q"/>
            </a:pPr>
            <a:r>
              <a:rPr lang="en-US" sz="2400" dirty="0"/>
              <a:t>Swabs were streaked onto nutrient agar dishes and incubated at 37 C to allow them to grow and populate into colonies. Each bacterial colony from the agar dish is picked out and grown in nutrient broth overnight. </a:t>
            </a:r>
          </a:p>
          <a:p>
            <a:pPr marL="342900" lvl="0" indent="-342900" algn="just" fontAlgn="base">
              <a:lnSpc>
                <a:spcPct val="150000"/>
              </a:lnSpc>
              <a:buFont typeface="Wingdings" panose="05000000000000000000" pitchFamily="2" charset="2"/>
              <a:buChar char="q"/>
            </a:pPr>
            <a:r>
              <a:rPr lang="en-US" sz="2400" dirty="0"/>
              <a:t>The bacterial DNA is extracted using standard DNA extraction methods, amplified for 16s RNA gene by PCR (Polymerase Chain reaction), analyzed by gel electrophoresis, sequenced and then bacterial species were identified with BLAST (Basic Local Alignment Search Tool).</a:t>
            </a:r>
          </a:p>
          <a:p>
            <a:pPr marL="342900" lvl="0" indent="-342900" algn="just" fontAlgn="base">
              <a:lnSpc>
                <a:spcPct val="150000"/>
              </a:lnSpc>
              <a:buFont typeface="Wingdings" panose="05000000000000000000" pitchFamily="2" charset="2"/>
              <a:buChar char="q"/>
            </a:pPr>
            <a:r>
              <a:rPr lang="en-US" sz="2400" dirty="0"/>
              <a:t>The bacteria were also streaked on the Mueller-Hinton agar plates in a uniform lawn and a set of antibiotics impregnated on disks at certain concentrations were stamped on the bacterial lawn. These plates were incubated at 37℃ overnight and then analyzed for susceptibility.</a:t>
            </a:r>
          </a:p>
          <a:p>
            <a:pPr marL="0" lvl="0" indent="457200" algn="just" rtl="0">
              <a:spcBef>
                <a:spcPts val="0"/>
              </a:spcBef>
              <a:spcAft>
                <a:spcPts val="0"/>
              </a:spcAft>
              <a:buClr>
                <a:schemeClr val="dk1"/>
              </a:buClr>
              <a:buFont typeface="Arial"/>
              <a:buNone/>
            </a:pPr>
            <a:endParaRPr sz="2400" dirty="0">
              <a:solidFill>
                <a:schemeClr val="dk1"/>
              </a:solidFill>
            </a:endParaRPr>
          </a:p>
        </p:txBody>
      </p:sp>
      <p:pic>
        <p:nvPicPr>
          <p:cNvPr id="87" name="Google Shape;87;p13"/>
          <p:cNvPicPr preferRelativeResize="0"/>
          <p:nvPr/>
        </p:nvPicPr>
        <p:blipFill rotWithShape="1">
          <a:blip r:embed="rId3">
            <a:alphaModFix/>
          </a:blip>
          <a:srcRect/>
          <a:stretch/>
        </p:blipFill>
        <p:spPr>
          <a:xfrm>
            <a:off x="946947" y="2103195"/>
            <a:ext cx="5060536" cy="2920199"/>
          </a:xfrm>
          <a:prstGeom prst="rect">
            <a:avLst/>
          </a:prstGeom>
          <a:noFill/>
          <a:ln>
            <a:noFill/>
          </a:ln>
        </p:spPr>
      </p:pic>
      <p:pic>
        <p:nvPicPr>
          <p:cNvPr id="88" name="Google Shape;88;p13"/>
          <p:cNvPicPr preferRelativeResize="0"/>
          <p:nvPr/>
        </p:nvPicPr>
        <p:blipFill rotWithShape="1">
          <a:blip r:embed="rId4">
            <a:alphaModFix/>
          </a:blip>
          <a:srcRect/>
          <a:stretch/>
        </p:blipFill>
        <p:spPr>
          <a:xfrm>
            <a:off x="37727363" y="1680580"/>
            <a:ext cx="5260259" cy="1238330"/>
          </a:xfrm>
          <a:prstGeom prst="rect">
            <a:avLst/>
          </a:prstGeom>
          <a:noFill/>
          <a:ln>
            <a:noFill/>
          </a:ln>
        </p:spPr>
      </p:pic>
      <p:pic>
        <p:nvPicPr>
          <p:cNvPr id="89" name="Google Shape;89;p13"/>
          <p:cNvPicPr preferRelativeResize="0"/>
          <p:nvPr/>
        </p:nvPicPr>
        <p:blipFill rotWithShape="1">
          <a:blip r:embed="rId5">
            <a:alphaModFix/>
          </a:blip>
          <a:srcRect/>
          <a:stretch/>
        </p:blipFill>
        <p:spPr>
          <a:xfrm>
            <a:off x="723782" y="514342"/>
            <a:ext cx="5506677" cy="1043543"/>
          </a:xfrm>
          <a:prstGeom prst="rect">
            <a:avLst/>
          </a:prstGeom>
          <a:noFill/>
          <a:ln>
            <a:noFill/>
          </a:ln>
        </p:spPr>
      </p:pic>
      <p:sp>
        <p:nvSpPr>
          <p:cNvPr id="90" name="Google Shape;90;p13"/>
          <p:cNvSpPr txBox="1"/>
          <p:nvPr/>
        </p:nvSpPr>
        <p:spPr>
          <a:xfrm>
            <a:off x="496900" y="5568700"/>
            <a:ext cx="10258500" cy="98169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1" u="sng">
                <a:solidFill>
                  <a:schemeClr val="dk1"/>
                </a:solidFill>
              </a:rPr>
              <a:t>Abstract</a:t>
            </a:r>
            <a:endParaRPr sz="3000" b="1" i="1" u="sng"/>
          </a:p>
          <a:p>
            <a:pPr marL="0" marR="0" lvl="0" indent="457200" algn="l" rtl="0">
              <a:lnSpc>
                <a:spcPct val="115000"/>
              </a:lnSpc>
              <a:spcBef>
                <a:spcPts val="0"/>
              </a:spcBef>
              <a:spcAft>
                <a:spcPts val="0"/>
              </a:spcAft>
              <a:buNone/>
            </a:pPr>
            <a:r>
              <a:rPr lang="en-US" sz="2400">
                <a:solidFill>
                  <a:schemeClr val="dk1"/>
                </a:solidFill>
              </a:rPr>
              <a:t>Is microbial biodiversity between schools similar? Does urbanization and overcrowding affect the antibiotic sensitivity in the bacterial populations at these locations? These are critical questions now as antibiotic abuse and antibiotic-resistant bacteria continue to grow simultaneously. In order to understand the factors that affect the relationship between school areas and the types of potentially antibiotic-resistant bacteria in them, we collected bacteria samples from two schools to sequence, identify, and test for antibiotic resistance. The Kirby-Bauer test was used to test for antibiotic resistance after the bacteria samples were grown and the bacterial DNA was isolated and sequenced for identification purposes. Our results found three bacterial species: S. epidermidis, S. aureus, and S. haemolyticus. Our Kirby-Bauer test results showed that two bacteria samples both isolated from student desks were resistant to a number of antibiotics such as penicillin. It is unsurprising that our results yielded common bacteria found on the skin although this may indicate increasing prevalence in public, leading to growing resistance. It is also unsurprising to find bacteria resistant to widely used antibiotics although resistance to newer antibiotics is concerning.  Further investigation should be done on the growing prevalence of different types of bacteria in schools and their increasingly rapid resistance to new antibiotics. </a:t>
            </a:r>
            <a:endParaRPr sz="3000"/>
          </a:p>
        </p:txBody>
      </p:sp>
      <p:sp>
        <p:nvSpPr>
          <p:cNvPr id="91" name="Google Shape;91;p13"/>
          <p:cNvSpPr txBox="1"/>
          <p:nvPr/>
        </p:nvSpPr>
        <p:spPr>
          <a:xfrm>
            <a:off x="29576305" y="5730476"/>
            <a:ext cx="13875094" cy="12331741"/>
          </a:xfrm>
          <a:prstGeom prst="rect">
            <a:avLst/>
          </a:prstGeom>
          <a:solidFill>
            <a:srgbClr val="FFE599"/>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i="1" u="sng" dirty="0">
                <a:solidFill>
                  <a:schemeClr val="dk1"/>
                </a:solidFill>
              </a:rPr>
              <a:t>Discussion</a:t>
            </a:r>
            <a:endParaRPr sz="3000" b="1" i="1" u="sng" dirty="0">
              <a:solidFill>
                <a:schemeClr val="dk1"/>
              </a:solidFill>
            </a:endParaRPr>
          </a:p>
          <a:p>
            <a:pPr>
              <a:lnSpc>
                <a:spcPct val="150000"/>
              </a:lnSpc>
            </a:pPr>
            <a:r>
              <a:rPr lang="en-US" sz="2400" dirty="0">
                <a:solidFill>
                  <a:schemeClr val="dk1"/>
                </a:solidFill>
              </a:rPr>
              <a:t>	</a:t>
            </a:r>
            <a:r>
              <a:rPr lang="en-US" sz="2400" dirty="0">
                <a:latin typeface="+mn-lt"/>
              </a:rPr>
              <a:t>It is not surprising that the bacterial species we identified in our school setting were </a:t>
            </a:r>
            <a:r>
              <a:rPr lang="en-US" sz="2400" i="1" dirty="0">
                <a:latin typeface="+mn-lt"/>
              </a:rPr>
              <a:t>S. epidermidi</a:t>
            </a:r>
            <a:r>
              <a:rPr lang="en-US" sz="2400" dirty="0">
                <a:latin typeface="+mn-lt"/>
              </a:rPr>
              <a:t>s, </a:t>
            </a:r>
            <a:r>
              <a:rPr lang="en-US" sz="2400" i="1" dirty="0">
                <a:latin typeface="+mn-lt"/>
              </a:rPr>
              <a:t>S. aureus</a:t>
            </a:r>
            <a:r>
              <a:rPr lang="en-US" sz="2400" dirty="0">
                <a:latin typeface="+mn-lt"/>
              </a:rPr>
              <a:t>, and </a:t>
            </a:r>
            <a:r>
              <a:rPr lang="en-US" sz="2400" i="1" dirty="0">
                <a:latin typeface="+mn-lt"/>
              </a:rPr>
              <a:t>S. </a:t>
            </a:r>
            <a:r>
              <a:rPr lang="en-US" sz="2400" i="1" dirty="0" err="1">
                <a:latin typeface="+mn-lt"/>
              </a:rPr>
              <a:t>haemolyticus</a:t>
            </a:r>
            <a:r>
              <a:rPr lang="en-US" sz="2400" dirty="0">
                <a:latin typeface="+mn-lt"/>
              </a:rPr>
              <a:t> given that they are extremely common and usually found on the skin. </a:t>
            </a:r>
            <a:r>
              <a:rPr lang="en-US" sz="2400" i="1" dirty="0">
                <a:latin typeface="+mn-lt"/>
              </a:rPr>
              <a:t>S. aureus</a:t>
            </a:r>
            <a:r>
              <a:rPr lang="en-US" sz="2400" dirty="0">
                <a:latin typeface="+mn-lt"/>
              </a:rPr>
              <a:t> is the most dangerous of all the staphylococcal bacteria. While it usually does not cause harm to healthy skin, </a:t>
            </a:r>
            <a:r>
              <a:rPr lang="en-US" sz="2400" dirty="0" smtClean="0">
                <a:latin typeface="+mn-lt"/>
              </a:rPr>
              <a:t>it </a:t>
            </a:r>
            <a:r>
              <a:rPr lang="en-US" sz="2400" dirty="0">
                <a:latin typeface="+mn-lt"/>
              </a:rPr>
              <a:t>can often cause pneumonia, bone infections, heart valve infections, or other potentially serious infections if it enters the bloodstream or internal tissues. Its increasing difficulty to treat as it grows more resistant to antibiotics and its high prevalence, especially among healthcare workers, is especially concerning. The similar high frequency of </a:t>
            </a:r>
            <a:r>
              <a:rPr lang="en-US" sz="2400" i="1" dirty="0">
                <a:latin typeface="+mn-lt"/>
              </a:rPr>
              <a:t>S. epidermidis </a:t>
            </a:r>
            <a:r>
              <a:rPr lang="en-US" sz="2400" dirty="0">
                <a:latin typeface="+mn-lt"/>
              </a:rPr>
              <a:t>has also made it increasingly difficult to treat, presenting a serious burden for the public health system too. While previously seen as an innocuous microorganism, it is now a leading cause of nosocomial/ hospital-acquired, infections. </a:t>
            </a:r>
            <a:r>
              <a:rPr lang="en-US" sz="2400" i="1" dirty="0">
                <a:latin typeface="+mn-lt"/>
              </a:rPr>
              <a:t>S. </a:t>
            </a:r>
            <a:r>
              <a:rPr lang="en-US" sz="2400" i="1" dirty="0" err="1">
                <a:latin typeface="+mn-lt"/>
              </a:rPr>
              <a:t>haemolyticus</a:t>
            </a:r>
            <a:r>
              <a:rPr lang="en-US" sz="2400" dirty="0">
                <a:latin typeface="+mn-lt"/>
              </a:rPr>
              <a:t> is commonly found in hospitals too and is increasingly resistant to antibiotics. The possibility of increasing prevalence for all three bacteria species outside of hospitals should be further investigated, as a cause of even greater antibiotic resistance. </a:t>
            </a:r>
          </a:p>
          <a:p>
            <a:pPr>
              <a:lnSpc>
                <a:spcPct val="150000"/>
              </a:lnSpc>
            </a:pPr>
            <a:r>
              <a:rPr lang="en-US" sz="2400" dirty="0">
                <a:latin typeface="+mn-lt"/>
              </a:rPr>
              <a:t>		However, the Kirby-Bauer test results analysis indicated that an isolate SD1 isolated from a student desk at Stuyvesant High School was resistant to penicillin, streptomycin, ceftriaxone, nitrofurantoin, and </a:t>
            </a:r>
            <a:r>
              <a:rPr lang="en-US" sz="2400" dirty="0" err="1">
                <a:latin typeface="+mn-lt"/>
              </a:rPr>
              <a:t>ticarcillin</a:t>
            </a:r>
            <a:r>
              <a:rPr lang="en-US" sz="2400" dirty="0">
                <a:latin typeface="+mn-lt"/>
              </a:rPr>
              <a:t> (Table 1). Another isolate SD2- isolated from same school was resistant to penicillin and </a:t>
            </a:r>
            <a:r>
              <a:rPr lang="en-US" sz="2400" dirty="0" err="1">
                <a:latin typeface="+mn-lt"/>
              </a:rPr>
              <a:t>ticarcillin</a:t>
            </a:r>
            <a:r>
              <a:rPr lang="en-US" sz="2400" dirty="0">
                <a:latin typeface="+mn-lt"/>
              </a:rPr>
              <a:t> (Table 2). Both </a:t>
            </a:r>
            <a:r>
              <a:rPr lang="en-US" sz="2400" dirty="0" smtClean="0">
                <a:latin typeface="+mn-lt"/>
              </a:rPr>
              <a:t>isolates were found to be </a:t>
            </a:r>
            <a:r>
              <a:rPr lang="en-US" sz="2400" dirty="0">
                <a:latin typeface="+mn-lt"/>
              </a:rPr>
              <a:t>resistant to penicillin, </a:t>
            </a:r>
            <a:r>
              <a:rPr lang="en-US" sz="2400" dirty="0" smtClean="0">
                <a:latin typeface="+mn-lt"/>
              </a:rPr>
              <a:t>not very surprising, </a:t>
            </a:r>
            <a:r>
              <a:rPr lang="en-US" sz="2400" dirty="0">
                <a:latin typeface="+mn-lt"/>
              </a:rPr>
              <a:t>given the widespread use of Penicillin in </a:t>
            </a:r>
            <a:r>
              <a:rPr lang="en-US" sz="2400" dirty="0" smtClean="0">
                <a:latin typeface="+mn-lt"/>
              </a:rPr>
              <a:t>foods and treatments and </a:t>
            </a:r>
            <a:r>
              <a:rPr lang="en-US" sz="2400" dirty="0">
                <a:latin typeface="+mn-lt"/>
              </a:rPr>
              <a:t>as a </a:t>
            </a:r>
            <a:r>
              <a:rPr lang="en-US" sz="2400" dirty="0" smtClean="0">
                <a:latin typeface="+mn-lt"/>
              </a:rPr>
              <a:t>result decreasing </a:t>
            </a:r>
            <a:r>
              <a:rPr lang="en-US" sz="2400" smtClean="0">
                <a:latin typeface="+mn-lt"/>
              </a:rPr>
              <a:t>its efficacy. </a:t>
            </a:r>
            <a:r>
              <a:rPr lang="en-US" sz="2400" dirty="0">
                <a:latin typeface="+mn-lt"/>
              </a:rPr>
              <a:t>However, it is concerning that the bacteria could also be resistant to newer antibiotics such as nitrofurantoin. This could indicate that newer antibiotics are being overprescribed already and losing their effectiveness more rapidly. Another high possibility is that the bacteria are mutating and evolving faster to be resistant to multiple drugs.</a:t>
            </a:r>
          </a:p>
          <a:p>
            <a:r>
              <a:rPr lang="en-US" sz="2400" dirty="0"/>
              <a:t>	</a:t>
            </a:r>
          </a:p>
          <a:p>
            <a:pPr marL="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0" marR="0" lvl="0" indent="0" algn="l" rtl="0">
              <a:spcBef>
                <a:spcPts val="600"/>
              </a:spcBef>
              <a:spcAft>
                <a:spcPts val="0"/>
              </a:spcAft>
              <a:buNone/>
            </a:pPr>
            <a:endParaRPr sz="3000" dirty="0"/>
          </a:p>
        </p:txBody>
      </p:sp>
      <p:pic>
        <p:nvPicPr>
          <p:cNvPr id="92" name="Google Shape;92;p13"/>
          <p:cNvPicPr preferRelativeResize="0"/>
          <p:nvPr/>
        </p:nvPicPr>
        <p:blipFill rotWithShape="1">
          <a:blip r:embed="rId6">
            <a:alphaModFix/>
          </a:blip>
          <a:srcRect/>
          <a:stretch/>
        </p:blipFill>
        <p:spPr>
          <a:xfrm>
            <a:off x="38846191" y="3127205"/>
            <a:ext cx="3022600" cy="2298700"/>
          </a:xfrm>
          <a:prstGeom prst="rect">
            <a:avLst/>
          </a:prstGeom>
          <a:noFill/>
          <a:ln>
            <a:noFill/>
          </a:ln>
        </p:spPr>
      </p:pic>
      <p:sp>
        <p:nvSpPr>
          <p:cNvPr id="93" name="Google Shape;93;p13"/>
          <p:cNvSpPr txBox="1"/>
          <p:nvPr/>
        </p:nvSpPr>
        <p:spPr>
          <a:xfrm>
            <a:off x="39568638" y="805259"/>
            <a:ext cx="1577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Funded by:</a:t>
            </a:r>
            <a:endParaRPr sz="2400">
              <a:solidFill>
                <a:schemeClr val="dk1"/>
              </a:solidFill>
              <a:latin typeface="Calibri"/>
              <a:ea typeface="Calibri"/>
              <a:cs typeface="Calibri"/>
              <a:sym typeface="Calibri"/>
            </a:endParaRPr>
          </a:p>
        </p:txBody>
      </p:sp>
      <p:sp>
        <p:nvSpPr>
          <p:cNvPr id="94" name="Google Shape;94;p13"/>
          <p:cNvSpPr txBox="1"/>
          <p:nvPr/>
        </p:nvSpPr>
        <p:spPr>
          <a:xfrm>
            <a:off x="496900" y="15786700"/>
            <a:ext cx="10082100" cy="121917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3000" b="1" i="1" u="sng">
                <a:solidFill>
                  <a:schemeClr val="dk1"/>
                </a:solidFill>
              </a:rPr>
              <a:t>Introduction</a:t>
            </a:r>
            <a:endParaRPr sz="3000" b="1" i="1" u="sng">
              <a:solidFill>
                <a:schemeClr val="dk1"/>
              </a:solidFill>
            </a:endParaRPr>
          </a:p>
          <a:p>
            <a:pPr marL="0" lvl="0" indent="457200" algn="l" rtl="0">
              <a:lnSpc>
                <a:spcPct val="115000"/>
              </a:lnSpc>
              <a:spcBef>
                <a:spcPts val="0"/>
              </a:spcBef>
              <a:spcAft>
                <a:spcPts val="0"/>
              </a:spcAft>
              <a:buClr>
                <a:schemeClr val="dk1"/>
              </a:buClr>
              <a:buFont typeface="Arial"/>
              <a:buNone/>
            </a:pPr>
            <a:r>
              <a:rPr lang="en-US" sz="2400">
                <a:solidFill>
                  <a:schemeClr val="dk1"/>
                </a:solidFill>
              </a:rPr>
              <a:t>Antibiotics are one of the most vital drugs in our world today, that are used to fight specific bacterial infections (WHO, 2018). However, with the overuse and misuse of antibiotics, bacteria have evolved to become resistant to the point where antibiotics designed to prevent or kill them have no effect, making these bacteria antibiotic resistant (CDC, 2018). In further detail, bacteria become antibiotic resistant through a form of natural selection, where the bacteria that have either genetically mutated or attained resistance through other bacteria survive through the use of an antibiotic and then goes on to repopulate, becoming a stronger strain of the original bacteria (APUA). Antibiotic-resistant bacteria have grown in numbers in most recent times and has become a global problem with diseases such as tuberculosis, food poisoning, and pneumonia (just to name a few) becoming more challenging to treat as the potency of antibiotics lessen over time (CDC, 2018). This is a huge challenge for many scientists who now are trying to test for many pathogens and their resistance to certain drugs (Hudzicki, 2009). As the study for antibiotic-resistant bacteria has improved and expanded, common methods for testing resistant bacteria have been created such as the Kirby-Bauer method which is what we will be using for our experiment (Hudzicki, 2009). In our experiment, we are trying to determine if there are any possibly  antibiotic-resistant bacteria in various school environments. We also plan to determine if there is any relationship between bacteria isolated from surfaces in crowded locations or highly used surfaces such as school desks, computers, boards etc. and possible antibiotic resistance exists. The bacteria obtained will be classified through DNA sequencing and the resistance of the bacteria will be determined through the Kirby-Bauer method. </a:t>
            </a:r>
            <a:endParaRPr sz="2400">
              <a:solidFill>
                <a:schemeClr val="dk1"/>
              </a:solidFill>
            </a:endParaRPr>
          </a:p>
        </p:txBody>
      </p:sp>
      <p:sp>
        <p:nvSpPr>
          <p:cNvPr id="95" name="Google Shape;95;p13"/>
          <p:cNvSpPr txBox="1"/>
          <p:nvPr/>
        </p:nvSpPr>
        <p:spPr>
          <a:xfrm>
            <a:off x="10948250" y="15385601"/>
            <a:ext cx="18208041" cy="1694855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i="1" u="sng" dirty="0"/>
              <a:t>Results</a:t>
            </a:r>
            <a:endParaRPr sz="3000" b="1" i="1" u="sng" dirty="0"/>
          </a:p>
          <a:p>
            <a:pPr marL="0" lvl="0" indent="0" algn="l" rtl="0">
              <a:lnSpc>
                <a:spcPct val="150000"/>
              </a:lnSpc>
              <a:spcBef>
                <a:spcPts val="0"/>
              </a:spcBef>
              <a:spcAft>
                <a:spcPts val="0"/>
              </a:spcAft>
              <a:buNone/>
            </a:pPr>
            <a:r>
              <a:rPr lang="en-US" sz="2400" dirty="0"/>
              <a:t>Ultimately, four bacterial DNA samples were successfully sequenced and identified. We found Staphylococcus aureus, Staphylococcus epidermidis, and Staphylococcus </a:t>
            </a:r>
            <a:r>
              <a:rPr lang="en-US" sz="2400" dirty="0" err="1"/>
              <a:t>haemolyticus</a:t>
            </a:r>
            <a:endParaRPr sz="2400" dirty="0"/>
          </a:p>
          <a:p>
            <a:pPr marL="0" lvl="0" indent="0" algn="l" rtl="0">
              <a:lnSpc>
                <a:spcPct val="150000"/>
              </a:lnSpc>
              <a:spcBef>
                <a:spcPts val="0"/>
              </a:spcBef>
              <a:spcAft>
                <a:spcPts val="0"/>
              </a:spcAft>
              <a:buNone/>
            </a:pPr>
            <a:r>
              <a:rPr lang="en-US" sz="2400" dirty="0"/>
              <a:t>	We were also only able to perform the Kirby-Bauer test for antibiotic resistance on two bacteria culture samples. We found that the isolated bacteria found in those cultures had some antibiotic resistance. The results of the Kirby-Bauer tests on the two cultures are summarized in the tables below:</a:t>
            </a:r>
            <a:endParaRPr sz="2400" dirty="0"/>
          </a:p>
          <a:p>
            <a:pPr marL="0" lvl="0" indent="0" algn="l" rtl="0">
              <a:spcBef>
                <a:spcPts val="0"/>
              </a:spcBef>
              <a:spcAft>
                <a:spcPts val="0"/>
              </a:spcAft>
              <a:buNone/>
            </a:pPr>
            <a:endParaRPr sz="2400" dirty="0"/>
          </a:p>
        </p:txBody>
      </p:sp>
      <p:graphicFrame>
        <p:nvGraphicFramePr>
          <p:cNvPr id="96" name="Google Shape;96;p13"/>
          <p:cNvGraphicFramePr/>
          <p:nvPr>
            <p:extLst>
              <p:ext uri="{D42A27DB-BD31-4B8C-83A1-F6EECF244321}">
                <p14:modId xmlns:p14="http://schemas.microsoft.com/office/powerpoint/2010/main" val="2689108536"/>
              </p:ext>
            </p:extLst>
          </p:nvPr>
        </p:nvGraphicFramePr>
        <p:xfrm>
          <a:off x="11215162" y="19593379"/>
          <a:ext cx="8610600" cy="6065520"/>
        </p:xfrm>
        <a:graphic>
          <a:graphicData uri="http://schemas.openxmlformats.org/drawingml/2006/table">
            <a:tbl>
              <a:tblPr>
                <a:noFill/>
                <a:tableStyleId>{4181A070-FC71-4CE5-B1AB-27B482AE9FF2}</a:tableStyleId>
              </a:tblPr>
              <a:tblGrid>
                <a:gridCol w="2097475"/>
                <a:gridCol w="2056025"/>
                <a:gridCol w="1793875"/>
                <a:gridCol w="2663225"/>
              </a:tblGrid>
              <a:tr h="852325">
                <a:tc>
                  <a:txBody>
                    <a:bodyPr/>
                    <a:lstStyle/>
                    <a:p>
                      <a:pPr marL="0" lvl="0" indent="0" algn="ctr" rtl="0">
                        <a:lnSpc>
                          <a:spcPct val="200000"/>
                        </a:lnSpc>
                        <a:spcBef>
                          <a:spcPts val="0"/>
                        </a:spcBef>
                        <a:spcAft>
                          <a:spcPts val="0"/>
                        </a:spcAft>
                        <a:buNone/>
                      </a:pPr>
                      <a:r>
                        <a:rPr lang="en-US" sz="2800" dirty="0" smtClean="0">
                          <a:latin typeface="Cambria" panose="02040503050406030204" pitchFamily="18" charset="0"/>
                          <a:ea typeface="Cambria" panose="02040503050406030204" pitchFamily="18" charset="0"/>
                        </a:rPr>
                        <a:t>Antibiotic</a:t>
                      </a:r>
                      <a:endParaRPr sz="28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Disk Potency Abbreviation</a:t>
                      </a:r>
                      <a:endParaRPr sz="1800"/>
                    </a:p>
                  </a:txBody>
                  <a:tcPr marL="63500" marR="63500" marT="63500" marB="63500"/>
                </a:tc>
                <a:tc>
                  <a:txBody>
                    <a:bodyPr/>
                    <a:lstStyle/>
                    <a:p>
                      <a:pPr marL="0" lvl="0" indent="0" algn="ctr" rtl="0">
                        <a:spcBef>
                          <a:spcPts val="0"/>
                        </a:spcBef>
                        <a:spcAft>
                          <a:spcPts val="0"/>
                        </a:spcAft>
                        <a:buNone/>
                      </a:pPr>
                      <a:r>
                        <a:rPr lang="en-US" sz="1800"/>
                        <a:t>Zone of Inhibition (mm)</a:t>
                      </a:r>
                      <a:endParaRPr sz="1800"/>
                    </a:p>
                  </a:txBody>
                  <a:tcPr marL="63500" marR="63500" marT="63500" marB="63500"/>
                </a:tc>
                <a:tc>
                  <a:txBody>
                    <a:bodyPr/>
                    <a:lstStyle/>
                    <a:p>
                      <a:pPr marL="0" lvl="0" indent="0" algn="ctr" rtl="0">
                        <a:spcBef>
                          <a:spcPts val="0"/>
                        </a:spcBef>
                        <a:spcAft>
                          <a:spcPts val="0"/>
                        </a:spcAft>
                        <a:buNone/>
                      </a:pPr>
                      <a:r>
                        <a:rPr lang="en-US" sz="1800" dirty="0"/>
                        <a:t>Resistant (R)/</a:t>
                      </a:r>
                      <a:endParaRPr sz="1800" dirty="0"/>
                    </a:p>
                    <a:p>
                      <a:pPr marL="0" lvl="0" indent="0" algn="ctr" rtl="0">
                        <a:spcBef>
                          <a:spcPts val="0"/>
                        </a:spcBef>
                        <a:spcAft>
                          <a:spcPts val="0"/>
                        </a:spcAft>
                        <a:buNone/>
                      </a:pPr>
                      <a:r>
                        <a:rPr lang="en-US" sz="1800" dirty="0"/>
                        <a:t>Intermediate (I)/</a:t>
                      </a:r>
                      <a:endParaRPr sz="1800" dirty="0"/>
                    </a:p>
                    <a:p>
                      <a:pPr marL="0" lvl="0" indent="0" algn="ctr" rtl="0">
                        <a:spcBef>
                          <a:spcPts val="0"/>
                        </a:spcBef>
                        <a:spcAft>
                          <a:spcPts val="0"/>
                        </a:spcAft>
                        <a:buNone/>
                      </a:pPr>
                      <a:r>
                        <a:rPr lang="en-US" sz="1800" dirty="0"/>
                        <a:t>Susceptible (S)</a:t>
                      </a:r>
                      <a:endParaRPr sz="1800" dirty="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Imipenem</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IPM-10</a:t>
                      </a:r>
                      <a:endParaRPr sz="1800" dirty="0"/>
                    </a:p>
                  </a:txBody>
                  <a:tcPr marL="63500" marR="63500" marT="63500" marB="63500"/>
                </a:tc>
                <a:tc>
                  <a:txBody>
                    <a:bodyPr/>
                    <a:lstStyle/>
                    <a:p>
                      <a:pPr marL="0" lvl="0" indent="0" algn="ctr" rtl="0">
                        <a:spcBef>
                          <a:spcPts val="0"/>
                        </a:spcBef>
                        <a:spcAft>
                          <a:spcPts val="0"/>
                        </a:spcAft>
                        <a:buNone/>
                      </a:pPr>
                      <a:r>
                        <a:rPr lang="en-US" sz="1800"/>
                        <a:t>32</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Penicillin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P-10</a:t>
                      </a:r>
                      <a:endParaRPr sz="180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a:t>R</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Gentamicin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GM-10</a:t>
                      </a:r>
                      <a:endParaRPr sz="1800"/>
                    </a:p>
                  </a:txBody>
                  <a:tcPr marL="63500" marR="63500" marT="63500" marB="63500"/>
                </a:tc>
                <a:tc>
                  <a:txBody>
                    <a:bodyPr/>
                    <a:lstStyle/>
                    <a:p>
                      <a:pPr marL="0" lvl="0" indent="0" algn="ctr" rtl="0">
                        <a:spcBef>
                          <a:spcPts val="0"/>
                        </a:spcBef>
                        <a:spcAft>
                          <a:spcPts val="0"/>
                        </a:spcAft>
                        <a:buNone/>
                      </a:pPr>
                      <a:r>
                        <a:rPr lang="en-US" sz="1800"/>
                        <a:t>30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Streptomycin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S-10</a:t>
                      </a:r>
                      <a:endParaRPr sz="180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a:t>R</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Amikacin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AN-30</a:t>
                      </a:r>
                      <a:endParaRPr sz="1800"/>
                    </a:p>
                  </a:txBody>
                  <a:tcPr marL="63500" marR="63500" marT="63500" marB="63500"/>
                </a:tc>
                <a:tc>
                  <a:txBody>
                    <a:bodyPr/>
                    <a:lstStyle/>
                    <a:p>
                      <a:pPr marL="0" lvl="0" indent="0" algn="ctr" rtl="0">
                        <a:spcBef>
                          <a:spcPts val="0"/>
                        </a:spcBef>
                        <a:spcAft>
                          <a:spcPts val="0"/>
                        </a:spcAft>
                        <a:buNone/>
                      </a:pPr>
                      <a:r>
                        <a:rPr lang="en-US" sz="1800"/>
                        <a:t>26</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Ceftriaxone</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CRO-30</a:t>
                      </a:r>
                      <a:endParaRPr sz="1800" dirty="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a:t>R</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Ciprofloxacin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CIP-5</a:t>
                      </a:r>
                      <a:endParaRPr sz="1800" dirty="0"/>
                    </a:p>
                  </a:txBody>
                  <a:tcPr marL="63500" marR="63500" marT="63500" marB="63500"/>
                </a:tc>
                <a:tc>
                  <a:txBody>
                    <a:bodyPr/>
                    <a:lstStyle/>
                    <a:p>
                      <a:pPr marL="0" lvl="0" indent="0" algn="ctr" rtl="0">
                        <a:spcBef>
                          <a:spcPts val="0"/>
                        </a:spcBef>
                        <a:spcAft>
                          <a:spcPts val="0"/>
                        </a:spcAft>
                        <a:buNone/>
                      </a:pPr>
                      <a:r>
                        <a:rPr lang="en-US" sz="1800"/>
                        <a:t>40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err="1">
                          <a:latin typeface="Cambria" panose="02040503050406030204" pitchFamily="18" charset="0"/>
                          <a:ea typeface="Cambria" panose="02040503050406030204" pitchFamily="18" charset="0"/>
                        </a:rPr>
                        <a:t>Ofloxacin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OFX-5</a:t>
                      </a:r>
                      <a:endParaRPr sz="1800" dirty="0"/>
                    </a:p>
                  </a:txBody>
                  <a:tcPr marL="63500" marR="63500" marT="63500" marB="63500"/>
                </a:tc>
                <a:tc>
                  <a:txBody>
                    <a:bodyPr/>
                    <a:lstStyle/>
                    <a:p>
                      <a:pPr marL="0" lvl="0" indent="0" algn="ctr" rtl="0">
                        <a:spcBef>
                          <a:spcPts val="0"/>
                        </a:spcBef>
                        <a:spcAft>
                          <a:spcPts val="0"/>
                        </a:spcAft>
                        <a:buNone/>
                      </a:pPr>
                      <a:r>
                        <a:rPr lang="en-US" sz="1800"/>
                        <a:t>40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Neomycin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N-30</a:t>
                      </a:r>
                      <a:endParaRPr sz="1800" dirty="0"/>
                    </a:p>
                  </a:txBody>
                  <a:tcPr marL="63500" marR="63500" marT="63500" marB="63500"/>
                </a:tc>
                <a:tc>
                  <a:txBody>
                    <a:bodyPr/>
                    <a:lstStyle/>
                    <a:p>
                      <a:pPr marL="0" lvl="0" indent="0" algn="ctr" rtl="0">
                        <a:spcBef>
                          <a:spcPts val="0"/>
                        </a:spcBef>
                        <a:spcAft>
                          <a:spcPts val="0"/>
                        </a:spcAft>
                        <a:buNone/>
                      </a:pPr>
                      <a:r>
                        <a:rPr lang="en-US" sz="1800"/>
                        <a:t>16</a:t>
                      </a:r>
                      <a:endParaRPr sz="1800"/>
                    </a:p>
                  </a:txBody>
                  <a:tcPr marL="63500" marR="63500" marT="63500" marB="63500"/>
                </a:tc>
                <a:tc>
                  <a:txBody>
                    <a:bodyPr/>
                    <a:lstStyle/>
                    <a:p>
                      <a:pPr marL="0" lvl="0" indent="0" algn="ctr" rtl="0">
                        <a:spcBef>
                          <a:spcPts val="0"/>
                        </a:spcBef>
                        <a:spcAft>
                          <a:spcPts val="0"/>
                        </a:spcAft>
                        <a:buNone/>
                      </a:pPr>
                      <a:r>
                        <a:rPr lang="en-US" sz="1800"/>
                        <a:t>I</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Nitrofurantoin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FM-300</a:t>
                      </a:r>
                      <a:endParaRPr sz="1800" dirty="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a:t>R</a:t>
                      </a:r>
                      <a:endParaRPr sz="1800"/>
                    </a:p>
                  </a:txBody>
                  <a:tcPr marL="63500" marR="63500" marT="63500" marB="63500"/>
                </a:tc>
              </a:tr>
              <a:tr h="391825">
                <a:tc>
                  <a:txBody>
                    <a:bodyPr/>
                    <a:lstStyle/>
                    <a:p>
                      <a:pPr marL="0" lvl="0" indent="0" algn="ctr" rtl="0">
                        <a:spcBef>
                          <a:spcPts val="0"/>
                        </a:spcBef>
                        <a:spcAft>
                          <a:spcPts val="0"/>
                        </a:spcAft>
                        <a:buNone/>
                      </a:pPr>
                      <a:r>
                        <a:rPr lang="en-US" sz="2200" dirty="0" err="1">
                          <a:latin typeface="Cambria" panose="02040503050406030204" pitchFamily="18" charset="0"/>
                          <a:ea typeface="Cambria" panose="02040503050406030204" pitchFamily="18" charset="0"/>
                        </a:rPr>
                        <a:t>Ticarcillin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TIC-75</a:t>
                      </a:r>
                      <a:endParaRPr sz="180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dirty="0"/>
                        <a:t>R</a:t>
                      </a:r>
                      <a:endParaRPr sz="1800" dirty="0"/>
                    </a:p>
                  </a:txBody>
                  <a:tcPr marL="63500" marR="63500" marT="63500" marB="63500"/>
                </a:tc>
              </a:tr>
            </a:tbl>
          </a:graphicData>
        </a:graphic>
      </p:graphicFrame>
      <p:sp>
        <p:nvSpPr>
          <p:cNvPr id="97" name="Google Shape;97;p13"/>
          <p:cNvSpPr txBox="1"/>
          <p:nvPr/>
        </p:nvSpPr>
        <p:spPr>
          <a:xfrm>
            <a:off x="11326784" y="26016086"/>
            <a:ext cx="8156106" cy="734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Table 1. Kirby-Bauer test results for the first bacterial sample isolated from a student desk at Stuyvesant High School</a:t>
            </a:r>
            <a:endParaRPr sz="2000" dirty="0"/>
          </a:p>
        </p:txBody>
      </p:sp>
      <p:graphicFrame>
        <p:nvGraphicFramePr>
          <p:cNvPr id="98" name="Google Shape;98;p13"/>
          <p:cNvGraphicFramePr/>
          <p:nvPr>
            <p:extLst>
              <p:ext uri="{D42A27DB-BD31-4B8C-83A1-F6EECF244321}">
                <p14:modId xmlns:p14="http://schemas.microsoft.com/office/powerpoint/2010/main" val="429643806"/>
              </p:ext>
            </p:extLst>
          </p:nvPr>
        </p:nvGraphicFramePr>
        <p:xfrm>
          <a:off x="20061303" y="19565554"/>
          <a:ext cx="8783350" cy="6065520"/>
        </p:xfrm>
        <a:graphic>
          <a:graphicData uri="http://schemas.openxmlformats.org/drawingml/2006/table">
            <a:tbl>
              <a:tblPr>
                <a:noFill/>
                <a:tableStyleId>{4181A070-FC71-4CE5-B1AB-27B482AE9FF2}</a:tableStyleId>
              </a:tblPr>
              <a:tblGrid>
                <a:gridCol w="2139550"/>
                <a:gridCol w="2097325"/>
                <a:gridCol w="1829850"/>
                <a:gridCol w="2716625"/>
              </a:tblGrid>
              <a:tr h="852350">
                <a:tc>
                  <a:txBody>
                    <a:bodyPr/>
                    <a:lstStyle/>
                    <a:p>
                      <a:pPr marL="0" lvl="0" indent="0" algn="ctr" rtl="0">
                        <a:lnSpc>
                          <a:spcPct val="200000"/>
                        </a:lnSpc>
                        <a:spcBef>
                          <a:spcPts val="0"/>
                        </a:spcBef>
                        <a:spcAft>
                          <a:spcPts val="0"/>
                        </a:spcAft>
                        <a:buNone/>
                      </a:pPr>
                      <a:r>
                        <a:rPr lang="en-US" sz="2800" dirty="0" smtClean="0">
                          <a:latin typeface="Cambria" panose="02040503050406030204" pitchFamily="18" charset="0"/>
                          <a:ea typeface="Cambria" panose="02040503050406030204" pitchFamily="18" charset="0"/>
                        </a:rPr>
                        <a:t>Antibiotic</a:t>
                      </a:r>
                      <a:endParaRPr sz="28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dirty="0"/>
                        <a:t>Disk Potency Abbreviation</a:t>
                      </a:r>
                      <a:endParaRPr sz="1800" dirty="0"/>
                    </a:p>
                  </a:txBody>
                  <a:tcPr marL="63500" marR="63500" marT="63500" marB="63500"/>
                </a:tc>
                <a:tc>
                  <a:txBody>
                    <a:bodyPr/>
                    <a:lstStyle/>
                    <a:p>
                      <a:pPr marL="0" lvl="0" indent="0" algn="ctr" rtl="0">
                        <a:spcBef>
                          <a:spcPts val="0"/>
                        </a:spcBef>
                        <a:spcAft>
                          <a:spcPts val="0"/>
                        </a:spcAft>
                        <a:buNone/>
                      </a:pPr>
                      <a:r>
                        <a:rPr lang="en-US" sz="1800"/>
                        <a:t>Zone of Inhibition (mm)</a:t>
                      </a:r>
                      <a:endParaRPr sz="1800"/>
                    </a:p>
                  </a:txBody>
                  <a:tcPr marL="63500" marR="63500" marT="63500" marB="63500"/>
                </a:tc>
                <a:tc>
                  <a:txBody>
                    <a:bodyPr/>
                    <a:lstStyle/>
                    <a:p>
                      <a:pPr marL="0" lvl="0" indent="0" algn="ctr" rtl="0">
                        <a:spcBef>
                          <a:spcPts val="0"/>
                        </a:spcBef>
                        <a:spcAft>
                          <a:spcPts val="0"/>
                        </a:spcAft>
                        <a:buNone/>
                      </a:pPr>
                      <a:r>
                        <a:rPr lang="en-US" sz="1800"/>
                        <a:t>Resistant (R)/</a:t>
                      </a:r>
                      <a:endParaRPr sz="1800"/>
                    </a:p>
                    <a:p>
                      <a:pPr marL="0" lvl="0" indent="0" algn="ctr" rtl="0">
                        <a:spcBef>
                          <a:spcPts val="0"/>
                        </a:spcBef>
                        <a:spcAft>
                          <a:spcPts val="0"/>
                        </a:spcAft>
                        <a:buNone/>
                      </a:pPr>
                      <a:r>
                        <a:rPr lang="en-US" sz="1800"/>
                        <a:t>Intermediate (I)/</a:t>
                      </a:r>
                      <a:endParaRPr sz="1800"/>
                    </a:p>
                    <a:p>
                      <a:pPr marL="0" lvl="0" indent="0" algn="ctr" rtl="0">
                        <a:spcBef>
                          <a:spcPts val="0"/>
                        </a:spcBef>
                        <a:spcAft>
                          <a:spcPts val="0"/>
                        </a:spcAft>
                        <a:buNone/>
                      </a:pPr>
                      <a:r>
                        <a:rPr lang="en-US" sz="1800"/>
                        <a:t>Susceptible (S)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Imipenem</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IPM-10</a:t>
                      </a:r>
                      <a:endParaRPr sz="1800"/>
                    </a:p>
                  </a:txBody>
                  <a:tcPr marL="63500" marR="63500" marT="63500" marB="63500"/>
                </a:tc>
                <a:tc>
                  <a:txBody>
                    <a:bodyPr/>
                    <a:lstStyle/>
                    <a:p>
                      <a:pPr marL="0" lvl="0" indent="0" algn="ctr" rtl="0">
                        <a:spcBef>
                          <a:spcPts val="0"/>
                        </a:spcBef>
                        <a:spcAft>
                          <a:spcPts val="0"/>
                        </a:spcAft>
                        <a:buNone/>
                      </a:pPr>
                      <a:r>
                        <a:rPr lang="en-US" sz="1800"/>
                        <a:t>30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Penicillin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P-10</a:t>
                      </a:r>
                      <a:endParaRPr sz="180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a:t>R</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Gentamicin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GM-10</a:t>
                      </a:r>
                      <a:endParaRPr sz="1800"/>
                    </a:p>
                  </a:txBody>
                  <a:tcPr marL="63500" marR="63500" marT="63500" marB="63500"/>
                </a:tc>
                <a:tc>
                  <a:txBody>
                    <a:bodyPr/>
                    <a:lstStyle/>
                    <a:p>
                      <a:pPr marL="0" lvl="0" indent="0" algn="ctr" rtl="0">
                        <a:spcBef>
                          <a:spcPts val="0"/>
                        </a:spcBef>
                        <a:spcAft>
                          <a:spcPts val="0"/>
                        </a:spcAft>
                        <a:buNone/>
                      </a:pPr>
                      <a:r>
                        <a:rPr lang="en-US" sz="1800"/>
                        <a:t>20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Streptomycin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S-10</a:t>
                      </a:r>
                      <a:endParaRPr sz="1800"/>
                    </a:p>
                  </a:txBody>
                  <a:tcPr marL="63500" marR="63500" marT="63500" marB="63500"/>
                </a:tc>
                <a:tc>
                  <a:txBody>
                    <a:bodyPr/>
                    <a:lstStyle/>
                    <a:p>
                      <a:pPr marL="0" lvl="0" indent="0" algn="ctr" rtl="0">
                        <a:spcBef>
                          <a:spcPts val="0"/>
                        </a:spcBef>
                        <a:spcAft>
                          <a:spcPts val="0"/>
                        </a:spcAft>
                        <a:buNone/>
                      </a:pPr>
                      <a:r>
                        <a:rPr lang="en-US" sz="1800" dirty="0"/>
                        <a:t>14</a:t>
                      </a:r>
                      <a:endParaRPr sz="1800" dirty="0"/>
                    </a:p>
                  </a:txBody>
                  <a:tcPr marL="63500" marR="63500" marT="63500" marB="63500"/>
                </a:tc>
                <a:tc>
                  <a:txBody>
                    <a:bodyPr/>
                    <a:lstStyle/>
                    <a:p>
                      <a:pPr marL="0" lvl="0" indent="0" algn="ctr" rtl="0">
                        <a:spcBef>
                          <a:spcPts val="0"/>
                        </a:spcBef>
                        <a:spcAft>
                          <a:spcPts val="0"/>
                        </a:spcAft>
                        <a:buNone/>
                      </a:pPr>
                      <a:r>
                        <a:rPr lang="en-US" sz="1800"/>
                        <a:t>I</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Amikacin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AN-30</a:t>
                      </a:r>
                      <a:endParaRPr sz="1800"/>
                    </a:p>
                  </a:txBody>
                  <a:tcPr marL="63500" marR="63500" marT="63500" marB="63500"/>
                </a:tc>
                <a:tc>
                  <a:txBody>
                    <a:bodyPr/>
                    <a:lstStyle/>
                    <a:p>
                      <a:pPr marL="0" lvl="0" indent="0" algn="ctr" rtl="0">
                        <a:spcBef>
                          <a:spcPts val="0"/>
                        </a:spcBef>
                        <a:spcAft>
                          <a:spcPts val="0"/>
                        </a:spcAft>
                        <a:buNone/>
                      </a:pPr>
                      <a:r>
                        <a:rPr lang="en-US" sz="1800"/>
                        <a:t>18</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Ceftriaxone</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CRO-30</a:t>
                      </a:r>
                      <a:endParaRPr sz="1800"/>
                    </a:p>
                  </a:txBody>
                  <a:tcPr marL="63500" marR="63500" marT="63500" marB="63500"/>
                </a:tc>
                <a:tc>
                  <a:txBody>
                    <a:bodyPr/>
                    <a:lstStyle/>
                    <a:p>
                      <a:pPr marL="0" lvl="0" indent="0" algn="ctr" rtl="0">
                        <a:spcBef>
                          <a:spcPts val="0"/>
                        </a:spcBef>
                        <a:spcAft>
                          <a:spcPts val="0"/>
                        </a:spcAft>
                        <a:buNone/>
                      </a:pPr>
                      <a:r>
                        <a:rPr lang="en-US" sz="1800"/>
                        <a:t>20</a:t>
                      </a:r>
                      <a:endParaRPr sz="1800"/>
                    </a:p>
                  </a:txBody>
                  <a:tcPr marL="63500" marR="63500" marT="63500" marB="63500"/>
                </a:tc>
                <a:tc>
                  <a:txBody>
                    <a:bodyPr/>
                    <a:lstStyle/>
                    <a:p>
                      <a:pPr marL="0" lvl="0" indent="0" algn="ctr" rtl="0">
                        <a:spcBef>
                          <a:spcPts val="0"/>
                        </a:spcBef>
                        <a:spcAft>
                          <a:spcPts val="0"/>
                        </a:spcAft>
                        <a:buNone/>
                      </a:pPr>
                      <a:r>
                        <a:rPr lang="en-US" sz="1800"/>
                        <a:t>I</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Ciprofloxacin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CIP-5</a:t>
                      </a:r>
                      <a:endParaRPr sz="1800"/>
                    </a:p>
                  </a:txBody>
                  <a:tcPr marL="63500" marR="63500" marT="63500" marB="63500"/>
                </a:tc>
                <a:tc>
                  <a:txBody>
                    <a:bodyPr/>
                    <a:lstStyle/>
                    <a:p>
                      <a:pPr marL="0" lvl="0" indent="0" algn="ctr" rtl="0">
                        <a:spcBef>
                          <a:spcPts val="0"/>
                        </a:spcBef>
                        <a:spcAft>
                          <a:spcPts val="0"/>
                        </a:spcAft>
                        <a:buNone/>
                      </a:pPr>
                      <a:r>
                        <a:rPr lang="en-US" sz="1800"/>
                        <a:t>30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err="1">
                          <a:latin typeface="Cambria" panose="02040503050406030204" pitchFamily="18" charset="0"/>
                          <a:ea typeface="Cambria" panose="02040503050406030204" pitchFamily="18" charset="0"/>
                        </a:rPr>
                        <a:t>Ofloxacin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OFX-5</a:t>
                      </a:r>
                      <a:endParaRPr sz="1800"/>
                    </a:p>
                  </a:txBody>
                  <a:tcPr marL="63500" marR="63500" marT="63500" marB="63500"/>
                </a:tc>
                <a:tc>
                  <a:txBody>
                    <a:bodyPr/>
                    <a:lstStyle/>
                    <a:p>
                      <a:pPr marL="0" lvl="0" indent="0" algn="ctr" rtl="0">
                        <a:spcBef>
                          <a:spcPts val="0"/>
                        </a:spcBef>
                        <a:spcAft>
                          <a:spcPts val="0"/>
                        </a:spcAft>
                        <a:buNone/>
                      </a:pPr>
                      <a:r>
                        <a:rPr lang="en-US" sz="1800"/>
                        <a:t>30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Neomycin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N-30</a:t>
                      </a:r>
                      <a:endParaRPr sz="1800"/>
                    </a:p>
                  </a:txBody>
                  <a:tcPr marL="63500" marR="63500" marT="63500" marB="63500"/>
                </a:tc>
                <a:tc>
                  <a:txBody>
                    <a:bodyPr/>
                    <a:lstStyle/>
                    <a:p>
                      <a:pPr marL="0" lvl="0" indent="0" algn="ctr" rtl="0">
                        <a:spcBef>
                          <a:spcPts val="0"/>
                        </a:spcBef>
                        <a:spcAft>
                          <a:spcPts val="0"/>
                        </a:spcAft>
                        <a:buNone/>
                      </a:pPr>
                      <a:r>
                        <a:rPr lang="en-US" sz="1800"/>
                        <a:t>20</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a:latin typeface="Cambria" panose="02040503050406030204" pitchFamily="18" charset="0"/>
                          <a:ea typeface="Cambria" panose="02040503050406030204" pitchFamily="18" charset="0"/>
                        </a:rPr>
                        <a:t>Nitrofurantoin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FM-300</a:t>
                      </a:r>
                      <a:endParaRPr sz="1800"/>
                    </a:p>
                  </a:txBody>
                  <a:tcPr marL="63500" marR="63500" marT="63500" marB="63500"/>
                </a:tc>
                <a:tc>
                  <a:txBody>
                    <a:bodyPr/>
                    <a:lstStyle/>
                    <a:p>
                      <a:pPr marL="0" lvl="0" indent="0" algn="ctr" rtl="0">
                        <a:spcBef>
                          <a:spcPts val="0"/>
                        </a:spcBef>
                        <a:spcAft>
                          <a:spcPts val="0"/>
                        </a:spcAft>
                        <a:buNone/>
                      </a:pPr>
                      <a:r>
                        <a:rPr lang="en-US" sz="1800"/>
                        <a:t>18</a:t>
                      </a:r>
                      <a:endParaRPr sz="1800"/>
                    </a:p>
                  </a:txBody>
                  <a:tcPr marL="63500" marR="63500" marT="63500" marB="63500"/>
                </a:tc>
                <a:tc>
                  <a:txBody>
                    <a:bodyPr/>
                    <a:lstStyle/>
                    <a:p>
                      <a:pPr marL="0" lvl="0" indent="0" algn="ctr" rtl="0">
                        <a:spcBef>
                          <a:spcPts val="0"/>
                        </a:spcBef>
                        <a:spcAft>
                          <a:spcPts val="0"/>
                        </a:spcAft>
                        <a:buNone/>
                      </a:pPr>
                      <a:r>
                        <a:rPr lang="en-US" sz="1800"/>
                        <a:t>S</a:t>
                      </a:r>
                      <a:endParaRPr sz="1800"/>
                    </a:p>
                  </a:txBody>
                  <a:tcPr marL="63500" marR="63500" marT="63500" marB="63500"/>
                </a:tc>
              </a:tr>
              <a:tr h="391825">
                <a:tc>
                  <a:txBody>
                    <a:bodyPr/>
                    <a:lstStyle/>
                    <a:p>
                      <a:pPr marL="0" lvl="0" indent="0" algn="ctr" rtl="0">
                        <a:spcBef>
                          <a:spcPts val="0"/>
                        </a:spcBef>
                        <a:spcAft>
                          <a:spcPts val="0"/>
                        </a:spcAft>
                        <a:buNone/>
                      </a:pPr>
                      <a:r>
                        <a:rPr lang="en-US" sz="2200" dirty="0" err="1">
                          <a:latin typeface="Cambria" panose="02040503050406030204" pitchFamily="18" charset="0"/>
                          <a:ea typeface="Cambria" panose="02040503050406030204" pitchFamily="18" charset="0"/>
                        </a:rPr>
                        <a:t>Ticarcillin</a:t>
                      </a:r>
                      <a:endParaRPr sz="2200" dirty="0">
                        <a:latin typeface="Cambria" panose="02040503050406030204" pitchFamily="18" charset="0"/>
                        <a:ea typeface="Cambria" panose="02040503050406030204" pitchFamily="18" charset="0"/>
                      </a:endParaRPr>
                    </a:p>
                  </a:txBody>
                  <a:tcPr marL="63500" marR="63500" marT="63500" marB="63500"/>
                </a:tc>
                <a:tc>
                  <a:txBody>
                    <a:bodyPr/>
                    <a:lstStyle/>
                    <a:p>
                      <a:pPr marL="0" lvl="0" indent="0" algn="ctr" rtl="0">
                        <a:spcBef>
                          <a:spcPts val="0"/>
                        </a:spcBef>
                        <a:spcAft>
                          <a:spcPts val="0"/>
                        </a:spcAft>
                        <a:buNone/>
                      </a:pPr>
                      <a:r>
                        <a:rPr lang="en-US" sz="1800"/>
                        <a:t>TIC-75</a:t>
                      </a:r>
                      <a:endParaRPr sz="1800"/>
                    </a:p>
                  </a:txBody>
                  <a:tcPr marL="63500" marR="63500" marT="63500" marB="63500"/>
                </a:tc>
                <a:tc>
                  <a:txBody>
                    <a:bodyPr/>
                    <a:lstStyle/>
                    <a:p>
                      <a:pPr marL="0" lvl="0" indent="0" algn="ctr" rtl="0">
                        <a:spcBef>
                          <a:spcPts val="0"/>
                        </a:spcBef>
                        <a:spcAft>
                          <a:spcPts val="0"/>
                        </a:spcAft>
                        <a:buNone/>
                      </a:pPr>
                      <a:r>
                        <a:rPr lang="en-US" sz="1800"/>
                        <a:t>0</a:t>
                      </a:r>
                      <a:endParaRPr sz="1800"/>
                    </a:p>
                  </a:txBody>
                  <a:tcPr marL="63500" marR="63500" marT="63500" marB="63500"/>
                </a:tc>
                <a:tc>
                  <a:txBody>
                    <a:bodyPr/>
                    <a:lstStyle/>
                    <a:p>
                      <a:pPr marL="0" lvl="0" indent="0" algn="ctr" rtl="0">
                        <a:spcBef>
                          <a:spcPts val="0"/>
                        </a:spcBef>
                        <a:spcAft>
                          <a:spcPts val="0"/>
                        </a:spcAft>
                        <a:buNone/>
                      </a:pPr>
                      <a:r>
                        <a:rPr lang="en-US" sz="1800" dirty="0"/>
                        <a:t>R</a:t>
                      </a:r>
                      <a:endParaRPr sz="1800" dirty="0"/>
                    </a:p>
                  </a:txBody>
                  <a:tcPr marL="63500" marR="63500" marT="63500" marB="63500"/>
                </a:tc>
              </a:tr>
            </a:tbl>
          </a:graphicData>
        </a:graphic>
      </p:graphicFrame>
      <p:sp>
        <p:nvSpPr>
          <p:cNvPr id="99" name="Google Shape;99;p13"/>
          <p:cNvSpPr txBox="1"/>
          <p:nvPr/>
        </p:nvSpPr>
        <p:spPr>
          <a:xfrm>
            <a:off x="20280750" y="25811119"/>
            <a:ext cx="8418488" cy="110677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Table 2. Kirby-Bauer test results for the second bacterial sample isolated from a student desk at Stuyvesant High School</a:t>
            </a:r>
            <a:endParaRPr sz="2000" dirty="0"/>
          </a:p>
        </p:txBody>
      </p:sp>
      <p:pic>
        <p:nvPicPr>
          <p:cNvPr id="100" name="Google Shape;100;p13"/>
          <p:cNvPicPr preferRelativeResize="0"/>
          <p:nvPr/>
        </p:nvPicPr>
        <p:blipFill>
          <a:blip r:embed="rId7">
            <a:alphaModFix/>
          </a:blip>
          <a:stretch>
            <a:fillRect/>
          </a:stretch>
        </p:blipFill>
        <p:spPr>
          <a:xfrm>
            <a:off x="11949919" y="27817240"/>
            <a:ext cx="4424406" cy="3672399"/>
          </a:xfrm>
          <a:prstGeom prst="rect">
            <a:avLst/>
          </a:prstGeom>
          <a:noFill/>
          <a:ln>
            <a:noFill/>
          </a:ln>
        </p:spPr>
      </p:pic>
      <p:pic>
        <p:nvPicPr>
          <p:cNvPr id="101" name="Google Shape;101;p13"/>
          <p:cNvPicPr preferRelativeResize="0"/>
          <p:nvPr/>
        </p:nvPicPr>
        <p:blipFill rotWithShape="1">
          <a:blip r:embed="rId8">
            <a:alphaModFix/>
          </a:blip>
          <a:srcRect l="12670" r="-12669"/>
          <a:stretch/>
        </p:blipFill>
        <p:spPr>
          <a:xfrm>
            <a:off x="17899364" y="27614150"/>
            <a:ext cx="4582474" cy="3758688"/>
          </a:xfrm>
          <a:prstGeom prst="rect">
            <a:avLst/>
          </a:prstGeom>
          <a:noFill/>
          <a:ln>
            <a:noFill/>
          </a:ln>
        </p:spPr>
      </p:pic>
      <p:pic>
        <p:nvPicPr>
          <p:cNvPr id="102" name="Google Shape;102;p13"/>
          <p:cNvPicPr preferRelativeResize="0"/>
          <p:nvPr/>
        </p:nvPicPr>
        <p:blipFill>
          <a:blip r:embed="rId9">
            <a:alphaModFix/>
          </a:blip>
          <a:stretch>
            <a:fillRect/>
          </a:stretch>
        </p:blipFill>
        <p:spPr>
          <a:xfrm>
            <a:off x="23679149" y="27700450"/>
            <a:ext cx="4100493" cy="3672400"/>
          </a:xfrm>
          <a:prstGeom prst="rect">
            <a:avLst/>
          </a:prstGeom>
          <a:noFill/>
          <a:ln>
            <a:noFill/>
          </a:ln>
        </p:spPr>
      </p:pic>
      <p:sp>
        <p:nvSpPr>
          <p:cNvPr id="103" name="Google Shape;103;p13"/>
          <p:cNvSpPr txBox="1"/>
          <p:nvPr/>
        </p:nvSpPr>
        <p:spPr>
          <a:xfrm>
            <a:off x="12619075" y="31563350"/>
            <a:ext cx="4688700" cy="7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i="1" dirty="0" smtClean="0">
                <a:solidFill>
                  <a:schemeClr val="dk1"/>
                </a:solidFill>
              </a:rPr>
              <a:t>Staphylococcus </a:t>
            </a:r>
            <a:r>
              <a:rPr lang="en-US" sz="2400" i="1" dirty="0">
                <a:solidFill>
                  <a:schemeClr val="dk1"/>
                </a:solidFill>
              </a:rPr>
              <a:t>aureus</a:t>
            </a:r>
            <a:endParaRPr sz="2400" i="1" dirty="0">
              <a:latin typeface="Calibri"/>
              <a:ea typeface="Calibri"/>
              <a:cs typeface="Calibri"/>
              <a:sym typeface="Calibri"/>
            </a:endParaRPr>
          </a:p>
        </p:txBody>
      </p:sp>
      <p:sp>
        <p:nvSpPr>
          <p:cNvPr id="104" name="Google Shape;104;p13"/>
          <p:cNvSpPr txBox="1"/>
          <p:nvPr/>
        </p:nvSpPr>
        <p:spPr>
          <a:xfrm>
            <a:off x="17929988" y="31525250"/>
            <a:ext cx="4258800" cy="7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i="1" dirty="0" smtClean="0">
                <a:solidFill>
                  <a:schemeClr val="dk1"/>
                </a:solidFill>
              </a:rPr>
              <a:t>Staphylococcus </a:t>
            </a:r>
            <a:r>
              <a:rPr lang="en-US" sz="2400" i="1" dirty="0">
                <a:solidFill>
                  <a:schemeClr val="dk1"/>
                </a:solidFill>
              </a:rPr>
              <a:t>epidermidis</a:t>
            </a:r>
            <a:endParaRPr sz="2400" i="1" dirty="0">
              <a:latin typeface="Calibri"/>
              <a:ea typeface="Calibri"/>
              <a:cs typeface="Calibri"/>
              <a:sym typeface="Calibri"/>
            </a:endParaRPr>
          </a:p>
        </p:txBody>
      </p:sp>
      <p:sp>
        <p:nvSpPr>
          <p:cNvPr id="105" name="Google Shape;105;p13"/>
          <p:cNvSpPr txBox="1"/>
          <p:nvPr/>
        </p:nvSpPr>
        <p:spPr>
          <a:xfrm>
            <a:off x="23669988" y="31468088"/>
            <a:ext cx="5260200" cy="7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i="1" dirty="0" smtClean="0">
                <a:solidFill>
                  <a:schemeClr val="dk1"/>
                </a:solidFill>
              </a:rPr>
              <a:t>Staphylococcus </a:t>
            </a:r>
            <a:r>
              <a:rPr lang="en-US" sz="2400" i="1" dirty="0" err="1">
                <a:solidFill>
                  <a:schemeClr val="dk1"/>
                </a:solidFill>
              </a:rPr>
              <a:t>haemolyticus</a:t>
            </a:r>
            <a:endParaRPr sz="2400" i="1" dirty="0"/>
          </a:p>
        </p:txBody>
      </p:sp>
      <p:sp>
        <p:nvSpPr>
          <p:cNvPr id="106" name="Google Shape;106;p13"/>
          <p:cNvSpPr txBox="1"/>
          <p:nvPr/>
        </p:nvSpPr>
        <p:spPr>
          <a:xfrm>
            <a:off x="29525540" y="18591620"/>
            <a:ext cx="13462081" cy="6709529"/>
          </a:xfrm>
          <a:prstGeom prst="rect">
            <a:avLst/>
          </a:prstGeom>
          <a:solidFill>
            <a:srgbClr val="C9DAF8"/>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i="1" u="sng" dirty="0">
                <a:solidFill>
                  <a:schemeClr val="dk1"/>
                </a:solidFill>
              </a:rPr>
              <a:t>References</a:t>
            </a:r>
            <a:endParaRPr sz="3000" b="1" i="1" u="sng"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About Antimicrobial Resistance | Antibiotic/Antimicrobial Resistance | CDC. Centers for Disease Control and Prevention.</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Antibiotic resistance. World Health Organization. 2018 Feb 5.</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Barros EM, </a:t>
            </a:r>
            <a:r>
              <a:rPr lang="en-US" sz="2000" dirty="0" err="1">
                <a:solidFill>
                  <a:schemeClr val="dk1"/>
                </a:solidFill>
              </a:rPr>
              <a:t>Ceotto</a:t>
            </a:r>
            <a:r>
              <a:rPr lang="en-US" sz="2000" dirty="0">
                <a:solidFill>
                  <a:schemeClr val="dk1"/>
                </a:solidFill>
              </a:rPr>
              <a:t> H, Bastos MCF, Dos Santos KRN, </a:t>
            </a:r>
            <a:r>
              <a:rPr lang="en-US" sz="2000" dirty="0" err="1">
                <a:solidFill>
                  <a:schemeClr val="dk1"/>
                </a:solidFill>
              </a:rPr>
              <a:t>Giambiagi-Demarval</a:t>
            </a:r>
            <a:r>
              <a:rPr lang="en-US" sz="2000" dirty="0">
                <a:solidFill>
                  <a:schemeClr val="dk1"/>
                </a:solidFill>
              </a:rPr>
              <a:t> M. Staphylococcus </a:t>
            </a:r>
            <a:r>
              <a:rPr lang="en-US" sz="2000" dirty="0" err="1">
                <a:solidFill>
                  <a:schemeClr val="dk1"/>
                </a:solidFill>
              </a:rPr>
              <a:t>haemolyticus</a:t>
            </a:r>
            <a:r>
              <a:rPr lang="en-US" sz="2000" dirty="0">
                <a:solidFill>
                  <a:schemeClr val="dk1"/>
                </a:solidFill>
              </a:rPr>
              <a:t> as an important hospital pathogen and carrier of methicillin resistance genes. Journal of Clinical Microbiology.</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Bush LM. Staphylococcus aureus Infections. Merck Manuals Consumer Version.</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General Background: About Antibiotic Resistance. Alliance for the Prudent Use of Antibiotics.</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err="1">
                <a:solidFill>
                  <a:schemeClr val="dk1"/>
                </a:solidFill>
              </a:rPr>
              <a:t>Hudzicki</a:t>
            </a:r>
            <a:r>
              <a:rPr lang="en-US" sz="2000" dirty="0">
                <a:solidFill>
                  <a:schemeClr val="dk1"/>
                </a:solidFill>
              </a:rPr>
              <a:t> J. KIRBY-BAUER DISK DIFFUSION SUSCEPTIBILITY TEST PROTOCOL. American Society for Microbiology; 2009.</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Otto M. Staphylococcus epidermidis--the 'accidental' pathogen. Nature reviews. Microbiology.</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Reynolds J. 9: Kirby-Bauer (Antibiotic Sensitivity). Biology </a:t>
            </a:r>
            <a:r>
              <a:rPr lang="en-US" sz="2000" dirty="0" err="1">
                <a:solidFill>
                  <a:schemeClr val="dk1"/>
                </a:solidFill>
              </a:rPr>
              <a:t>LibreTexts</a:t>
            </a:r>
            <a:r>
              <a:rPr lang="en-US" sz="2000" dirty="0">
                <a:solidFill>
                  <a:schemeClr val="dk1"/>
                </a:solidFill>
              </a:rPr>
              <a:t>.</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err="1">
                <a:solidFill>
                  <a:schemeClr val="dk1"/>
                </a:solidFill>
              </a:rPr>
              <a:t>Sofy</a:t>
            </a:r>
            <a:r>
              <a:rPr lang="en-US" sz="2000" dirty="0">
                <a:solidFill>
                  <a:schemeClr val="dk1"/>
                </a:solidFill>
              </a:rPr>
              <a:t> AR, </a:t>
            </a:r>
            <a:r>
              <a:rPr lang="en-US" sz="2000" dirty="0" err="1">
                <a:solidFill>
                  <a:schemeClr val="dk1"/>
                </a:solidFill>
              </a:rPr>
              <a:t>Sharaf</a:t>
            </a:r>
            <a:r>
              <a:rPr lang="en-US" sz="2000" dirty="0">
                <a:solidFill>
                  <a:schemeClr val="dk1"/>
                </a:solidFill>
              </a:rPr>
              <a:t> AE-MMA, Karim AGA, </a:t>
            </a:r>
            <a:r>
              <a:rPr lang="en-US" sz="2000" dirty="0" err="1">
                <a:solidFill>
                  <a:schemeClr val="dk1"/>
                </a:solidFill>
              </a:rPr>
              <a:t>Hmed</a:t>
            </a:r>
            <a:r>
              <a:rPr lang="en-US" sz="2000" dirty="0">
                <a:solidFill>
                  <a:schemeClr val="dk1"/>
                </a:solidFill>
              </a:rPr>
              <a:t> AA, </a:t>
            </a:r>
            <a:r>
              <a:rPr lang="en-US" sz="2000" dirty="0" err="1">
                <a:solidFill>
                  <a:schemeClr val="dk1"/>
                </a:solidFill>
              </a:rPr>
              <a:t>Moharam</a:t>
            </a:r>
            <a:r>
              <a:rPr lang="en-US" sz="2000" dirty="0">
                <a:solidFill>
                  <a:schemeClr val="dk1"/>
                </a:solidFill>
              </a:rPr>
              <a:t> KM. Prevalence of the Harmful Gram-Negative Bacteria in Ready-to-Eat Foods in Egypt. Food and Public Health.</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rgbClr val="333333"/>
                </a:solidFill>
              </a:rPr>
              <a:t>Taylor TA, </a:t>
            </a:r>
            <a:r>
              <a:rPr lang="en-US" sz="2000" dirty="0" err="1">
                <a:solidFill>
                  <a:srgbClr val="333333"/>
                </a:solidFill>
              </a:rPr>
              <a:t>Unakal</a:t>
            </a:r>
            <a:r>
              <a:rPr lang="en-US" sz="2000" dirty="0">
                <a:solidFill>
                  <a:srgbClr val="333333"/>
                </a:solidFill>
              </a:rPr>
              <a:t> CG. Staphylococcus Aureus. Staphylococcus Aureus.</a:t>
            </a:r>
            <a:endParaRPr sz="2000" dirty="0">
              <a:solidFill>
                <a:schemeClr val="dk1"/>
              </a:solidFill>
            </a:endParaRPr>
          </a:p>
          <a:p>
            <a:pPr marL="457200" lvl="0" indent="-342900" algn="l" rtl="0">
              <a:lnSpc>
                <a:spcPct val="115000"/>
              </a:lnSpc>
              <a:spcBef>
                <a:spcPts val="0"/>
              </a:spcBef>
              <a:spcAft>
                <a:spcPts val="0"/>
              </a:spcAft>
              <a:buClr>
                <a:schemeClr val="dk1"/>
              </a:buClr>
              <a:buSzPts val="1800"/>
              <a:buAutoNum type="arabicPeriod"/>
            </a:pPr>
            <a:r>
              <a:rPr lang="en-US" sz="2000" dirty="0">
                <a:solidFill>
                  <a:schemeClr val="dk1"/>
                </a:solidFill>
              </a:rPr>
              <a:t>Zone of Inhibition Test for Antimicrobial Activity.</a:t>
            </a:r>
            <a:endParaRPr sz="2000" dirty="0">
              <a:solidFill>
                <a:schemeClr val="dk1"/>
              </a:solidFill>
            </a:endParaRPr>
          </a:p>
        </p:txBody>
      </p:sp>
      <p:sp>
        <p:nvSpPr>
          <p:cNvPr id="107" name="Google Shape;107;p13"/>
          <p:cNvSpPr txBox="1"/>
          <p:nvPr/>
        </p:nvSpPr>
        <p:spPr>
          <a:xfrm>
            <a:off x="29525540" y="25601486"/>
            <a:ext cx="13821863" cy="22986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i="1" u="sng" dirty="0">
                <a:latin typeface="Calibri"/>
                <a:ea typeface="Calibri"/>
                <a:cs typeface="Calibri"/>
                <a:sym typeface="Calibri"/>
              </a:rPr>
              <a:t>Acknowledgements</a:t>
            </a:r>
            <a:endParaRPr sz="3000" b="1" i="1" u="sng" dirty="0">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chemeClr val="dk1"/>
                </a:solidFill>
              </a:rPr>
              <a:t>Our team would like to appreciate and thank The Pinkerton Foundation, Science Sandbox, Cold Spring Harbor Laboratory and the </a:t>
            </a:r>
            <a:r>
              <a:rPr lang="en-US" sz="2400" dirty="0" err="1">
                <a:solidFill>
                  <a:schemeClr val="dk1"/>
                </a:solidFill>
              </a:rPr>
              <a:t>Queensborough</a:t>
            </a:r>
            <a:r>
              <a:rPr lang="en-US" sz="2400" dirty="0">
                <a:solidFill>
                  <a:schemeClr val="dk1"/>
                </a:solidFill>
              </a:rPr>
              <a:t> Community College Microbiology Department for support on this project</a:t>
            </a:r>
            <a:r>
              <a:rPr lang="en-US" sz="2400" dirty="0" smtClean="0">
                <a:solidFill>
                  <a:schemeClr val="dk1"/>
                </a:solidFill>
              </a:rPr>
              <a:t>. We are extremely grateful to Dr. Mangala Tawde, our mentor from QCC, for her continuous support, knowledge of the field and guiding us throughout the project.</a:t>
            </a:r>
            <a:endParaRPr sz="2400" dirty="0">
              <a:latin typeface="Calibri"/>
              <a:ea typeface="Calibri"/>
              <a:cs typeface="Calibri"/>
              <a:sym typeface="Calibri"/>
            </a:endParaRPr>
          </a:p>
        </p:txBody>
      </p:sp>
      <p:sp>
        <p:nvSpPr>
          <p:cNvPr id="108" name="Google Shape;108;p13"/>
          <p:cNvSpPr txBox="1"/>
          <p:nvPr/>
        </p:nvSpPr>
        <p:spPr>
          <a:xfrm>
            <a:off x="16859250" y="23202900"/>
            <a:ext cx="10972800" cy="12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09" name="Google Shape;109;p13"/>
          <p:cNvPicPr preferRelativeResize="0"/>
          <p:nvPr/>
        </p:nvPicPr>
        <p:blipFill rotWithShape="1">
          <a:blip r:embed="rId10">
            <a:alphaModFix/>
          </a:blip>
          <a:srcRect l="3983" t="4428" r="6507" b="30733"/>
          <a:stretch/>
        </p:blipFill>
        <p:spPr>
          <a:xfrm rot="10800000">
            <a:off x="1674969" y="28297826"/>
            <a:ext cx="4418276" cy="4036324"/>
          </a:xfrm>
          <a:prstGeom prst="rect">
            <a:avLst/>
          </a:prstGeom>
          <a:noFill/>
          <a:ln>
            <a:noFill/>
          </a:ln>
        </p:spPr>
      </p:pic>
      <p:pic>
        <p:nvPicPr>
          <p:cNvPr id="110" name="Google Shape;110;p13"/>
          <p:cNvPicPr preferRelativeResize="0"/>
          <p:nvPr/>
        </p:nvPicPr>
        <p:blipFill rotWithShape="1">
          <a:blip r:embed="rId11">
            <a:alphaModFix/>
          </a:blip>
          <a:srcRect l="4997" t="11187" r="11703" b="30333"/>
          <a:stretch/>
        </p:blipFill>
        <p:spPr>
          <a:xfrm>
            <a:off x="32186272" y="28310440"/>
            <a:ext cx="4595374" cy="4125321"/>
          </a:xfrm>
          <a:prstGeom prst="rect">
            <a:avLst/>
          </a:prstGeom>
          <a:noFill/>
          <a:ln>
            <a:noFill/>
          </a:ln>
        </p:spPr>
      </p:pic>
      <p:sp>
        <p:nvSpPr>
          <p:cNvPr id="111" name="Google Shape;111;p13"/>
          <p:cNvSpPr txBox="1"/>
          <p:nvPr/>
        </p:nvSpPr>
        <p:spPr>
          <a:xfrm>
            <a:off x="6725877" y="28912839"/>
            <a:ext cx="2481026" cy="183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i="1" dirty="0"/>
              <a:t>Figure 4. First bacteria culture isolated from a student desk at Stuyvesant High School, showing the results of a Kirby-Bauer </a:t>
            </a:r>
            <a:r>
              <a:rPr lang="en-US" sz="1800" i="1" dirty="0" smtClean="0"/>
              <a:t>test.</a:t>
            </a:r>
            <a:endParaRPr sz="1800" i="1" dirty="0"/>
          </a:p>
        </p:txBody>
      </p:sp>
      <p:sp>
        <p:nvSpPr>
          <p:cNvPr id="112" name="Google Shape;112;p13"/>
          <p:cNvSpPr txBox="1"/>
          <p:nvPr/>
        </p:nvSpPr>
        <p:spPr>
          <a:xfrm>
            <a:off x="37433824" y="29128318"/>
            <a:ext cx="2519655" cy="14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i="1" dirty="0"/>
              <a:t>Figure 5. First bacteria culture isolated from a student desk at Stuyvesant High School, showing the results of a Kirby-Bauer test</a:t>
            </a:r>
            <a:endParaRPr sz="1800" i="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1120</Words>
  <Application>Microsoft Office PowerPoint</Application>
  <PresentationFormat>Custom</PresentationFormat>
  <Paragraphs>146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Mangala Tawde</dc:creator>
  <cp:lastModifiedBy>Mangala Tawde</cp:lastModifiedBy>
  <cp:revision>5</cp:revision>
  <dcterms:modified xsi:type="dcterms:W3CDTF">2019-05-24T05:54:49Z</dcterms:modified>
</cp:coreProperties>
</file>